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45"/>
  </p:notesMasterIdLst>
  <p:sldIdLst>
    <p:sldId id="270" r:id="rId5"/>
    <p:sldId id="258" r:id="rId6"/>
    <p:sldId id="3914" r:id="rId7"/>
    <p:sldId id="4069" r:id="rId8"/>
    <p:sldId id="4007" r:id="rId9"/>
    <p:sldId id="4005" r:id="rId10"/>
    <p:sldId id="4067" r:id="rId11"/>
    <p:sldId id="3986" r:id="rId12"/>
    <p:sldId id="4000" r:id="rId13"/>
    <p:sldId id="3991" r:id="rId14"/>
    <p:sldId id="3998" r:id="rId15"/>
    <p:sldId id="276" r:id="rId16"/>
    <p:sldId id="3993" r:id="rId17"/>
    <p:sldId id="4068" r:id="rId18"/>
    <p:sldId id="3971" r:id="rId19"/>
    <p:sldId id="3972" r:id="rId20"/>
    <p:sldId id="311" r:id="rId21"/>
    <p:sldId id="3980" r:id="rId22"/>
    <p:sldId id="3983" r:id="rId23"/>
    <p:sldId id="4081" r:id="rId24"/>
    <p:sldId id="4066" r:id="rId25"/>
    <p:sldId id="4070" r:id="rId26"/>
    <p:sldId id="4071" r:id="rId27"/>
    <p:sldId id="267" r:id="rId28"/>
    <p:sldId id="4073" r:id="rId29"/>
    <p:sldId id="277" r:id="rId30"/>
    <p:sldId id="4075" r:id="rId31"/>
    <p:sldId id="4079" r:id="rId32"/>
    <p:sldId id="4082" r:id="rId33"/>
    <p:sldId id="990" r:id="rId34"/>
    <p:sldId id="960" r:id="rId35"/>
    <p:sldId id="1056" r:id="rId36"/>
    <p:sldId id="1048" r:id="rId37"/>
    <p:sldId id="864" r:id="rId38"/>
    <p:sldId id="873" r:id="rId39"/>
    <p:sldId id="4083" r:id="rId40"/>
    <p:sldId id="4086" r:id="rId41"/>
    <p:sldId id="4084" r:id="rId42"/>
    <p:sldId id="4085" r:id="rId43"/>
    <p:sldId id="4080" r:id="rId44"/>
  </p:sldIdLst>
  <p:sldSz cx="12192000" cy="6858000"/>
  <p:notesSz cx="6858000" cy="9144000"/>
  <p:embeddedFontLst>
    <p:embeddedFont>
      <p:font typeface="Abadi" panose="020B0604020104020204" pitchFamily="34" charset="0"/>
      <p:regular r:id="rId46"/>
    </p:embeddedFont>
    <p:embeddedFont>
      <p:font typeface="Arial Narrow" panose="020B0606020202030204" pitchFamily="34" charset="0"/>
      <p:regular r:id="rId47"/>
      <p:bold r:id="rId48"/>
      <p:italic r:id="rId49"/>
      <p:boldItalic r:id="rId50"/>
    </p:embeddedFont>
    <p:embeddedFont>
      <p:font typeface="Montserrat" panose="00000500000000000000" pitchFamily="2"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919"/>
    <a:srgbClr val="F0EAD8"/>
    <a:srgbClr val="EFE6C4"/>
    <a:srgbClr val="C75D5D"/>
    <a:srgbClr val="6232A4"/>
    <a:srgbClr val="FF7ADB"/>
    <a:srgbClr val="8552CA"/>
    <a:srgbClr val="CC0097"/>
    <a:srgbClr val="DCCDEF"/>
    <a:srgbClr val="4E76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85095-5A3B-9B46-A270-B75A17F155CB}" v="9" dt="2024-06-18T14:38:46.906"/>
    <p1510:client id="{DE04F4AF-D4D0-4BAB-9DF1-D1C1B65423C1}" v="3" dt="2024-06-18T15:55:32.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82"/>
    <p:restoredTop sz="94694"/>
  </p:normalViewPr>
  <p:slideViewPr>
    <p:cSldViewPr snapToGrid="0">
      <p:cViewPr varScale="1">
        <p:scale>
          <a:sx n="64" d="100"/>
          <a:sy n="64" d="100"/>
        </p:scale>
        <p:origin x="1326" y="7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2DC6-A9DF-8347-AF30-050CB418FCC0}" type="datetimeFigureOut">
              <a:rPr lang="pt-BR" smtClean="0"/>
              <a:t>27/07/2024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8BFEA-5463-7B43-A397-993DEB555D08}" type="slidenum">
              <a:rPr lang="pt-BR" smtClean="0"/>
              <a:t>‹nº›</a:t>
            </a:fld>
            <a:endParaRPr lang="pt-BR"/>
          </a:p>
        </p:txBody>
      </p:sp>
    </p:spTree>
    <p:extLst>
      <p:ext uri="{BB962C8B-B14F-4D97-AF65-F5344CB8AC3E}">
        <p14:creationId xmlns:p14="http://schemas.microsoft.com/office/powerpoint/2010/main" val="386898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a:t>
            </a:fld>
            <a:endParaRPr lang="pt-BR"/>
          </a:p>
        </p:txBody>
      </p:sp>
    </p:spTree>
    <p:extLst>
      <p:ext uri="{BB962C8B-B14F-4D97-AF65-F5344CB8AC3E}">
        <p14:creationId xmlns:p14="http://schemas.microsoft.com/office/powerpoint/2010/main" val="110138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94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26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BFEA-5463-7B43-A397-993DEB555D0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799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e3c7aff3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ee3c7aff3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2ee3c7aff3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e3c7aff3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ee3c7aff3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2ee3c7aff3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60EA-7453-4D70-A93C-0353489D5D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FB4438C-85DC-C038-A5B7-30BF2040C9B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28E3AE4-C94D-5A81-07FF-26EE2A98B4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Espaço Reservado para Número de Slide 3">
            <a:extLst>
              <a:ext uri="{FF2B5EF4-FFF2-40B4-BE49-F238E27FC236}">
                <a16:creationId xmlns:a16="http://schemas.microsoft.com/office/drawing/2014/main" id="{85E2A794-7D3A-01B1-5B2C-B0FC9D1F9C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5D61B-DF8E-CC4E-A78D-13ABEC61D24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7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F524-BC70-1C93-A1AD-58829B0BD4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0CC9BD-2674-78D0-8070-CE57F6E056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7D276-E083-A7F8-80D0-8D5152DBE77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6530EA0-4D09-5AD1-3FCB-B042D9D29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5D61B-DF8E-CC4E-A78D-13ABEC61D24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51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0D55E-C7FB-FE00-6610-B833907DE15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C02A4BE-15DA-502A-B371-832FE9E6356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2DDF4C3-D3EB-98D2-54A4-BABAB9FCE7F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6B87B40-B7A7-D831-3A4D-1696243719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5D61B-DF8E-CC4E-A78D-13ABEC61D24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40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78C97-B3B5-929A-CB9F-B0A70657A33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FE13134-F2AA-B49D-D422-D3603A5DCB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EAD401-2702-1E5B-3448-1AE338A954D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E7A7A95-EAB6-B3F7-FAAE-A58365E2BD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5D61B-DF8E-CC4E-A78D-13ABEC61D24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189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Imagem de Slide 1">
            <a:extLst>
              <a:ext uri="{FF2B5EF4-FFF2-40B4-BE49-F238E27FC236}">
                <a16:creationId xmlns:a16="http://schemas.microsoft.com/office/drawing/2014/main" id="{28437F83-595E-3A7B-F80D-E7CA06639E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ço Reservado para Anotações 2">
            <a:extLst>
              <a:ext uri="{FF2B5EF4-FFF2-40B4-BE49-F238E27FC236}">
                <a16:creationId xmlns:a16="http://schemas.microsoft.com/office/drawing/2014/main" id="{227FDC3B-C0AA-F554-CA3D-7A2AC7EE37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13316" name="Espaço Reservado para Número de Slide 3">
            <a:extLst>
              <a:ext uri="{FF2B5EF4-FFF2-40B4-BE49-F238E27FC236}">
                <a16:creationId xmlns:a16="http://schemas.microsoft.com/office/drawing/2014/main" id="{5880B516-AD7D-2288-CD5E-25AFF91977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71BE89-8790-45D3-A896-FD8B6D7D726B}" type="slidenum">
              <a:rPr lang="pt-BR" altLang="pt-BR"/>
              <a:pPr>
                <a:spcBef>
                  <a:spcPct val="0"/>
                </a:spcBef>
              </a:pPr>
              <a:t>31</a:t>
            </a:fld>
            <a:endParaRPr lang="pt-BR" alt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a:extLst>
              <a:ext uri="{FF2B5EF4-FFF2-40B4-BE49-F238E27FC236}">
                <a16:creationId xmlns:a16="http://schemas.microsoft.com/office/drawing/2014/main" id="{6714543C-A35F-21A7-BEC2-F74C447245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a:extLst>
              <a:ext uri="{FF2B5EF4-FFF2-40B4-BE49-F238E27FC236}">
                <a16:creationId xmlns:a16="http://schemas.microsoft.com/office/drawing/2014/main" id="{DFCA9EE9-4B2A-D336-CCAD-24BEA95458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a:t>Microbiota -gut-brain axis. The gut microbiota can signal to the brain via a number of pathways which include: regulating immune activity and the production of proinflammatory cytokines that can either stimulate the HPA axis to produce CRH, ACTH and cortisol, or directly impact on CNS immune activity; through the production of SCFAs such as propionate, butyrate, and acetate; the production of neurotransmitters which may enter circulation and cross the blood brain barrier; by modulating tryptophan metabolism and downstream metabolites, serotonin, kynurenic acid and quinolinic acid. Neuronal and spinal pathways, particularly afferent signalling pathways of the vagus nerve, are critical in mediating the effect of the gut microbiota on brain function and behaviour. Microbial produced SCFAs and indole also impact on EC cells of the enteric nervous system. Abbreviations: ACTH, adrenocorticotropin hormone; CRH, corticotropin-releasing hormone; EC, enterochromaffin cells; GABA, gamma-aminobutyric acid; HPA, hypothalamicpituitary-adrenal; SFCAs, short-chain fatty acids</a:t>
            </a:r>
          </a:p>
        </p:txBody>
      </p:sp>
      <p:sp>
        <p:nvSpPr>
          <p:cNvPr id="53252" name="Espaço Reservado para Número de Slide 3">
            <a:extLst>
              <a:ext uri="{FF2B5EF4-FFF2-40B4-BE49-F238E27FC236}">
                <a16:creationId xmlns:a16="http://schemas.microsoft.com/office/drawing/2014/main" id="{C817DAEE-67CC-7352-41EC-5AF1B48444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D62818-0ED7-4C07-B1DB-068E85F24E21}" type="slidenum">
              <a:rPr lang="pt-BR" altLang="pt-BR"/>
              <a:pPr>
                <a:spcBef>
                  <a:spcPct val="0"/>
                </a:spcBef>
              </a:pPr>
              <a:t>33</a:t>
            </a:fld>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36</a:t>
            </a:fld>
            <a:endParaRPr lang="pt-BR"/>
          </a:p>
        </p:txBody>
      </p:sp>
    </p:spTree>
    <p:extLst>
      <p:ext uri="{BB962C8B-B14F-4D97-AF65-F5344CB8AC3E}">
        <p14:creationId xmlns:p14="http://schemas.microsoft.com/office/powerpoint/2010/main" val="204695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E1E27-FC5F-9F30-E811-20EB8DF157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58520D8-9B12-D234-89FD-BFA3A32BB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C09214A-EC8C-A767-D480-82281B5CCE19}"/>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B56815C5-A404-2FBD-80C6-D484A1E24DA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BB6C06-935C-F9A7-6754-6B6067EB138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601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F3770-07F5-DD24-D012-92B00AD7FA6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59C8D78-3B78-7ACD-DAA1-16F07CDF6D6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1353A4-5811-EFCE-0372-6F53E6D395DA}"/>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1A843BA2-D379-FAAE-DEC8-A4A943AFA25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54B0AB-65CB-62A0-7A04-ABAE6C68BAB1}"/>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8295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26D0C8-5AA2-CB5B-9B6B-CED91F6ED08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089749B-CDBF-AC1E-89DF-FE62C0937FE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3B06B7-1034-3ADD-827F-D2E81F5E8099}"/>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BAECA8A2-DB35-1017-148B-FD1C228957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A98427-82DE-2713-DCFA-1975126018B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55281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19" y="5641091"/>
            <a:ext cx="7998683" cy="806847"/>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7096" y="6217981"/>
            <a:ext cx="731552" cy="524825"/>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19604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B732D-C30F-AEDF-30C2-1BD0B3FCB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9DE204E-44EA-8E2F-FC0B-112E3260BB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F05A5F-56E6-10C4-214E-D7EF1CD485A8}"/>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DCEB7D7C-836D-3DF3-9D93-4B85A3D5D4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191B94-A8E5-5D44-CAF4-6711C79049D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342864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071C7-A930-3108-0538-215F49935A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FCB4CD3-3C69-26B5-9606-AB1D3B0E1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CCE23A8-DC8B-B53E-9A72-097D470CD355}"/>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D773E606-EA44-0EBD-1A5B-8D3C49B490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0BB2FD1-DEC0-00AA-6F34-3F4882F19B6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362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7CA28-5C72-BF1B-635D-3F0062FA8B1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D481B4-D096-CAA7-7DE1-9884E28816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5E6CE1-E183-28F2-8B6D-F63C5A90804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82AD60E-88A8-7220-5F8B-1F03073DB01E}"/>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6" name="Espaço Reservado para Rodapé 5">
            <a:extLst>
              <a:ext uri="{FF2B5EF4-FFF2-40B4-BE49-F238E27FC236}">
                <a16:creationId xmlns:a16="http://schemas.microsoft.com/office/drawing/2014/main" id="{6D50015C-2BC5-3205-A03F-EF40CD0E6A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126F9E3-767E-FF3F-4155-2C300005DF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415004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5C2D4-B4D7-8CC8-BB7D-AF353CDB90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C7862B1-D141-28E9-2BD2-FAAB826CD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A00451-CFC4-68F6-415D-5ABFDF220DC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3AFD645-BB69-052A-9B13-86A3BDBA8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FA3899-7D9A-233E-13C0-1B02FE327F6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EC779B6-447C-C5EA-A62C-47E0A334D413}"/>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8" name="Espaço Reservado para Rodapé 7">
            <a:extLst>
              <a:ext uri="{FF2B5EF4-FFF2-40B4-BE49-F238E27FC236}">
                <a16:creationId xmlns:a16="http://schemas.microsoft.com/office/drawing/2014/main" id="{5D53A53C-9C31-1B0A-FB4F-D8B59DECFB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67E1BF1-17D2-91A3-D4AB-3F22EB1966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05702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390FD-A001-39AF-0FBE-AC7499B87F9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41E0724-F5F9-D762-63EC-56BD26988E20}"/>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4" name="Espaço Reservado para Rodapé 3">
            <a:extLst>
              <a:ext uri="{FF2B5EF4-FFF2-40B4-BE49-F238E27FC236}">
                <a16:creationId xmlns:a16="http://schemas.microsoft.com/office/drawing/2014/main" id="{8EA3F66B-5010-C223-5E21-6F6B197ECB5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BAF5700-0681-D46E-2B68-9B146F77A56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60156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FD6CFB1-F3C4-33D3-CAAE-3EE500EB0CB8}"/>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3" name="Espaço Reservado para Rodapé 2">
            <a:extLst>
              <a:ext uri="{FF2B5EF4-FFF2-40B4-BE49-F238E27FC236}">
                <a16:creationId xmlns:a16="http://schemas.microsoft.com/office/drawing/2014/main" id="{6A861E7B-62A2-9C69-E261-262FADAB82B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1B090DA-5825-07EE-2446-A13A2678E100}"/>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2615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A933A-0174-F994-826C-582518863B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FDBDCDF-4A94-4171-EBF6-9F74A7E64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6129668-7B24-670D-96E5-CEE1CBFE4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CB484A0-2BE1-A778-5959-8D85B353DEAC}"/>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6" name="Espaço Reservado para Rodapé 5">
            <a:extLst>
              <a:ext uri="{FF2B5EF4-FFF2-40B4-BE49-F238E27FC236}">
                <a16:creationId xmlns:a16="http://schemas.microsoft.com/office/drawing/2014/main" id="{E7D8A8CB-C5AF-7D2D-A0F8-4D2EED39D6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2DA936E-1DAD-4CF4-E439-E8FC7311F62D}"/>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86259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AB50F-BE52-0E0A-0E47-750DA4F40D5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8F4829C-CF5B-50C8-95EC-0D91F5153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44FC448-4872-A389-5A34-52F72A05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C326CD8-99EC-6178-16C4-5689B5942F26}"/>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6" name="Espaço Reservado para Rodapé 5">
            <a:extLst>
              <a:ext uri="{FF2B5EF4-FFF2-40B4-BE49-F238E27FC236}">
                <a16:creationId xmlns:a16="http://schemas.microsoft.com/office/drawing/2014/main" id="{2674C533-37A5-D0E0-67BB-81A709A51B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22166C0-C924-CBCE-0448-F78B6253BC1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907180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7860410-6EF3-C0BA-03E3-3D95931F6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D2E6615-1125-913F-9DB4-9DD16377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ABE40F-86AA-8105-0FB0-A6A42BAFE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A6B6B-1432-46C4-96CB-B057CEFE89B7}" type="datetimeFigureOut">
              <a:rPr lang="en-ID" smtClean="0"/>
              <a:t>27/07/2024</a:t>
            </a:fld>
            <a:endParaRPr lang="en-ID"/>
          </a:p>
        </p:txBody>
      </p:sp>
      <p:sp>
        <p:nvSpPr>
          <p:cNvPr id="5" name="Espaço Reservado para Rodapé 4">
            <a:extLst>
              <a:ext uri="{FF2B5EF4-FFF2-40B4-BE49-F238E27FC236}">
                <a16:creationId xmlns:a16="http://schemas.microsoft.com/office/drawing/2014/main" id="{9197539C-1E2A-7D5B-75F1-85BD15C96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Espaço Reservado para Número de Slide 5">
            <a:extLst>
              <a:ext uri="{FF2B5EF4-FFF2-40B4-BE49-F238E27FC236}">
                <a16:creationId xmlns:a16="http://schemas.microsoft.com/office/drawing/2014/main" id="{68C35DC4-99B0-919D-16EE-0F28BA613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6CA350-1510-4253-B2BF-29845DFC66B8}" type="slidenum">
              <a:rPr lang="en-ID" smtClean="0"/>
              <a:t>‹nº›</a:t>
            </a:fld>
            <a:endParaRPr lang="en-ID"/>
          </a:p>
        </p:txBody>
      </p:sp>
    </p:spTree>
    <p:extLst>
      <p:ext uri="{BB962C8B-B14F-4D97-AF65-F5344CB8AC3E}">
        <p14:creationId xmlns:p14="http://schemas.microsoft.com/office/powerpoint/2010/main" val="13585033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hyperlink" Target="https://healthmatters.io/understand-blood-test-results/formiminoglutamat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translate.google.com/website?sl=en&amp;tl=pt&amp;hl=pt-BR&amp;prev=search&amp;u=https://doi.org/10.3390%2Fijms22062973"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hyperlink" Target="https://www.frontiersin.org/articles/10.3389/fphar.2021.769501/ful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767268" y="638487"/>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C93F40A3-8C3A-2BBC-1351-2D62FD68E9AB}"/>
              </a:ext>
            </a:extLst>
          </p:cNvPr>
          <p:cNvSpPr txBox="1"/>
          <p:nvPr/>
        </p:nvSpPr>
        <p:spPr>
          <a:xfrm>
            <a:off x="366053" y="1049099"/>
            <a:ext cx="4482171" cy="1569660"/>
          </a:xfrm>
          <a:prstGeom prst="rect">
            <a:avLst/>
          </a:prstGeom>
          <a:noFill/>
        </p:spPr>
        <p:txBody>
          <a:bodyPr wrap="square" rtlCol="0">
            <a:spAutoFit/>
          </a:bodyPr>
          <a:lstStyle/>
          <a:p>
            <a:r>
              <a:rPr lang="pt-BR" sz="3200" b="1" dirty="0" err="1">
                <a:solidFill>
                  <a:schemeClr val="bg1"/>
                </a:solidFill>
                <a:latin typeface="DIN Next LT Pro Heavy" panose="020B0503020203050203" pitchFamily="34" charset="77"/>
              </a:rPr>
              <a:t>Metabolômica</a:t>
            </a:r>
            <a:r>
              <a:rPr lang="pt-BR" sz="3200" b="1" dirty="0">
                <a:solidFill>
                  <a:schemeClr val="bg1"/>
                </a:solidFill>
                <a:latin typeface="DIN Next LT Pro Heavy" panose="020B0503020203050203" pitchFamily="34" charset="77"/>
              </a:rPr>
              <a:t> e Nutrição celular: como avaliar de forma prática.</a:t>
            </a:r>
          </a:p>
        </p:txBody>
      </p:sp>
      <p:sp>
        <p:nvSpPr>
          <p:cNvPr id="6" name="CaixaDeTexto 5">
            <a:extLst>
              <a:ext uri="{FF2B5EF4-FFF2-40B4-BE49-F238E27FC236}">
                <a16:creationId xmlns:a16="http://schemas.microsoft.com/office/drawing/2014/main" id="{AC713363-9C62-DE00-ADCB-305328F7D760}"/>
              </a:ext>
            </a:extLst>
          </p:cNvPr>
          <p:cNvSpPr txBox="1"/>
          <p:nvPr/>
        </p:nvSpPr>
        <p:spPr>
          <a:xfrm>
            <a:off x="313327" y="3091775"/>
            <a:ext cx="4867910" cy="3293209"/>
          </a:xfrm>
          <a:prstGeom prst="rect">
            <a:avLst/>
          </a:prstGeom>
          <a:noFill/>
        </p:spPr>
        <p:txBody>
          <a:bodyPr wrap="square" rtlCol="0">
            <a:spAutoFit/>
          </a:bodyPr>
          <a:lstStyle/>
          <a:p>
            <a:r>
              <a:rPr lang="pt-BR" sz="3200" b="1" dirty="0">
                <a:solidFill>
                  <a:srgbClr val="F0EAD8"/>
                </a:solidFill>
                <a:latin typeface="DIN Next LT Pro" panose="020B0503020203050203" pitchFamily="34" charset="77"/>
              </a:rPr>
              <a:t>Profa. PhD. Annete Marum</a:t>
            </a:r>
          </a:p>
          <a:p>
            <a:r>
              <a:rPr lang="pt-BR" dirty="0">
                <a:solidFill>
                  <a:srgbClr val="FFFFFF"/>
                </a:solidFill>
              </a:rPr>
              <a:t>Nutricionista clínica há 25 anos, especialista, mestre e doutora pela Unifesp e Pós Doutoranda/USP.</a:t>
            </a:r>
            <a:br>
              <a:rPr lang="pt-BR" dirty="0">
                <a:solidFill>
                  <a:srgbClr val="FFFFFF"/>
                </a:solidFill>
              </a:rPr>
            </a:br>
            <a:r>
              <a:rPr lang="pt-BR" dirty="0">
                <a:solidFill>
                  <a:srgbClr val="FFFFFF"/>
                </a:solidFill>
              </a:rPr>
              <a:t>Coordenadora Pós Graduação em Nutrição e Medicina de Precisão.</a:t>
            </a:r>
            <a:br>
              <a:rPr lang="pt-BR" dirty="0">
                <a:solidFill>
                  <a:srgbClr val="FFFFFF"/>
                </a:solidFill>
              </a:rPr>
            </a:br>
            <a:r>
              <a:rPr lang="pt-BR" dirty="0">
                <a:solidFill>
                  <a:srgbClr val="FFFFFF"/>
                </a:solidFill>
              </a:rPr>
              <a:t>Organizadora do primeiro livro Nutrição e Medicina de Precisão.</a:t>
            </a:r>
            <a:br>
              <a:rPr lang="en-US" dirty="0">
                <a:solidFill>
                  <a:srgbClr val="FFFFFF"/>
                </a:solidFill>
              </a:rPr>
            </a:br>
            <a:endParaRPr lang="pt-BR" dirty="0">
              <a:solidFill>
                <a:srgbClr val="FFFFFF"/>
              </a:solidFill>
            </a:endParaRPr>
          </a:p>
          <a:p>
            <a:endParaRPr lang="pt-BR" sz="3200" dirty="0">
              <a:solidFill>
                <a:srgbClr val="F0EAD8"/>
              </a:solidFill>
              <a:latin typeface="DIN Next LT Pro" panose="020B0503020203050203" pitchFamily="34" charset="77"/>
            </a:endParaRPr>
          </a:p>
        </p:txBody>
      </p:sp>
      <p:pic>
        <p:nvPicPr>
          <p:cNvPr id="8" name="Imagem 7" descr="Frutas em superfície preta&#10;&#10;Descrição gerada automaticamente">
            <a:extLst>
              <a:ext uri="{FF2B5EF4-FFF2-40B4-BE49-F238E27FC236}">
                <a16:creationId xmlns:a16="http://schemas.microsoft.com/office/drawing/2014/main" id="{09830E73-DF7B-F8EB-06B7-4588944FAF19}"/>
              </a:ext>
            </a:extLst>
          </p:cNvPr>
          <p:cNvPicPr>
            <a:picLocks noChangeAspect="1"/>
          </p:cNvPicPr>
          <p:nvPr/>
        </p:nvPicPr>
        <p:blipFill>
          <a:blip r:embed="rId3"/>
          <a:stretch>
            <a:fillRect/>
          </a:stretch>
        </p:blipFill>
        <p:spPr>
          <a:xfrm>
            <a:off x="4041974" y="5237518"/>
            <a:ext cx="3367778" cy="1805910"/>
          </a:xfrm>
          <a:prstGeom prst="rect">
            <a:avLst/>
          </a:prstGeom>
        </p:spPr>
      </p:pic>
      <p:pic>
        <p:nvPicPr>
          <p:cNvPr id="3" name="Imagem 2" descr="Mulher com camisa branca&#10;&#10;Descrição gerada automaticamente">
            <a:extLst>
              <a:ext uri="{FF2B5EF4-FFF2-40B4-BE49-F238E27FC236}">
                <a16:creationId xmlns:a16="http://schemas.microsoft.com/office/drawing/2014/main" id="{21E85145-A67E-4AD8-4EB4-F9E59F352600}"/>
              </a:ext>
            </a:extLst>
          </p:cNvPr>
          <p:cNvPicPr>
            <a:picLocks noChangeAspect="1"/>
          </p:cNvPicPr>
          <p:nvPr/>
        </p:nvPicPr>
        <p:blipFill rotWithShape="1">
          <a:blip r:embed="rId4"/>
          <a:srcRect r="2" b="23230"/>
          <a:stretch/>
        </p:blipFill>
        <p:spPr>
          <a:xfrm>
            <a:off x="7119784" y="10"/>
            <a:ext cx="535476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41724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E3373-FA85-1C66-9DE7-57CA23E307B4}"/>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3C6C44EB-1A39-6669-6103-4346C9A3BF94}"/>
              </a:ext>
            </a:extLst>
          </p:cNvPr>
          <p:cNvSpPr/>
          <p:nvPr/>
        </p:nvSpPr>
        <p:spPr>
          <a:xfrm>
            <a:off x="1240966" y="754713"/>
            <a:ext cx="3139064"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sng" strike="noStrike" kern="1200" cap="none" spc="0" normalizeH="0" baseline="0" noProof="0" dirty="0">
                <a:ln>
                  <a:noFill/>
                </a:ln>
                <a:solidFill>
                  <a:prstClr val="black"/>
                </a:solidFill>
                <a:effectLst/>
                <a:uLnTx/>
                <a:uFillTx/>
                <a:latin typeface="Calibri" panose="020F0502020204030204"/>
                <a:ea typeface="+mn-ea"/>
                <a:cs typeface="+mn-cs"/>
              </a:rPr>
              <a:t>2-Metilhipurato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CC4266BD-50FB-316A-F99C-0F404A9125D3}"/>
              </a:ext>
            </a:extLst>
          </p:cNvPr>
          <p:cNvPicPr>
            <a:picLocks noChangeAspect="1"/>
          </p:cNvPicPr>
          <p:nvPr/>
        </p:nvPicPr>
        <p:blipFill rotWithShape="1">
          <a:blip r:embed="rId3"/>
          <a:srcRect l="5512" t="3462" r="1894" b="2617"/>
          <a:stretch/>
        </p:blipFill>
        <p:spPr>
          <a:xfrm>
            <a:off x="5151085" y="754713"/>
            <a:ext cx="5934629" cy="4741637"/>
          </a:xfrm>
          <a:prstGeom prst="rect">
            <a:avLst/>
          </a:prstGeom>
        </p:spPr>
      </p:pic>
      <p:sp>
        <p:nvSpPr>
          <p:cNvPr id="2" name="Oval 1">
            <a:extLst>
              <a:ext uri="{FF2B5EF4-FFF2-40B4-BE49-F238E27FC236}">
                <a16:creationId xmlns:a16="http://schemas.microsoft.com/office/drawing/2014/main" id="{D237D98D-7DCE-F9AE-91CF-D680CC847F5E}"/>
              </a:ext>
            </a:extLst>
          </p:cNvPr>
          <p:cNvSpPr/>
          <p:nvPr/>
        </p:nvSpPr>
        <p:spPr>
          <a:xfrm>
            <a:off x="6658965" y="3220090"/>
            <a:ext cx="2491964" cy="6551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tângulo 4">
            <a:extLst>
              <a:ext uri="{FF2B5EF4-FFF2-40B4-BE49-F238E27FC236}">
                <a16:creationId xmlns:a16="http://schemas.microsoft.com/office/drawing/2014/main" id="{C9294AE1-7EC5-E7C0-76C7-5D3B92B4F3DD}"/>
              </a:ext>
            </a:extLst>
          </p:cNvPr>
          <p:cNvSpPr/>
          <p:nvPr/>
        </p:nvSpPr>
        <p:spPr>
          <a:xfrm>
            <a:off x="304109" y="6079043"/>
            <a:ext cx="88468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Antunes, M;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Patuzzi</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 Linden, R. Quim Nova, Vol.31, n. 7, 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Silva, Z et al. Revista Brasileira de Ciências Farmacêuticas, Vol. 38, n.2, 2002</a:t>
            </a:r>
          </a:p>
        </p:txBody>
      </p:sp>
    </p:spTree>
    <p:extLst>
      <p:ext uri="{BB962C8B-B14F-4D97-AF65-F5344CB8AC3E}">
        <p14:creationId xmlns:p14="http://schemas.microsoft.com/office/powerpoint/2010/main" val="27987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AA28F-BCFF-CFB1-752F-8773C3D439A6}"/>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542FE1EA-899D-7E40-44E0-38EAEFC207AB}"/>
              </a:ext>
            </a:extLst>
          </p:cNvPr>
          <p:cNvSpPr/>
          <p:nvPr/>
        </p:nvSpPr>
        <p:spPr>
          <a:xfrm>
            <a:off x="6519459" y="764347"/>
            <a:ext cx="460946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0" i="0" u="sng" strike="noStrike" kern="1200" cap="none" spc="0" normalizeH="0" baseline="0" noProof="0" dirty="0">
                <a:ln>
                  <a:noFill/>
                </a:ln>
                <a:solidFill>
                  <a:prstClr val="black"/>
                </a:solidFill>
                <a:effectLst/>
                <a:uLnTx/>
                <a:uFillTx/>
                <a:latin typeface="Calibri" panose="020F0502020204030204"/>
                <a:ea typeface="+mn-ea"/>
                <a:cs typeface="+mn-cs"/>
              </a:rPr>
              <a:t>α-</a:t>
            </a:r>
            <a:r>
              <a:rPr kumimoji="0" lang="pt-BR" sz="3600" b="0" i="0" u="sng" strike="noStrike" kern="1200" cap="none" spc="0" normalizeH="0" baseline="0" noProof="0" dirty="0" err="1">
                <a:ln>
                  <a:noFill/>
                </a:ln>
                <a:solidFill>
                  <a:prstClr val="black"/>
                </a:solidFill>
                <a:effectLst/>
                <a:uLnTx/>
                <a:uFillTx/>
                <a:latin typeface="Calibri" panose="020F0502020204030204"/>
                <a:ea typeface="+mn-ea"/>
                <a:cs typeface="+mn-cs"/>
              </a:rPr>
              <a:t>Hidroxibutirato</a:t>
            </a:r>
            <a:r>
              <a:rPr kumimoji="0" lang="pt-BR" sz="3600" b="0" i="0" u="sng" strike="noStrike" kern="1200" cap="none" spc="0" normalizeH="0" baseline="0" noProof="0" dirty="0">
                <a:ln>
                  <a:noFill/>
                </a:ln>
                <a:solidFill>
                  <a:prstClr val="black"/>
                </a:solidFill>
                <a:effectLst/>
                <a:uLnTx/>
                <a:uFillTx/>
                <a:latin typeface="Calibri" panose="020F0502020204030204"/>
                <a:ea typeface="+mn-ea"/>
                <a:cs typeface="+mn-cs"/>
              </a:rPr>
              <a:t> (AHB)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F0A4546A-3741-0436-442B-65F89A2F8E41}"/>
              </a:ext>
            </a:extLst>
          </p:cNvPr>
          <p:cNvPicPr>
            <a:picLocks noChangeAspect="1"/>
          </p:cNvPicPr>
          <p:nvPr/>
        </p:nvPicPr>
        <p:blipFill>
          <a:blip r:embed="rId2"/>
          <a:stretch>
            <a:fillRect/>
          </a:stretch>
        </p:blipFill>
        <p:spPr>
          <a:xfrm>
            <a:off x="1596699" y="1015007"/>
            <a:ext cx="4189738" cy="4575823"/>
          </a:xfrm>
          <a:prstGeom prst="rect">
            <a:avLst/>
          </a:prstGeom>
        </p:spPr>
      </p:pic>
      <p:sp>
        <p:nvSpPr>
          <p:cNvPr id="7" name="Oval 6">
            <a:extLst>
              <a:ext uri="{FF2B5EF4-FFF2-40B4-BE49-F238E27FC236}">
                <a16:creationId xmlns:a16="http://schemas.microsoft.com/office/drawing/2014/main" id="{DCC7039F-BE85-0939-3F55-22FA0D3642CB}"/>
              </a:ext>
            </a:extLst>
          </p:cNvPr>
          <p:cNvSpPr/>
          <p:nvPr/>
        </p:nvSpPr>
        <p:spPr>
          <a:xfrm>
            <a:off x="8384570" y="3529049"/>
            <a:ext cx="2744356" cy="1957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BE45ED9-AA23-61DC-E675-588FF857DB55}"/>
              </a:ext>
            </a:extLst>
          </p:cNvPr>
          <p:cNvSpPr/>
          <p:nvPr/>
        </p:nvSpPr>
        <p:spPr>
          <a:xfrm>
            <a:off x="3224318" y="3186186"/>
            <a:ext cx="2033482" cy="6857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ixaDeTexto 1">
            <a:extLst>
              <a:ext uri="{FF2B5EF4-FFF2-40B4-BE49-F238E27FC236}">
                <a16:creationId xmlns:a16="http://schemas.microsoft.com/office/drawing/2014/main" id="{4E151048-DB56-A475-AA6B-D4B10C588D15}"/>
              </a:ext>
            </a:extLst>
          </p:cNvPr>
          <p:cNvSpPr txBox="1"/>
          <p:nvPr/>
        </p:nvSpPr>
        <p:spPr>
          <a:xfrm>
            <a:off x="8617237" y="3871913"/>
            <a:ext cx="227902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Conduta: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Glutationa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Uso de percursores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NAC 600-1500mg</a:t>
            </a:r>
          </a:p>
        </p:txBody>
      </p:sp>
      <p:sp>
        <p:nvSpPr>
          <p:cNvPr id="6" name="CaixaDeTexto 5">
            <a:extLst>
              <a:ext uri="{FF2B5EF4-FFF2-40B4-BE49-F238E27FC236}">
                <a16:creationId xmlns:a16="http://schemas.microsoft.com/office/drawing/2014/main" id="{F572536D-8EF1-8CC8-1F96-9D599FB3FC9E}"/>
              </a:ext>
            </a:extLst>
          </p:cNvPr>
          <p:cNvSpPr txBox="1"/>
          <p:nvPr/>
        </p:nvSpPr>
        <p:spPr>
          <a:xfrm>
            <a:off x="6098500" y="1641510"/>
            <a:ext cx="6093500" cy="923330"/>
          </a:xfrm>
          <a:prstGeom prst="rect">
            <a:avLst/>
          </a:prstGeom>
          <a:noFill/>
        </p:spPr>
        <p:txBody>
          <a:bodyPr wrap="square">
            <a:spAutoFit/>
          </a:bodyPr>
          <a:lstStyle/>
          <a:p>
            <a:r>
              <a:rPr lang="pt-BR" dirty="0"/>
              <a:t>A</a:t>
            </a:r>
            <a:r>
              <a:rPr lang="pt-BR" sz="1800" dirty="0">
                <a:solidFill>
                  <a:schemeClr val="tx1"/>
                </a:solidFill>
              </a:rPr>
              <a:t> conversão de homocisteína para metionina é inibida enquanto a conversão para cisteína (acima) é estimulada.</a:t>
            </a:r>
          </a:p>
          <a:p>
            <a:r>
              <a:rPr lang="pt-BR" dirty="0"/>
              <a:t>Avaliar stress oxidativo causador.</a:t>
            </a:r>
            <a:r>
              <a:rPr lang="pt-BR" sz="1800" dirty="0">
                <a:solidFill>
                  <a:schemeClr val="tx1"/>
                </a:solidFill>
              </a:rPr>
              <a:t> </a:t>
            </a:r>
          </a:p>
        </p:txBody>
      </p:sp>
      <p:sp>
        <p:nvSpPr>
          <p:cNvPr id="8" name="Retângulo 7">
            <a:extLst>
              <a:ext uri="{FF2B5EF4-FFF2-40B4-BE49-F238E27FC236}">
                <a16:creationId xmlns:a16="http://schemas.microsoft.com/office/drawing/2014/main" id="{799AFAF5-B736-CF30-BBA9-8C0F76AC7D70}"/>
              </a:ext>
            </a:extLst>
          </p:cNvPr>
          <p:cNvSpPr/>
          <p:nvPr/>
        </p:nvSpPr>
        <p:spPr>
          <a:xfrm>
            <a:off x="439786" y="6173289"/>
            <a:ext cx="1215934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Banerjee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R</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Zou</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CG. Redox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regulation</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reaction</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mechanism</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human</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cystathionine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-beta-</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synthase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 PLP-</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dependent</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hemesensor</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protein</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Arch</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Biochem</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Biophys</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2005;433:144-156.</a:t>
            </a:r>
          </a:p>
        </p:txBody>
      </p:sp>
    </p:spTree>
    <p:extLst>
      <p:ext uri="{BB962C8B-B14F-4D97-AF65-F5344CB8AC3E}">
        <p14:creationId xmlns:p14="http://schemas.microsoft.com/office/powerpoint/2010/main" val="4193539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p:txBody>
          <a:bodyPr/>
          <a:lstStyle/>
          <a:p>
            <a:endParaRPr lang="pt-BR"/>
          </a:p>
        </p:txBody>
      </p:sp>
      <p:pic>
        <p:nvPicPr>
          <p:cNvPr id="3" name="Imagem 2" descr="folato.gif"/>
          <p:cNvPicPr>
            <a:picLocks noChangeAspect="1"/>
          </p:cNvPicPr>
          <p:nvPr/>
        </p:nvPicPr>
        <p:blipFill>
          <a:blip r:embed="rId2"/>
          <a:srcRect l="783" t="1477" r="2172" b="7330"/>
          <a:stretch>
            <a:fillRect/>
          </a:stretch>
        </p:blipFill>
        <p:spPr>
          <a:xfrm>
            <a:off x="415619" y="1210353"/>
            <a:ext cx="7279059" cy="5237585"/>
          </a:xfrm>
          <a:prstGeom prst="rect">
            <a:avLst/>
          </a:prstGeom>
          <a:ln>
            <a:noFill/>
          </a:ln>
        </p:spPr>
      </p:pic>
      <p:sp>
        <p:nvSpPr>
          <p:cNvPr id="4" name="Título 4"/>
          <p:cNvSpPr txBox="1">
            <a:spLocks/>
          </p:cNvSpPr>
          <p:nvPr/>
        </p:nvSpPr>
        <p:spPr>
          <a:xfrm>
            <a:off x="3728343" y="280393"/>
            <a:ext cx="4735317" cy="80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46"/>
            <a:r>
              <a:rPr lang="pt-BR" sz="3200" b="1" dirty="0">
                <a:latin typeface="Montserrat" panose="020B0604020202020204" charset="0"/>
                <a:cs typeface="Montserrat" panose="020B0604020202020204" charset="0"/>
              </a:rPr>
              <a:t>Ciclo do Ácido Fólico</a:t>
            </a:r>
          </a:p>
        </p:txBody>
      </p:sp>
      <p:pic>
        <p:nvPicPr>
          <p:cNvPr id="5" name="Picture 2" descr="C:\Users\WSSPAGER\Downloads\annete marum%5b202%5d.png"/>
          <p:cNvPicPr>
            <a:picLocks noChangeAspect="1" noChangeArrowheads="1"/>
          </p:cNvPicPr>
          <p:nvPr/>
        </p:nvPicPr>
        <p:blipFill>
          <a:blip r:embed="rId3" cstate="print"/>
          <a:srcRect/>
          <a:stretch>
            <a:fillRect/>
          </a:stretch>
        </p:blipFill>
        <p:spPr bwMode="auto">
          <a:xfrm>
            <a:off x="10733733" y="6133216"/>
            <a:ext cx="1105428" cy="555781"/>
          </a:xfrm>
          <a:prstGeom prst="rect">
            <a:avLst/>
          </a:prstGeom>
          <a:noFill/>
        </p:spPr>
      </p:pic>
      <p:pic>
        <p:nvPicPr>
          <p:cNvPr id="6" name="Espaço Reservado para Conteúdo 4" descr="metilação.png"/>
          <p:cNvPicPr>
            <a:picLocks noChangeAspect="1"/>
          </p:cNvPicPr>
          <p:nvPr/>
        </p:nvPicPr>
        <p:blipFill>
          <a:blip r:embed="rId4" cstate="print"/>
          <a:stretch>
            <a:fillRect/>
          </a:stretch>
        </p:blipFill>
        <p:spPr>
          <a:xfrm>
            <a:off x="7203233" y="2080841"/>
            <a:ext cx="4635928" cy="1345649"/>
          </a:xfrm>
          <a:prstGeom prst="rect">
            <a:avLst/>
          </a:prstGeom>
          <a:noFill/>
          <a:ln>
            <a:noFill/>
          </a:ln>
        </p:spPr>
      </p:pic>
      <p:sp>
        <p:nvSpPr>
          <p:cNvPr id="7" name="Retângulo 6"/>
          <p:cNvSpPr/>
          <p:nvPr/>
        </p:nvSpPr>
        <p:spPr>
          <a:xfrm>
            <a:off x="9861070" y="878811"/>
            <a:ext cx="1461554" cy="461665"/>
          </a:xfrm>
          <a:prstGeom prst="rect">
            <a:avLst/>
          </a:prstGeom>
        </p:spPr>
        <p:txBody>
          <a:bodyPr wrap="none">
            <a:spAutoFit/>
          </a:bodyPr>
          <a:lstStyle/>
          <a:p>
            <a:pPr defTabSz="914446"/>
            <a:r>
              <a:rPr lang="pt-BR" sz="2400" b="1" dirty="0" err="1">
                <a:solidFill>
                  <a:prstClr val="black"/>
                </a:solidFill>
                <a:latin typeface="Calibri"/>
              </a:rPr>
              <a:t>Metilação</a:t>
            </a:r>
            <a:endParaRPr lang="pt-BR" sz="2400" dirty="0">
              <a:solidFill>
                <a:prstClr val="black"/>
              </a:solidFill>
              <a:latin typeface="Calibri"/>
            </a:endParaRPr>
          </a:p>
        </p:txBody>
      </p:sp>
      <p:sp>
        <p:nvSpPr>
          <p:cNvPr id="8" name="Elipse 7"/>
          <p:cNvSpPr/>
          <p:nvPr/>
        </p:nvSpPr>
        <p:spPr>
          <a:xfrm>
            <a:off x="4036202" y="5298178"/>
            <a:ext cx="1107232" cy="888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pt-BR" sz="2400">
              <a:solidFill>
                <a:prstClr val="white"/>
              </a:solidFill>
              <a:latin typeface="Calibri"/>
            </a:endParaRPr>
          </a:p>
        </p:txBody>
      </p:sp>
      <p:sp>
        <p:nvSpPr>
          <p:cNvPr id="9" name="Elipse 8"/>
          <p:cNvSpPr/>
          <p:nvPr/>
        </p:nvSpPr>
        <p:spPr>
          <a:xfrm>
            <a:off x="8832981" y="1928327"/>
            <a:ext cx="787916" cy="600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pt-BR" sz="2400">
              <a:solidFill>
                <a:prstClr val="white"/>
              </a:solidFill>
              <a:latin typeface="Calibri"/>
            </a:endParaRPr>
          </a:p>
        </p:txBody>
      </p:sp>
      <p:sp>
        <p:nvSpPr>
          <p:cNvPr id="10" name="Elipse 9"/>
          <p:cNvSpPr/>
          <p:nvPr/>
        </p:nvSpPr>
        <p:spPr>
          <a:xfrm>
            <a:off x="180109" y="3645649"/>
            <a:ext cx="1324379" cy="888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pt-BR" sz="2400">
              <a:solidFill>
                <a:prstClr val="white"/>
              </a:solidFill>
              <a:latin typeface="Calibri"/>
            </a:endParaRPr>
          </a:p>
        </p:txBody>
      </p:sp>
      <p:sp>
        <p:nvSpPr>
          <p:cNvPr id="11" name="Seta para a Direita 10"/>
          <p:cNvSpPr/>
          <p:nvPr/>
        </p:nvSpPr>
        <p:spPr>
          <a:xfrm>
            <a:off x="5971309" y="5742248"/>
            <a:ext cx="1231924" cy="444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7955927" y="5247599"/>
            <a:ext cx="2635920" cy="12003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DEFICIÊNCIA GLUTATIONA</a:t>
            </a:r>
          </a:p>
        </p:txBody>
      </p:sp>
      <p:sp>
        <p:nvSpPr>
          <p:cNvPr id="14" name="Retângulo 13"/>
          <p:cNvSpPr/>
          <p:nvPr/>
        </p:nvSpPr>
        <p:spPr>
          <a:xfrm>
            <a:off x="6587271" y="4324617"/>
            <a:ext cx="4959948" cy="369332"/>
          </a:xfrm>
          <a:prstGeom prst="rect">
            <a:avLst/>
          </a:prstGeom>
        </p:spPr>
        <p:txBody>
          <a:bodyPr wrap="none">
            <a:spAutoFit/>
          </a:bodyPr>
          <a:lstStyle/>
          <a:p>
            <a:r>
              <a:rPr lang="pt-BR" b="1" dirty="0"/>
              <a:t>Metionina &gt; </a:t>
            </a:r>
            <a:r>
              <a:rPr lang="pt-BR" b="1" dirty="0" err="1"/>
              <a:t>homocisteína</a:t>
            </a:r>
            <a:r>
              <a:rPr lang="pt-BR" b="1" dirty="0"/>
              <a:t> &gt; </a:t>
            </a:r>
            <a:r>
              <a:rPr lang="pt-BR" b="1" dirty="0" err="1"/>
              <a:t>cistationina</a:t>
            </a:r>
            <a:r>
              <a:rPr lang="pt-BR" b="1" dirty="0"/>
              <a:t> &gt; </a:t>
            </a:r>
            <a:r>
              <a:rPr lang="pt-BR" b="1" dirty="0" err="1"/>
              <a:t>cisteína</a:t>
            </a:r>
            <a:endParaRPr lang="pt-BR" b="1" dirty="0"/>
          </a:p>
        </p:txBody>
      </p:sp>
    </p:spTree>
    <p:extLst>
      <p:ext uri="{BB962C8B-B14F-4D97-AF65-F5344CB8AC3E}">
        <p14:creationId xmlns:p14="http://schemas.microsoft.com/office/powerpoint/2010/main" val="269700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E3F4-7414-2856-3495-8820D650ED6F}"/>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0C79451D-565D-5603-4683-90E0706C20E2}"/>
              </a:ext>
            </a:extLst>
          </p:cNvPr>
          <p:cNvSpPr/>
          <p:nvPr/>
        </p:nvSpPr>
        <p:spPr>
          <a:xfrm>
            <a:off x="1725487" y="325511"/>
            <a:ext cx="1645579"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sng" strike="noStrike" kern="1200" cap="none" spc="0" normalizeH="0" baseline="0" noProof="0" dirty="0" err="1">
                <a:ln>
                  <a:noFill/>
                </a:ln>
                <a:solidFill>
                  <a:prstClr val="black"/>
                </a:solidFill>
                <a:effectLst/>
                <a:uLnTx/>
                <a:uFillTx/>
                <a:latin typeface="Calibri" panose="020F0502020204030204"/>
                <a:ea typeface="+mn-ea"/>
                <a:cs typeface="+mn-cs"/>
              </a:rPr>
              <a:t>Orotato</a:t>
            </a:r>
            <a:endParaRPr kumimoji="0" lang="pt-BR" sz="36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BE043404-FFB8-6256-3CB6-4F5AD5129796}"/>
              </a:ext>
            </a:extLst>
          </p:cNvPr>
          <p:cNvPicPr>
            <a:picLocks noChangeAspect="1"/>
          </p:cNvPicPr>
          <p:nvPr/>
        </p:nvPicPr>
        <p:blipFill>
          <a:blip r:embed="rId3"/>
          <a:stretch>
            <a:fillRect/>
          </a:stretch>
        </p:blipFill>
        <p:spPr>
          <a:xfrm>
            <a:off x="673254" y="1150137"/>
            <a:ext cx="4678087" cy="4477023"/>
          </a:xfrm>
          <a:prstGeom prst="rect">
            <a:avLst/>
          </a:prstGeom>
        </p:spPr>
      </p:pic>
      <p:pic>
        <p:nvPicPr>
          <p:cNvPr id="7" name="Imagem 6">
            <a:extLst>
              <a:ext uri="{FF2B5EF4-FFF2-40B4-BE49-F238E27FC236}">
                <a16:creationId xmlns:a16="http://schemas.microsoft.com/office/drawing/2014/main" id="{3EEA7326-A424-AA77-7EC5-4BF5D948EC76}"/>
              </a:ext>
            </a:extLst>
          </p:cNvPr>
          <p:cNvPicPr>
            <a:picLocks noChangeAspect="1"/>
          </p:cNvPicPr>
          <p:nvPr/>
        </p:nvPicPr>
        <p:blipFill>
          <a:blip r:embed="rId4"/>
          <a:stretch>
            <a:fillRect/>
          </a:stretch>
        </p:blipFill>
        <p:spPr>
          <a:xfrm>
            <a:off x="6746022" y="2385102"/>
            <a:ext cx="4713534" cy="3765165"/>
          </a:xfrm>
          <a:prstGeom prst="rect">
            <a:avLst/>
          </a:prstGeom>
        </p:spPr>
      </p:pic>
      <p:sp>
        <p:nvSpPr>
          <p:cNvPr id="9" name="Oval 8">
            <a:extLst>
              <a:ext uri="{FF2B5EF4-FFF2-40B4-BE49-F238E27FC236}">
                <a16:creationId xmlns:a16="http://schemas.microsoft.com/office/drawing/2014/main" id="{BF34B82A-BA52-5843-5039-6936834B3735}"/>
              </a:ext>
            </a:extLst>
          </p:cNvPr>
          <p:cNvSpPr/>
          <p:nvPr/>
        </p:nvSpPr>
        <p:spPr>
          <a:xfrm>
            <a:off x="4131076" y="3508835"/>
            <a:ext cx="1314903" cy="3647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3F319ABA-3A4A-5BDE-6D53-F186E18B8501}"/>
              </a:ext>
            </a:extLst>
          </p:cNvPr>
          <p:cNvSpPr/>
          <p:nvPr/>
        </p:nvSpPr>
        <p:spPr>
          <a:xfrm>
            <a:off x="9322970" y="4042108"/>
            <a:ext cx="991018" cy="45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tângulo 1">
            <a:extLst>
              <a:ext uri="{FF2B5EF4-FFF2-40B4-BE49-F238E27FC236}">
                <a16:creationId xmlns:a16="http://schemas.microsoft.com/office/drawing/2014/main" id="{3F4F12EA-4BA7-3843-9C4A-EC86E279616C}"/>
              </a:ext>
            </a:extLst>
          </p:cNvPr>
          <p:cNvSpPr/>
          <p:nvPr/>
        </p:nvSpPr>
        <p:spPr>
          <a:xfrm>
            <a:off x="6746022" y="425328"/>
            <a:ext cx="47727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Conduta: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Reduzir o consumo de aminoácido de cadeia ramificada – animal.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Tratar a </a:t>
            </a:r>
            <a:r>
              <a:rPr kumimoji="0" lang="pt-BR" sz="1800" b="0" i="0" u="none" strike="noStrike" kern="1200" cap="none" spc="0" normalizeH="0" baseline="0" noProof="0" dirty="0" err="1">
                <a:ln>
                  <a:noFill/>
                </a:ln>
                <a:solidFill>
                  <a:prstClr val="black"/>
                </a:solidFill>
                <a:effectLst/>
                <a:uLnTx/>
                <a:uFillTx/>
                <a:latin typeface="Calibri" panose="020F0502020204030204"/>
                <a:ea typeface="+mn-ea"/>
                <a:cs typeface="+mn-cs"/>
              </a:rPr>
              <a:t>disbiose</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intestinal. </a:t>
            </a:r>
          </a:p>
        </p:txBody>
      </p:sp>
      <p:sp>
        <p:nvSpPr>
          <p:cNvPr id="11" name="Oval 10">
            <a:extLst>
              <a:ext uri="{FF2B5EF4-FFF2-40B4-BE49-F238E27FC236}">
                <a16:creationId xmlns:a16="http://schemas.microsoft.com/office/drawing/2014/main" id="{E3CA6C1E-3845-6F81-0641-DAB1D521F732}"/>
              </a:ext>
            </a:extLst>
          </p:cNvPr>
          <p:cNvSpPr/>
          <p:nvPr/>
        </p:nvSpPr>
        <p:spPr>
          <a:xfrm>
            <a:off x="5757428" y="105992"/>
            <a:ext cx="5924196" cy="22077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5772E3D2-23F7-7208-65F6-845BF250C050}"/>
              </a:ext>
            </a:extLst>
          </p:cNvPr>
          <p:cNvSpPr txBox="1"/>
          <p:nvPr/>
        </p:nvSpPr>
        <p:spPr>
          <a:xfrm>
            <a:off x="652522" y="5827101"/>
            <a:ext cx="6093500" cy="646331"/>
          </a:xfrm>
          <a:prstGeom prst="rect">
            <a:avLst/>
          </a:prstGeom>
          <a:noFill/>
        </p:spPr>
        <p:txBody>
          <a:bodyPr wrap="square">
            <a:spAutoFit/>
          </a:bodyPr>
          <a:lstStyle/>
          <a:p>
            <a:r>
              <a:rPr lang="pt-BR" b="1" dirty="0"/>
              <a:t>O ciclo da </a:t>
            </a:r>
            <a:r>
              <a:rPr lang="pt-BR" b="1" dirty="0" err="1"/>
              <a:t>uréia</a:t>
            </a:r>
            <a:r>
              <a:rPr lang="pt-BR" b="1" dirty="0"/>
              <a:t> sobrecarregado com amônia causa aumento na síntese de </a:t>
            </a:r>
            <a:r>
              <a:rPr lang="pt-BR" b="1" dirty="0" err="1"/>
              <a:t>orotato</a:t>
            </a:r>
            <a:r>
              <a:rPr lang="pt-BR" b="1" dirty="0"/>
              <a:t>.</a:t>
            </a:r>
          </a:p>
        </p:txBody>
      </p:sp>
      <p:sp>
        <p:nvSpPr>
          <p:cNvPr id="8" name="CaixaDeTexto 7">
            <a:extLst>
              <a:ext uri="{FF2B5EF4-FFF2-40B4-BE49-F238E27FC236}">
                <a16:creationId xmlns:a16="http://schemas.microsoft.com/office/drawing/2014/main" id="{E6160690-5EAF-0057-7172-CBB9958C8604}"/>
              </a:ext>
            </a:extLst>
          </p:cNvPr>
          <p:cNvSpPr txBox="1"/>
          <p:nvPr/>
        </p:nvSpPr>
        <p:spPr>
          <a:xfrm>
            <a:off x="7627673" y="6201839"/>
            <a:ext cx="6348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Loffler</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M; Carrey, E.A;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Zameitat</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Orotate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orotic</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rPr>
              <a:t>acid</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essetial</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and</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versatile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molecule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(2016)</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62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5CB52B-499D-2E7D-1925-A4B2B5B4DB87}"/>
            </a:ext>
          </a:extLst>
        </p:cNvPr>
        <p:cNvGrpSpPr/>
        <p:nvPr/>
      </p:nvGrpSpPr>
      <p:grpSpPr>
        <a:xfrm>
          <a:off x="0" y="0"/>
          <a:ext cx="0" cy="0"/>
          <a:chOff x="0" y="0"/>
          <a:chExt cx="0" cy="0"/>
        </a:xfrm>
      </p:grpSpPr>
      <p:pic>
        <p:nvPicPr>
          <p:cNvPr id="4" name="Picture 3" descr="Moléculas">
            <a:extLst>
              <a:ext uri="{FF2B5EF4-FFF2-40B4-BE49-F238E27FC236}">
                <a16:creationId xmlns:a16="http://schemas.microsoft.com/office/drawing/2014/main" id="{19B27A2C-4097-8932-6D93-FCC0368780B6}"/>
              </a:ext>
            </a:extLst>
          </p:cNvPr>
          <p:cNvPicPr>
            <a:picLocks noChangeAspect="1"/>
          </p:cNvPicPr>
          <p:nvPr/>
        </p:nvPicPr>
        <p:blipFill rotWithShape="1">
          <a:blip r:embed="rId2"/>
          <a:srcRect t="13272" b="2458"/>
          <a:stretch/>
        </p:blipFill>
        <p:spPr>
          <a:xfrm>
            <a:off x="20" y="10"/>
            <a:ext cx="12191981"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ixaDeTexto 1">
            <a:extLst>
              <a:ext uri="{FF2B5EF4-FFF2-40B4-BE49-F238E27FC236}">
                <a16:creationId xmlns:a16="http://schemas.microsoft.com/office/drawing/2014/main" id="{AB57F946-DA78-6238-6BC6-700B50C367F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METABOLÔMICA DO COMPLEXO B</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1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DCE37B-0CC3-01FB-0F13-4D2CB818EBC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80CBC2-A1FF-1458-9B86-17CFC0F31675}"/>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b="1" kern="1200">
                <a:solidFill>
                  <a:schemeClr val="tx1"/>
                </a:solidFill>
                <a:latin typeface="+mj-lt"/>
                <a:ea typeface="+mj-ea"/>
                <a:cs typeface="+mj-cs"/>
              </a:rPr>
              <a:t>Complexo B  </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descr="Gráfico&#10;&#10;Descrição gerada automaticamente com confiança baixa">
            <a:extLst>
              <a:ext uri="{FF2B5EF4-FFF2-40B4-BE49-F238E27FC236}">
                <a16:creationId xmlns:a16="http://schemas.microsoft.com/office/drawing/2014/main" id="{DEADE45D-92C8-1FF1-C06F-6F5A0F32D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255" y="666728"/>
            <a:ext cx="5356475" cy="5465791"/>
          </a:xfrm>
          <a:prstGeom prst="rect">
            <a:avLst/>
          </a:prstGeom>
        </p:spPr>
      </p:pic>
    </p:spTree>
    <p:extLst>
      <p:ext uri="{BB962C8B-B14F-4D97-AF65-F5344CB8AC3E}">
        <p14:creationId xmlns:p14="http://schemas.microsoft.com/office/powerpoint/2010/main" val="345948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1F6CE-7F79-2DC6-58A0-9C9785E26BB1}"/>
            </a:ext>
          </a:extLst>
        </p:cNvPr>
        <p:cNvGrpSpPr/>
        <p:nvPr/>
      </p:nvGrpSpPr>
      <p:grpSpPr>
        <a:xfrm>
          <a:off x="0" y="0"/>
          <a:ext cx="0" cy="0"/>
          <a:chOff x="0" y="0"/>
          <a:chExt cx="0" cy="0"/>
        </a:xfrm>
      </p:grpSpPr>
      <p:sp>
        <p:nvSpPr>
          <p:cNvPr id="14" name="Retângulo 13">
            <a:extLst>
              <a:ext uri="{FF2B5EF4-FFF2-40B4-BE49-F238E27FC236}">
                <a16:creationId xmlns:a16="http://schemas.microsoft.com/office/drawing/2014/main" id="{210B82FD-3A4A-D50F-8362-DD5F102413D3}"/>
              </a:ext>
            </a:extLst>
          </p:cNvPr>
          <p:cNvSpPr/>
          <p:nvPr/>
        </p:nvSpPr>
        <p:spPr>
          <a:xfrm>
            <a:off x="10424160" y="1659988"/>
            <a:ext cx="590843" cy="259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480947AB-D947-42C5-5B6B-9798F1FBDC8A}"/>
              </a:ext>
            </a:extLst>
          </p:cNvPr>
          <p:cNvPicPr>
            <a:picLocks noChangeAspect="1"/>
          </p:cNvPicPr>
          <p:nvPr/>
        </p:nvPicPr>
        <p:blipFill rotWithShape="1">
          <a:blip r:embed="rId2"/>
          <a:srcRect l="29611" t="19897" r="30308" b="13230"/>
          <a:stretch/>
        </p:blipFill>
        <p:spPr>
          <a:xfrm>
            <a:off x="474282" y="422032"/>
            <a:ext cx="6043750" cy="5671845"/>
          </a:xfrm>
          <a:prstGeom prst="rect">
            <a:avLst/>
          </a:prstGeom>
        </p:spPr>
      </p:pic>
      <p:sp>
        <p:nvSpPr>
          <p:cNvPr id="7" name="Elipse 6">
            <a:extLst>
              <a:ext uri="{FF2B5EF4-FFF2-40B4-BE49-F238E27FC236}">
                <a16:creationId xmlns:a16="http://schemas.microsoft.com/office/drawing/2014/main" id="{3F6B1068-57EE-31A5-EB20-85E0D7F1A888}"/>
              </a:ext>
            </a:extLst>
          </p:cNvPr>
          <p:cNvSpPr/>
          <p:nvPr/>
        </p:nvSpPr>
        <p:spPr>
          <a:xfrm>
            <a:off x="3320422" y="1919011"/>
            <a:ext cx="2873829" cy="7982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B1A8E9F4-FB05-0FE3-62CD-9C81130EEF60}"/>
              </a:ext>
            </a:extLst>
          </p:cNvPr>
          <p:cNvSpPr/>
          <p:nvPr/>
        </p:nvSpPr>
        <p:spPr>
          <a:xfrm>
            <a:off x="7638757" y="553978"/>
            <a:ext cx="4192172" cy="154744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7A38F33E-37F7-1D65-E452-AFF49DFD65B7}"/>
              </a:ext>
            </a:extLst>
          </p:cNvPr>
          <p:cNvSpPr txBox="1"/>
          <p:nvPr/>
        </p:nvSpPr>
        <p:spPr>
          <a:xfrm>
            <a:off x="7779433" y="665981"/>
            <a:ext cx="391081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Elevações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desses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ácidos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urina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pode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resultado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necessidades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funcionais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cofatores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vitaminas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auxiliar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esta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enzima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circulada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C2238B4C-F520-B9A6-49D4-20B0ABD651C7}"/>
              </a:ext>
            </a:extLst>
          </p:cNvPr>
          <p:cNvSpPr txBox="1"/>
          <p:nvPr/>
        </p:nvSpPr>
        <p:spPr>
          <a:xfrm>
            <a:off x="7934178" y="6007353"/>
            <a:ext cx="3896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(SOLMONSON; DEBERARDINIS, 2018)</a:t>
            </a:r>
          </a:p>
        </p:txBody>
      </p:sp>
      <p:cxnSp>
        <p:nvCxnSpPr>
          <p:cNvPr id="12" name="Conector de seta reta 11">
            <a:extLst>
              <a:ext uri="{FF2B5EF4-FFF2-40B4-BE49-F238E27FC236}">
                <a16:creationId xmlns:a16="http://schemas.microsoft.com/office/drawing/2014/main" id="{39EEA959-C2CA-6B17-AA01-0417C20475E1}"/>
              </a:ext>
            </a:extLst>
          </p:cNvPr>
          <p:cNvCxnSpPr/>
          <p:nvPr/>
        </p:nvCxnSpPr>
        <p:spPr>
          <a:xfrm flipV="1">
            <a:off x="5669280" y="998806"/>
            <a:ext cx="1899138" cy="5345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E586F14E-F1D4-E06A-3553-97142AD80C7F}"/>
              </a:ext>
            </a:extLst>
          </p:cNvPr>
          <p:cNvSpPr txBox="1"/>
          <p:nvPr/>
        </p:nvSpPr>
        <p:spPr>
          <a:xfrm>
            <a:off x="8229599" y="6304022"/>
            <a:ext cx="3010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(SHIBATA; SAKAMOTO, 2016)</a:t>
            </a:r>
          </a:p>
        </p:txBody>
      </p:sp>
    </p:spTree>
    <p:extLst>
      <p:ext uri="{BB962C8B-B14F-4D97-AF65-F5344CB8AC3E}">
        <p14:creationId xmlns:p14="http://schemas.microsoft.com/office/powerpoint/2010/main" val="210517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46E2-EBC3-BDB2-0A9E-AF9D9C2104E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8427B0F-E192-8037-2C41-AC76E5F2DF6A}"/>
              </a:ext>
            </a:extLst>
          </p:cNvPr>
          <p:cNvSpPr>
            <a:spLocks noGrp="1"/>
          </p:cNvSpPr>
          <p:nvPr>
            <p:ph type="title"/>
          </p:nvPr>
        </p:nvSpPr>
        <p:spPr>
          <a:xfrm>
            <a:off x="126609" y="0"/>
            <a:ext cx="10515600" cy="1325563"/>
          </a:xfrm>
        </p:spPr>
        <p:txBody>
          <a:bodyPr>
            <a:normAutofit/>
          </a:bodyPr>
          <a:lstStyle/>
          <a:p>
            <a:pPr marL="457200" indent="-457200">
              <a:buFont typeface="Wingdings" panose="05000000000000000000" pitchFamily="2" charset="2"/>
              <a:buChar char="Ø"/>
            </a:pPr>
            <a:r>
              <a:rPr lang="pt-BR" sz="3200" b="1" dirty="0"/>
              <a:t>Ácido </a:t>
            </a:r>
            <a:r>
              <a:rPr lang="pt-BR" sz="3200" b="1" dirty="0" err="1"/>
              <a:t>Xanturênico</a:t>
            </a:r>
            <a:endParaRPr lang="pt-BR" sz="3200" dirty="0"/>
          </a:p>
        </p:txBody>
      </p:sp>
      <p:pic>
        <p:nvPicPr>
          <p:cNvPr id="7" name="Imagem 6">
            <a:extLst>
              <a:ext uri="{FF2B5EF4-FFF2-40B4-BE49-F238E27FC236}">
                <a16:creationId xmlns:a16="http://schemas.microsoft.com/office/drawing/2014/main" id="{1B9651BD-0C1D-72B3-14AC-6D5B5B5DF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155" y="5605975"/>
            <a:ext cx="1799695" cy="1014559"/>
          </a:xfrm>
          <a:prstGeom prst="rect">
            <a:avLst/>
          </a:prstGeom>
        </p:spPr>
      </p:pic>
      <p:sp>
        <p:nvSpPr>
          <p:cNvPr id="6" name="CaixaDeTexto 5">
            <a:extLst>
              <a:ext uri="{FF2B5EF4-FFF2-40B4-BE49-F238E27FC236}">
                <a16:creationId xmlns:a16="http://schemas.microsoft.com/office/drawing/2014/main" id="{8539CF94-A27C-626A-765B-E7F3612E96E7}"/>
              </a:ext>
            </a:extLst>
          </p:cNvPr>
          <p:cNvSpPr txBox="1"/>
          <p:nvPr/>
        </p:nvSpPr>
        <p:spPr>
          <a:xfrm>
            <a:off x="8471095" y="6297368"/>
            <a:ext cx="24337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(LEKLEM, 1990)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3B9186AF-EC5F-E28E-AD3D-62538473A334}"/>
              </a:ext>
            </a:extLst>
          </p:cNvPr>
          <p:cNvSpPr txBox="1"/>
          <p:nvPr/>
        </p:nvSpPr>
        <p:spPr>
          <a:xfrm>
            <a:off x="8182708" y="3119244"/>
            <a:ext cx="3010486" cy="1200329"/>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Um dos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principais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fatores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altas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concentrações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ácido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xanturênico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urina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é 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inadequação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vitamina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B6.</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04917AEC-A1BC-AF09-8491-C0B862EB347D}"/>
              </a:ext>
            </a:extLst>
          </p:cNvPr>
          <p:cNvPicPr>
            <a:picLocks noChangeAspect="1"/>
          </p:cNvPicPr>
          <p:nvPr/>
        </p:nvPicPr>
        <p:blipFill rotWithShape="1">
          <a:blip r:embed="rId3">
            <a:extLst>
              <a:ext uri="{28A0092B-C50C-407E-A947-70E740481C1C}">
                <a14:useLocalDpi xmlns:a14="http://schemas.microsoft.com/office/drawing/2010/main" val="0"/>
              </a:ext>
            </a:extLst>
          </a:blip>
          <a:srcRect l="4349" r="27636"/>
          <a:stretch/>
        </p:blipFill>
        <p:spPr>
          <a:xfrm>
            <a:off x="225083" y="840787"/>
            <a:ext cx="7554351" cy="5272467"/>
          </a:xfrm>
          <a:prstGeom prst="rect">
            <a:avLst/>
          </a:prstGeom>
        </p:spPr>
      </p:pic>
      <p:sp>
        <p:nvSpPr>
          <p:cNvPr id="5" name="Elipse 4">
            <a:extLst>
              <a:ext uri="{FF2B5EF4-FFF2-40B4-BE49-F238E27FC236}">
                <a16:creationId xmlns:a16="http://schemas.microsoft.com/office/drawing/2014/main" id="{A5B8922E-EE09-34DF-98AD-B700949B404D}"/>
              </a:ext>
            </a:extLst>
          </p:cNvPr>
          <p:cNvSpPr/>
          <p:nvPr/>
        </p:nvSpPr>
        <p:spPr>
          <a:xfrm>
            <a:off x="5064369" y="4393684"/>
            <a:ext cx="2410994" cy="43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34C2885D-84EE-F6BC-D93D-CBCCA67278BF}"/>
              </a:ext>
            </a:extLst>
          </p:cNvPr>
          <p:cNvSpPr/>
          <p:nvPr/>
        </p:nvSpPr>
        <p:spPr>
          <a:xfrm>
            <a:off x="5002556" y="3629891"/>
            <a:ext cx="1114758" cy="3537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7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39F23-7A37-5E3E-F055-8147A9BD2C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2A447BF-6697-5688-5BB3-1910410A2FEE}"/>
              </a:ext>
            </a:extLst>
          </p:cNvPr>
          <p:cNvSpPr>
            <a:spLocks noGrp="1"/>
          </p:cNvSpPr>
          <p:nvPr>
            <p:ph type="title"/>
          </p:nvPr>
        </p:nvSpPr>
        <p:spPr>
          <a:xfrm>
            <a:off x="182880" y="0"/>
            <a:ext cx="10515600" cy="1325563"/>
          </a:xfrm>
        </p:spPr>
        <p:txBody>
          <a:bodyPr>
            <a:normAutofit/>
          </a:bodyPr>
          <a:lstStyle/>
          <a:p>
            <a:pPr marL="457200" indent="-457200">
              <a:buFont typeface="Wingdings" panose="05000000000000000000" pitchFamily="2" charset="2"/>
              <a:buChar char="Ø"/>
            </a:pPr>
            <a:r>
              <a:rPr lang="pt-BR" sz="3200" b="1" dirty="0" err="1"/>
              <a:t>Metilmalonato</a:t>
            </a:r>
            <a:r>
              <a:rPr lang="pt-BR" sz="3200" b="1" dirty="0"/>
              <a:t> (MMA)</a:t>
            </a:r>
            <a:endParaRPr lang="pt-BR" sz="3200" dirty="0"/>
          </a:p>
        </p:txBody>
      </p:sp>
      <p:pic>
        <p:nvPicPr>
          <p:cNvPr id="4" name="Imagem 3">
            <a:extLst>
              <a:ext uri="{FF2B5EF4-FFF2-40B4-BE49-F238E27FC236}">
                <a16:creationId xmlns:a16="http://schemas.microsoft.com/office/drawing/2014/main" id="{FD9B5EF1-683E-3A2F-16F2-E6B4F276864E}"/>
              </a:ext>
            </a:extLst>
          </p:cNvPr>
          <p:cNvPicPr>
            <a:picLocks noChangeAspect="1"/>
          </p:cNvPicPr>
          <p:nvPr/>
        </p:nvPicPr>
        <p:blipFill rotWithShape="1">
          <a:blip r:embed="rId2"/>
          <a:srcRect l="29769" t="27693" r="29615" b="15487"/>
          <a:stretch/>
        </p:blipFill>
        <p:spPr>
          <a:xfrm>
            <a:off x="574588" y="1090063"/>
            <a:ext cx="4687744" cy="3688935"/>
          </a:xfrm>
          <a:prstGeom prst="rect">
            <a:avLst/>
          </a:prstGeom>
        </p:spPr>
      </p:pic>
      <p:sp>
        <p:nvSpPr>
          <p:cNvPr id="6" name="Elipse 5">
            <a:extLst>
              <a:ext uri="{FF2B5EF4-FFF2-40B4-BE49-F238E27FC236}">
                <a16:creationId xmlns:a16="http://schemas.microsoft.com/office/drawing/2014/main" id="{F16CFA98-D4A2-CD8B-5A68-8B891BB986FD}"/>
              </a:ext>
            </a:extLst>
          </p:cNvPr>
          <p:cNvSpPr/>
          <p:nvPr/>
        </p:nvSpPr>
        <p:spPr>
          <a:xfrm>
            <a:off x="1771702" y="3242991"/>
            <a:ext cx="1434906" cy="5454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ector de seta reta 8">
            <a:extLst>
              <a:ext uri="{FF2B5EF4-FFF2-40B4-BE49-F238E27FC236}">
                <a16:creationId xmlns:a16="http://schemas.microsoft.com/office/drawing/2014/main" id="{86CDB314-3FFE-7842-9FB5-0B7046303C3E}"/>
              </a:ext>
            </a:extLst>
          </p:cNvPr>
          <p:cNvCxnSpPr/>
          <p:nvPr/>
        </p:nvCxnSpPr>
        <p:spPr>
          <a:xfrm>
            <a:off x="2729132" y="3788435"/>
            <a:ext cx="908366" cy="347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D687B26B-8104-F5C2-540B-6E9E2D5DF73E}"/>
              </a:ext>
            </a:extLst>
          </p:cNvPr>
          <p:cNvSpPr txBox="1"/>
          <p:nvPr/>
        </p:nvSpPr>
        <p:spPr>
          <a:xfrm>
            <a:off x="3780761" y="3962168"/>
            <a:ext cx="1628333" cy="923330"/>
          </a:xfrm>
          <a:prstGeom prst="rect">
            <a:avLst/>
          </a:prstGeom>
          <a:solidFill>
            <a:srgbClr val="FF0000"/>
          </a:solid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Enzima muito dependente de vitamina B12</a:t>
            </a:r>
          </a:p>
        </p:txBody>
      </p:sp>
      <p:sp>
        <p:nvSpPr>
          <p:cNvPr id="12" name="CaixaDeTexto 11">
            <a:extLst>
              <a:ext uri="{FF2B5EF4-FFF2-40B4-BE49-F238E27FC236}">
                <a16:creationId xmlns:a16="http://schemas.microsoft.com/office/drawing/2014/main" id="{0F9AD6CA-396A-F40A-18FA-A6202DF48B9A}"/>
              </a:ext>
            </a:extLst>
          </p:cNvPr>
          <p:cNvSpPr txBox="1"/>
          <p:nvPr/>
        </p:nvSpPr>
        <p:spPr>
          <a:xfrm>
            <a:off x="316589" y="6311148"/>
            <a:ext cx="50925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(WONGKITTICHOTE; MEW; CHAPMAN, 2017)</a:t>
            </a:r>
          </a:p>
        </p:txBody>
      </p:sp>
      <p:pic>
        <p:nvPicPr>
          <p:cNvPr id="13" name="Imagem 12">
            <a:extLst>
              <a:ext uri="{FF2B5EF4-FFF2-40B4-BE49-F238E27FC236}">
                <a16:creationId xmlns:a16="http://schemas.microsoft.com/office/drawing/2014/main" id="{D75C17FD-CB42-2BE9-33BA-DAFDB14B0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5025" y="5726123"/>
            <a:ext cx="1824648" cy="1028626"/>
          </a:xfrm>
          <a:prstGeom prst="rect">
            <a:avLst/>
          </a:prstGeom>
        </p:spPr>
      </p:pic>
      <p:pic>
        <p:nvPicPr>
          <p:cNvPr id="11" name="Imagem 10">
            <a:extLst>
              <a:ext uri="{FF2B5EF4-FFF2-40B4-BE49-F238E27FC236}">
                <a16:creationId xmlns:a16="http://schemas.microsoft.com/office/drawing/2014/main" id="{7C7A32BA-C9F5-F1DC-C851-41C6967567E4}"/>
              </a:ext>
            </a:extLst>
          </p:cNvPr>
          <p:cNvPicPr>
            <a:picLocks noChangeAspect="1"/>
          </p:cNvPicPr>
          <p:nvPr/>
        </p:nvPicPr>
        <p:blipFill rotWithShape="1">
          <a:blip r:embed="rId4"/>
          <a:srcRect l="33461" t="39384" r="11962" b="17334"/>
          <a:stretch/>
        </p:blipFill>
        <p:spPr>
          <a:xfrm>
            <a:off x="5552357" y="1991578"/>
            <a:ext cx="6487316" cy="2893920"/>
          </a:xfrm>
          <a:prstGeom prst="rect">
            <a:avLst/>
          </a:prstGeom>
        </p:spPr>
      </p:pic>
      <p:sp>
        <p:nvSpPr>
          <p:cNvPr id="8" name="Elipse 7">
            <a:extLst>
              <a:ext uri="{FF2B5EF4-FFF2-40B4-BE49-F238E27FC236}">
                <a16:creationId xmlns:a16="http://schemas.microsoft.com/office/drawing/2014/main" id="{DA317964-CAA9-DF4F-02E0-8336717B65AC}"/>
              </a:ext>
            </a:extLst>
          </p:cNvPr>
          <p:cNvSpPr/>
          <p:nvPr/>
        </p:nvSpPr>
        <p:spPr>
          <a:xfrm>
            <a:off x="7301132" y="3516923"/>
            <a:ext cx="984739" cy="4452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ector reto 14">
            <a:extLst>
              <a:ext uri="{FF2B5EF4-FFF2-40B4-BE49-F238E27FC236}">
                <a16:creationId xmlns:a16="http://schemas.microsoft.com/office/drawing/2014/main" id="{4EF08028-FCAC-EE18-B49D-03D59B01138B}"/>
              </a:ext>
            </a:extLst>
          </p:cNvPr>
          <p:cNvCxnSpPr/>
          <p:nvPr/>
        </p:nvCxnSpPr>
        <p:spPr>
          <a:xfrm>
            <a:off x="7554351" y="3438538"/>
            <a:ext cx="12416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92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6D6B2-164A-F20A-E8A2-1A658F1976BA}"/>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9859BC79-0D0B-EB5F-F2F5-CC10DD34FA3F}"/>
              </a:ext>
            </a:extLst>
          </p:cNvPr>
          <p:cNvPicPr>
            <a:picLocks noChangeAspect="1"/>
          </p:cNvPicPr>
          <p:nvPr/>
        </p:nvPicPr>
        <p:blipFill>
          <a:blip r:embed="rId2"/>
          <a:stretch>
            <a:fillRect/>
          </a:stretch>
        </p:blipFill>
        <p:spPr>
          <a:xfrm>
            <a:off x="6565497" y="3553704"/>
            <a:ext cx="5263437" cy="2525214"/>
          </a:xfrm>
          <a:prstGeom prst="rect">
            <a:avLst/>
          </a:prstGeom>
        </p:spPr>
        <p:style>
          <a:lnRef idx="2">
            <a:schemeClr val="dk1"/>
          </a:lnRef>
          <a:fillRef idx="1">
            <a:schemeClr val="lt1"/>
          </a:fillRef>
          <a:effectRef idx="0">
            <a:schemeClr val="dk1"/>
          </a:effectRef>
          <a:fontRef idx="minor">
            <a:schemeClr val="dk1"/>
          </a:fontRef>
        </p:style>
      </p:pic>
      <p:pic>
        <p:nvPicPr>
          <p:cNvPr id="2050" name="Picture 2" descr="What is Formiminoglutamate? – HealthMatters.io – Lab results explained">
            <a:extLst>
              <a:ext uri="{FF2B5EF4-FFF2-40B4-BE49-F238E27FC236}">
                <a16:creationId xmlns:a16="http://schemas.microsoft.com/office/drawing/2014/main" id="{4150D820-2DA6-3051-82EB-11941DBF642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3445" y="117820"/>
            <a:ext cx="7465327" cy="3407670"/>
          </a:xfrm>
          <a:prstGeom prst="rect">
            <a:avLst/>
          </a:prstGeom>
        </p:spPr>
        <p:style>
          <a:lnRef idx="2">
            <a:schemeClr val="dk1"/>
          </a:lnRef>
          <a:fillRef idx="1">
            <a:schemeClr val="lt1"/>
          </a:fillRef>
          <a:effectRef idx="0">
            <a:schemeClr val="dk1"/>
          </a:effectRef>
          <a:fontRef idx="minor">
            <a:schemeClr val="dk1"/>
          </a:fontRef>
        </p:style>
      </p:pic>
      <p:sp>
        <p:nvSpPr>
          <p:cNvPr id="5" name="CaixaDeTexto 4">
            <a:extLst>
              <a:ext uri="{FF2B5EF4-FFF2-40B4-BE49-F238E27FC236}">
                <a16:creationId xmlns:a16="http://schemas.microsoft.com/office/drawing/2014/main" id="{8651B37C-9877-4FA2-B815-119C537413BE}"/>
              </a:ext>
            </a:extLst>
          </p:cNvPr>
          <p:cNvSpPr txBox="1"/>
          <p:nvPr/>
        </p:nvSpPr>
        <p:spPr>
          <a:xfrm>
            <a:off x="325392" y="4456528"/>
            <a:ext cx="6092326" cy="1569660"/>
          </a:xfrm>
          <a:prstGeom prst="rect">
            <a:avLst/>
          </a:prstGeom>
          <a:noFill/>
        </p:spPr>
        <p:txBody>
          <a:bodyPr wrap="square" rtlCol="0">
            <a:spAutoFit/>
          </a:bodyPr>
          <a:lstStyle/>
          <a:p>
            <a:pPr marL="214324" marR="0" lvl="0" indent="-214324" algn="l" defTabSz="91444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600" b="1" i="0" u="none" strike="noStrike" kern="1200" cap="none" spc="0" normalizeH="0" baseline="0" noProof="0" dirty="0">
                <a:ln>
                  <a:noFill/>
                </a:ln>
                <a:solidFill>
                  <a:srgbClr val="80000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Formiminoglutamato</a:t>
            </a:r>
            <a:r>
              <a:rPr kumimoji="0" lang="pt-BR" sz="1600" b="0" i="0" u="none" strike="noStrike" kern="1200" cap="none" spc="0" normalizeH="0" baseline="0" noProof="0" dirty="0">
                <a:ln>
                  <a:noFill/>
                </a:ln>
                <a:solidFill>
                  <a:prstClr val="black"/>
                </a:solidFill>
                <a:effectLst/>
                <a:uLnTx/>
                <a:uFillTx/>
                <a:latin typeface="Calibri"/>
                <a:ea typeface="+mn-ea"/>
                <a:cs typeface="+mn-cs"/>
              </a:rPr>
              <a:t> (FIGLU) é um marcador funcional de insuficiência de</a:t>
            </a:r>
            <a:r>
              <a:rPr kumimoji="0" lang="pt-BR" sz="1600" b="1" i="0" u="none" strike="noStrike" kern="1200" cap="none" spc="0" normalizeH="0" baseline="0" noProof="0" dirty="0">
                <a:ln>
                  <a:noFill/>
                </a:ln>
                <a:solidFill>
                  <a:prstClr val="black"/>
                </a:solidFill>
                <a:effectLst/>
                <a:uLnTx/>
                <a:uFillTx/>
                <a:latin typeface="Calibri"/>
                <a:ea typeface="+mn-ea"/>
                <a:cs typeface="+mn-cs"/>
              </a:rPr>
              <a:t> </a:t>
            </a:r>
            <a:r>
              <a:rPr kumimoji="0" lang="pt-BR" sz="1600" b="0" i="0" u="none" strike="noStrike" kern="1200" cap="none" spc="0" normalizeH="0" baseline="0" noProof="0" dirty="0">
                <a:ln>
                  <a:noFill/>
                </a:ln>
                <a:solidFill>
                  <a:srgbClr val="800000"/>
                </a:solidFill>
                <a:effectLst/>
                <a:uLnTx/>
                <a:uFillTx/>
                <a:latin typeface="Calibri"/>
                <a:ea typeface="+mn-ea"/>
                <a:cs typeface="+mn-cs"/>
              </a:rPr>
              <a:t>ácido fólico (vit. B9)</a:t>
            </a:r>
            <a:r>
              <a:rPr kumimoji="0" lang="pt-BR" sz="1600" b="0" i="0" u="none" strike="noStrike" kern="1200" cap="none" spc="0" normalizeH="0" baseline="0" noProof="0" dirty="0">
                <a:ln>
                  <a:noFill/>
                </a:ln>
                <a:solidFill>
                  <a:prstClr val="black"/>
                </a:solidFill>
                <a:effectLst/>
                <a:uLnTx/>
                <a:uFillTx/>
                <a:latin typeface="Calibri"/>
                <a:ea typeface="+mn-ea"/>
                <a:cs typeface="+mn-cs"/>
              </a:rPr>
              <a:t> e é um composto feito a partir do aminoácido</a:t>
            </a:r>
            <a:r>
              <a:rPr kumimoji="0" lang="pt-BR" sz="1600" b="1" i="0" u="none" strike="noStrike" kern="1200" cap="none" spc="0" normalizeH="0" baseline="0" noProof="0" dirty="0">
                <a:ln>
                  <a:noFill/>
                </a:ln>
                <a:solidFill>
                  <a:prstClr val="black"/>
                </a:solidFill>
                <a:effectLst/>
                <a:uLnTx/>
                <a:uFillTx/>
                <a:latin typeface="Calibri"/>
                <a:ea typeface="+mn-ea"/>
                <a:cs typeface="+mn-cs"/>
              </a:rPr>
              <a:t> </a:t>
            </a:r>
            <a:r>
              <a:rPr kumimoji="0" lang="pt-BR" sz="1600" b="0" i="0" u="none" strike="noStrike" kern="1200" cap="none" spc="0" normalizeH="0" baseline="0" noProof="0" dirty="0">
                <a:ln>
                  <a:noFill/>
                </a:ln>
                <a:solidFill>
                  <a:srgbClr val="800000"/>
                </a:solidFill>
                <a:effectLst/>
                <a:uLnTx/>
                <a:uFillTx/>
                <a:latin typeface="Calibri"/>
                <a:ea typeface="+mn-ea"/>
                <a:cs typeface="+mn-cs"/>
              </a:rPr>
              <a:t>histidina</a:t>
            </a:r>
            <a:r>
              <a:rPr kumimoji="0" lang="pt-BR" sz="1600" b="0" i="0" u="none" strike="noStrike" kern="1200" cap="none" spc="0" normalizeH="0" baseline="0" noProof="0" dirty="0">
                <a:ln>
                  <a:noFill/>
                </a:ln>
                <a:solidFill>
                  <a:prstClr val="black"/>
                </a:solidFill>
                <a:effectLst/>
                <a:uLnTx/>
                <a:uFillTx/>
                <a:latin typeface="Calibri"/>
                <a:ea typeface="+mn-ea"/>
                <a:cs typeface="+mn-cs"/>
              </a:rPr>
              <a:t>. A insuficiência de ácido fólico leva a altos níveis de </a:t>
            </a:r>
            <a:r>
              <a:rPr kumimoji="0" lang="pt-BR" sz="1600" b="0" i="0" u="sng" strike="noStrike" kern="1200" cap="none" spc="0" normalizeH="0" baseline="0" noProof="0" dirty="0">
                <a:ln>
                  <a:noFill/>
                </a:ln>
                <a:solidFill>
                  <a:prstClr val="black"/>
                </a:solidFill>
                <a:effectLst/>
                <a:uLnTx/>
                <a:uFillTx/>
                <a:latin typeface="Calibri"/>
                <a:ea typeface="+mn-ea"/>
                <a:cs typeface="+mn-cs"/>
              </a:rPr>
              <a:t>formiminoglutamato urinário</a:t>
            </a:r>
            <a:r>
              <a:rPr kumimoji="0" lang="pt-BR"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aixaDeTexto 6">
            <a:extLst>
              <a:ext uri="{FF2B5EF4-FFF2-40B4-BE49-F238E27FC236}">
                <a16:creationId xmlns:a16="http://schemas.microsoft.com/office/drawing/2014/main" id="{EDBAAC95-3FB7-A499-BDD9-05257B4A7E40}"/>
              </a:ext>
            </a:extLst>
          </p:cNvPr>
          <p:cNvSpPr txBox="1"/>
          <p:nvPr/>
        </p:nvSpPr>
        <p:spPr>
          <a:xfrm>
            <a:off x="231174" y="424981"/>
            <a:ext cx="3797303" cy="461665"/>
          </a:xfrm>
          <a:prstGeom prst="rect">
            <a:avLst/>
          </a:prstGeom>
          <a:noFill/>
          <a:ln w="57150">
            <a:solidFill>
              <a:srgbClr val="0070C0"/>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err="1">
                <a:ln>
                  <a:noFill/>
                </a:ln>
                <a:solidFill>
                  <a:srgbClr val="FF000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Formiminoglutamato</a:t>
            </a:r>
            <a:r>
              <a:rPr kumimoji="0" lang="pt-BR" sz="2400" b="0" i="0" u="none" strike="noStrike" kern="1200" cap="none" spc="0" normalizeH="0" baseline="0" noProof="0" dirty="0">
                <a:ln>
                  <a:noFill/>
                </a:ln>
                <a:solidFill>
                  <a:prstClr val="white"/>
                </a:solidFill>
                <a:effectLst/>
                <a:uLnTx/>
                <a:uFillTx/>
                <a:latin typeface="Calibri"/>
                <a:ea typeface="+mn-ea"/>
                <a:cs typeface="+mn-cs"/>
              </a:rPr>
              <a:t> </a:t>
            </a:r>
            <a:endParaRPr kumimoji="0" lang="pt-BR" sz="2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 name="Seta para Baixo 1">
            <a:extLst>
              <a:ext uri="{FF2B5EF4-FFF2-40B4-BE49-F238E27FC236}">
                <a16:creationId xmlns:a16="http://schemas.microsoft.com/office/drawing/2014/main" id="{3D8636FE-599C-FAE1-1606-5BA36DB04DA5}"/>
              </a:ext>
            </a:extLst>
          </p:cNvPr>
          <p:cNvSpPr/>
          <p:nvPr/>
        </p:nvSpPr>
        <p:spPr>
          <a:xfrm rot="10800000">
            <a:off x="4726996" y="18454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eta para Baixo 2">
            <a:extLst>
              <a:ext uri="{FF2B5EF4-FFF2-40B4-BE49-F238E27FC236}">
                <a16:creationId xmlns:a16="http://schemas.microsoft.com/office/drawing/2014/main" id="{68CA137B-20BB-D9E7-9182-7BB8B4567D85}"/>
              </a:ext>
            </a:extLst>
          </p:cNvPr>
          <p:cNvSpPr/>
          <p:nvPr/>
        </p:nvSpPr>
        <p:spPr>
          <a:xfrm>
            <a:off x="10345003" y="2515830"/>
            <a:ext cx="450377" cy="857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lipse 7">
            <a:extLst>
              <a:ext uri="{FF2B5EF4-FFF2-40B4-BE49-F238E27FC236}">
                <a16:creationId xmlns:a16="http://schemas.microsoft.com/office/drawing/2014/main" id="{1B6350C6-AFEB-C021-7BBD-F14C149BEF57}"/>
              </a:ext>
            </a:extLst>
          </p:cNvPr>
          <p:cNvSpPr/>
          <p:nvPr/>
        </p:nvSpPr>
        <p:spPr>
          <a:xfrm>
            <a:off x="5211629" y="1901122"/>
            <a:ext cx="3049471" cy="9870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Elipse 9">
            <a:extLst>
              <a:ext uri="{FF2B5EF4-FFF2-40B4-BE49-F238E27FC236}">
                <a16:creationId xmlns:a16="http://schemas.microsoft.com/office/drawing/2014/main" id="{6A246DC8-B427-D7B0-96EA-8941F55DD266}"/>
              </a:ext>
            </a:extLst>
          </p:cNvPr>
          <p:cNvSpPr/>
          <p:nvPr/>
        </p:nvSpPr>
        <p:spPr>
          <a:xfrm>
            <a:off x="8939283" y="2394625"/>
            <a:ext cx="1351129" cy="7721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Elipse 10">
            <a:extLst>
              <a:ext uri="{FF2B5EF4-FFF2-40B4-BE49-F238E27FC236}">
                <a16:creationId xmlns:a16="http://schemas.microsoft.com/office/drawing/2014/main" id="{F9EAE337-7F5E-302F-AA5E-7D9DCDC5EFDF}"/>
              </a:ext>
            </a:extLst>
          </p:cNvPr>
          <p:cNvSpPr/>
          <p:nvPr/>
        </p:nvSpPr>
        <p:spPr>
          <a:xfrm>
            <a:off x="6861055" y="4456528"/>
            <a:ext cx="3049471" cy="9870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agem 5">
            <a:extLst>
              <a:ext uri="{FF2B5EF4-FFF2-40B4-BE49-F238E27FC236}">
                <a16:creationId xmlns:a16="http://schemas.microsoft.com/office/drawing/2014/main" id="{A8C78BEE-591F-DBEB-E6E5-5C91C98A7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92" y="5899037"/>
            <a:ext cx="1381990" cy="779082"/>
          </a:xfrm>
          <a:prstGeom prst="rect">
            <a:avLst/>
          </a:prstGeom>
        </p:spPr>
      </p:pic>
    </p:spTree>
    <p:extLst>
      <p:ext uri="{BB962C8B-B14F-4D97-AF65-F5344CB8AC3E}">
        <p14:creationId xmlns:p14="http://schemas.microsoft.com/office/powerpoint/2010/main" val="259535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ee3c7aff3a_0_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34" name="Google Shape;134;g2ee3c7aff3a_0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35" name="Google Shape;135;g2ee3c7aff3a_0_13"/>
          <p:cNvSpPr/>
          <p:nvPr/>
        </p:nvSpPr>
        <p:spPr>
          <a:xfrm>
            <a:off x="0" y="0"/>
            <a:ext cx="12192000" cy="6858000"/>
          </a:xfrm>
          <a:prstGeom prst="rect">
            <a:avLst/>
          </a:prstGeom>
          <a:solidFill>
            <a:srgbClr val="F0EA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6" name="Google Shape;136;g2ee3c7aff3a_0_13"/>
          <p:cNvSpPr/>
          <p:nvPr/>
        </p:nvSpPr>
        <p:spPr>
          <a:xfrm rot="5400000">
            <a:off x="-767268" y="638487"/>
            <a:ext cx="7029101" cy="5668693"/>
          </a:xfrm>
          <a:custGeom>
            <a:avLst/>
            <a:gdLst/>
            <a:ahLst/>
            <a:cxnLst/>
            <a:rect l="l" t="t" r="r" b="b"/>
            <a:pathLst>
              <a:path w="7029101" h="5668693" extrusionOk="0">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7" name="Google Shape;137;g2ee3c7aff3a_0_13" descr="Imagem em preto e branco&#10;&#10;Descrição gerada automaticamente"/>
          <p:cNvPicPr preferRelativeResize="0"/>
          <p:nvPr/>
        </p:nvPicPr>
        <p:blipFill rotWithShape="1">
          <a:blip r:embed="rId3">
            <a:alphaModFix/>
          </a:blip>
          <a:srcRect l="24592" t="14399" r="13648" b="8759"/>
          <a:stretch/>
        </p:blipFill>
        <p:spPr>
          <a:xfrm rot="4644864">
            <a:off x="256271" y="-563107"/>
            <a:ext cx="7318704" cy="8744360"/>
          </a:xfrm>
          <a:prstGeom prst="rect">
            <a:avLst/>
          </a:prstGeom>
          <a:noFill/>
          <a:ln>
            <a:noFill/>
          </a:ln>
        </p:spPr>
      </p:pic>
      <p:sp>
        <p:nvSpPr>
          <p:cNvPr id="138" name="Google Shape;138;g2ee3c7aff3a_0_13"/>
          <p:cNvSpPr txBox="1"/>
          <p:nvPr/>
        </p:nvSpPr>
        <p:spPr>
          <a:xfrm>
            <a:off x="506128" y="1065199"/>
            <a:ext cx="44823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200" b="1">
                <a:solidFill>
                  <a:schemeClr val="lt1"/>
                </a:solidFill>
              </a:rPr>
              <a:t>Escaneie o QR Code e baixe o material.</a:t>
            </a:r>
            <a:endParaRPr/>
          </a:p>
        </p:txBody>
      </p:sp>
      <p:pic>
        <p:nvPicPr>
          <p:cNvPr id="139" name="Google Shape;139;g2ee3c7aff3a_0_13"/>
          <p:cNvPicPr preferRelativeResize="0"/>
          <p:nvPr/>
        </p:nvPicPr>
        <p:blipFill>
          <a:blip r:embed="rId4">
            <a:alphaModFix/>
          </a:blip>
          <a:stretch>
            <a:fillRect/>
          </a:stretch>
        </p:blipFill>
        <p:spPr>
          <a:xfrm>
            <a:off x="6321425" y="912800"/>
            <a:ext cx="5032375" cy="5032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5CB52B-499D-2E7D-1925-A4B2B5B4DB87}"/>
            </a:ext>
          </a:extLst>
        </p:cNvPr>
        <p:cNvGrpSpPr/>
        <p:nvPr/>
      </p:nvGrpSpPr>
      <p:grpSpPr>
        <a:xfrm>
          <a:off x="0" y="0"/>
          <a:ext cx="0" cy="0"/>
          <a:chOff x="0" y="0"/>
          <a:chExt cx="0" cy="0"/>
        </a:xfrm>
      </p:grpSpPr>
      <p:pic>
        <p:nvPicPr>
          <p:cNvPr id="4" name="Picture 3" descr="Moléculas">
            <a:extLst>
              <a:ext uri="{FF2B5EF4-FFF2-40B4-BE49-F238E27FC236}">
                <a16:creationId xmlns:a16="http://schemas.microsoft.com/office/drawing/2014/main" id="{19B27A2C-4097-8932-6D93-FCC0368780B6}"/>
              </a:ext>
            </a:extLst>
          </p:cNvPr>
          <p:cNvPicPr>
            <a:picLocks noChangeAspect="1"/>
          </p:cNvPicPr>
          <p:nvPr/>
        </p:nvPicPr>
        <p:blipFill rotWithShape="1">
          <a:blip r:embed="rId2"/>
          <a:srcRect t="13272" b="2458"/>
          <a:stretch/>
        </p:blipFill>
        <p:spPr>
          <a:xfrm>
            <a:off x="20" y="10"/>
            <a:ext cx="12191981"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AB57F946-DA78-6238-6BC6-700B50C367F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Aptos Display" panose="02110004020202020204"/>
                <a:ea typeface="+mn-ea"/>
                <a:cs typeface="+mn-cs"/>
              </a:rPr>
              <a:t>METABOLÔMICA DOS NEUROTRANSMISSORES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15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a:ln>
            <a:noFill/>
          </a:ln>
        </p:spPr>
        <p:txBody>
          <a:bodyPr/>
          <a:lstStyle/>
          <a:p>
            <a:pPr defTabSz="609630">
              <a:defRPr/>
            </a:pPr>
            <a:endParaRPr lang="pt-BR" sz="1200">
              <a:solidFill>
                <a:prstClr val="black"/>
              </a:solidFill>
              <a:latin typeface="Calibri"/>
            </a:endParaRPr>
          </a:p>
        </p:txBody>
      </p:sp>
      <p:pic>
        <p:nvPicPr>
          <p:cNvPr id="5" name="Imagem 4">
            <a:extLst>
              <a:ext uri="{FF2B5EF4-FFF2-40B4-BE49-F238E27FC236}">
                <a16:creationId xmlns:a16="http://schemas.microsoft.com/office/drawing/2014/main" id="{BEAA0D6F-EDBD-E5A8-1411-219A64F59FAA}"/>
              </a:ext>
            </a:extLst>
          </p:cNvPr>
          <p:cNvPicPr>
            <a:picLocks noChangeAspect="1"/>
          </p:cNvPicPr>
          <p:nvPr/>
        </p:nvPicPr>
        <p:blipFill>
          <a:blip r:embed="rId3"/>
          <a:stretch>
            <a:fillRect/>
          </a:stretch>
        </p:blipFill>
        <p:spPr>
          <a:xfrm>
            <a:off x="914400" y="228600"/>
            <a:ext cx="7161389" cy="6198137"/>
          </a:xfrm>
          <a:prstGeom prst="rect">
            <a:avLst/>
          </a:prstGeom>
        </p:spPr>
      </p:pic>
      <p:sp>
        <p:nvSpPr>
          <p:cNvPr id="6" name="Retângulo 5">
            <a:extLst>
              <a:ext uri="{FF2B5EF4-FFF2-40B4-BE49-F238E27FC236}">
                <a16:creationId xmlns:a16="http://schemas.microsoft.com/office/drawing/2014/main" id="{1A42FF30-41A7-D2FA-539A-EE0D3E20991D}"/>
              </a:ext>
            </a:extLst>
          </p:cNvPr>
          <p:cNvSpPr/>
          <p:nvPr/>
        </p:nvSpPr>
        <p:spPr>
          <a:xfrm>
            <a:off x="1016000" y="1244600"/>
            <a:ext cx="7010400" cy="609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200"/>
          </a:p>
        </p:txBody>
      </p:sp>
      <p:sp>
        <p:nvSpPr>
          <p:cNvPr id="7" name="Elipse 6">
            <a:extLst>
              <a:ext uri="{FF2B5EF4-FFF2-40B4-BE49-F238E27FC236}">
                <a16:creationId xmlns:a16="http://schemas.microsoft.com/office/drawing/2014/main" id="{972CFD7E-D411-C1F6-912C-9C1B88F0AD80}"/>
              </a:ext>
            </a:extLst>
          </p:cNvPr>
          <p:cNvSpPr/>
          <p:nvPr/>
        </p:nvSpPr>
        <p:spPr>
          <a:xfrm>
            <a:off x="8396701" y="3515641"/>
            <a:ext cx="3474387" cy="19727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667" b="1" dirty="0" err="1"/>
              <a:t>Àcido</a:t>
            </a:r>
            <a:r>
              <a:rPr lang="pt-BR" sz="2667" b="1" dirty="0"/>
              <a:t> </a:t>
            </a:r>
            <a:r>
              <a:rPr lang="pt-BR" sz="2667" b="1" dirty="0" err="1"/>
              <a:t>Kynurenic</a:t>
            </a:r>
            <a:endParaRPr lang="pt-BR" sz="2667" b="1" dirty="0"/>
          </a:p>
          <a:p>
            <a:pPr algn="ctr"/>
            <a:r>
              <a:rPr lang="pt-BR" sz="2667" b="1" dirty="0" err="1"/>
              <a:t>Neuroprotetor</a:t>
            </a:r>
            <a:endParaRPr lang="pt-BR" sz="2667" b="1" dirty="0"/>
          </a:p>
        </p:txBody>
      </p:sp>
      <p:sp>
        <p:nvSpPr>
          <p:cNvPr id="3" name="Seta: para a Direita 2">
            <a:extLst>
              <a:ext uri="{FF2B5EF4-FFF2-40B4-BE49-F238E27FC236}">
                <a16:creationId xmlns:a16="http://schemas.microsoft.com/office/drawing/2014/main" id="{9712A0BC-33F8-6EA5-C92B-1FA707BD8B5C}"/>
              </a:ext>
            </a:extLst>
          </p:cNvPr>
          <p:cNvSpPr/>
          <p:nvPr/>
        </p:nvSpPr>
        <p:spPr>
          <a:xfrm rot="10800000">
            <a:off x="7688185" y="130482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eta: para a Direita 3">
            <a:extLst>
              <a:ext uri="{FF2B5EF4-FFF2-40B4-BE49-F238E27FC236}">
                <a16:creationId xmlns:a16="http://schemas.microsoft.com/office/drawing/2014/main" id="{CC23C872-E8C3-5D34-D6E9-8F9724918CA3}"/>
              </a:ext>
            </a:extLst>
          </p:cNvPr>
          <p:cNvSpPr/>
          <p:nvPr/>
        </p:nvSpPr>
        <p:spPr>
          <a:xfrm rot="10800000">
            <a:off x="7747041" y="190375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6611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a:ln>
            <a:noFill/>
          </a:ln>
        </p:spPr>
        <p:txBody>
          <a:bodyPr/>
          <a:lstStyle/>
          <a:p>
            <a:pPr defTabSz="609630">
              <a:defRPr/>
            </a:pPr>
            <a:endParaRPr lang="pt-BR" sz="1200">
              <a:solidFill>
                <a:prstClr val="black"/>
              </a:solidFill>
              <a:latin typeface="Calibri"/>
            </a:endParaRPr>
          </a:p>
        </p:txBody>
      </p:sp>
      <p:pic>
        <p:nvPicPr>
          <p:cNvPr id="5" name="Imagem 4">
            <a:extLst>
              <a:ext uri="{FF2B5EF4-FFF2-40B4-BE49-F238E27FC236}">
                <a16:creationId xmlns:a16="http://schemas.microsoft.com/office/drawing/2014/main" id="{BEAA0D6F-EDBD-E5A8-1411-219A64F59FAA}"/>
              </a:ext>
            </a:extLst>
          </p:cNvPr>
          <p:cNvPicPr>
            <a:picLocks noChangeAspect="1"/>
          </p:cNvPicPr>
          <p:nvPr/>
        </p:nvPicPr>
        <p:blipFill>
          <a:blip r:embed="rId3"/>
          <a:stretch>
            <a:fillRect/>
          </a:stretch>
        </p:blipFill>
        <p:spPr>
          <a:xfrm>
            <a:off x="914400" y="228600"/>
            <a:ext cx="7161389" cy="6198137"/>
          </a:xfrm>
          <a:prstGeom prst="rect">
            <a:avLst/>
          </a:prstGeom>
        </p:spPr>
      </p:pic>
      <p:sp>
        <p:nvSpPr>
          <p:cNvPr id="6" name="Retângulo 5">
            <a:extLst>
              <a:ext uri="{FF2B5EF4-FFF2-40B4-BE49-F238E27FC236}">
                <a16:creationId xmlns:a16="http://schemas.microsoft.com/office/drawing/2014/main" id="{1A42FF30-41A7-D2FA-539A-EE0D3E20991D}"/>
              </a:ext>
            </a:extLst>
          </p:cNvPr>
          <p:cNvSpPr/>
          <p:nvPr/>
        </p:nvSpPr>
        <p:spPr>
          <a:xfrm>
            <a:off x="1051759" y="1803400"/>
            <a:ext cx="7010400" cy="609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pt-BR" sz="1200">
              <a:solidFill>
                <a:prstClr val="white"/>
              </a:solidFill>
              <a:latin typeface="Calibri"/>
            </a:endParaRPr>
          </a:p>
        </p:txBody>
      </p:sp>
      <p:sp>
        <p:nvSpPr>
          <p:cNvPr id="7" name="Elipse 6">
            <a:extLst>
              <a:ext uri="{FF2B5EF4-FFF2-40B4-BE49-F238E27FC236}">
                <a16:creationId xmlns:a16="http://schemas.microsoft.com/office/drawing/2014/main" id="{972CFD7E-D411-C1F6-912C-9C1B88F0AD80}"/>
              </a:ext>
            </a:extLst>
          </p:cNvPr>
          <p:cNvSpPr/>
          <p:nvPr/>
        </p:nvSpPr>
        <p:spPr>
          <a:xfrm>
            <a:off x="8635294" y="1564888"/>
            <a:ext cx="2997200" cy="1981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pt-BR" sz="2667" b="1" dirty="0" err="1">
                <a:solidFill>
                  <a:prstClr val="white"/>
                </a:solidFill>
                <a:latin typeface="Calibri"/>
              </a:rPr>
              <a:t>Àcido</a:t>
            </a:r>
            <a:r>
              <a:rPr lang="pt-BR" sz="2667" b="1" dirty="0">
                <a:solidFill>
                  <a:prstClr val="white"/>
                </a:solidFill>
                <a:latin typeface="Calibri"/>
              </a:rPr>
              <a:t> </a:t>
            </a:r>
            <a:r>
              <a:rPr lang="pt-BR" sz="2667" b="1" dirty="0" err="1">
                <a:solidFill>
                  <a:prstClr val="white"/>
                </a:solidFill>
                <a:latin typeface="Calibri"/>
              </a:rPr>
              <a:t>Quinolico</a:t>
            </a:r>
            <a:endParaRPr lang="pt-BR" sz="2667" b="1" dirty="0">
              <a:solidFill>
                <a:prstClr val="white"/>
              </a:solidFill>
              <a:latin typeface="Calibri"/>
            </a:endParaRPr>
          </a:p>
          <a:p>
            <a:pPr algn="ctr" defTabSz="609630">
              <a:defRPr/>
            </a:pPr>
            <a:r>
              <a:rPr lang="pt-BR" sz="2667" b="1" dirty="0" err="1">
                <a:solidFill>
                  <a:prstClr val="white"/>
                </a:solidFill>
                <a:latin typeface="Calibri"/>
              </a:rPr>
              <a:t>Neurotóxico</a:t>
            </a:r>
            <a:endParaRPr lang="pt-BR" sz="2667" b="1" dirty="0">
              <a:solidFill>
                <a:prstClr val="white"/>
              </a:solidFill>
              <a:latin typeface="Calibri"/>
            </a:endParaRPr>
          </a:p>
        </p:txBody>
      </p:sp>
    </p:spTree>
    <p:extLst>
      <p:ext uri="{BB962C8B-B14F-4D97-AF65-F5344CB8AC3E}">
        <p14:creationId xmlns:p14="http://schemas.microsoft.com/office/powerpoint/2010/main" val="804864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7733" y="599365"/>
            <a:ext cx="10576533" cy="5659269"/>
          </a:xfrm>
          <a:custGeom>
            <a:avLst/>
            <a:gdLst/>
            <a:ahLst/>
            <a:cxnLst/>
            <a:rect l="l" t="t" r="r" b="b"/>
            <a:pathLst>
              <a:path w="15864799" h="8488904">
                <a:moveTo>
                  <a:pt x="0" y="0"/>
                </a:moveTo>
                <a:lnTo>
                  <a:pt x="15864800" y="0"/>
                </a:lnTo>
                <a:lnTo>
                  <a:pt x="15864800" y="8488904"/>
                </a:lnTo>
                <a:lnTo>
                  <a:pt x="0" y="8488904"/>
                </a:lnTo>
                <a:lnTo>
                  <a:pt x="0" y="0"/>
                </a:lnTo>
                <a:close/>
              </a:path>
            </a:pathLst>
          </a:custGeom>
          <a:blipFill>
            <a:blip r:embed="rId2"/>
            <a:stretch>
              <a:fillRect/>
            </a:stretch>
          </a:blipFill>
        </p:spPr>
        <p:txBody>
          <a:bodyPr/>
          <a:lstStyle/>
          <a:p>
            <a:endParaRPr lang="pt-BR" sz="1200"/>
          </a:p>
        </p:txBody>
      </p:sp>
      <p:sp>
        <p:nvSpPr>
          <p:cNvPr id="3" name="Freeform 3"/>
          <p:cNvSpPr/>
          <p:nvPr/>
        </p:nvSpPr>
        <p:spPr>
          <a:xfrm>
            <a:off x="11042278" y="0"/>
            <a:ext cx="1149722" cy="818069"/>
          </a:xfrm>
          <a:custGeom>
            <a:avLst/>
            <a:gdLst/>
            <a:ahLst/>
            <a:cxnLst/>
            <a:rect l="l" t="t" r="r" b="b"/>
            <a:pathLst>
              <a:path w="1724583" h="1227104">
                <a:moveTo>
                  <a:pt x="0" y="0"/>
                </a:moveTo>
                <a:lnTo>
                  <a:pt x="1724583" y="0"/>
                </a:lnTo>
                <a:lnTo>
                  <a:pt x="1724583" y="1227104"/>
                </a:lnTo>
                <a:lnTo>
                  <a:pt x="0" y="1227104"/>
                </a:lnTo>
                <a:lnTo>
                  <a:pt x="0" y="0"/>
                </a:lnTo>
                <a:close/>
              </a:path>
            </a:pathLst>
          </a:custGeom>
          <a:blipFill>
            <a:blip r:embed="rId3"/>
            <a:stretch>
              <a:fillRect l="-864027" t="-364891" r="-28397" b="-319279"/>
            </a:stretch>
          </a:blipFill>
        </p:spPr>
        <p:txBody>
          <a:bodyPr/>
          <a:lstStyle/>
          <a:p>
            <a:endParaRPr lang="pt-BR" sz="1200"/>
          </a:p>
        </p:txBody>
      </p:sp>
    </p:spTree>
    <p:extLst>
      <p:ext uri="{BB962C8B-B14F-4D97-AF65-F5344CB8AC3E}">
        <p14:creationId xmlns:p14="http://schemas.microsoft.com/office/powerpoint/2010/main" val="3739645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2278" y="0"/>
            <a:ext cx="1149722" cy="818069"/>
          </a:xfrm>
          <a:custGeom>
            <a:avLst/>
            <a:gdLst/>
            <a:ahLst/>
            <a:cxnLst/>
            <a:rect l="l" t="t" r="r" b="b"/>
            <a:pathLst>
              <a:path w="1724583" h="1227104">
                <a:moveTo>
                  <a:pt x="0" y="0"/>
                </a:moveTo>
                <a:lnTo>
                  <a:pt x="1724583" y="0"/>
                </a:lnTo>
                <a:lnTo>
                  <a:pt x="1724583" y="1227104"/>
                </a:lnTo>
                <a:lnTo>
                  <a:pt x="0" y="1227104"/>
                </a:lnTo>
                <a:lnTo>
                  <a:pt x="0" y="0"/>
                </a:lnTo>
                <a:close/>
              </a:path>
            </a:pathLst>
          </a:custGeom>
          <a:blipFill>
            <a:blip r:embed="rId2"/>
            <a:stretch>
              <a:fillRect l="-864027" t="-364891" r="-28397" b="-319279"/>
            </a:stretch>
          </a:blipFill>
        </p:spPr>
        <p:txBody>
          <a:bodyPr/>
          <a:lstStyle/>
          <a:p>
            <a:endParaRPr lang="pt-BR" sz="1200"/>
          </a:p>
        </p:txBody>
      </p:sp>
      <p:sp>
        <p:nvSpPr>
          <p:cNvPr id="3" name="Freeform 3"/>
          <p:cNvSpPr/>
          <p:nvPr/>
        </p:nvSpPr>
        <p:spPr>
          <a:xfrm>
            <a:off x="1181682" y="533400"/>
            <a:ext cx="9828636" cy="5638800"/>
          </a:xfrm>
          <a:custGeom>
            <a:avLst/>
            <a:gdLst/>
            <a:ahLst/>
            <a:cxnLst/>
            <a:rect l="l" t="t" r="r" b="b"/>
            <a:pathLst>
              <a:path w="14742954" h="8458200">
                <a:moveTo>
                  <a:pt x="0" y="0"/>
                </a:moveTo>
                <a:lnTo>
                  <a:pt x="14742954" y="0"/>
                </a:lnTo>
                <a:lnTo>
                  <a:pt x="14742954" y="8458200"/>
                </a:lnTo>
                <a:lnTo>
                  <a:pt x="0" y="8458200"/>
                </a:lnTo>
                <a:lnTo>
                  <a:pt x="0" y="0"/>
                </a:lnTo>
                <a:close/>
              </a:path>
            </a:pathLst>
          </a:custGeom>
          <a:blipFill>
            <a:blip r:embed="rId3"/>
            <a:stretch>
              <a:fillRect/>
            </a:stretch>
          </a:blipFill>
        </p:spPr>
        <p:txBody>
          <a:bodyPr/>
          <a:lstStyle/>
          <a:p>
            <a:endParaRPr lang="pt-BR" sz="1200"/>
          </a:p>
        </p:txBody>
      </p:sp>
      <p:grpSp>
        <p:nvGrpSpPr>
          <p:cNvPr id="4" name="Group 4"/>
          <p:cNvGrpSpPr/>
          <p:nvPr/>
        </p:nvGrpSpPr>
        <p:grpSpPr>
          <a:xfrm>
            <a:off x="406995" y="258891"/>
            <a:ext cx="2568107" cy="2265435"/>
            <a:chOff x="0" y="0"/>
            <a:chExt cx="1014561" cy="894987"/>
          </a:xfrm>
        </p:grpSpPr>
        <p:sp>
          <p:nvSpPr>
            <p:cNvPr id="5" name="Freeform 5"/>
            <p:cNvSpPr/>
            <p:nvPr/>
          </p:nvSpPr>
          <p:spPr>
            <a:xfrm>
              <a:off x="0" y="0"/>
              <a:ext cx="1014561" cy="894987"/>
            </a:xfrm>
            <a:custGeom>
              <a:avLst/>
              <a:gdLst/>
              <a:ahLst/>
              <a:cxnLst/>
              <a:rect l="l" t="t" r="r" b="b"/>
              <a:pathLst>
                <a:path w="1014561" h="894987">
                  <a:moveTo>
                    <a:pt x="0" y="0"/>
                  </a:moveTo>
                  <a:lnTo>
                    <a:pt x="1014561" y="0"/>
                  </a:lnTo>
                  <a:lnTo>
                    <a:pt x="1014561" y="894987"/>
                  </a:lnTo>
                  <a:lnTo>
                    <a:pt x="0" y="894987"/>
                  </a:lnTo>
                  <a:close/>
                </a:path>
              </a:pathLst>
            </a:custGeom>
            <a:solidFill>
              <a:srgbClr val="000000">
                <a:alpha val="0"/>
              </a:srgbClr>
            </a:solidFill>
            <a:ln w="38100" cap="sq">
              <a:solidFill>
                <a:srgbClr val="16273C"/>
              </a:solidFill>
              <a:prstDash val="solid"/>
              <a:miter/>
            </a:ln>
          </p:spPr>
          <p:txBody>
            <a:bodyPr/>
            <a:lstStyle/>
            <a:p>
              <a:endParaRPr lang="pt-BR" sz="1200"/>
            </a:p>
          </p:txBody>
        </p:sp>
        <p:sp>
          <p:nvSpPr>
            <p:cNvPr id="6" name="TextBox 6"/>
            <p:cNvSpPr txBox="1"/>
            <p:nvPr/>
          </p:nvSpPr>
          <p:spPr>
            <a:xfrm>
              <a:off x="0" y="-38100"/>
              <a:ext cx="1014561" cy="933087"/>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406995" y="233491"/>
            <a:ext cx="2568107" cy="2340064"/>
          </a:xfrm>
          <a:prstGeom prst="rect">
            <a:avLst/>
          </a:prstGeom>
        </p:spPr>
        <p:txBody>
          <a:bodyPr lIns="0" tIns="0" rIns="0" bIns="0" rtlCol="0" anchor="t">
            <a:spAutoFit/>
          </a:bodyPr>
          <a:lstStyle/>
          <a:p>
            <a:pPr algn="ctr">
              <a:lnSpc>
                <a:spcPts val="2293"/>
              </a:lnSpc>
              <a:spcBef>
                <a:spcPct val="0"/>
              </a:spcBef>
            </a:pPr>
            <a:r>
              <a:rPr lang="en-US" sz="1637">
                <a:solidFill>
                  <a:srgbClr val="000000"/>
                </a:solidFill>
                <a:latin typeface="Open Sans"/>
              </a:rPr>
              <a:t>É a principal rota de degradação do aminoácido triptofano no figado, porém no cérebro o triptofano é metabolizado preferencialmente a 5-HTP. </a:t>
            </a:r>
          </a:p>
        </p:txBody>
      </p:sp>
      <p:grpSp>
        <p:nvGrpSpPr>
          <p:cNvPr id="8" name="Group 8"/>
          <p:cNvGrpSpPr/>
          <p:nvPr/>
        </p:nvGrpSpPr>
        <p:grpSpPr>
          <a:xfrm>
            <a:off x="8792319" y="2573555"/>
            <a:ext cx="2971515" cy="3100693"/>
            <a:chOff x="0" y="0"/>
            <a:chExt cx="1173932" cy="1224965"/>
          </a:xfrm>
        </p:grpSpPr>
        <p:sp>
          <p:nvSpPr>
            <p:cNvPr id="9" name="Freeform 9"/>
            <p:cNvSpPr/>
            <p:nvPr/>
          </p:nvSpPr>
          <p:spPr>
            <a:xfrm>
              <a:off x="0" y="0"/>
              <a:ext cx="1173932" cy="1224965"/>
            </a:xfrm>
            <a:custGeom>
              <a:avLst/>
              <a:gdLst/>
              <a:ahLst/>
              <a:cxnLst/>
              <a:rect l="l" t="t" r="r" b="b"/>
              <a:pathLst>
                <a:path w="1173932" h="1224965">
                  <a:moveTo>
                    <a:pt x="0" y="0"/>
                  </a:moveTo>
                  <a:lnTo>
                    <a:pt x="1173932" y="0"/>
                  </a:lnTo>
                  <a:lnTo>
                    <a:pt x="1173932" y="1224965"/>
                  </a:lnTo>
                  <a:lnTo>
                    <a:pt x="0" y="1224965"/>
                  </a:lnTo>
                  <a:close/>
                </a:path>
              </a:pathLst>
            </a:custGeom>
            <a:solidFill>
              <a:srgbClr val="000000">
                <a:alpha val="0"/>
              </a:srgbClr>
            </a:solidFill>
            <a:ln w="38100" cap="sq">
              <a:solidFill>
                <a:srgbClr val="16273C"/>
              </a:solidFill>
              <a:prstDash val="solid"/>
              <a:miter/>
            </a:ln>
          </p:spPr>
          <p:txBody>
            <a:bodyPr/>
            <a:lstStyle/>
            <a:p>
              <a:endParaRPr lang="pt-BR" sz="1200"/>
            </a:p>
          </p:txBody>
        </p:sp>
        <p:sp>
          <p:nvSpPr>
            <p:cNvPr id="10" name="TextBox 10"/>
            <p:cNvSpPr txBox="1"/>
            <p:nvPr/>
          </p:nvSpPr>
          <p:spPr>
            <a:xfrm>
              <a:off x="0" y="-38100"/>
              <a:ext cx="1173932" cy="1263065"/>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8919099" y="2658435"/>
            <a:ext cx="2717953" cy="2930931"/>
          </a:xfrm>
          <a:prstGeom prst="rect">
            <a:avLst/>
          </a:prstGeom>
        </p:spPr>
        <p:txBody>
          <a:bodyPr lIns="0" tIns="0" rIns="0" bIns="0" rtlCol="0" anchor="t">
            <a:spAutoFit/>
          </a:bodyPr>
          <a:lstStyle/>
          <a:p>
            <a:pPr algn="ctr">
              <a:lnSpc>
                <a:spcPts val="2333"/>
              </a:lnSpc>
              <a:spcBef>
                <a:spcPct val="0"/>
              </a:spcBef>
            </a:pPr>
            <a:r>
              <a:rPr lang="en-US" sz="1666" dirty="0">
                <a:solidFill>
                  <a:srgbClr val="000000"/>
                </a:solidFill>
                <a:latin typeface="Open Sans"/>
              </a:rPr>
              <a:t>A </a:t>
            </a:r>
            <a:r>
              <a:rPr lang="en-US" sz="1666" dirty="0" err="1">
                <a:solidFill>
                  <a:srgbClr val="000000"/>
                </a:solidFill>
                <a:latin typeface="Open Sans"/>
              </a:rPr>
              <a:t>produção</a:t>
            </a:r>
            <a:r>
              <a:rPr lang="en-US" sz="1666" dirty="0">
                <a:solidFill>
                  <a:srgbClr val="000000"/>
                </a:solidFill>
                <a:latin typeface="Open Sans"/>
              </a:rPr>
              <a:t> de </a:t>
            </a:r>
            <a:r>
              <a:rPr lang="en-US" sz="1666" dirty="0" err="1">
                <a:solidFill>
                  <a:srgbClr val="000000"/>
                </a:solidFill>
                <a:latin typeface="Open Sans"/>
              </a:rPr>
              <a:t>mediadores</a:t>
            </a:r>
            <a:r>
              <a:rPr lang="en-US" sz="1666" dirty="0">
                <a:solidFill>
                  <a:srgbClr val="000000"/>
                </a:solidFill>
                <a:latin typeface="Open Sans"/>
              </a:rPr>
              <a:t> </a:t>
            </a:r>
            <a:r>
              <a:rPr lang="en-US" sz="1666" dirty="0" err="1">
                <a:solidFill>
                  <a:srgbClr val="000000"/>
                </a:solidFill>
                <a:latin typeface="Open Sans"/>
              </a:rPr>
              <a:t>inflamatórios</a:t>
            </a:r>
            <a:r>
              <a:rPr lang="en-US" sz="1666" dirty="0">
                <a:solidFill>
                  <a:srgbClr val="000000"/>
                </a:solidFill>
                <a:latin typeface="Open Sans"/>
              </a:rPr>
              <a:t>, </a:t>
            </a:r>
            <a:r>
              <a:rPr lang="en-US" sz="1666" dirty="0" err="1">
                <a:solidFill>
                  <a:srgbClr val="000000"/>
                </a:solidFill>
                <a:latin typeface="Open Sans"/>
              </a:rPr>
              <a:t>como</a:t>
            </a:r>
            <a:r>
              <a:rPr lang="en-US" sz="1666" dirty="0">
                <a:solidFill>
                  <a:srgbClr val="000000"/>
                </a:solidFill>
                <a:latin typeface="Open Sans"/>
              </a:rPr>
              <a:t> as </a:t>
            </a:r>
            <a:r>
              <a:rPr lang="en-US" sz="1666" dirty="0" err="1">
                <a:solidFill>
                  <a:srgbClr val="000000"/>
                </a:solidFill>
                <a:latin typeface="Open Sans"/>
              </a:rPr>
              <a:t>citocinas</a:t>
            </a:r>
            <a:r>
              <a:rPr lang="en-US" sz="1666" dirty="0">
                <a:solidFill>
                  <a:srgbClr val="000000"/>
                </a:solidFill>
                <a:latin typeface="Open Sans"/>
              </a:rPr>
              <a:t> e </a:t>
            </a:r>
            <a:r>
              <a:rPr lang="en-US" sz="1666" dirty="0" err="1">
                <a:solidFill>
                  <a:srgbClr val="000000"/>
                </a:solidFill>
                <a:latin typeface="Open Sans"/>
              </a:rPr>
              <a:t>quimiocinas</a:t>
            </a:r>
            <a:r>
              <a:rPr lang="en-US" sz="1666" dirty="0">
                <a:solidFill>
                  <a:srgbClr val="000000"/>
                </a:solidFill>
                <a:latin typeface="Open Sans"/>
              </a:rPr>
              <a:t> e interferon alfa (IFN-α) </a:t>
            </a:r>
            <a:r>
              <a:rPr lang="en-US" sz="1666" dirty="0" err="1">
                <a:solidFill>
                  <a:srgbClr val="000000"/>
                </a:solidFill>
                <a:latin typeface="Open Sans"/>
              </a:rPr>
              <a:t>são</a:t>
            </a:r>
            <a:r>
              <a:rPr lang="en-US" sz="1666" dirty="0">
                <a:solidFill>
                  <a:srgbClr val="000000"/>
                </a:solidFill>
                <a:latin typeface="Open Sans"/>
              </a:rPr>
              <a:t> </a:t>
            </a:r>
            <a:r>
              <a:rPr lang="en-US" sz="1666" dirty="0" err="1">
                <a:solidFill>
                  <a:srgbClr val="000000"/>
                </a:solidFill>
                <a:latin typeface="Open Sans"/>
              </a:rPr>
              <a:t>responsáveis</a:t>
            </a:r>
            <a:r>
              <a:rPr lang="en-US" sz="1666" dirty="0">
                <a:solidFill>
                  <a:srgbClr val="000000"/>
                </a:solidFill>
                <a:latin typeface="Open Sans"/>
              </a:rPr>
              <a:t> </a:t>
            </a:r>
            <a:r>
              <a:rPr lang="en-US" sz="1666" dirty="0" err="1">
                <a:solidFill>
                  <a:srgbClr val="000000"/>
                </a:solidFill>
                <a:latin typeface="Open Sans"/>
              </a:rPr>
              <a:t>por</a:t>
            </a:r>
            <a:r>
              <a:rPr lang="en-US" sz="1666" dirty="0">
                <a:solidFill>
                  <a:srgbClr val="000000"/>
                </a:solidFill>
                <a:latin typeface="Open Sans"/>
              </a:rPr>
              <a:t> </a:t>
            </a:r>
            <a:r>
              <a:rPr lang="en-US" sz="1666" dirty="0" err="1">
                <a:solidFill>
                  <a:srgbClr val="000000"/>
                </a:solidFill>
                <a:latin typeface="Open Sans"/>
              </a:rPr>
              <a:t>induzir</a:t>
            </a:r>
            <a:r>
              <a:rPr lang="en-US" sz="1666" dirty="0">
                <a:solidFill>
                  <a:srgbClr val="000000"/>
                </a:solidFill>
                <a:latin typeface="Open Sans"/>
              </a:rPr>
              <a:t> a </a:t>
            </a:r>
            <a:r>
              <a:rPr lang="en-US" sz="1666" dirty="0" err="1">
                <a:solidFill>
                  <a:srgbClr val="000000"/>
                </a:solidFill>
                <a:latin typeface="Open Sans"/>
              </a:rPr>
              <a:t>atividade</a:t>
            </a:r>
            <a:r>
              <a:rPr lang="en-US" sz="1666" dirty="0">
                <a:solidFill>
                  <a:srgbClr val="000000"/>
                </a:solidFill>
                <a:latin typeface="Open Sans"/>
              </a:rPr>
              <a:t> da </a:t>
            </a:r>
            <a:r>
              <a:rPr lang="en-US" sz="1666" dirty="0" err="1">
                <a:solidFill>
                  <a:srgbClr val="000000"/>
                </a:solidFill>
                <a:latin typeface="Open Sans"/>
              </a:rPr>
              <a:t>enzima</a:t>
            </a:r>
            <a:r>
              <a:rPr lang="en-US" sz="1666" dirty="0">
                <a:solidFill>
                  <a:srgbClr val="000000"/>
                </a:solidFill>
                <a:latin typeface="Open Sans"/>
              </a:rPr>
              <a:t> IDO, o que leva </a:t>
            </a:r>
            <a:r>
              <a:rPr lang="en-US" sz="1666" dirty="0" err="1">
                <a:solidFill>
                  <a:srgbClr val="000000"/>
                </a:solidFill>
                <a:latin typeface="Open Sans"/>
              </a:rPr>
              <a:t>ao</a:t>
            </a:r>
            <a:r>
              <a:rPr lang="en-US" sz="1666" dirty="0">
                <a:solidFill>
                  <a:srgbClr val="000000"/>
                </a:solidFill>
                <a:latin typeface="Open Sans"/>
              </a:rPr>
              <a:t> </a:t>
            </a:r>
            <a:r>
              <a:rPr lang="en-US" sz="1666" dirty="0" err="1">
                <a:solidFill>
                  <a:srgbClr val="000000"/>
                </a:solidFill>
                <a:latin typeface="Open Sans"/>
              </a:rPr>
              <a:t>aumento</a:t>
            </a:r>
            <a:r>
              <a:rPr lang="en-US" sz="1666" dirty="0">
                <a:solidFill>
                  <a:srgbClr val="000000"/>
                </a:solidFill>
                <a:latin typeface="Open Sans"/>
              </a:rPr>
              <a:t> da </a:t>
            </a:r>
            <a:r>
              <a:rPr lang="en-US" sz="1666" dirty="0" err="1">
                <a:solidFill>
                  <a:srgbClr val="000000"/>
                </a:solidFill>
                <a:latin typeface="Open Sans"/>
              </a:rPr>
              <a:t>metabolização</a:t>
            </a:r>
            <a:r>
              <a:rPr lang="en-US" sz="1666" dirty="0">
                <a:solidFill>
                  <a:srgbClr val="000000"/>
                </a:solidFill>
                <a:latin typeface="Open Sans"/>
              </a:rPr>
              <a:t> da via no </a:t>
            </a:r>
            <a:r>
              <a:rPr lang="en-US" sz="1666" dirty="0" err="1">
                <a:solidFill>
                  <a:srgbClr val="000000"/>
                </a:solidFill>
                <a:latin typeface="Open Sans"/>
              </a:rPr>
              <a:t>cérebro</a:t>
            </a:r>
            <a:r>
              <a:rPr lang="en-US" sz="1666" dirty="0">
                <a:solidFill>
                  <a:srgbClr val="000000"/>
                </a:solidFill>
                <a:latin typeface="Open Sans"/>
              </a:rPr>
              <a:t> logo </a:t>
            </a:r>
            <a:r>
              <a:rPr lang="en-US" sz="1666" dirty="0" err="1">
                <a:solidFill>
                  <a:srgbClr val="000000"/>
                </a:solidFill>
                <a:latin typeface="Open Sans"/>
              </a:rPr>
              <a:t>aumento</a:t>
            </a:r>
            <a:r>
              <a:rPr lang="en-US" sz="1666" dirty="0">
                <a:solidFill>
                  <a:srgbClr val="000000"/>
                </a:solidFill>
                <a:latin typeface="Open Sans"/>
              </a:rPr>
              <a:t> dos </a:t>
            </a:r>
            <a:r>
              <a:rPr lang="en-US" sz="1666" dirty="0" err="1">
                <a:solidFill>
                  <a:srgbClr val="000000"/>
                </a:solidFill>
                <a:latin typeface="Open Sans"/>
              </a:rPr>
              <a:t>metabólitos</a:t>
            </a:r>
            <a:r>
              <a:rPr lang="en-US" sz="1666" dirty="0">
                <a:solidFill>
                  <a:srgbClr val="000000"/>
                </a:solidFill>
                <a:latin typeface="Open Sans"/>
              </a:rPr>
              <a:t>.</a:t>
            </a:r>
          </a:p>
        </p:txBody>
      </p:sp>
    </p:spTree>
    <p:extLst>
      <p:ext uri="{BB962C8B-B14F-4D97-AF65-F5344CB8AC3E}">
        <p14:creationId xmlns:p14="http://schemas.microsoft.com/office/powerpoint/2010/main" val="1711208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932" y="787077"/>
            <a:ext cx="9969094" cy="5412387"/>
          </a:xfrm>
          <a:custGeom>
            <a:avLst/>
            <a:gdLst/>
            <a:ahLst/>
            <a:cxnLst/>
            <a:rect l="l" t="t" r="r" b="b"/>
            <a:pathLst>
              <a:path w="14953641" h="8118581">
                <a:moveTo>
                  <a:pt x="0" y="0"/>
                </a:moveTo>
                <a:lnTo>
                  <a:pt x="14953642" y="0"/>
                </a:lnTo>
                <a:lnTo>
                  <a:pt x="14953642" y="8118581"/>
                </a:lnTo>
                <a:lnTo>
                  <a:pt x="0" y="8118581"/>
                </a:lnTo>
                <a:lnTo>
                  <a:pt x="0" y="0"/>
                </a:lnTo>
                <a:close/>
              </a:path>
            </a:pathLst>
          </a:custGeom>
          <a:blipFill>
            <a:blip r:embed="rId2"/>
            <a:stretch>
              <a:fillRect/>
            </a:stretch>
          </a:blipFill>
        </p:spPr>
        <p:txBody>
          <a:bodyPr/>
          <a:lstStyle/>
          <a:p>
            <a:endParaRPr lang="pt-BR" sz="1200"/>
          </a:p>
        </p:txBody>
      </p:sp>
      <p:sp>
        <p:nvSpPr>
          <p:cNvPr id="3" name="TextBox 3"/>
          <p:cNvSpPr txBox="1"/>
          <p:nvPr/>
        </p:nvSpPr>
        <p:spPr>
          <a:xfrm>
            <a:off x="7704944" y="5849259"/>
            <a:ext cx="3073324" cy="243656"/>
          </a:xfrm>
          <a:prstGeom prst="rect">
            <a:avLst/>
          </a:prstGeom>
        </p:spPr>
        <p:txBody>
          <a:bodyPr wrap="square" lIns="0" tIns="0" rIns="0" bIns="0" rtlCol="0" anchor="t">
            <a:spAutoFit/>
          </a:bodyPr>
          <a:lstStyle/>
          <a:p>
            <a:pPr algn="ctr">
              <a:lnSpc>
                <a:spcPts val="1867"/>
              </a:lnSpc>
              <a:spcBef>
                <a:spcPct val="0"/>
              </a:spcBef>
            </a:pPr>
            <a:r>
              <a:rPr lang="en-US" dirty="0" err="1">
                <a:solidFill>
                  <a:srgbClr val="000000"/>
                </a:solidFill>
                <a:latin typeface="Open Sans Bold"/>
              </a:rPr>
              <a:t>doi</a:t>
            </a:r>
            <a:r>
              <a:rPr lang="en-US" dirty="0">
                <a:solidFill>
                  <a:srgbClr val="000000"/>
                </a:solidFill>
                <a:latin typeface="Open Sans Bold"/>
              </a:rPr>
              <a:t>:  </a:t>
            </a:r>
            <a:r>
              <a:rPr lang="en-US" u="sng" dirty="0">
                <a:solidFill>
                  <a:srgbClr val="000000"/>
                </a:solidFill>
                <a:latin typeface="Open Sans Bold"/>
                <a:hlinkClick r:id="rId3" tooltip="https://translate.google.com/website?sl=en&amp;tl=pt&amp;hl=pt-BR&amp;prev=search&amp;u=https://doi.org/10.3390%252Fijms22062973"/>
              </a:rPr>
              <a:t>10.3390/ijms22062973</a:t>
            </a:r>
          </a:p>
        </p:txBody>
      </p:sp>
      <p:sp>
        <p:nvSpPr>
          <p:cNvPr id="4" name="TextBox 4"/>
          <p:cNvSpPr txBox="1"/>
          <p:nvPr/>
        </p:nvSpPr>
        <p:spPr>
          <a:xfrm>
            <a:off x="3804286" y="464609"/>
            <a:ext cx="4583430" cy="385490"/>
          </a:xfrm>
          <a:prstGeom prst="rect">
            <a:avLst/>
          </a:prstGeom>
        </p:spPr>
        <p:txBody>
          <a:bodyPr lIns="0" tIns="0" rIns="0" bIns="0" rtlCol="0" anchor="t">
            <a:spAutoFit/>
          </a:bodyPr>
          <a:lstStyle/>
          <a:p>
            <a:pPr algn="ctr">
              <a:lnSpc>
                <a:spcPts val="3267"/>
              </a:lnSpc>
              <a:spcBef>
                <a:spcPct val="0"/>
              </a:spcBef>
            </a:pPr>
            <a:r>
              <a:rPr lang="en-US" sz="2333">
                <a:solidFill>
                  <a:srgbClr val="000000"/>
                </a:solidFill>
                <a:latin typeface="Open Sans Bold"/>
              </a:rPr>
              <a:t>Vias metabólicas do Triptofano</a:t>
            </a:r>
          </a:p>
        </p:txBody>
      </p:sp>
      <p:sp>
        <p:nvSpPr>
          <p:cNvPr id="5" name="Freeform 5"/>
          <p:cNvSpPr/>
          <p:nvPr/>
        </p:nvSpPr>
        <p:spPr>
          <a:xfrm>
            <a:off x="11042278" y="0"/>
            <a:ext cx="1149722" cy="818069"/>
          </a:xfrm>
          <a:custGeom>
            <a:avLst/>
            <a:gdLst/>
            <a:ahLst/>
            <a:cxnLst/>
            <a:rect l="l" t="t" r="r" b="b"/>
            <a:pathLst>
              <a:path w="1724583" h="1227104">
                <a:moveTo>
                  <a:pt x="0" y="0"/>
                </a:moveTo>
                <a:lnTo>
                  <a:pt x="1724583" y="0"/>
                </a:lnTo>
                <a:lnTo>
                  <a:pt x="1724583" y="1227104"/>
                </a:lnTo>
                <a:lnTo>
                  <a:pt x="0" y="1227104"/>
                </a:lnTo>
                <a:lnTo>
                  <a:pt x="0" y="0"/>
                </a:lnTo>
                <a:close/>
              </a:path>
            </a:pathLst>
          </a:custGeom>
          <a:blipFill>
            <a:blip r:embed="rId4"/>
            <a:stretch>
              <a:fillRect l="-864027" t="-364891" r="-28397" b="-319279"/>
            </a:stretch>
          </a:blipFill>
        </p:spPr>
        <p:txBody>
          <a:bodyPr/>
          <a:lstStyle/>
          <a:p>
            <a:endParaRPr lang="pt-BR" sz="1200"/>
          </a:p>
        </p:txBody>
      </p:sp>
      <p:sp>
        <p:nvSpPr>
          <p:cNvPr id="6" name="Elipse 5">
            <a:extLst>
              <a:ext uri="{FF2B5EF4-FFF2-40B4-BE49-F238E27FC236}">
                <a16:creationId xmlns:a16="http://schemas.microsoft.com/office/drawing/2014/main" id="{4CA2FEF9-EB8D-D0C1-A82A-02D49803AE94}"/>
              </a:ext>
            </a:extLst>
          </p:cNvPr>
          <p:cNvSpPr/>
          <p:nvPr/>
        </p:nvSpPr>
        <p:spPr>
          <a:xfrm>
            <a:off x="3816675" y="3207983"/>
            <a:ext cx="1676400" cy="1270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200"/>
          </a:p>
        </p:txBody>
      </p:sp>
      <p:sp>
        <p:nvSpPr>
          <p:cNvPr id="7" name="Elipse 6">
            <a:extLst>
              <a:ext uri="{FF2B5EF4-FFF2-40B4-BE49-F238E27FC236}">
                <a16:creationId xmlns:a16="http://schemas.microsoft.com/office/drawing/2014/main" id="{EBB2C3BD-EA48-82E5-FA72-F5ED2897CE84}"/>
              </a:ext>
            </a:extLst>
          </p:cNvPr>
          <p:cNvSpPr/>
          <p:nvPr/>
        </p:nvSpPr>
        <p:spPr>
          <a:xfrm>
            <a:off x="2504647" y="4236521"/>
            <a:ext cx="2150228" cy="1270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200"/>
          </a:p>
        </p:txBody>
      </p:sp>
    </p:spTree>
    <p:extLst>
      <p:ext uri="{BB962C8B-B14F-4D97-AF65-F5344CB8AC3E}">
        <p14:creationId xmlns:p14="http://schemas.microsoft.com/office/powerpoint/2010/main" val="358909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1164" y="818069"/>
            <a:ext cx="10640291" cy="4921133"/>
          </a:xfrm>
          <a:custGeom>
            <a:avLst/>
            <a:gdLst/>
            <a:ahLst/>
            <a:cxnLst/>
            <a:rect l="l" t="t" r="r" b="b"/>
            <a:pathLst>
              <a:path w="18288000" h="10212181">
                <a:moveTo>
                  <a:pt x="0" y="0"/>
                </a:moveTo>
                <a:lnTo>
                  <a:pt x="18288000" y="0"/>
                </a:lnTo>
                <a:lnTo>
                  <a:pt x="18288000" y="10212182"/>
                </a:lnTo>
                <a:lnTo>
                  <a:pt x="0" y="10212182"/>
                </a:lnTo>
                <a:lnTo>
                  <a:pt x="0" y="0"/>
                </a:lnTo>
                <a:close/>
              </a:path>
            </a:pathLst>
          </a:custGeom>
          <a:blipFill>
            <a:blip r:embed="rId2"/>
            <a:stretch>
              <a:fillRect/>
            </a:stretch>
          </a:blipFill>
        </p:spPr>
        <p:txBody>
          <a:bodyPr/>
          <a:lstStyle/>
          <a:p>
            <a:endParaRPr lang="pt-BR" sz="1200"/>
          </a:p>
        </p:txBody>
      </p:sp>
      <p:sp>
        <p:nvSpPr>
          <p:cNvPr id="3" name="Freeform 3"/>
          <p:cNvSpPr/>
          <p:nvPr/>
        </p:nvSpPr>
        <p:spPr>
          <a:xfrm>
            <a:off x="11042278" y="0"/>
            <a:ext cx="1149722" cy="818069"/>
          </a:xfrm>
          <a:custGeom>
            <a:avLst/>
            <a:gdLst/>
            <a:ahLst/>
            <a:cxnLst/>
            <a:rect l="l" t="t" r="r" b="b"/>
            <a:pathLst>
              <a:path w="1724583" h="1227104">
                <a:moveTo>
                  <a:pt x="0" y="0"/>
                </a:moveTo>
                <a:lnTo>
                  <a:pt x="1724583" y="0"/>
                </a:lnTo>
                <a:lnTo>
                  <a:pt x="1724583" y="1227104"/>
                </a:lnTo>
                <a:lnTo>
                  <a:pt x="0" y="1227104"/>
                </a:lnTo>
                <a:lnTo>
                  <a:pt x="0" y="0"/>
                </a:lnTo>
                <a:close/>
              </a:path>
            </a:pathLst>
          </a:custGeom>
          <a:blipFill>
            <a:blip r:embed="rId3"/>
            <a:stretch>
              <a:fillRect l="-864027" t="-364891" r="-28397" b="-319279"/>
            </a:stretch>
          </a:blipFill>
        </p:spPr>
        <p:txBody>
          <a:bodyPr/>
          <a:lstStyle/>
          <a:p>
            <a:endParaRPr lang="pt-BR" sz="1200"/>
          </a:p>
        </p:txBody>
      </p:sp>
      <p:sp>
        <p:nvSpPr>
          <p:cNvPr id="4" name="Seta: para a Direita 3">
            <a:extLst>
              <a:ext uri="{FF2B5EF4-FFF2-40B4-BE49-F238E27FC236}">
                <a16:creationId xmlns:a16="http://schemas.microsoft.com/office/drawing/2014/main" id="{CE10B9CE-F6CA-B6A1-C894-29832A378CCF}"/>
              </a:ext>
            </a:extLst>
          </p:cNvPr>
          <p:cNvSpPr/>
          <p:nvPr/>
        </p:nvSpPr>
        <p:spPr>
          <a:xfrm>
            <a:off x="1094509" y="2154381"/>
            <a:ext cx="2443017" cy="10945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200"/>
          </a:p>
        </p:txBody>
      </p:sp>
    </p:spTree>
    <p:extLst>
      <p:ext uri="{BB962C8B-B14F-4D97-AF65-F5344CB8AC3E}">
        <p14:creationId xmlns:p14="http://schemas.microsoft.com/office/powerpoint/2010/main" val="4031565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6450" y="831273"/>
            <a:ext cx="9628909" cy="5195453"/>
          </a:xfrm>
          <a:custGeom>
            <a:avLst/>
            <a:gdLst/>
            <a:ahLst/>
            <a:cxnLst/>
            <a:rect l="l" t="t" r="r" b="b"/>
            <a:pathLst>
              <a:path w="18288000" h="10379603">
                <a:moveTo>
                  <a:pt x="0" y="0"/>
                </a:moveTo>
                <a:lnTo>
                  <a:pt x="18288000" y="0"/>
                </a:lnTo>
                <a:lnTo>
                  <a:pt x="18288000" y="10379603"/>
                </a:lnTo>
                <a:lnTo>
                  <a:pt x="0" y="10379603"/>
                </a:lnTo>
                <a:lnTo>
                  <a:pt x="0" y="0"/>
                </a:lnTo>
                <a:close/>
              </a:path>
            </a:pathLst>
          </a:custGeom>
          <a:blipFill>
            <a:blip r:embed="rId2"/>
            <a:stretch>
              <a:fillRect t="-2561" b="-4088"/>
            </a:stretch>
          </a:blipFill>
        </p:spPr>
        <p:txBody>
          <a:bodyPr/>
          <a:lstStyle/>
          <a:p>
            <a:endParaRPr lang="pt-BR" sz="1200"/>
          </a:p>
        </p:txBody>
      </p:sp>
      <p:sp>
        <p:nvSpPr>
          <p:cNvPr id="3" name="Freeform 3"/>
          <p:cNvSpPr/>
          <p:nvPr/>
        </p:nvSpPr>
        <p:spPr>
          <a:xfrm>
            <a:off x="11042278" y="0"/>
            <a:ext cx="1149722" cy="818069"/>
          </a:xfrm>
          <a:custGeom>
            <a:avLst/>
            <a:gdLst/>
            <a:ahLst/>
            <a:cxnLst/>
            <a:rect l="l" t="t" r="r" b="b"/>
            <a:pathLst>
              <a:path w="1724583" h="1227104">
                <a:moveTo>
                  <a:pt x="0" y="0"/>
                </a:moveTo>
                <a:lnTo>
                  <a:pt x="1724583" y="0"/>
                </a:lnTo>
                <a:lnTo>
                  <a:pt x="1724583" y="1227104"/>
                </a:lnTo>
                <a:lnTo>
                  <a:pt x="0" y="1227104"/>
                </a:lnTo>
                <a:lnTo>
                  <a:pt x="0" y="0"/>
                </a:lnTo>
                <a:close/>
              </a:path>
            </a:pathLst>
          </a:custGeom>
          <a:blipFill>
            <a:blip r:embed="rId3"/>
            <a:stretch>
              <a:fillRect l="-864027" t="-364891" r="-28397" b="-319279"/>
            </a:stretch>
          </a:blipFill>
        </p:spPr>
        <p:txBody>
          <a:bodyPr/>
          <a:lstStyle/>
          <a:p>
            <a:endParaRPr lang="pt-BR" sz="1200"/>
          </a:p>
        </p:txBody>
      </p:sp>
    </p:spTree>
    <p:extLst>
      <p:ext uri="{BB962C8B-B14F-4D97-AF65-F5344CB8AC3E}">
        <p14:creationId xmlns:p14="http://schemas.microsoft.com/office/powerpoint/2010/main" val="1910085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3BF2FF-D85D-32DB-0894-A5DD9CD52A8E}"/>
            </a:ext>
          </a:extLst>
        </p:cNvPr>
        <p:cNvGrpSpPr/>
        <p:nvPr/>
      </p:nvGrpSpPr>
      <p:grpSpPr>
        <a:xfrm>
          <a:off x="0" y="0"/>
          <a:ext cx="0" cy="0"/>
          <a:chOff x="0" y="0"/>
          <a:chExt cx="0" cy="0"/>
        </a:xfrm>
      </p:grpSpPr>
      <p:pic>
        <p:nvPicPr>
          <p:cNvPr id="4" name="Picture 3" descr="Moléculas">
            <a:extLst>
              <a:ext uri="{FF2B5EF4-FFF2-40B4-BE49-F238E27FC236}">
                <a16:creationId xmlns:a16="http://schemas.microsoft.com/office/drawing/2014/main" id="{0FF6FA11-F7D5-AD3E-B01E-A29EE86DB83F}"/>
              </a:ext>
            </a:extLst>
          </p:cNvPr>
          <p:cNvPicPr>
            <a:picLocks noChangeAspect="1"/>
          </p:cNvPicPr>
          <p:nvPr/>
        </p:nvPicPr>
        <p:blipFill rotWithShape="1">
          <a:blip r:embed="rId2"/>
          <a:srcRect t="13272" b="2458"/>
          <a:stretch/>
        </p:blipFill>
        <p:spPr>
          <a:xfrm>
            <a:off x="20" y="10"/>
            <a:ext cx="12191981"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ixaDeTexto 1">
            <a:extLst>
              <a:ext uri="{FF2B5EF4-FFF2-40B4-BE49-F238E27FC236}">
                <a16:creationId xmlns:a16="http://schemas.microsoft.com/office/drawing/2014/main" id="{6F1991DC-CBCF-89B4-2358-C21C4C8326E6}"/>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METABOLÔMICA DO INTESTINO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085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m 2" descr="Interface gráfica do usuário, Texto, Aplicativo, chat ou mensagem de texto&#10;&#10;Descrição gerada automaticamente">
            <a:extLst>
              <a:ext uri="{FF2B5EF4-FFF2-40B4-BE49-F238E27FC236}">
                <a16:creationId xmlns:a16="http://schemas.microsoft.com/office/drawing/2014/main" id="{C997F3CF-C0CD-3B2F-F55B-D9FE50BB8842}"/>
              </a:ext>
            </a:extLst>
          </p:cNvPr>
          <p:cNvPicPr>
            <a:picLocks noChangeAspect="1"/>
          </p:cNvPicPr>
          <p:nvPr/>
        </p:nvPicPr>
        <p:blipFill>
          <a:blip r:embed="rId2"/>
          <a:stretch>
            <a:fillRect/>
          </a:stretch>
        </p:blipFill>
        <p:spPr>
          <a:xfrm>
            <a:off x="703182" y="1815366"/>
            <a:ext cx="4777381" cy="305752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aixaDeTexto 3">
            <a:extLst>
              <a:ext uri="{FF2B5EF4-FFF2-40B4-BE49-F238E27FC236}">
                <a16:creationId xmlns:a16="http://schemas.microsoft.com/office/drawing/2014/main" id="{F68D70A3-A226-BA45-B49F-89E373AA7994}"/>
              </a:ext>
            </a:extLst>
          </p:cNvPr>
          <p:cNvSpPr txBox="1"/>
          <p:nvPr/>
        </p:nvSpPr>
        <p:spPr>
          <a:xfrm>
            <a:off x="5205415" y="2679077"/>
            <a:ext cx="6531884" cy="4192520"/>
          </a:xfrm>
          <a:prstGeom prst="rect">
            <a:avLst/>
          </a:prstGeom>
        </p:spPr>
        <p:txBody>
          <a:bodyPr vert="horz" lIns="91440" tIns="45720" rIns="91440" bIns="45720" rtlCol="0">
            <a:normAutofit/>
          </a:bodyPr>
          <a:lstStyle/>
          <a:p>
            <a:pPr>
              <a:lnSpc>
                <a:spcPct val="150000"/>
              </a:lnSpc>
              <a:spcAft>
                <a:spcPts val="600"/>
              </a:spcAft>
            </a:pPr>
            <a:r>
              <a:rPr lang="en-US" b="1" dirty="0">
                <a:latin typeface="Abadi" panose="020B0604020104020204" pitchFamily="34" charset="0"/>
              </a:rPr>
              <a:t>A METABOLÔMICA SERIA UMA ANÁLISE QUE TEM O POTENCIAL DE AVALIAR A INGESTÃO DE ALIMENTOS E NUTRIENTES OBJETIVAMENTE FORTALECENDO ASSIM AS PESQUISAS EM EPIDEMIOLOGIA NUTRICIONAL?</a:t>
            </a:r>
          </a:p>
        </p:txBody>
      </p:sp>
      <p:sp>
        <p:nvSpPr>
          <p:cNvPr id="5" name="Retângulo 4">
            <a:extLst>
              <a:ext uri="{FF2B5EF4-FFF2-40B4-BE49-F238E27FC236}">
                <a16:creationId xmlns:a16="http://schemas.microsoft.com/office/drawing/2014/main" id="{4ED8F31B-5923-F51F-6B93-8318F132A43F}"/>
              </a:ext>
            </a:extLst>
          </p:cNvPr>
          <p:cNvSpPr/>
          <p:nvPr/>
        </p:nvSpPr>
        <p:spPr>
          <a:xfrm>
            <a:off x="7909810" y="5143019"/>
            <a:ext cx="3057994" cy="10043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SIM.</a:t>
            </a:r>
          </a:p>
        </p:txBody>
      </p:sp>
    </p:spTree>
    <p:extLst>
      <p:ext uri="{BB962C8B-B14F-4D97-AF65-F5344CB8AC3E}">
        <p14:creationId xmlns:p14="http://schemas.microsoft.com/office/powerpoint/2010/main" val="252833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A5B13F7-C40A-9F4A-B534-801635C1C9E5}"/>
              </a:ext>
            </a:extLst>
          </p:cNvPr>
          <p:cNvPicPr/>
          <p:nvPr/>
        </p:nvPicPr>
        <p:blipFill rotWithShape="1">
          <a:blip r:embed="rId2" cstate="print">
            <a:extLst>
              <a:ext uri="{28A0092B-C50C-407E-A947-70E740481C1C}">
                <a14:useLocalDpi xmlns:a14="http://schemas.microsoft.com/office/drawing/2010/main" val="0"/>
              </a:ext>
            </a:extLst>
          </a:blip>
          <a:srcRect l="-271" r="-271"/>
          <a:stretch/>
        </p:blipFill>
        <p:spPr>
          <a:xfrm>
            <a:off x="38696" y="614364"/>
            <a:ext cx="10262593" cy="6179328"/>
          </a:xfrm>
          <a:prstGeom prst="rect">
            <a:avLst/>
          </a:prstGeom>
        </p:spPr>
      </p:pic>
      <p:sp>
        <p:nvSpPr>
          <p:cNvPr id="3" name="CaixaDeTexto 2">
            <a:extLst>
              <a:ext uri="{FF2B5EF4-FFF2-40B4-BE49-F238E27FC236}">
                <a16:creationId xmlns:a16="http://schemas.microsoft.com/office/drawing/2014/main" id="{808C865E-974C-F345-BE23-E7EDC96F2951}"/>
              </a:ext>
            </a:extLst>
          </p:cNvPr>
          <p:cNvSpPr txBox="1"/>
          <p:nvPr/>
        </p:nvSpPr>
        <p:spPr>
          <a:xfrm>
            <a:off x="3539133" y="3704027"/>
            <a:ext cx="2160240" cy="307777"/>
          </a:xfrm>
          <a:prstGeom prst="rect">
            <a:avLst/>
          </a:prstGeom>
          <a:solidFill>
            <a:schemeClr val="bg1"/>
          </a:solidFill>
        </p:spPr>
        <p:txBody>
          <a:bodyPr wrap="square" rtlCol="0">
            <a:spAutoFit/>
          </a:bodyPr>
          <a:lstStyle/>
          <a:p>
            <a:pPr defTabSz="914377"/>
            <a:r>
              <a:rPr lang="pt-BR" sz="1400" dirty="0">
                <a:solidFill>
                  <a:prstClr val="black"/>
                </a:solidFill>
                <a:latin typeface="Calibri" panose="020F0502020204030204"/>
              </a:rPr>
              <a:t>O que está acontecendo </a:t>
            </a:r>
          </a:p>
        </p:txBody>
      </p:sp>
      <p:sp>
        <p:nvSpPr>
          <p:cNvPr id="7" name="Retângulo 6">
            <a:extLst>
              <a:ext uri="{FF2B5EF4-FFF2-40B4-BE49-F238E27FC236}">
                <a16:creationId xmlns:a16="http://schemas.microsoft.com/office/drawing/2014/main" id="{0B6AAAA6-12C5-A240-928A-54FBED4F310F}"/>
              </a:ext>
            </a:extLst>
          </p:cNvPr>
          <p:cNvSpPr/>
          <p:nvPr/>
        </p:nvSpPr>
        <p:spPr>
          <a:xfrm>
            <a:off x="903209" y="5598099"/>
            <a:ext cx="7872048" cy="235898"/>
          </a:xfrm>
          <a:prstGeom prst="rect">
            <a:avLst/>
          </a:prstGeom>
        </p:spPr>
        <p:txBody>
          <a:bodyPr wrap="square">
            <a:spAutoFit/>
          </a:bodyPr>
          <a:lstStyle/>
          <a:p>
            <a:pPr defTabSz="914377"/>
            <a:r>
              <a:rPr lang="pt-BR" sz="933" dirty="0" err="1">
                <a:solidFill>
                  <a:srgbClr val="222222"/>
                </a:solidFill>
                <a:latin typeface="Calibri" panose="020F0502020204030204"/>
              </a:rPr>
              <a:t>Kochhar</a:t>
            </a:r>
            <a:r>
              <a:rPr lang="pt-BR" sz="933" dirty="0">
                <a:solidFill>
                  <a:srgbClr val="222222"/>
                </a:solidFill>
                <a:latin typeface="Calibri" panose="020F0502020204030204"/>
              </a:rPr>
              <a:t> </a:t>
            </a:r>
            <a:r>
              <a:rPr lang="pt-BR" sz="933" dirty="0" err="1">
                <a:solidFill>
                  <a:srgbClr val="222222"/>
                </a:solidFill>
                <a:latin typeface="Calibri" panose="020F0502020204030204"/>
              </a:rPr>
              <a:t>S</a:t>
            </a:r>
            <a:r>
              <a:rPr lang="pt-BR" sz="933" dirty="0">
                <a:solidFill>
                  <a:srgbClr val="222222"/>
                </a:solidFill>
                <a:latin typeface="Calibri" panose="020F0502020204030204"/>
              </a:rPr>
              <a:t> </a:t>
            </a:r>
            <a:r>
              <a:rPr lang="pt-BR" sz="933" dirty="0" err="1">
                <a:solidFill>
                  <a:srgbClr val="222222"/>
                </a:solidFill>
                <a:latin typeface="Calibri" panose="020F0502020204030204"/>
              </a:rPr>
              <a:t>and</a:t>
            </a:r>
            <a:r>
              <a:rPr lang="pt-BR" sz="933" dirty="0">
                <a:solidFill>
                  <a:srgbClr val="222222"/>
                </a:solidFill>
                <a:latin typeface="Calibri" panose="020F0502020204030204"/>
              </a:rPr>
              <a:t> François-Pierre M. </a:t>
            </a:r>
            <a:r>
              <a:rPr lang="pt-BR" sz="933" i="1" dirty="0" err="1">
                <a:solidFill>
                  <a:srgbClr val="222222"/>
                </a:solidFill>
                <a:latin typeface="Calibri" panose="020F0502020204030204"/>
              </a:rPr>
              <a:t>Metabonomics</a:t>
            </a:r>
            <a:r>
              <a:rPr lang="pt-BR" sz="933" i="1" dirty="0">
                <a:solidFill>
                  <a:srgbClr val="222222"/>
                </a:solidFill>
                <a:latin typeface="Calibri" panose="020F0502020204030204"/>
              </a:rPr>
              <a:t> </a:t>
            </a:r>
            <a:r>
              <a:rPr lang="pt-BR" sz="933" i="1" dirty="0" err="1">
                <a:solidFill>
                  <a:srgbClr val="222222"/>
                </a:solidFill>
                <a:latin typeface="Calibri" panose="020F0502020204030204"/>
              </a:rPr>
              <a:t>and</a:t>
            </a:r>
            <a:r>
              <a:rPr lang="pt-BR" sz="933" i="1" dirty="0">
                <a:solidFill>
                  <a:srgbClr val="222222"/>
                </a:solidFill>
                <a:latin typeface="Calibri" panose="020F0502020204030204"/>
              </a:rPr>
              <a:t> </a:t>
            </a:r>
            <a:r>
              <a:rPr lang="pt-BR" sz="933" i="1" dirty="0" err="1">
                <a:solidFill>
                  <a:srgbClr val="222222"/>
                </a:solidFill>
                <a:latin typeface="Calibri" panose="020F0502020204030204"/>
              </a:rPr>
              <a:t>gut</a:t>
            </a:r>
            <a:r>
              <a:rPr lang="pt-BR" sz="933" i="1" dirty="0">
                <a:solidFill>
                  <a:srgbClr val="222222"/>
                </a:solidFill>
                <a:latin typeface="Calibri" panose="020F0502020204030204"/>
              </a:rPr>
              <a:t> microbiota in </a:t>
            </a:r>
            <a:r>
              <a:rPr lang="pt-BR" sz="933" i="1" dirty="0" err="1">
                <a:solidFill>
                  <a:srgbClr val="222222"/>
                </a:solidFill>
                <a:latin typeface="Calibri" panose="020F0502020204030204"/>
              </a:rPr>
              <a:t>nutrition</a:t>
            </a:r>
            <a:r>
              <a:rPr lang="pt-BR" sz="933" i="1" dirty="0">
                <a:solidFill>
                  <a:srgbClr val="222222"/>
                </a:solidFill>
                <a:latin typeface="Calibri" panose="020F0502020204030204"/>
              </a:rPr>
              <a:t> </a:t>
            </a:r>
            <a:r>
              <a:rPr lang="pt-BR" sz="933" i="1" dirty="0" err="1">
                <a:solidFill>
                  <a:srgbClr val="222222"/>
                </a:solidFill>
                <a:latin typeface="Calibri" panose="020F0502020204030204"/>
              </a:rPr>
              <a:t>and</a:t>
            </a:r>
            <a:r>
              <a:rPr lang="pt-BR" sz="933" i="1" dirty="0">
                <a:solidFill>
                  <a:srgbClr val="222222"/>
                </a:solidFill>
                <a:latin typeface="Calibri" panose="020F0502020204030204"/>
              </a:rPr>
              <a:t> </a:t>
            </a:r>
            <a:r>
              <a:rPr lang="pt-BR" sz="933" i="1" dirty="0" err="1">
                <a:solidFill>
                  <a:srgbClr val="222222"/>
                </a:solidFill>
                <a:latin typeface="Calibri" panose="020F0502020204030204"/>
              </a:rPr>
              <a:t>disease</a:t>
            </a:r>
            <a:r>
              <a:rPr lang="pt-BR" sz="933" dirty="0">
                <a:solidFill>
                  <a:srgbClr val="222222"/>
                </a:solidFill>
                <a:latin typeface="Calibri" panose="020F0502020204030204"/>
              </a:rPr>
              <a:t>. Springer, 2014.</a:t>
            </a:r>
            <a:endParaRPr lang="pt-BR" sz="933" dirty="0">
              <a:solidFill>
                <a:prstClr val="black"/>
              </a:solidFill>
              <a:latin typeface="Calibri" panose="020F0502020204030204"/>
            </a:endParaRPr>
          </a:p>
        </p:txBody>
      </p:sp>
      <p:sp>
        <p:nvSpPr>
          <p:cNvPr id="8" name="Retângulo 7">
            <a:extLst>
              <a:ext uri="{FF2B5EF4-FFF2-40B4-BE49-F238E27FC236}">
                <a16:creationId xmlns:a16="http://schemas.microsoft.com/office/drawing/2014/main" id="{F5CDE84E-07A1-9E48-A693-55017E0FF490}"/>
              </a:ext>
            </a:extLst>
          </p:cNvPr>
          <p:cNvSpPr/>
          <p:nvPr/>
        </p:nvSpPr>
        <p:spPr>
          <a:xfrm>
            <a:off x="0" y="11448"/>
            <a:ext cx="12192000" cy="461665"/>
          </a:xfrm>
          <a:prstGeom prst="rect">
            <a:avLst/>
          </a:prstGeom>
          <a:solidFill>
            <a:srgbClr val="0070C0"/>
          </a:solidFill>
        </p:spPr>
        <p:txBody>
          <a:bodyPr wrap="square">
            <a:spAutoFit/>
          </a:bodyPr>
          <a:lstStyle/>
          <a:p>
            <a:pPr algn="ctr" defTabSz="914377"/>
            <a:r>
              <a:rPr lang="pt-BR" sz="2400" b="1" dirty="0">
                <a:solidFill>
                  <a:prstClr val="white"/>
                </a:solidFill>
                <a:latin typeface="Calibri" panose="020F0502020204030204"/>
              </a:rPr>
              <a:t>NUTRIÇÃO DE PRECISÃO</a:t>
            </a:r>
            <a:endParaRPr lang="pt-BR" dirty="0">
              <a:solidFill>
                <a:prstClr val="white"/>
              </a:solidFill>
              <a:latin typeface="Calibri" panose="020F0502020204030204"/>
            </a:endParaRPr>
          </a:p>
        </p:txBody>
      </p:sp>
      <p:sp>
        <p:nvSpPr>
          <p:cNvPr id="4" name="Retângulo 3"/>
          <p:cNvSpPr/>
          <p:nvPr/>
        </p:nvSpPr>
        <p:spPr>
          <a:xfrm>
            <a:off x="2616478" y="5220950"/>
            <a:ext cx="3082895" cy="235898"/>
          </a:xfrm>
          <a:prstGeom prst="rect">
            <a:avLst/>
          </a:prstGeom>
        </p:spPr>
        <p:txBody>
          <a:bodyPr wrap="none">
            <a:spAutoFit/>
          </a:bodyPr>
          <a:lstStyle/>
          <a:p>
            <a:r>
              <a:rPr lang="pt-BR" sz="933" b="1" dirty="0">
                <a:latin typeface="Arial" panose="020B0604020202020204" pitchFamily="34" charset="0"/>
              </a:rPr>
              <a:t>RESOLUÇÃO CFN Nº 689, DE 04 DE MAIO DE 2021</a:t>
            </a:r>
            <a:endParaRPr lang="pt-BR" sz="933" dirty="0"/>
          </a:p>
        </p:txBody>
      </p:sp>
      <p:sp>
        <p:nvSpPr>
          <p:cNvPr id="5" name="Elipse 4"/>
          <p:cNvSpPr/>
          <p:nvPr/>
        </p:nvSpPr>
        <p:spPr>
          <a:xfrm>
            <a:off x="7467600" y="838200"/>
            <a:ext cx="4064000" cy="248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Nutrição de precisão como aquela que utiliza informações sobre as características de um indivíduo, incluindo marcadores </a:t>
            </a:r>
            <a:r>
              <a:rPr lang="pt-BR" sz="1600" dirty="0" err="1"/>
              <a:t>ômicos</a:t>
            </a:r>
            <a:r>
              <a:rPr lang="pt-BR" sz="1600" dirty="0"/>
              <a:t>, para tornar as recomendações mais personalizadas.</a:t>
            </a:r>
          </a:p>
        </p:txBody>
      </p:sp>
    </p:spTree>
    <p:extLst>
      <p:ext uri="{BB962C8B-B14F-4D97-AF65-F5344CB8AC3E}">
        <p14:creationId xmlns:p14="http://schemas.microsoft.com/office/powerpoint/2010/main" val="2470862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62D60903-FA80-1F54-9A4B-60F74FF89EE6}"/>
              </a:ext>
            </a:extLst>
          </p:cNvPr>
          <p:cNvCxnSpPr/>
          <p:nvPr/>
        </p:nvCxnSpPr>
        <p:spPr>
          <a:xfrm flipV="1">
            <a:off x="1882775" y="800100"/>
            <a:ext cx="8307388" cy="1588"/>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52DDF3E7-83AE-3AAE-2134-E534C1443CC3}"/>
              </a:ext>
            </a:extLst>
          </p:cNvPr>
          <p:cNvSpPr txBox="1">
            <a:spLocks/>
          </p:cNvSpPr>
          <p:nvPr/>
        </p:nvSpPr>
        <p:spPr bwMode="auto">
          <a:xfrm>
            <a:off x="1487487" y="214314"/>
            <a:ext cx="6080126" cy="69373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t-BR" altLang="pt-BR" sz="4000" b="1" i="1" dirty="0">
                <a:solidFill>
                  <a:schemeClr val="accent5">
                    <a:lumMod val="50000"/>
                  </a:schemeClr>
                </a:solidFill>
                <a:latin typeface="Calibri" pitchFamily="34" charset="0"/>
              </a:rPr>
              <a:t>Metabolômica e intestino</a:t>
            </a:r>
          </a:p>
        </p:txBody>
      </p:sp>
      <p:pic>
        <p:nvPicPr>
          <p:cNvPr id="9220" name="Content Placeholder 3">
            <a:extLst>
              <a:ext uri="{FF2B5EF4-FFF2-40B4-BE49-F238E27FC236}">
                <a16:creationId xmlns:a16="http://schemas.microsoft.com/office/drawing/2014/main" id="{CB936CBA-9AC1-F929-C473-0F6E2ABAF5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63638" y="1927120"/>
            <a:ext cx="9540875" cy="4278312"/>
          </a:xfrm>
        </p:spPr>
      </p:pic>
      <p:sp>
        <p:nvSpPr>
          <p:cNvPr id="9221" name="Retângulo 5">
            <a:extLst>
              <a:ext uri="{FF2B5EF4-FFF2-40B4-BE49-F238E27FC236}">
                <a16:creationId xmlns:a16="http://schemas.microsoft.com/office/drawing/2014/main" id="{997DE69E-2647-7B80-A360-9CD8F35CF4B3}"/>
              </a:ext>
            </a:extLst>
          </p:cNvPr>
          <p:cNvSpPr>
            <a:spLocks noChangeArrowheads="1"/>
          </p:cNvSpPr>
          <p:nvPr/>
        </p:nvSpPr>
        <p:spPr bwMode="auto">
          <a:xfrm>
            <a:off x="1370013" y="1064418"/>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800" b="1" dirty="0">
                <a:latin typeface="Arial" panose="020B0604020202020204" pitchFamily="34" charset="0"/>
              </a:rPr>
              <a:t>Compostos urinários</a:t>
            </a:r>
            <a:r>
              <a:rPr lang="pt-BR" altLang="pt-BR" sz="1800" dirty="0">
                <a:latin typeface="Arial" panose="020B0604020202020204" pitchFamily="34" charset="0"/>
              </a:rPr>
              <a:t> originados do </a:t>
            </a:r>
            <a:r>
              <a:rPr lang="pt-BR" altLang="pt-BR" sz="1800" b="1" dirty="0">
                <a:latin typeface="Arial" panose="020B0604020202020204" pitchFamily="34" charset="0"/>
              </a:rPr>
              <a:t>intestino</a:t>
            </a:r>
            <a:r>
              <a:rPr lang="pt-BR" altLang="pt-BR" sz="1800" dirty="0">
                <a:latin typeface="Arial" panose="020B0604020202020204" pitchFamily="34" charset="0"/>
              </a:rPr>
              <a:t> refletem o estado da </a:t>
            </a:r>
            <a:r>
              <a:rPr lang="pt-BR" altLang="pt-BR" sz="1800" b="1" dirty="0">
                <a:latin typeface="Arial" panose="020B0604020202020204" pitchFamily="34" charset="0"/>
              </a:rPr>
              <a:t>microbiota intestinal.</a:t>
            </a:r>
            <a:r>
              <a:rPr lang="pt-BR" altLang="pt-BR" sz="1800" dirty="0">
                <a:latin typeface="Arial" panose="020B0604020202020204" pitchFamily="34" charset="0"/>
              </a:rPr>
              <a:t> </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5C96F0D-78A2-DC19-8445-812EE9E83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4076701"/>
            <a:ext cx="1376362"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a:extLst>
              <a:ext uri="{FF2B5EF4-FFF2-40B4-BE49-F238E27FC236}">
                <a16:creationId xmlns:a16="http://schemas.microsoft.com/office/drawing/2014/main" id="{16A8368D-8AF9-09BE-EDE8-7282ABD2D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2822576"/>
            <a:ext cx="1376362"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2">
            <a:extLst>
              <a:ext uri="{FF2B5EF4-FFF2-40B4-BE49-F238E27FC236}">
                <a16:creationId xmlns:a16="http://schemas.microsoft.com/office/drawing/2014/main" id="{B0AE5AAA-7990-6F07-B907-EF8AE71EC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1649414"/>
            <a:ext cx="137795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ector reto 2">
            <a:extLst>
              <a:ext uri="{FF2B5EF4-FFF2-40B4-BE49-F238E27FC236}">
                <a16:creationId xmlns:a16="http://schemas.microsoft.com/office/drawing/2014/main" id="{589CEE07-7FF9-B99B-35CB-1AAC981FDC7A}"/>
              </a:ext>
            </a:extLst>
          </p:cNvPr>
          <p:cNvCxnSpPr/>
          <p:nvPr/>
        </p:nvCxnSpPr>
        <p:spPr>
          <a:xfrm flipV="1">
            <a:off x="1882775" y="800100"/>
            <a:ext cx="8307388" cy="1588"/>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FAB9581B-A66A-F6C9-44B6-9B56A5896BD7}"/>
              </a:ext>
            </a:extLst>
          </p:cNvPr>
          <p:cNvSpPr txBox="1">
            <a:spLocks/>
          </p:cNvSpPr>
          <p:nvPr/>
        </p:nvSpPr>
        <p:spPr bwMode="auto">
          <a:xfrm>
            <a:off x="1487487" y="214314"/>
            <a:ext cx="6080126" cy="69373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t-BR" altLang="pt-BR" sz="4000" b="1" i="1" dirty="0">
                <a:solidFill>
                  <a:schemeClr val="accent5">
                    <a:lumMod val="50000"/>
                  </a:schemeClr>
                </a:solidFill>
                <a:latin typeface="Calibri" pitchFamily="34" charset="0"/>
              </a:rPr>
              <a:t>Metabolômica e intestino</a:t>
            </a:r>
          </a:p>
        </p:txBody>
      </p:sp>
      <p:pic>
        <p:nvPicPr>
          <p:cNvPr id="12295" name="Picture 6">
            <a:extLst>
              <a:ext uri="{FF2B5EF4-FFF2-40B4-BE49-F238E27FC236}">
                <a16:creationId xmlns:a16="http://schemas.microsoft.com/office/drawing/2014/main" id="{56243897-2B83-DD6C-462C-D9B6AD622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947" y="6057900"/>
            <a:ext cx="34194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a:extLst>
              <a:ext uri="{FF2B5EF4-FFF2-40B4-BE49-F238E27FC236}">
                <a16:creationId xmlns:a16="http://schemas.microsoft.com/office/drawing/2014/main" id="{2607BAB9-A920-49F5-796D-A9F3CB22F6DE}"/>
              </a:ext>
            </a:extLst>
          </p:cNvPr>
          <p:cNvSpPr/>
          <p:nvPr/>
        </p:nvSpPr>
        <p:spPr>
          <a:xfrm>
            <a:off x="1882775" y="1773239"/>
            <a:ext cx="2268538" cy="935037"/>
          </a:xfrm>
          <a:prstGeom prst="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000" b="1" dirty="0"/>
              <a:t>Carboidratos</a:t>
            </a:r>
          </a:p>
        </p:txBody>
      </p:sp>
      <p:sp>
        <p:nvSpPr>
          <p:cNvPr id="8" name="Retângulo 7">
            <a:extLst>
              <a:ext uri="{FF2B5EF4-FFF2-40B4-BE49-F238E27FC236}">
                <a16:creationId xmlns:a16="http://schemas.microsoft.com/office/drawing/2014/main" id="{9C69524E-BE43-EBBA-EAA4-D3F01C923040}"/>
              </a:ext>
            </a:extLst>
          </p:cNvPr>
          <p:cNvSpPr/>
          <p:nvPr/>
        </p:nvSpPr>
        <p:spPr>
          <a:xfrm>
            <a:off x="1882775" y="2997201"/>
            <a:ext cx="2268538" cy="936625"/>
          </a:xfrm>
          <a:prstGeom prst="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000" b="1" dirty="0"/>
              <a:t>Proteínas</a:t>
            </a:r>
          </a:p>
        </p:txBody>
      </p:sp>
      <p:sp>
        <p:nvSpPr>
          <p:cNvPr id="9" name="Retângulo 8">
            <a:extLst>
              <a:ext uri="{FF2B5EF4-FFF2-40B4-BE49-F238E27FC236}">
                <a16:creationId xmlns:a16="http://schemas.microsoft.com/office/drawing/2014/main" id="{314B3393-F9AA-D207-95EA-2282BF22162A}"/>
              </a:ext>
            </a:extLst>
          </p:cNvPr>
          <p:cNvSpPr/>
          <p:nvPr/>
        </p:nvSpPr>
        <p:spPr>
          <a:xfrm>
            <a:off x="1882775" y="4221164"/>
            <a:ext cx="2268538" cy="936625"/>
          </a:xfrm>
          <a:prstGeom prst="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000" b="1" dirty="0"/>
              <a:t>Gorduras</a:t>
            </a:r>
          </a:p>
        </p:txBody>
      </p:sp>
      <p:cxnSp>
        <p:nvCxnSpPr>
          <p:cNvPr id="7" name="Conector de seta reta 6">
            <a:extLst>
              <a:ext uri="{FF2B5EF4-FFF2-40B4-BE49-F238E27FC236}">
                <a16:creationId xmlns:a16="http://schemas.microsoft.com/office/drawing/2014/main" id="{BF2F70A0-0E2B-9D51-EB97-485BDBFA8691}"/>
              </a:ext>
            </a:extLst>
          </p:cNvPr>
          <p:cNvCxnSpPr/>
          <p:nvPr/>
        </p:nvCxnSpPr>
        <p:spPr>
          <a:xfrm>
            <a:off x="4440239" y="2276475"/>
            <a:ext cx="776287" cy="0"/>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4D75C87C-883E-01C4-E495-53EE78FF4267}"/>
              </a:ext>
            </a:extLst>
          </p:cNvPr>
          <p:cNvCxnSpPr/>
          <p:nvPr/>
        </p:nvCxnSpPr>
        <p:spPr>
          <a:xfrm>
            <a:off x="4440239" y="3429000"/>
            <a:ext cx="776287" cy="0"/>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a:extLst>
              <a:ext uri="{FF2B5EF4-FFF2-40B4-BE49-F238E27FC236}">
                <a16:creationId xmlns:a16="http://schemas.microsoft.com/office/drawing/2014/main" id="{4AD567A3-83AC-1CD3-8A96-DC37D1652193}"/>
              </a:ext>
            </a:extLst>
          </p:cNvPr>
          <p:cNvCxnSpPr/>
          <p:nvPr/>
        </p:nvCxnSpPr>
        <p:spPr>
          <a:xfrm>
            <a:off x="4456114" y="4724400"/>
            <a:ext cx="776287" cy="0"/>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302" name="CaixaDeTexto 10">
            <a:extLst>
              <a:ext uri="{FF2B5EF4-FFF2-40B4-BE49-F238E27FC236}">
                <a16:creationId xmlns:a16="http://schemas.microsoft.com/office/drawing/2014/main" id="{367A684B-3B3C-C09E-F707-DD196A5B2BB2}"/>
              </a:ext>
            </a:extLst>
          </p:cNvPr>
          <p:cNvSpPr txBox="1">
            <a:spLocks noChangeArrowheads="1"/>
          </p:cNvSpPr>
          <p:nvPr/>
        </p:nvSpPr>
        <p:spPr bwMode="auto">
          <a:xfrm>
            <a:off x="5232401" y="2060575"/>
            <a:ext cx="388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000" b="1">
                <a:solidFill>
                  <a:srgbClr val="002060"/>
                </a:solidFill>
                <a:latin typeface="Arial" panose="020B0604020202020204" pitchFamily="34" charset="0"/>
              </a:rPr>
              <a:t>Ácidos graxos de cadeia curta</a:t>
            </a:r>
          </a:p>
        </p:txBody>
      </p:sp>
      <p:sp>
        <p:nvSpPr>
          <p:cNvPr id="12303" name="CaixaDeTexto 15">
            <a:extLst>
              <a:ext uri="{FF2B5EF4-FFF2-40B4-BE49-F238E27FC236}">
                <a16:creationId xmlns:a16="http://schemas.microsoft.com/office/drawing/2014/main" id="{339F5B14-9DF5-848F-FCDF-EDE9B0391E5D}"/>
              </a:ext>
            </a:extLst>
          </p:cNvPr>
          <p:cNvSpPr txBox="1">
            <a:spLocks noChangeArrowheads="1"/>
          </p:cNvSpPr>
          <p:nvPr/>
        </p:nvSpPr>
        <p:spPr bwMode="auto">
          <a:xfrm>
            <a:off x="5232401" y="2781300"/>
            <a:ext cx="27479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000" b="1">
                <a:solidFill>
                  <a:srgbClr val="002060"/>
                </a:solidFill>
                <a:latin typeface="Arial" panose="020B0604020202020204" pitchFamily="34" charset="0"/>
              </a:rPr>
              <a:t>Amônia</a:t>
            </a:r>
          </a:p>
          <a:p>
            <a:pPr eaLnBrk="1" hangingPunct="1">
              <a:spcBef>
                <a:spcPct val="0"/>
              </a:spcBef>
              <a:buFontTx/>
              <a:buNone/>
            </a:pPr>
            <a:r>
              <a:rPr lang="pt-BR" altLang="pt-BR" sz="2000" b="1">
                <a:solidFill>
                  <a:srgbClr val="002060"/>
                </a:solidFill>
                <a:latin typeface="Arial" panose="020B0604020202020204" pitchFamily="34" charset="0"/>
              </a:rPr>
              <a:t>Sulfito de hidrogênio</a:t>
            </a:r>
          </a:p>
          <a:p>
            <a:pPr eaLnBrk="1" hangingPunct="1">
              <a:spcBef>
                <a:spcPct val="0"/>
              </a:spcBef>
              <a:buFontTx/>
              <a:buNone/>
            </a:pPr>
            <a:r>
              <a:rPr lang="pt-BR" altLang="pt-BR" sz="2000" b="1">
                <a:solidFill>
                  <a:srgbClr val="002060"/>
                </a:solidFill>
                <a:latin typeface="Arial" panose="020B0604020202020204" pitchFamily="34" charset="0"/>
              </a:rPr>
              <a:t>Indol</a:t>
            </a:r>
          </a:p>
          <a:p>
            <a:pPr eaLnBrk="1" hangingPunct="1">
              <a:spcBef>
                <a:spcPct val="0"/>
              </a:spcBef>
              <a:buFontTx/>
              <a:buNone/>
            </a:pPr>
            <a:r>
              <a:rPr lang="pt-BR" altLang="pt-BR" sz="2000" b="1">
                <a:solidFill>
                  <a:srgbClr val="002060"/>
                </a:solidFill>
                <a:latin typeface="Arial" panose="020B0604020202020204" pitchFamily="34" charset="0"/>
              </a:rPr>
              <a:t>P-cresol</a:t>
            </a:r>
          </a:p>
        </p:txBody>
      </p:sp>
      <p:sp>
        <p:nvSpPr>
          <p:cNvPr id="12304" name="CaixaDeTexto 17">
            <a:extLst>
              <a:ext uri="{FF2B5EF4-FFF2-40B4-BE49-F238E27FC236}">
                <a16:creationId xmlns:a16="http://schemas.microsoft.com/office/drawing/2014/main" id="{504B8510-0666-6AFE-3F03-70B4C3894A67}"/>
              </a:ext>
            </a:extLst>
          </p:cNvPr>
          <p:cNvSpPr txBox="1">
            <a:spLocks noChangeArrowheads="1"/>
          </p:cNvSpPr>
          <p:nvPr/>
        </p:nvSpPr>
        <p:spPr bwMode="auto">
          <a:xfrm>
            <a:off x="5232400" y="4541838"/>
            <a:ext cx="200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000" b="1">
                <a:solidFill>
                  <a:srgbClr val="002060"/>
                </a:solidFill>
                <a:latin typeface="Arial" panose="020B0604020202020204" pitchFamily="34" charset="0"/>
              </a:rPr>
              <a:t>Ácidos biliares</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333ED-B918-5FA0-865F-FCB0F5C1C7D2}"/>
              </a:ext>
            </a:extLst>
          </p:cNvPr>
          <p:cNvSpPr>
            <a:spLocks noGrp="1"/>
          </p:cNvSpPr>
          <p:nvPr>
            <p:ph type="title"/>
          </p:nvPr>
        </p:nvSpPr>
        <p:spPr>
          <a:xfrm>
            <a:off x="1558925" y="1000125"/>
            <a:ext cx="1512888" cy="412750"/>
          </a:xfrm>
          <a:solidFill>
            <a:schemeClr val="accent5">
              <a:lumMod val="75000"/>
            </a:schemeClr>
          </a:solidFill>
          <a:ln>
            <a:solidFill>
              <a:srgbClr val="002060"/>
            </a:solidFill>
          </a:ln>
        </p:spPr>
        <p:txBody>
          <a:bodyPr>
            <a:noAutofit/>
          </a:bodyPr>
          <a:lstStyle/>
          <a:p>
            <a:pPr>
              <a:defRPr/>
            </a:pPr>
            <a:r>
              <a:rPr lang="pt-BR" sz="3000" b="1" dirty="0" err="1">
                <a:solidFill>
                  <a:schemeClr val="bg1"/>
                </a:solidFill>
              </a:rPr>
              <a:t>Indican</a:t>
            </a:r>
            <a:endParaRPr lang="pt-BR" sz="3000" u="sng" dirty="0">
              <a:solidFill>
                <a:schemeClr val="bg1"/>
              </a:solidFill>
            </a:endParaRPr>
          </a:p>
        </p:txBody>
      </p:sp>
      <p:sp>
        <p:nvSpPr>
          <p:cNvPr id="69635" name="Espaço Reservado para Conteúdo 2">
            <a:extLst>
              <a:ext uri="{FF2B5EF4-FFF2-40B4-BE49-F238E27FC236}">
                <a16:creationId xmlns:a16="http://schemas.microsoft.com/office/drawing/2014/main" id="{BEF432AC-21FA-3A3C-316A-677EECA5B40B}"/>
              </a:ext>
            </a:extLst>
          </p:cNvPr>
          <p:cNvSpPr>
            <a:spLocks noGrp="1"/>
          </p:cNvSpPr>
          <p:nvPr>
            <p:ph idx="1"/>
          </p:nvPr>
        </p:nvSpPr>
        <p:spPr>
          <a:xfrm>
            <a:off x="558006" y="1749448"/>
            <a:ext cx="3737769" cy="1338262"/>
          </a:xfrm>
        </p:spPr>
        <p:txBody>
          <a:bodyPr/>
          <a:lstStyle/>
          <a:p>
            <a:pPr marL="0" indent="0">
              <a:buNone/>
            </a:pPr>
            <a:r>
              <a:rPr lang="pt-BR" altLang="pt-BR" sz="2000" b="1" dirty="0"/>
              <a:t>Produto do metabolismo bacteriano do triptofano.</a:t>
            </a:r>
          </a:p>
          <a:p>
            <a:pPr marL="0" indent="0">
              <a:buNone/>
            </a:pPr>
            <a:endParaRPr lang="pt-BR" altLang="pt-BR" sz="2000" b="1" dirty="0"/>
          </a:p>
          <a:p>
            <a:pPr marL="0" indent="0">
              <a:buNone/>
            </a:pPr>
            <a:endParaRPr lang="pt-BR" altLang="pt-BR" sz="2000" dirty="0"/>
          </a:p>
        </p:txBody>
      </p:sp>
      <p:cxnSp>
        <p:nvCxnSpPr>
          <p:cNvPr id="4" name="Conector reto 3">
            <a:extLst>
              <a:ext uri="{FF2B5EF4-FFF2-40B4-BE49-F238E27FC236}">
                <a16:creationId xmlns:a16="http://schemas.microsoft.com/office/drawing/2014/main" id="{1345C875-D1B7-2535-1EAB-7BFE6F6761BC}"/>
              </a:ext>
            </a:extLst>
          </p:cNvPr>
          <p:cNvCxnSpPr/>
          <p:nvPr/>
        </p:nvCxnSpPr>
        <p:spPr>
          <a:xfrm flipV="1">
            <a:off x="1882775" y="800100"/>
            <a:ext cx="8307388" cy="1588"/>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73AF5180-021D-4149-12AB-C38D78ABC887}"/>
              </a:ext>
            </a:extLst>
          </p:cNvPr>
          <p:cNvSpPr txBox="1">
            <a:spLocks/>
          </p:cNvSpPr>
          <p:nvPr/>
        </p:nvSpPr>
        <p:spPr bwMode="auto">
          <a:xfrm>
            <a:off x="1487487" y="214314"/>
            <a:ext cx="6080126" cy="69373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t-BR" altLang="pt-BR" sz="4000" b="1" i="1" dirty="0">
                <a:solidFill>
                  <a:schemeClr val="accent5">
                    <a:lumMod val="50000"/>
                  </a:schemeClr>
                </a:solidFill>
                <a:latin typeface="Calibri" pitchFamily="34" charset="0"/>
              </a:rPr>
              <a:t>Metabolômica e intestino</a:t>
            </a:r>
          </a:p>
        </p:txBody>
      </p:sp>
      <p:pic>
        <p:nvPicPr>
          <p:cNvPr id="69638" name="Picture 2">
            <a:extLst>
              <a:ext uri="{FF2B5EF4-FFF2-40B4-BE49-F238E27FC236}">
                <a16:creationId xmlns:a16="http://schemas.microsoft.com/office/drawing/2014/main" id="{52978676-01B2-3FF4-8CBE-8D0494639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613" y="823911"/>
            <a:ext cx="4487863"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9" name="Retângulo 5">
            <a:extLst>
              <a:ext uri="{FF2B5EF4-FFF2-40B4-BE49-F238E27FC236}">
                <a16:creationId xmlns:a16="http://schemas.microsoft.com/office/drawing/2014/main" id="{AFB55803-1779-DDEA-4673-7BBAE4ADFEEF}"/>
              </a:ext>
            </a:extLst>
          </p:cNvPr>
          <p:cNvSpPr>
            <a:spLocks noChangeArrowheads="1"/>
          </p:cNvSpPr>
          <p:nvPr/>
        </p:nvSpPr>
        <p:spPr bwMode="auto">
          <a:xfrm>
            <a:off x="136524" y="5763614"/>
            <a:ext cx="69015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400" dirty="0">
                <a:latin typeface="Arial" panose="020B0604020202020204" pitchFamily="34" charset="0"/>
              </a:rPr>
              <a:t>IPA, indole-3-propionato; IAA, indol-3-acetato; ILA, indole-3-lactato; </a:t>
            </a:r>
            <a:r>
              <a:rPr lang="pt-BR" altLang="pt-BR" sz="1400" dirty="0" err="1">
                <a:latin typeface="Arial" panose="020B0604020202020204" pitchFamily="34" charset="0"/>
              </a:rPr>
              <a:t>IAld</a:t>
            </a:r>
            <a:r>
              <a:rPr lang="pt-BR" altLang="pt-BR" sz="1400" dirty="0">
                <a:latin typeface="Arial" panose="020B0604020202020204" pitchFamily="34" charset="0"/>
              </a:rPr>
              <a:t>, indole-3-aldeído; </a:t>
            </a:r>
            <a:r>
              <a:rPr lang="pt-BR" altLang="pt-BR" sz="1400" dirty="0" err="1">
                <a:latin typeface="Arial" panose="020B0604020202020204" pitchFamily="34" charset="0"/>
              </a:rPr>
              <a:t>AhR</a:t>
            </a:r>
            <a:r>
              <a:rPr lang="pt-BR" altLang="pt-BR" sz="1400" dirty="0">
                <a:latin typeface="Arial" panose="020B0604020202020204" pitchFamily="34" charset="0"/>
              </a:rPr>
              <a:t>, receptor de hidrocarboneto aromático; PXR, receptor de </a:t>
            </a:r>
            <a:r>
              <a:rPr lang="pt-BR" altLang="pt-BR" sz="1400" dirty="0" err="1">
                <a:latin typeface="Arial" panose="020B0604020202020204" pitchFamily="34" charset="0"/>
              </a:rPr>
              <a:t>pregnano</a:t>
            </a:r>
            <a:r>
              <a:rPr lang="pt-BR" altLang="pt-BR" sz="1400" dirty="0">
                <a:latin typeface="Arial" panose="020B0604020202020204" pitchFamily="34" charset="0"/>
              </a:rPr>
              <a:t> X; receptores 5-HT4R, 5-HT4; GLP-1, peptídeo 1 semelhante a glucagon; TLR4, receptor </a:t>
            </a:r>
            <a:r>
              <a:rPr lang="pt-BR" altLang="pt-BR" sz="1400" dirty="0" err="1">
                <a:latin typeface="Arial" panose="020B0604020202020204" pitchFamily="34" charset="0"/>
              </a:rPr>
              <a:t>toll</a:t>
            </a:r>
            <a:r>
              <a:rPr lang="pt-BR" altLang="pt-BR" sz="1400" dirty="0">
                <a:latin typeface="Arial" panose="020B0604020202020204" pitchFamily="34" charset="0"/>
              </a:rPr>
              <a:t>-like 4. (</a:t>
            </a:r>
            <a:r>
              <a:rPr lang="pt-BR" altLang="pt-BR" sz="1400" dirty="0">
                <a:latin typeface="Arial" panose="020B0604020202020204" pitchFamily="34" charset="0"/>
                <a:hlinkClick r:id="rId3"/>
              </a:rPr>
              <a:t>Li et al., 2021</a:t>
            </a:r>
            <a:r>
              <a:rPr lang="pt-BR" altLang="pt-BR" sz="1400" dirty="0">
                <a:latin typeface="Arial" panose="020B0604020202020204" pitchFamily="34" charset="0"/>
              </a:rPr>
              <a:t>).</a:t>
            </a:r>
          </a:p>
        </p:txBody>
      </p:sp>
      <p:sp>
        <p:nvSpPr>
          <p:cNvPr id="7" name="Retângulo 6">
            <a:extLst>
              <a:ext uri="{FF2B5EF4-FFF2-40B4-BE49-F238E27FC236}">
                <a16:creationId xmlns:a16="http://schemas.microsoft.com/office/drawing/2014/main" id="{088F5239-58A8-1B0E-96D6-4EC3CA3EC122}"/>
              </a:ext>
            </a:extLst>
          </p:cNvPr>
          <p:cNvSpPr/>
          <p:nvPr/>
        </p:nvSpPr>
        <p:spPr>
          <a:xfrm>
            <a:off x="558006" y="3158332"/>
            <a:ext cx="2646363" cy="1754188"/>
          </a:xfrm>
          <a:prstGeom prst="rect">
            <a:avLst/>
          </a:prstGeom>
          <a:solidFill>
            <a:schemeClr val="accent5">
              <a:lumMod val="75000"/>
            </a:schemeClr>
          </a:solidFill>
          <a:ln>
            <a:solidFill>
              <a:srgbClr val="002060"/>
            </a:solidFill>
          </a:ln>
        </p:spPr>
        <p:txBody>
          <a:bodyPr>
            <a:spAutoFit/>
          </a:bodyPr>
          <a:lstStyle/>
          <a:p>
            <a:pPr algn="ctr" eaLnBrk="1" hangingPunct="1">
              <a:defRPr/>
            </a:pPr>
            <a:r>
              <a:rPr lang="pt-BR" dirty="0">
                <a:solidFill>
                  <a:schemeClr val="bg1"/>
                </a:solidFill>
                <a:latin typeface="Arial" charset="0"/>
                <a:cs typeface="Arial" charset="0"/>
              </a:rPr>
              <a:t>O </a:t>
            </a:r>
            <a:r>
              <a:rPr lang="pt-BR" dirty="0" err="1">
                <a:solidFill>
                  <a:schemeClr val="bg1"/>
                </a:solidFill>
                <a:latin typeface="Arial" charset="0"/>
                <a:cs typeface="Arial" charset="0"/>
              </a:rPr>
              <a:t>indol</a:t>
            </a:r>
            <a:r>
              <a:rPr lang="pt-BR" dirty="0">
                <a:solidFill>
                  <a:schemeClr val="bg1"/>
                </a:solidFill>
                <a:latin typeface="Arial" charset="0"/>
                <a:cs typeface="Arial" charset="0"/>
              </a:rPr>
              <a:t> pode ser convertido no fígado em </a:t>
            </a:r>
            <a:r>
              <a:rPr lang="pt-BR" dirty="0" err="1">
                <a:solidFill>
                  <a:schemeClr val="bg1"/>
                </a:solidFill>
                <a:latin typeface="Arial" charset="0"/>
                <a:cs typeface="Arial" charset="0"/>
              </a:rPr>
              <a:t>indoxil</a:t>
            </a:r>
            <a:r>
              <a:rPr lang="pt-BR" dirty="0">
                <a:solidFill>
                  <a:schemeClr val="bg1"/>
                </a:solidFill>
                <a:latin typeface="Arial" charset="0"/>
                <a:cs typeface="Arial" charset="0"/>
              </a:rPr>
              <a:t> e depois em </a:t>
            </a:r>
            <a:r>
              <a:rPr lang="pt-BR" dirty="0" err="1">
                <a:solidFill>
                  <a:schemeClr val="bg1"/>
                </a:solidFill>
                <a:latin typeface="Arial" charset="0"/>
                <a:cs typeface="Arial" charset="0"/>
              </a:rPr>
              <a:t>indican</a:t>
            </a:r>
            <a:r>
              <a:rPr lang="pt-BR" dirty="0">
                <a:solidFill>
                  <a:schemeClr val="bg1"/>
                </a:solidFill>
                <a:latin typeface="Arial" charset="0"/>
                <a:cs typeface="Arial" charset="0"/>
              </a:rPr>
              <a:t> (</a:t>
            </a:r>
            <a:r>
              <a:rPr lang="pt-BR" dirty="0" err="1">
                <a:solidFill>
                  <a:schemeClr val="bg1"/>
                </a:solidFill>
                <a:latin typeface="Arial" charset="0"/>
                <a:cs typeface="Arial" charset="0"/>
              </a:rPr>
              <a:t>sulfatação</a:t>
            </a:r>
            <a:r>
              <a:rPr lang="pt-BR" dirty="0">
                <a:solidFill>
                  <a:schemeClr val="bg1"/>
                </a:solidFill>
                <a:latin typeface="Arial" charset="0"/>
                <a:cs typeface="Arial" charset="0"/>
              </a:rPr>
              <a:t> para permitir excreção urinária) ou </a:t>
            </a:r>
            <a:r>
              <a:rPr lang="pt-BR" dirty="0" err="1">
                <a:solidFill>
                  <a:schemeClr val="bg1"/>
                </a:solidFill>
                <a:latin typeface="Arial" charset="0"/>
                <a:cs typeface="Arial" charset="0"/>
              </a:rPr>
              <a:t>indigo</a:t>
            </a:r>
            <a:r>
              <a:rPr lang="pt-BR" dirty="0">
                <a:solidFill>
                  <a:schemeClr val="bg1"/>
                </a:solidFill>
                <a:latin typeface="Arial" charset="0"/>
                <a:cs typeface="Arial" charset="0"/>
              </a:rPr>
              <a:t>. </a:t>
            </a:r>
          </a:p>
        </p:txBody>
      </p:sp>
      <p:sp>
        <p:nvSpPr>
          <p:cNvPr id="3" name="Elipse 2">
            <a:extLst>
              <a:ext uri="{FF2B5EF4-FFF2-40B4-BE49-F238E27FC236}">
                <a16:creationId xmlns:a16="http://schemas.microsoft.com/office/drawing/2014/main" id="{DC2FAEB5-8A7E-8AF7-D61E-61D85761707C}"/>
              </a:ext>
            </a:extLst>
          </p:cNvPr>
          <p:cNvSpPr/>
          <p:nvPr/>
        </p:nvSpPr>
        <p:spPr>
          <a:xfrm>
            <a:off x="3996532" y="3269673"/>
            <a:ext cx="3263250" cy="175418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Alto indica má digestão proteínas. Muito triptofano disponível para ação bacteriana.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50B7B8A1-9786-F197-460D-E732E44633FC}"/>
              </a:ext>
            </a:extLst>
          </p:cNvPr>
          <p:cNvCxnSpPr/>
          <p:nvPr/>
        </p:nvCxnSpPr>
        <p:spPr>
          <a:xfrm flipV="1">
            <a:off x="1882775" y="800100"/>
            <a:ext cx="8307388" cy="1588"/>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F25DF59B-DB0F-C0CD-1820-CABFDA71706C}"/>
              </a:ext>
            </a:extLst>
          </p:cNvPr>
          <p:cNvSpPr txBox="1">
            <a:spLocks/>
          </p:cNvSpPr>
          <p:nvPr/>
        </p:nvSpPr>
        <p:spPr bwMode="auto">
          <a:xfrm>
            <a:off x="1487488" y="214315"/>
            <a:ext cx="6080126" cy="69373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t-BR" altLang="pt-BR" sz="4000" b="1" i="1" dirty="0">
                <a:solidFill>
                  <a:schemeClr val="accent5">
                    <a:lumMod val="50000"/>
                  </a:schemeClr>
                </a:solidFill>
                <a:latin typeface="Calibri" pitchFamily="34" charset="0"/>
              </a:rPr>
              <a:t>Metabolômica e intestino</a:t>
            </a:r>
          </a:p>
        </p:txBody>
      </p:sp>
      <p:pic>
        <p:nvPicPr>
          <p:cNvPr id="52228" name="Picture 2">
            <a:extLst>
              <a:ext uri="{FF2B5EF4-FFF2-40B4-BE49-F238E27FC236}">
                <a16:creationId xmlns:a16="http://schemas.microsoft.com/office/drawing/2014/main" id="{53DCA804-2C55-0902-BD37-6AD67567B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6" y="947738"/>
            <a:ext cx="76390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3">
            <a:extLst>
              <a:ext uri="{FF2B5EF4-FFF2-40B4-BE49-F238E27FC236}">
                <a16:creationId xmlns:a16="http://schemas.microsoft.com/office/drawing/2014/main" id="{686261C1-AF81-50D8-4D2F-2DA19F5DA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690" y="1268413"/>
            <a:ext cx="24860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4">
            <a:extLst>
              <a:ext uri="{FF2B5EF4-FFF2-40B4-BE49-F238E27FC236}">
                <a16:creationId xmlns:a16="http://schemas.microsoft.com/office/drawing/2014/main" id="{7673902F-9618-D7A3-60BC-436ED1D46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463" y="1668463"/>
            <a:ext cx="4412815" cy="408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Retângulo 6">
            <a:extLst>
              <a:ext uri="{FF2B5EF4-FFF2-40B4-BE49-F238E27FC236}">
                <a16:creationId xmlns:a16="http://schemas.microsoft.com/office/drawing/2014/main" id="{45705CFD-4536-8C75-7EFD-7FF1B68668D0}"/>
              </a:ext>
            </a:extLst>
          </p:cNvPr>
          <p:cNvSpPr>
            <a:spLocks noChangeArrowheads="1"/>
          </p:cNvSpPr>
          <p:nvPr/>
        </p:nvSpPr>
        <p:spPr bwMode="auto">
          <a:xfrm>
            <a:off x="1321235" y="1311465"/>
            <a:ext cx="26654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600" b="1" dirty="0">
                <a:latin typeface="Arial" panose="020B0604020202020204" pitchFamily="34" charset="0"/>
              </a:rPr>
              <a:t>Um dos principais causadores para maior ativação da via da </a:t>
            </a:r>
            <a:r>
              <a:rPr lang="pt-BR" altLang="pt-BR" sz="1600" b="1" dirty="0" err="1">
                <a:latin typeface="Arial" panose="020B0604020202020204" pitchFamily="34" charset="0"/>
              </a:rPr>
              <a:t>kinurenina</a:t>
            </a:r>
            <a:r>
              <a:rPr lang="pt-BR" altLang="pt-BR" sz="1600" b="1" dirty="0">
                <a:latin typeface="Arial" panose="020B0604020202020204" pitchFamily="34" charset="0"/>
              </a:rPr>
              <a:t> é o constante estímulo do eixo HPA (resposta ao estresse).</a:t>
            </a:r>
          </a:p>
        </p:txBody>
      </p:sp>
      <p:sp>
        <p:nvSpPr>
          <p:cNvPr id="52232" name="Retângulo 7">
            <a:extLst>
              <a:ext uri="{FF2B5EF4-FFF2-40B4-BE49-F238E27FC236}">
                <a16:creationId xmlns:a16="http://schemas.microsoft.com/office/drawing/2014/main" id="{B9E3BBB7-6BC3-6AF9-A857-D252BB409B65}"/>
              </a:ext>
            </a:extLst>
          </p:cNvPr>
          <p:cNvSpPr>
            <a:spLocks noChangeArrowheads="1"/>
          </p:cNvSpPr>
          <p:nvPr/>
        </p:nvSpPr>
        <p:spPr bwMode="auto">
          <a:xfrm>
            <a:off x="3430587" y="4527817"/>
            <a:ext cx="26654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600" dirty="0">
                <a:latin typeface="Arial" panose="020B0604020202020204" pitchFamily="34" charset="0"/>
              </a:rPr>
              <a:t>Por isso, </a:t>
            </a:r>
            <a:r>
              <a:rPr lang="pt-BR" altLang="pt-BR" sz="1600" b="1" dirty="0">
                <a:latin typeface="Arial" panose="020B0604020202020204" pitchFamily="34" charset="0"/>
              </a:rPr>
              <a:t>o tratamento também deve envolver cuidados com a saúde mental</a:t>
            </a:r>
            <a:r>
              <a:rPr lang="pt-BR" altLang="pt-BR" sz="1600" dirty="0">
                <a:latin typeface="Arial" panose="020B0604020202020204" pitchFamily="34" charset="0"/>
              </a:rPr>
              <a:t> (terapias, atividades relaxantes etc.</a:t>
            </a:r>
          </a:p>
        </p:txBody>
      </p:sp>
      <p:sp>
        <p:nvSpPr>
          <p:cNvPr id="52233" name="Retângulo 7">
            <a:extLst>
              <a:ext uri="{FF2B5EF4-FFF2-40B4-BE49-F238E27FC236}">
                <a16:creationId xmlns:a16="http://schemas.microsoft.com/office/drawing/2014/main" id="{536D2B8A-2176-36E6-0D0E-01E291A96BD5}"/>
              </a:ext>
            </a:extLst>
          </p:cNvPr>
          <p:cNvSpPr>
            <a:spLocks noChangeArrowheads="1"/>
          </p:cNvSpPr>
          <p:nvPr/>
        </p:nvSpPr>
        <p:spPr bwMode="auto">
          <a:xfrm>
            <a:off x="550068" y="3068935"/>
            <a:ext cx="2665413" cy="181588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600" b="1" dirty="0">
                <a:solidFill>
                  <a:schemeClr val="bg1"/>
                </a:solidFill>
                <a:latin typeface="Arial" panose="020B0604020202020204" pitchFamily="34" charset="0"/>
              </a:rPr>
              <a:t>O cortisol aumenta a permeabilidade intestinal = maior produção de Interferon gama = ativação da IDO1 =  ativação da via da </a:t>
            </a:r>
            <a:r>
              <a:rPr lang="pt-BR" altLang="pt-BR" sz="1600" b="1" dirty="0" err="1">
                <a:solidFill>
                  <a:schemeClr val="bg1"/>
                </a:solidFill>
                <a:latin typeface="Arial" panose="020B0604020202020204" pitchFamily="34" charset="0"/>
              </a:rPr>
              <a:t>kinurenina</a:t>
            </a:r>
            <a:r>
              <a:rPr lang="pt-BR" altLang="pt-BR" sz="1600" b="1" dirty="0">
                <a:solidFill>
                  <a:schemeClr val="bg1"/>
                </a:solidFill>
                <a:latin typeface="Arial" panose="020B0604020202020204" pitchFamily="34" charset="0"/>
              </a:rPr>
              <a:t>.</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38DFD878-6C8F-8ED6-4369-9C8FC7715C8D}"/>
              </a:ext>
            </a:extLst>
          </p:cNvPr>
          <p:cNvCxnSpPr/>
          <p:nvPr/>
        </p:nvCxnSpPr>
        <p:spPr>
          <a:xfrm flipV="1">
            <a:off x="1882775" y="800100"/>
            <a:ext cx="8307388" cy="1588"/>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C3EE9D1D-61BF-ED3A-3277-D7564E9C9F72}"/>
              </a:ext>
            </a:extLst>
          </p:cNvPr>
          <p:cNvSpPr txBox="1">
            <a:spLocks/>
          </p:cNvSpPr>
          <p:nvPr/>
        </p:nvSpPr>
        <p:spPr bwMode="auto">
          <a:xfrm>
            <a:off x="1487487" y="214314"/>
            <a:ext cx="6080126" cy="69373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t-BR" altLang="pt-BR" sz="4000" b="1" i="1" dirty="0">
                <a:solidFill>
                  <a:schemeClr val="accent5">
                    <a:lumMod val="50000"/>
                  </a:schemeClr>
                </a:solidFill>
                <a:latin typeface="Calibri" pitchFamily="34" charset="0"/>
              </a:rPr>
              <a:t>Metabolômica e intestino</a:t>
            </a:r>
          </a:p>
        </p:txBody>
      </p:sp>
      <p:pic>
        <p:nvPicPr>
          <p:cNvPr id="132100" name="Picture 3">
            <a:extLst>
              <a:ext uri="{FF2B5EF4-FFF2-40B4-BE49-F238E27FC236}">
                <a16:creationId xmlns:a16="http://schemas.microsoft.com/office/drawing/2014/main" id="{6574090F-41C8-A47C-FD03-39C34DDA4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888" y="6453189"/>
            <a:ext cx="25511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1" name="Picture 2">
            <a:extLst>
              <a:ext uri="{FF2B5EF4-FFF2-40B4-BE49-F238E27FC236}">
                <a16:creationId xmlns:a16="http://schemas.microsoft.com/office/drawing/2014/main" id="{09566362-989A-1FAB-8DBD-DDE41C309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806" y="728662"/>
            <a:ext cx="8942388"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a:extLst>
              <a:ext uri="{FF2B5EF4-FFF2-40B4-BE49-F238E27FC236}">
                <a16:creationId xmlns:a16="http://schemas.microsoft.com/office/drawing/2014/main" id="{5CED60A9-CA00-4ECA-E576-5B662A485159}"/>
              </a:ext>
            </a:extLst>
          </p:cNvPr>
          <p:cNvSpPr/>
          <p:nvPr/>
        </p:nvSpPr>
        <p:spPr>
          <a:xfrm>
            <a:off x="949326" y="2819258"/>
            <a:ext cx="2663825" cy="941387"/>
          </a:xfrm>
          <a:prstGeom prst="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anchor="ctr"/>
          <a:lstStyle/>
          <a:p>
            <a:pPr algn="ctr" eaLnBrk="1" hangingPunct="1">
              <a:defRPr/>
            </a:pPr>
            <a:r>
              <a:rPr lang="pt-BR" sz="2000" b="1" dirty="0"/>
              <a:t>Metabólitos intestinais e  doenças crônicas</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BF41863E-4376-FF4A-AA5C-BD91E89957B9}"/>
              </a:ext>
            </a:extLst>
          </p:cNvPr>
          <p:cNvCxnSpPr/>
          <p:nvPr/>
        </p:nvCxnSpPr>
        <p:spPr>
          <a:xfrm flipV="1">
            <a:off x="1882775" y="800100"/>
            <a:ext cx="8307388" cy="1588"/>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870470F8-7FE5-6A88-4949-DE568DB88F9F}"/>
              </a:ext>
            </a:extLst>
          </p:cNvPr>
          <p:cNvSpPr txBox="1">
            <a:spLocks/>
          </p:cNvSpPr>
          <p:nvPr/>
        </p:nvSpPr>
        <p:spPr bwMode="auto">
          <a:xfrm>
            <a:off x="1487487" y="214314"/>
            <a:ext cx="6080126" cy="69373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t-BR" altLang="pt-BR" sz="4000" b="1" i="1" dirty="0">
                <a:solidFill>
                  <a:schemeClr val="accent5">
                    <a:lumMod val="50000"/>
                  </a:schemeClr>
                </a:solidFill>
                <a:latin typeface="Calibri" pitchFamily="34" charset="0"/>
              </a:rPr>
              <a:t>Metabolômica e intestino</a:t>
            </a:r>
          </a:p>
        </p:txBody>
      </p:sp>
      <p:pic>
        <p:nvPicPr>
          <p:cNvPr id="133124" name="Picture 2">
            <a:extLst>
              <a:ext uri="{FF2B5EF4-FFF2-40B4-BE49-F238E27FC236}">
                <a16:creationId xmlns:a16="http://schemas.microsoft.com/office/drawing/2014/main" id="{C390996B-2339-E1D1-FF8D-5169E0801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329" y="1660114"/>
            <a:ext cx="7631906" cy="428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5" name="Picture 3">
            <a:extLst>
              <a:ext uri="{FF2B5EF4-FFF2-40B4-BE49-F238E27FC236}">
                <a16:creationId xmlns:a16="http://schemas.microsoft.com/office/drawing/2014/main" id="{6D4D7202-5AE3-C198-33B5-BDA5A5F20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4" y="6413500"/>
            <a:ext cx="3348037"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a:extLst>
              <a:ext uri="{FF2B5EF4-FFF2-40B4-BE49-F238E27FC236}">
                <a16:creationId xmlns:a16="http://schemas.microsoft.com/office/drawing/2014/main" id="{ACB80518-473E-3562-4169-0B96140A7CA3}"/>
              </a:ext>
            </a:extLst>
          </p:cNvPr>
          <p:cNvSpPr/>
          <p:nvPr/>
        </p:nvSpPr>
        <p:spPr>
          <a:xfrm>
            <a:off x="1631951" y="909639"/>
            <a:ext cx="8856663" cy="719137"/>
          </a:xfrm>
          <a:prstGeom prst="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anchor="ctr"/>
          <a:lstStyle/>
          <a:p>
            <a:pPr algn="ctr" eaLnBrk="1" hangingPunct="1">
              <a:defRPr/>
            </a:pPr>
            <a:r>
              <a:rPr lang="pt-BR" sz="2400" b="1" dirty="0"/>
              <a:t>O impacto da dieta na saúde se deve muito sobre o impacto dos nutrientes na microbiota intestinal e seus metabólitos</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464AC010-3E0C-02C7-000C-3830F6424660}"/>
              </a:ext>
            </a:extLst>
          </p:cNvPr>
          <p:cNvSpPr txBox="1">
            <a:spLocks noGrp="1"/>
          </p:cNvSpPr>
          <p:nvPr>
            <p:ph type="title"/>
          </p:nvPr>
        </p:nvSpPr>
        <p:spPr>
          <a:xfrm>
            <a:off x="555718" y="19127"/>
            <a:ext cx="9867331" cy="1167495"/>
          </a:xfrm>
          <a:prstGeom prst="rect">
            <a:avLst/>
          </a:prstGeom>
        </p:spPr>
        <p:txBody>
          <a:bodyPr vert="horz" lIns="91440" tIns="45720" rIns="91440" bIns="45720" rtlCol="0" anchor="b">
            <a:noAutofit/>
          </a:bodyPr>
          <a:lstStyle/>
          <a:p>
            <a:pPr marL="0" marR="0" lvl="0" indent="0" algn="ctr" fontAlgn="auto">
              <a:spcAft>
                <a:spcPts val="0"/>
              </a:spcAft>
              <a:buClrTx/>
              <a:buSzTx/>
              <a:tabLst/>
              <a:defRPr/>
            </a:pPr>
            <a:r>
              <a:rPr kumimoji="0" lang="en-US" sz="2800" b="0" i="0" u="none" strike="noStrike" cap="none" spc="0" normalizeH="0" baseline="0" noProof="0" dirty="0">
                <a:ln>
                  <a:noFill/>
                </a:ln>
                <a:solidFill>
                  <a:srgbClr val="FFFFFF"/>
                </a:solidFill>
                <a:effectLst/>
                <a:uLnTx/>
                <a:uFillTx/>
              </a:rPr>
              <a:t>G. G. D, </a:t>
            </a:r>
            <a:r>
              <a:rPr kumimoji="0" lang="en-US" sz="2800" b="0" i="0" u="none" strike="noStrike" cap="none" spc="0" normalizeH="0" baseline="0" noProof="0" dirty="0" err="1">
                <a:ln>
                  <a:noFill/>
                </a:ln>
                <a:solidFill>
                  <a:srgbClr val="FFFFFF"/>
                </a:solidFill>
                <a:effectLst/>
                <a:uLnTx/>
                <a:uFillTx/>
              </a:rPr>
              <a:t>feminino</a:t>
            </a:r>
            <a:r>
              <a:rPr kumimoji="0" lang="en-US" sz="2800" b="0" i="0" u="none" strike="noStrike" cap="none" spc="0" normalizeH="0" baseline="0" noProof="0" dirty="0">
                <a:ln>
                  <a:noFill/>
                </a:ln>
                <a:solidFill>
                  <a:srgbClr val="FFFFFF"/>
                </a:solidFill>
                <a:effectLst/>
                <a:uLnTx/>
                <a:uFillTx/>
              </a:rPr>
              <a:t>, </a:t>
            </a:r>
            <a:r>
              <a:rPr lang="en-US" sz="2800" dirty="0">
                <a:solidFill>
                  <a:srgbClr val="FFFFFF"/>
                </a:solidFill>
              </a:rPr>
              <a:t>54 </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anos</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depressão</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diarréia</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uso</a:t>
            </a:r>
            <a:r>
              <a:rPr kumimoji="0" lang="en-US" sz="2800" b="0" i="0" u="none" strike="noStrike" cap="none" spc="0" normalizeH="0" baseline="0" noProof="0" dirty="0">
                <a:ln>
                  <a:noFill/>
                </a:ln>
                <a:solidFill>
                  <a:srgbClr val="FFFFFF"/>
                </a:solidFill>
                <a:effectLst/>
                <a:uLnTx/>
                <a:uFillTx/>
              </a:rPr>
              <a:t> de </a:t>
            </a:r>
            <a:r>
              <a:rPr kumimoji="0" lang="en-US" sz="2800" b="0" i="0" u="none" strike="noStrike" cap="none" spc="0" normalizeH="0" baseline="0" noProof="0" dirty="0" err="1">
                <a:ln>
                  <a:noFill/>
                </a:ln>
                <a:solidFill>
                  <a:srgbClr val="FFFFFF"/>
                </a:solidFill>
                <a:effectLst/>
                <a:uLnTx/>
                <a:uFillTx/>
              </a:rPr>
              <a:t>medicações</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associadas</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sem</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resultado</a:t>
            </a:r>
            <a:r>
              <a:rPr kumimoji="0" lang="en-US" sz="2800" b="0" i="0" u="none" strike="noStrike" cap="none" spc="0" normalizeH="0" baseline="0" noProof="0" dirty="0">
                <a:ln>
                  <a:noFill/>
                </a:ln>
                <a:solidFill>
                  <a:srgbClr val="FFFFFF"/>
                </a:solidFill>
                <a:effectLst/>
                <a:uLnTx/>
                <a:uFillTx/>
              </a:rPr>
              <a:t>. </a:t>
            </a:r>
            <a:r>
              <a:rPr lang="en-US" sz="2800" dirty="0" err="1">
                <a:solidFill>
                  <a:srgbClr val="FFFFFF"/>
                </a:solidFill>
              </a:rPr>
              <a:t>Esclerose</a:t>
            </a:r>
            <a:r>
              <a:rPr lang="en-US" sz="2800" dirty="0">
                <a:solidFill>
                  <a:srgbClr val="FFFFFF"/>
                </a:solidFill>
              </a:rPr>
              <a:t> </a:t>
            </a:r>
            <a:r>
              <a:rPr lang="en-US" sz="2800" dirty="0" err="1">
                <a:solidFill>
                  <a:srgbClr val="FFFFFF"/>
                </a:solidFill>
              </a:rPr>
              <a:t>múltipla</a:t>
            </a:r>
            <a:r>
              <a:rPr lang="en-US" sz="2800" dirty="0">
                <a:solidFill>
                  <a:srgbClr val="FFFFFF"/>
                </a:solidFill>
              </a:rPr>
              <a:t>.</a:t>
            </a:r>
            <a:endParaRPr kumimoji="0" lang="en-US" sz="2800" b="0" i="0" u="none" strike="noStrike" cap="none" spc="0" normalizeH="0" baseline="0" noProof="0" dirty="0">
              <a:ln>
                <a:noFill/>
              </a:ln>
              <a:solidFill>
                <a:srgbClr val="FFFFFF"/>
              </a:solidFill>
              <a:effectLst/>
              <a:uLnTx/>
              <a:uFillTx/>
            </a:endParaRPr>
          </a:p>
        </p:txBody>
      </p:sp>
      <p:sp>
        <p:nvSpPr>
          <p:cNvPr id="31" name="Rectangle 30">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m 10" descr="Interface gráfica do usuário, Tabela&#10;&#10;Descrição gerada automaticamente">
            <a:extLst>
              <a:ext uri="{FF2B5EF4-FFF2-40B4-BE49-F238E27FC236}">
                <a16:creationId xmlns:a16="http://schemas.microsoft.com/office/drawing/2014/main" id="{89869073-6745-3779-8AE7-D1E3BC957ECF}"/>
              </a:ext>
            </a:extLst>
          </p:cNvPr>
          <p:cNvPicPr>
            <a:picLocks noChangeAspect="1"/>
          </p:cNvPicPr>
          <p:nvPr/>
        </p:nvPicPr>
        <p:blipFill>
          <a:blip r:embed="rId3"/>
          <a:stretch>
            <a:fillRect/>
          </a:stretch>
        </p:blipFill>
        <p:spPr>
          <a:xfrm>
            <a:off x="478536" y="1779510"/>
            <a:ext cx="4513189" cy="4652773"/>
          </a:xfrm>
          <a:prstGeom prst="rect">
            <a:avLst/>
          </a:prstGeom>
        </p:spPr>
      </p:pic>
      <p:pic>
        <p:nvPicPr>
          <p:cNvPr id="7" name="Imagem 6" descr="Interface gráfica do usuário, Texto, Aplicativo&#10;&#10;Descrição gerada automaticamente">
            <a:extLst>
              <a:ext uri="{FF2B5EF4-FFF2-40B4-BE49-F238E27FC236}">
                <a16:creationId xmlns:a16="http://schemas.microsoft.com/office/drawing/2014/main" id="{53161FBC-1564-080D-8FB1-C98A6BEA9139}"/>
              </a:ext>
            </a:extLst>
          </p:cNvPr>
          <p:cNvPicPr>
            <a:picLocks noChangeAspect="1"/>
          </p:cNvPicPr>
          <p:nvPr/>
        </p:nvPicPr>
        <p:blipFill>
          <a:blip r:embed="rId4"/>
          <a:stretch>
            <a:fillRect/>
          </a:stretch>
        </p:blipFill>
        <p:spPr>
          <a:xfrm>
            <a:off x="9026835" y="902276"/>
            <a:ext cx="2946792" cy="707229"/>
          </a:xfrm>
          <a:prstGeom prst="rect">
            <a:avLst/>
          </a:prstGeom>
        </p:spPr>
      </p:pic>
      <p:pic>
        <p:nvPicPr>
          <p:cNvPr id="9" name="Imagem 8" descr="Interface gráfica do usuário, Tabela&#10;&#10;Descrição gerada automaticamente">
            <a:extLst>
              <a:ext uri="{FF2B5EF4-FFF2-40B4-BE49-F238E27FC236}">
                <a16:creationId xmlns:a16="http://schemas.microsoft.com/office/drawing/2014/main" id="{F79541CC-EF6D-4132-0CAB-71253F87DFD0}"/>
              </a:ext>
            </a:extLst>
          </p:cNvPr>
          <p:cNvPicPr>
            <a:picLocks noChangeAspect="1"/>
          </p:cNvPicPr>
          <p:nvPr/>
        </p:nvPicPr>
        <p:blipFill>
          <a:blip r:embed="rId5"/>
          <a:stretch>
            <a:fillRect/>
          </a:stretch>
        </p:blipFill>
        <p:spPr>
          <a:xfrm>
            <a:off x="5292114" y="1729802"/>
            <a:ext cx="4361552" cy="4702482"/>
          </a:xfrm>
          <a:prstGeom prst="rect">
            <a:avLst/>
          </a:prstGeom>
        </p:spPr>
      </p:pic>
      <p:sp>
        <p:nvSpPr>
          <p:cNvPr id="12" name="Elipse 11">
            <a:extLst>
              <a:ext uri="{FF2B5EF4-FFF2-40B4-BE49-F238E27FC236}">
                <a16:creationId xmlns:a16="http://schemas.microsoft.com/office/drawing/2014/main" id="{BFD97F3A-33A7-A659-4175-B40850CE5E14}"/>
              </a:ext>
            </a:extLst>
          </p:cNvPr>
          <p:cNvSpPr/>
          <p:nvPr/>
        </p:nvSpPr>
        <p:spPr>
          <a:xfrm>
            <a:off x="10486896" y="909474"/>
            <a:ext cx="1656146" cy="76017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EA13AA8C-6FBF-AC7A-F7A2-E2BA58FCB53F}"/>
              </a:ext>
            </a:extLst>
          </p:cNvPr>
          <p:cNvSpPr/>
          <p:nvPr/>
        </p:nvSpPr>
        <p:spPr>
          <a:xfrm>
            <a:off x="9117341" y="960285"/>
            <a:ext cx="1279049" cy="321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Maio 2021</a:t>
            </a:r>
          </a:p>
        </p:txBody>
      </p:sp>
      <p:sp>
        <p:nvSpPr>
          <p:cNvPr id="14" name="Retângulo 13">
            <a:extLst>
              <a:ext uri="{FF2B5EF4-FFF2-40B4-BE49-F238E27FC236}">
                <a16:creationId xmlns:a16="http://schemas.microsoft.com/office/drawing/2014/main" id="{D7FBFFB8-EC49-72E8-B1F4-90967F83433D}"/>
              </a:ext>
            </a:extLst>
          </p:cNvPr>
          <p:cNvSpPr/>
          <p:nvPr/>
        </p:nvSpPr>
        <p:spPr>
          <a:xfrm>
            <a:off x="555718" y="1841758"/>
            <a:ext cx="1279049" cy="321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Maio 2021</a:t>
            </a:r>
          </a:p>
        </p:txBody>
      </p:sp>
      <p:sp>
        <p:nvSpPr>
          <p:cNvPr id="15" name="Retângulo 14">
            <a:extLst>
              <a:ext uri="{FF2B5EF4-FFF2-40B4-BE49-F238E27FC236}">
                <a16:creationId xmlns:a16="http://schemas.microsoft.com/office/drawing/2014/main" id="{54187B0D-02CE-9F10-39AE-601B250FE6C9}"/>
              </a:ext>
            </a:extLst>
          </p:cNvPr>
          <p:cNvSpPr/>
          <p:nvPr/>
        </p:nvSpPr>
        <p:spPr>
          <a:xfrm>
            <a:off x="5453350" y="1843432"/>
            <a:ext cx="1279049" cy="321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Maio 2021</a:t>
            </a:r>
          </a:p>
        </p:txBody>
      </p:sp>
    </p:spTree>
    <p:extLst>
      <p:ext uri="{BB962C8B-B14F-4D97-AF65-F5344CB8AC3E}">
        <p14:creationId xmlns:p14="http://schemas.microsoft.com/office/powerpoint/2010/main" val="1202357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ítulo 3">
            <a:extLst>
              <a:ext uri="{FF2B5EF4-FFF2-40B4-BE49-F238E27FC236}">
                <a16:creationId xmlns:a16="http://schemas.microsoft.com/office/drawing/2014/main" id="{464AC010-3E0C-02C7-000C-3830F6424660}"/>
              </a:ext>
            </a:extLst>
          </p:cNvPr>
          <p:cNvSpPr txBox="1">
            <a:spLocks noGrp="1"/>
          </p:cNvSpPr>
          <p:nvPr>
            <p:ph type="title"/>
          </p:nvPr>
        </p:nvSpPr>
        <p:spPr>
          <a:xfrm>
            <a:off x="555718" y="19127"/>
            <a:ext cx="9867331" cy="1167495"/>
          </a:xfrm>
          <a:prstGeom prst="rect">
            <a:avLst/>
          </a:prstGeom>
        </p:spPr>
        <p:txBody>
          <a:bodyPr vert="horz" lIns="91440" tIns="45720" rIns="91440" bIns="45720" rtlCol="0" anchor="b">
            <a:noAutofit/>
          </a:bodyPr>
          <a:lstStyle/>
          <a:p>
            <a:pPr marL="0" marR="0" lvl="0" indent="0" algn="ctr" fontAlgn="auto">
              <a:spcAft>
                <a:spcPts val="0"/>
              </a:spcAft>
              <a:buClrTx/>
              <a:buSzTx/>
              <a:tabLst/>
              <a:defRPr/>
            </a:pPr>
            <a:r>
              <a:rPr kumimoji="0" lang="en-US" sz="2800" b="0" i="0" u="none" strike="noStrike" cap="none" spc="0" normalizeH="0" baseline="0" noProof="0" dirty="0">
                <a:ln>
                  <a:noFill/>
                </a:ln>
                <a:solidFill>
                  <a:srgbClr val="FFFFFF"/>
                </a:solidFill>
                <a:effectLst/>
                <a:uLnTx/>
                <a:uFillTx/>
              </a:rPr>
              <a:t>G. G. D, </a:t>
            </a:r>
            <a:r>
              <a:rPr kumimoji="0" lang="en-US" sz="2800" b="0" i="0" u="none" strike="noStrike" cap="none" spc="0" normalizeH="0" baseline="0" noProof="0" dirty="0" err="1">
                <a:ln>
                  <a:noFill/>
                </a:ln>
                <a:solidFill>
                  <a:srgbClr val="FFFFFF"/>
                </a:solidFill>
                <a:effectLst/>
                <a:uLnTx/>
                <a:uFillTx/>
              </a:rPr>
              <a:t>feminino</a:t>
            </a:r>
            <a:r>
              <a:rPr kumimoji="0" lang="en-US" sz="2800" b="0" i="0" u="none" strike="noStrike" cap="none" spc="0" normalizeH="0" baseline="0" noProof="0" dirty="0">
                <a:ln>
                  <a:noFill/>
                </a:ln>
                <a:solidFill>
                  <a:srgbClr val="FFFFFF"/>
                </a:solidFill>
                <a:effectLst/>
                <a:uLnTx/>
                <a:uFillTx/>
              </a:rPr>
              <a:t>, </a:t>
            </a:r>
            <a:r>
              <a:rPr lang="en-US" sz="2800" dirty="0">
                <a:solidFill>
                  <a:srgbClr val="FFFFFF"/>
                </a:solidFill>
              </a:rPr>
              <a:t>54 </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anos</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depressão</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diarréia</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uso</a:t>
            </a:r>
            <a:r>
              <a:rPr kumimoji="0" lang="en-US" sz="2800" b="0" i="0" u="none" strike="noStrike" cap="none" spc="0" normalizeH="0" baseline="0" noProof="0" dirty="0">
                <a:ln>
                  <a:noFill/>
                </a:ln>
                <a:solidFill>
                  <a:srgbClr val="FFFFFF"/>
                </a:solidFill>
                <a:effectLst/>
                <a:uLnTx/>
                <a:uFillTx/>
              </a:rPr>
              <a:t> de </a:t>
            </a:r>
            <a:r>
              <a:rPr kumimoji="0" lang="en-US" sz="2800" b="0" i="0" u="none" strike="noStrike" cap="none" spc="0" normalizeH="0" baseline="0" noProof="0" dirty="0" err="1">
                <a:ln>
                  <a:noFill/>
                </a:ln>
                <a:solidFill>
                  <a:srgbClr val="FFFFFF"/>
                </a:solidFill>
                <a:effectLst/>
                <a:uLnTx/>
                <a:uFillTx/>
              </a:rPr>
              <a:t>medicações</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associadas</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sem</a:t>
            </a:r>
            <a:r>
              <a:rPr kumimoji="0" lang="en-US" sz="2800" b="0" i="0" u="none" strike="noStrike" cap="none" spc="0" normalizeH="0" baseline="0" noProof="0" dirty="0">
                <a:ln>
                  <a:noFill/>
                </a:ln>
                <a:solidFill>
                  <a:srgbClr val="FFFFFF"/>
                </a:solidFill>
                <a:effectLst/>
                <a:uLnTx/>
                <a:uFillTx/>
              </a:rPr>
              <a:t> </a:t>
            </a:r>
            <a:r>
              <a:rPr kumimoji="0" lang="en-US" sz="2800" b="0" i="0" u="none" strike="noStrike" cap="none" spc="0" normalizeH="0" baseline="0" noProof="0" dirty="0" err="1">
                <a:ln>
                  <a:noFill/>
                </a:ln>
                <a:solidFill>
                  <a:srgbClr val="FFFFFF"/>
                </a:solidFill>
                <a:effectLst/>
                <a:uLnTx/>
                <a:uFillTx/>
              </a:rPr>
              <a:t>resultado</a:t>
            </a:r>
            <a:r>
              <a:rPr kumimoji="0" lang="en-US" sz="2800" b="0" i="0" u="none" strike="noStrike" cap="none" spc="0" normalizeH="0" baseline="0" noProof="0" dirty="0">
                <a:ln>
                  <a:noFill/>
                </a:ln>
                <a:solidFill>
                  <a:srgbClr val="FFFFFF"/>
                </a:solidFill>
                <a:effectLst/>
                <a:uLnTx/>
                <a:uFillTx/>
              </a:rPr>
              <a:t>. </a:t>
            </a:r>
            <a:r>
              <a:rPr lang="en-US" sz="2800" dirty="0" err="1">
                <a:solidFill>
                  <a:srgbClr val="FFFFFF"/>
                </a:solidFill>
              </a:rPr>
              <a:t>Esclerose</a:t>
            </a:r>
            <a:r>
              <a:rPr lang="en-US" sz="2800" dirty="0">
                <a:solidFill>
                  <a:srgbClr val="FFFFFF"/>
                </a:solidFill>
              </a:rPr>
              <a:t> </a:t>
            </a:r>
            <a:r>
              <a:rPr lang="en-US" sz="2800" dirty="0" err="1">
                <a:solidFill>
                  <a:srgbClr val="FFFFFF"/>
                </a:solidFill>
              </a:rPr>
              <a:t>múltipla</a:t>
            </a:r>
            <a:r>
              <a:rPr lang="en-US" sz="2800" dirty="0">
                <a:solidFill>
                  <a:srgbClr val="FFFFFF"/>
                </a:solidFill>
              </a:rPr>
              <a:t>.</a:t>
            </a:r>
            <a:endParaRPr kumimoji="0" lang="en-US" sz="2800" b="0" i="0" u="none" strike="noStrike" cap="none" spc="0" normalizeH="0" baseline="0" noProof="0" dirty="0">
              <a:ln>
                <a:noFill/>
              </a:ln>
              <a:solidFill>
                <a:srgbClr val="FFFFFF"/>
              </a:solidFill>
              <a:effectLst/>
              <a:uLnTx/>
              <a:uFillTx/>
            </a:endParaRPr>
          </a:p>
        </p:txBody>
      </p:sp>
      <p:sp>
        <p:nvSpPr>
          <p:cNvPr id="31" name="Rectangle 30">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m 2">
            <a:extLst>
              <a:ext uri="{FF2B5EF4-FFF2-40B4-BE49-F238E27FC236}">
                <a16:creationId xmlns:a16="http://schemas.microsoft.com/office/drawing/2014/main" id="{A12AE7EF-1A5B-8EFC-6FF6-E8EC486B2EBD}"/>
              </a:ext>
            </a:extLst>
          </p:cNvPr>
          <p:cNvPicPr>
            <a:picLocks noChangeAspect="1"/>
          </p:cNvPicPr>
          <p:nvPr/>
        </p:nvPicPr>
        <p:blipFill>
          <a:blip r:embed="rId3"/>
          <a:stretch>
            <a:fillRect/>
          </a:stretch>
        </p:blipFill>
        <p:spPr>
          <a:xfrm>
            <a:off x="3651292" y="1923157"/>
            <a:ext cx="4889416" cy="3011685"/>
          </a:xfrm>
          <a:prstGeom prst="rect">
            <a:avLst/>
          </a:prstGeom>
        </p:spPr>
      </p:pic>
      <p:sp>
        <p:nvSpPr>
          <p:cNvPr id="5" name="Elipse 4">
            <a:extLst>
              <a:ext uri="{FF2B5EF4-FFF2-40B4-BE49-F238E27FC236}">
                <a16:creationId xmlns:a16="http://schemas.microsoft.com/office/drawing/2014/main" id="{3CAD8D55-6C79-F6C4-58EC-80C85C9DC78C}"/>
              </a:ext>
            </a:extLst>
          </p:cNvPr>
          <p:cNvSpPr/>
          <p:nvPr/>
        </p:nvSpPr>
        <p:spPr>
          <a:xfrm>
            <a:off x="4679122" y="2873186"/>
            <a:ext cx="1656146" cy="76017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99524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Imagem 9" descr="Texto&#10;&#10;Descrição gerada automaticamente">
            <a:extLst>
              <a:ext uri="{FF2B5EF4-FFF2-40B4-BE49-F238E27FC236}">
                <a16:creationId xmlns:a16="http://schemas.microsoft.com/office/drawing/2014/main" id="{08DF74AC-50DB-8194-B270-9758E9CFD5FA}"/>
              </a:ext>
            </a:extLst>
          </p:cNvPr>
          <p:cNvPicPr>
            <a:picLocks noChangeAspect="1"/>
          </p:cNvPicPr>
          <p:nvPr/>
        </p:nvPicPr>
        <p:blipFill>
          <a:blip r:embed="rId3"/>
          <a:stretch>
            <a:fillRect/>
          </a:stretch>
        </p:blipFill>
        <p:spPr>
          <a:xfrm>
            <a:off x="3721988" y="198576"/>
            <a:ext cx="4361552" cy="1200427"/>
          </a:xfrm>
          <a:prstGeom prst="rect">
            <a:avLst/>
          </a:prstGeom>
        </p:spPr>
      </p:pic>
      <p:sp>
        <p:nvSpPr>
          <p:cNvPr id="16" name="Retângulo 15">
            <a:extLst>
              <a:ext uri="{FF2B5EF4-FFF2-40B4-BE49-F238E27FC236}">
                <a16:creationId xmlns:a16="http://schemas.microsoft.com/office/drawing/2014/main" id="{7D1A4904-9439-1ABB-F246-89A1C6CC6AC2}"/>
              </a:ext>
            </a:extLst>
          </p:cNvPr>
          <p:cNvSpPr/>
          <p:nvPr/>
        </p:nvSpPr>
        <p:spPr>
          <a:xfrm>
            <a:off x="4139842" y="185392"/>
            <a:ext cx="1656146" cy="56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Dezembro </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 2022</a:t>
            </a:r>
          </a:p>
        </p:txBody>
      </p:sp>
      <p:sp>
        <p:nvSpPr>
          <p:cNvPr id="17" name="Elipse 16">
            <a:extLst>
              <a:ext uri="{FF2B5EF4-FFF2-40B4-BE49-F238E27FC236}">
                <a16:creationId xmlns:a16="http://schemas.microsoft.com/office/drawing/2014/main" id="{BA61F54E-E02B-E44D-4D57-959030925A73}"/>
              </a:ext>
            </a:extLst>
          </p:cNvPr>
          <p:cNvSpPr/>
          <p:nvPr/>
        </p:nvSpPr>
        <p:spPr>
          <a:xfrm>
            <a:off x="6719375" y="485744"/>
            <a:ext cx="1656146" cy="70548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Elipse 19">
            <a:extLst>
              <a:ext uri="{FF2B5EF4-FFF2-40B4-BE49-F238E27FC236}">
                <a16:creationId xmlns:a16="http://schemas.microsoft.com/office/drawing/2014/main" id="{94B4F57D-D98C-7AC4-43F5-A9F914CFBC7C}"/>
              </a:ext>
            </a:extLst>
          </p:cNvPr>
          <p:cNvSpPr/>
          <p:nvPr/>
        </p:nvSpPr>
        <p:spPr>
          <a:xfrm>
            <a:off x="9084869" y="145820"/>
            <a:ext cx="3098966" cy="13865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Sem </a:t>
            </a:r>
            <a:r>
              <a:rPr lang="pt-BR" dirty="0" err="1"/>
              <a:t>diarréia</a:t>
            </a:r>
            <a:r>
              <a:rPr lang="pt-BR" dirty="0"/>
              <a:t>, respondendo a medicação, voltou a trabalhar.</a:t>
            </a:r>
          </a:p>
        </p:txBody>
      </p:sp>
      <p:pic>
        <p:nvPicPr>
          <p:cNvPr id="22" name="Imagem 21" descr="Tabela&#10;&#10;Descrição gerada automaticamente">
            <a:extLst>
              <a:ext uri="{FF2B5EF4-FFF2-40B4-BE49-F238E27FC236}">
                <a16:creationId xmlns:a16="http://schemas.microsoft.com/office/drawing/2014/main" id="{EE02603B-B856-A843-C9B4-7CAA421ED8DF}"/>
              </a:ext>
            </a:extLst>
          </p:cNvPr>
          <p:cNvPicPr>
            <a:picLocks noChangeAspect="1"/>
          </p:cNvPicPr>
          <p:nvPr/>
        </p:nvPicPr>
        <p:blipFill>
          <a:blip r:embed="rId4"/>
          <a:stretch>
            <a:fillRect/>
          </a:stretch>
        </p:blipFill>
        <p:spPr>
          <a:xfrm>
            <a:off x="388617" y="1509599"/>
            <a:ext cx="4708039" cy="5149825"/>
          </a:xfrm>
          <a:prstGeom prst="rect">
            <a:avLst/>
          </a:prstGeom>
        </p:spPr>
      </p:pic>
      <p:pic>
        <p:nvPicPr>
          <p:cNvPr id="26" name="Imagem 25" descr="Interface gráfica do usuário, Tabela&#10;&#10;Descrição gerada automaticamente">
            <a:extLst>
              <a:ext uri="{FF2B5EF4-FFF2-40B4-BE49-F238E27FC236}">
                <a16:creationId xmlns:a16="http://schemas.microsoft.com/office/drawing/2014/main" id="{1984CB27-11B9-1C2A-1E74-178EB1D1D947}"/>
              </a:ext>
            </a:extLst>
          </p:cNvPr>
          <p:cNvPicPr>
            <a:picLocks noChangeAspect="1"/>
          </p:cNvPicPr>
          <p:nvPr/>
        </p:nvPicPr>
        <p:blipFill>
          <a:blip r:embed="rId5"/>
          <a:stretch>
            <a:fillRect/>
          </a:stretch>
        </p:blipFill>
        <p:spPr>
          <a:xfrm>
            <a:off x="5902764" y="1494745"/>
            <a:ext cx="4560370" cy="5133068"/>
          </a:xfrm>
          <a:prstGeom prst="rect">
            <a:avLst/>
          </a:prstGeom>
        </p:spPr>
      </p:pic>
      <p:sp>
        <p:nvSpPr>
          <p:cNvPr id="28" name="Retângulo 27">
            <a:extLst>
              <a:ext uri="{FF2B5EF4-FFF2-40B4-BE49-F238E27FC236}">
                <a16:creationId xmlns:a16="http://schemas.microsoft.com/office/drawing/2014/main" id="{F8F40840-7CDC-2117-E91E-55B2CC9A9444}"/>
              </a:ext>
            </a:extLst>
          </p:cNvPr>
          <p:cNvSpPr/>
          <p:nvPr/>
        </p:nvSpPr>
        <p:spPr>
          <a:xfrm>
            <a:off x="474790" y="1344175"/>
            <a:ext cx="1656146" cy="56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Dezembro </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 2022</a:t>
            </a:r>
          </a:p>
        </p:txBody>
      </p:sp>
      <p:sp>
        <p:nvSpPr>
          <p:cNvPr id="30" name="Retângulo 29">
            <a:extLst>
              <a:ext uri="{FF2B5EF4-FFF2-40B4-BE49-F238E27FC236}">
                <a16:creationId xmlns:a16="http://schemas.microsoft.com/office/drawing/2014/main" id="{BF1032B0-D025-1996-A4D2-AB7D873C0016}"/>
              </a:ext>
            </a:extLst>
          </p:cNvPr>
          <p:cNvSpPr/>
          <p:nvPr/>
        </p:nvSpPr>
        <p:spPr>
          <a:xfrm>
            <a:off x="5795988" y="1333751"/>
            <a:ext cx="1656146" cy="56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Dezembro </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 2022</a:t>
            </a:r>
          </a:p>
        </p:txBody>
      </p:sp>
    </p:spTree>
    <p:extLst>
      <p:ext uri="{BB962C8B-B14F-4D97-AF65-F5344CB8AC3E}">
        <p14:creationId xmlns:p14="http://schemas.microsoft.com/office/powerpoint/2010/main" val="3926726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Elipse 19">
            <a:extLst>
              <a:ext uri="{FF2B5EF4-FFF2-40B4-BE49-F238E27FC236}">
                <a16:creationId xmlns:a16="http://schemas.microsoft.com/office/drawing/2014/main" id="{94B4F57D-D98C-7AC4-43F5-A9F914CFBC7C}"/>
              </a:ext>
            </a:extLst>
          </p:cNvPr>
          <p:cNvSpPr/>
          <p:nvPr/>
        </p:nvSpPr>
        <p:spPr>
          <a:xfrm>
            <a:off x="7213643" y="27678"/>
            <a:ext cx="5009759" cy="13865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Uma única medicação para depressão, trabalhando, viajando, está bem apesar da patologia de base. Intestino ok.</a:t>
            </a: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m 2" descr="Interface gráfica do usuário, Texto, Aplicativo&#10;&#10;Descrição gerada automaticamente">
            <a:extLst>
              <a:ext uri="{FF2B5EF4-FFF2-40B4-BE49-F238E27FC236}">
                <a16:creationId xmlns:a16="http://schemas.microsoft.com/office/drawing/2014/main" id="{4C99DDD1-69D8-FC2B-4392-AF26CDC807FD}"/>
              </a:ext>
            </a:extLst>
          </p:cNvPr>
          <p:cNvPicPr>
            <a:picLocks noChangeAspect="1"/>
          </p:cNvPicPr>
          <p:nvPr/>
        </p:nvPicPr>
        <p:blipFill>
          <a:blip r:embed="rId3"/>
          <a:stretch>
            <a:fillRect/>
          </a:stretch>
        </p:blipFill>
        <p:spPr>
          <a:xfrm>
            <a:off x="693617" y="240717"/>
            <a:ext cx="3780723" cy="990312"/>
          </a:xfrm>
          <a:prstGeom prst="rect">
            <a:avLst/>
          </a:prstGeom>
        </p:spPr>
      </p:pic>
      <p:sp>
        <p:nvSpPr>
          <p:cNvPr id="4" name="Retângulo 3">
            <a:extLst>
              <a:ext uri="{FF2B5EF4-FFF2-40B4-BE49-F238E27FC236}">
                <a16:creationId xmlns:a16="http://schemas.microsoft.com/office/drawing/2014/main" id="{F03C673C-A31A-2695-8FF5-299FA74EEB3E}"/>
              </a:ext>
            </a:extLst>
          </p:cNvPr>
          <p:cNvSpPr/>
          <p:nvPr/>
        </p:nvSpPr>
        <p:spPr>
          <a:xfrm>
            <a:off x="839256" y="110674"/>
            <a:ext cx="1656146" cy="56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Março</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  2024</a:t>
            </a:r>
          </a:p>
        </p:txBody>
      </p:sp>
      <p:sp>
        <p:nvSpPr>
          <p:cNvPr id="5" name="Elipse 4">
            <a:extLst>
              <a:ext uri="{FF2B5EF4-FFF2-40B4-BE49-F238E27FC236}">
                <a16:creationId xmlns:a16="http://schemas.microsoft.com/office/drawing/2014/main" id="{23504BEF-BA70-87B5-E964-83B1C44F33E4}"/>
              </a:ext>
            </a:extLst>
          </p:cNvPr>
          <p:cNvSpPr/>
          <p:nvPr/>
        </p:nvSpPr>
        <p:spPr>
          <a:xfrm>
            <a:off x="2771037" y="383132"/>
            <a:ext cx="1656146" cy="70548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m 6" descr="Interface gráfica do usuário&#10;&#10;Descrição gerada automaticamente">
            <a:extLst>
              <a:ext uri="{FF2B5EF4-FFF2-40B4-BE49-F238E27FC236}">
                <a16:creationId xmlns:a16="http://schemas.microsoft.com/office/drawing/2014/main" id="{B43720FA-1716-FB7D-D87F-1BA459E5DDFF}"/>
              </a:ext>
            </a:extLst>
          </p:cNvPr>
          <p:cNvPicPr>
            <a:picLocks noChangeAspect="1"/>
          </p:cNvPicPr>
          <p:nvPr/>
        </p:nvPicPr>
        <p:blipFill>
          <a:blip r:embed="rId4"/>
          <a:stretch>
            <a:fillRect/>
          </a:stretch>
        </p:blipFill>
        <p:spPr>
          <a:xfrm>
            <a:off x="250217" y="1500057"/>
            <a:ext cx="6940127" cy="4077325"/>
          </a:xfrm>
          <a:prstGeom prst="rect">
            <a:avLst/>
          </a:prstGeom>
        </p:spPr>
      </p:pic>
      <p:pic>
        <p:nvPicPr>
          <p:cNvPr id="9" name="Imagem 8" descr="Uma imagem contendo Gráfico&#10;&#10;Descrição gerada automaticamente">
            <a:extLst>
              <a:ext uri="{FF2B5EF4-FFF2-40B4-BE49-F238E27FC236}">
                <a16:creationId xmlns:a16="http://schemas.microsoft.com/office/drawing/2014/main" id="{C3523276-CFC9-4F53-F328-2E829EA902F2}"/>
              </a:ext>
            </a:extLst>
          </p:cNvPr>
          <p:cNvPicPr>
            <a:picLocks noChangeAspect="1"/>
          </p:cNvPicPr>
          <p:nvPr/>
        </p:nvPicPr>
        <p:blipFill>
          <a:blip r:embed="rId5"/>
          <a:stretch>
            <a:fillRect/>
          </a:stretch>
        </p:blipFill>
        <p:spPr>
          <a:xfrm>
            <a:off x="7485106" y="1500057"/>
            <a:ext cx="4287834" cy="5006714"/>
          </a:xfrm>
          <a:prstGeom prst="rect">
            <a:avLst/>
          </a:prstGeom>
        </p:spPr>
      </p:pic>
      <p:sp>
        <p:nvSpPr>
          <p:cNvPr id="11" name="Retângulo 10">
            <a:extLst>
              <a:ext uri="{FF2B5EF4-FFF2-40B4-BE49-F238E27FC236}">
                <a16:creationId xmlns:a16="http://schemas.microsoft.com/office/drawing/2014/main" id="{CC64AAA3-968E-E98C-A58E-3B20BF607CA1}"/>
              </a:ext>
            </a:extLst>
          </p:cNvPr>
          <p:cNvSpPr/>
          <p:nvPr/>
        </p:nvSpPr>
        <p:spPr>
          <a:xfrm>
            <a:off x="1569436" y="1314450"/>
            <a:ext cx="1656146" cy="56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Março</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  2024</a:t>
            </a:r>
          </a:p>
        </p:txBody>
      </p:sp>
      <p:pic>
        <p:nvPicPr>
          <p:cNvPr id="15" name="Imagem 14" descr="Gráfico, Linha do tempo&#10;&#10;Descrição gerada automaticamente">
            <a:extLst>
              <a:ext uri="{FF2B5EF4-FFF2-40B4-BE49-F238E27FC236}">
                <a16:creationId xmlns:a16="http://schemas.microsoft.com/office/drawing/2014/main" id="{31E4C589-D1F6-F852-0897-5D117077C2E7}"/>
              </a:ext>
            </a:extLst>
          </p:cNvPr>
          <p:cNvPicPr>
            <a:picLocks noChangeAspect="1"/>
          </p:cNvPicPr>
          <p:nvPr/>
        </p:nvPicPr>
        <p:blipFill>
          <a:blip r:embed="rId6"/>
          <a:stretch>
            <a:fillRect/>
          </a:stretch>
        </p:blipFill>
        <p:spPr>
          <a:xfrm>
            <a:off x="1070659" y="5838506"/>
            <a:ext cx="4947249" cy="768339"/>
          </a:xfrm>
          <a:prstGeom prst="rect">
            <a:avLst/>
          </a:prstGeom>
        </p:spPr>
      </p:pic>
      <p:sp>
        <p:nvSpPr>
          <p:cNvPr id="18" name="Retângulo 17">
            <a:extLst>
              <a:ext uri="{FF2B5EF4-FFF2-40B4-BE49-F238E27FC236}">
                <a16:creationId xmlns:a16="http://schemas.microsoft.com/office/drawing/2014/main" id="{FE4DD130-3EF6-8413-A0B0-840F4A561E60}"/>
              </a:ext>
            </a:extLst>
          </p:cNvPr>
          <p:cNvSpPr/>
          <p:nvPr/>
        </p:nvSpPr>
        <p:spPr>
          <a:xfrm>
            <a:off x="3741656" y="5574173"/>
            <a:ext cx="1656146" cy="568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latin typeface="Aptos" panose="02110004020202020204"/>
              </a:rPr>
              <a:t>Março</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  2024</a:t>
            </a:r>
          </a:p>
        </p:txBody>
      </p:sp>
    </p:spTree>
    <p:extLst>
      <p:ext uri="{BB962C8B-B14F-4D97-AF65-F5344CB8AC3E}">
        <p14:creationId xmlns:p14="http://schemas.microsoft.com/office/powerpoint/2010/main" val="6983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72424" y="2035271"/>
            <a:ext cx="4144364" cy="3160432"/>
          </a:xfrm>
          <a:custGeom>
            <a:avLst/>
            <a:gdLst/>
            <a:ahLst/>
            <a:cxnLst/>
            <a:rect l="l" t="t" r="r" b="b"/>
            <a:pathLst>
              <a:path w="9908888" h="7085179">
                <a:moveTo>
                  <a:pt x="0" y="0"/>
                </a:moveTo>
                <a:lnTo>
                  <a:pt x="9908888" y="0"/>
                </a:lnTo>
                <a:lnTo>
                  <a:pt x="9908888" y="7085178"/>
                </a:lnTo>
                <a:lnTo>
                  <a:pt x="0" y="7085178"/>
                </a:lnTo>
                <a:lnTo>
                  <a:pt x="0" y="0"/>
                </a:lnTo>
                <a:close/>
              </a:path>
            </a:pathLst>
          </a:custGeom>
          <a:blipFill>
            <a:blip r:embed="rId2"/>
            <a:stretch>
              <a:fillRect/>
            </a:stretch>
          </a:blipFill>
        </p:spPr>
        <p:txBody>
          <a:bodyPr/>
          <a:lstStyle/>
          <a:p>
            <a:endParaRPr lang="pt-BR" sz="1200"/>
          </a:p>
        </p:txBody>
      </p:sp>
      <p:grpSp>
        <p:nvGrpSpPr>
          <p:cNvPr id="4" name="Group 4"/>
          <p:cNvGrpSpPr/>
          <p:nvPr/>
        </p:nvGrpSpPr>
        <p:grpSpPr>
          <a:xfrm>
            <a:off x="783965" y="296020"/>
            <a:ext cx="10624070" cy="1300643"/>
            <a:chOff x="0" y="0"/>
            <a:chExt cx="4197163" cy="513834"/>
          </a:xfrm>
        </p:grpSpPr>
        <p:sp>
          <p:nvSpPr>
            <p:cNvPr id="5" name="Freeform 5"/>
            <p:cNvSpPr/>
            <p:nvPr/>
          </p:nvSpPr>
          <p:spPr>
            <a:xfrm>
              <a:off x="0" y="0"/>
              <a:ext cx="4197164" cy="513834"/>
            </a:xfrm>
            <a:custGeom>
              <a:avLst/>
              <a:gdLst/>
              <a:ahLst/>
              <a:cxnLst/>
              <a:rect l="l" t="t" r="r" b="b"/>
              <a:pathLst>
                <a:path w="4197164" h="513834">
                  <a:moveTo>
                    <a:pt x="0" y="0"/>
                  </a:moveTo>
                  <a:lnTo>
                    <a:pt x="4197164" y="0"/>
                  </a:lnTo>
                  <a:lnTo>
                    <a:pt x="4197164" y="513834"/>
                  </a:lnTo>
                  <a:lnTo>
                    <a:pt x="0" y="513834"/>
                  </a:lnTo>
                  <a:close/>
                </a:path>
              </a:pathLst>
            </a:custGeom>
            <a:solidFill>
              <a:srgbClr val="000000">
                <a:alpha val="0"/>
              </a:srgbClr>
            </a:solidFill>
            <a:ln w="38100" cap="sq">
              <a:solidFill>
                <a:srgbClr val="16273C"/>
              </a:solidFill>
              <a:prstDash val="solid"/>
              <a:miter/>
            </a:ln>
          </p:spPr>
          <p:txBody>
            <a:bodyPr/>
            <a:lstStyle/>
            <a:p>
              <a:endParaRPr lang="pt-BR" sz="1200"/>
            </a:p>
          </p:txBody>
        </p:sp>
        <p:sp>
          <p:nvSpPr>
            <p:cNvPr id="6" name="TextBox 6"/>
            <p:cNvSpPr txBox="1"/>
            <p:nvPr/>
          </p:nvSpPr>
          <p:spPr>
            <a:xfrm>
              <a:off x="0" y="-38100"/>
              <a:ext cx="4197163" cy="551934"/>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783962" y="430575"/>
            <a:ext cx="10624070" cy="1166088"/>
          </a:xfrm>
          <a:prstGeom prst="rect">
            <a:avLst/>
          </a:prstGeom>
        </p:spPr>
        <p:txBody>
          <a:bodyPr lIns="0" tIns="0" rIns="0" bIns="0" rtlCol="0" anchor="t">
            <a:spAutoFit/>
          </a:bodyPr>
          <a:lstStyle/>
          <a:p>
            <a:pPr algn="ctr">
              <a:lnSpc>
                <a:spcPts val="3080"/>
              </a:lnSpc>
              <a:spcBef>
                <a:spcPct val="0"/>
              </a:spcBef>
            </a:pPr>
            <a:r>
              <a:rPr lang="en-US" sz="2200" dirty="0">
                <a:solidFill>
                  <a:srgbClr val="000000"/>
                </a:solidFill>
                <a:latin typeface="Open Sans Bold"/>
              </a:rPr>
              <a:t> </a:t>
            </a:r>
            <a:r>
              <a:rPr lang="en-US" sz="2200" dirty="0">
                <a:solidFill>
                  <a:srgbClr val="000000"/>
                </a:solidFill>
                <a:latin typeface="Open Sans"/>
              </a:rPr>
              <a:t>A </a:t>
            </a:r>
            <a:r>
              <a:rPr lang="en-US" sz="2200" dirty="0" err="1">
                <a:solidFill>
                  <a:srgbClr val="000000"/>
                </a:solidFill>
                <a:latin typeface="Open Sans"/>
              </a:rPr>
              <a:t>metabolômica</a:t>
            </a:r>
            <a:r>
              <a:rPr lang="en-US" sz="2200" dirty="0">
                <a:solidFill>
                  <a:srgbClr val="000000"/>
                </a:solidFill>
                <a:latin typeface="Open Sans"/>
              </a:rPr>
              <a:t>, o </a:t>
            </a:r>
            <a:r>
              <a:rPr lang="en-US" sz="2200" dirty="0" err="1">
                <a:solidFill>
                  <a:srgbClr val="000000"/>
                </a:solidFill>
                <a:latin typeface="Open Sans"/>
              </a:rPr>
              <a:t>estudo</a:t>
            </a:r>
            <a:r>
              <a:rPr lang="en-US" sz="2200" dirty="0">
                <a:solidFill>
                  <a:srgbClr val="000000"/>
                </a:solidFill>
                <a:latin typeface="Open Sans"/>
              </a:rPr>
              <a:t> </a:t>
            </a:r>
            <a:r>
              <a:rPr lang="en-US" sz="2200" dirty="0" err="1">
                <a:solidFill>
                  <a:srgbClr val="000000"/>
                </a:solidFill>
                <a:latin typeface="Open Sans"/>
              </a:rPr>
              <a:t>sistemático</a:t>
            </a:r>
            <a:r>
              <a:rPr lang="en-US" sz="2200" dirty="0">
                <a:solidFill>
                  <a:srgbClr val="000000"/>
                </a:solidFill>
                <a:latin typeface="Open Sans"/>
              </a:rPr>
              <a:t> de </a:t>
            </a:r>
            <a:r>
              <a:rPr lang="en-US" sz="2200" dirty="0" err="1">
                <a:solidFill>
                  <a:srgbClr val="000000"/>
                </a:solidFill>
                <a:latin typeface="Open Sans"/>
              </a:rPr>
              <a:t>pequenas</a:t>
            </a:r>
            <a:r>
              <a:rPr lang="en-US" sz="2200" dirty="0">
                <a:solidFill>
                  <a:srgbClr val="000000"/>
                </a:solidFill>
                <a:latin typeface="Open Sans"/>
              </a:rPr>
              <a:t> </a:t>
            </a:r>
            <a:r>
              <a:rPr lang="en-US" sz="2200" dirty="0" err="1">
                <a:solidFill>
                  <a:srgbClr val="000000"/>
                </a:solidFill>
                <a:latin typeface="Open Sans"/>
              </a:rPr>
              <a:t>moléculas</a:t>
            </a:r>
            <a:r>
              <a:rPr lang="en-US" sz="2200" dirty="0">
                <a:solidFill>
                  <a:srgbClr val="000000"/>
                </a:solidFill>
                <a:latin typeface="Open Sans"/>
              </a:rPr>
              <a:t> </a:t>
            </a:r>
            <a:r>
              <a:rPr lang="en-US" sz="2200" dirty="0" err="1">
                <a:solidFill>
                  <a:srgbClr val="000000"/>
                </a:solidFill>
                <a:latin typeface="Open Sans"/>
              </a:rPr>
              <a:t>ou</a:t>
            </a:r>
            <a:r>
              <a:rPr lang="en-US" sz="2200" dirty="0">
                <a:solidFill>
                  <a:srgbClr val="000000"/>
                </a:solidFill>
                <a:latin typeface="Open Sans"/>
              </a:rPr>
              <a:t> </a:t>
            </a:r>
            <a:r>
              <a:rPr lang="en-US" sz="2200" dirty="0" err="1">
                <a:solidFill>
                  <a:srgbClr val="000000"/>
                </a:solidFill>
                <a:latin typeface="Open Sans"/>
              </a:rPr>
              <a:t>metabólitos</a:t>
            </a:r>
            <a:r>
              <a:rPr lang="en-US" sz="2200" dirty="0">
                <a:solidFill>
                  <a:srgbClr val="000000"/>
                </a:solidFill>
                <a:latin typeface="Open Sans"/>
              </a:rPr>
              <a:t> </a:t>
            </a:r>
            <a:r>
              <a:rPr lang="en-US" sz="2200" dirty="0" err="1">
                <a:solidFill>
                  <a:srgbClr val="000000"/>
                </a:solidFill>
                <a:latin typeface="Open Sans"/>
              </a:rPr>
              <a:t>em</a:t>
            </a:r>
            <a:r>
              <a:rPr lang="en-US" sz="2200" dirty="0">
                <a:solidFill>
                  <a:srgbClr val="000000"/>
                </a:solidFill>
                <a:latin typeface="Open Sans"/>
              </a:rPr>
              <a:t> </a:t>
            </a:r>
            <a:r>
              <a:rPr lang="en-US" sz="2200" dirty="0" err="1">
                <a:solidFill>
                  <a:srgbClr val="000000"/>
                </a:solidFill>
                <a:latin typeface="Open Sans"/>
              </a:rPr>
              <a:t>sistemas</a:t>
            </a:r>
            <a:r>
              <a:rPr lang="en-US" sz="2200" dirty="0">
                <a:solidFill>
                  <a:srgbClr val="000000"/>
                </a:solidFill>
                <a:latin typeface="Open Sans"/>
              </a:rPr>
              <a:t> </a:t>
            </a:r>
            <a:r>
              <a:rPr lang="en-US" sz="2200" dirty="0" err="1">
                <a:solidFill>
                  <a:srgbClr val="000000"/>
                </a:solidFill>
                <a:latin typeface="Open Sans"/>
              </a:rPr>
              <a:t>biológicos</a:t>
            </a:r>
            <a:r>
              <a:rPr lang="en-US" sz="2200" dirty="0">
                <a:solidFill>
                  <a:srgbClr val="000000"/>
                </a:solidFill>
                <a:latin typeface="Open Sans"/>
              </a:rPr>
              <a:t>, </a:t>
            </a:r>
            <a:r>
              <a:rPr lang="en-US" sz="2200" dirty="0" err="1">
                <a:solidFill>
                  <a:srgbClr val="000000"/>
                </a:solidFill>
                <a:latin typeface="Open Sans"/>
              </a:rPr>
              <a:t>oferece</a:t>
            </a:r>
            <a:r>
              <a:rPr lang="en-US" sz="2200" dirty="0">
                <a:solidFill>
                  <a:srgbClr val="000000"/>
                </a:solidFill>
                <a:latin typeface="Open Sans"/>
              </a:rPr>
              <a:t> </a:t>
            </a:r>
            <a:r>
              <a:rPr lang="en-US" sz="2200" dirty="0" err="1">
                <a:solidFill>
                  <a:srgbClr val="000000"/>
                </a:solidFill>
                <a:latin typeface="Open Sans"/>
              </a:rPr>
              <a:t>uma</a:t>
            </a:r>
            <a:r>
              <a:rPr lang="en-US" sz="2200" dirty="0">
                <a:solidFill>
                  <a:srgbClr val="000000"/>
                </a:solidFill>
                <a:latin typeface="Open Sans"/>
              </a:rPr>
              <a:t> </a:t>
            </a:r>
            <a:r>
              <a:rPr lang="en-US" sz="2200" dirty="0" err="1">
                <a:solidFill>
                  <a:srgbClr val="000000"/>
                </a:solidFill>
                <a:latin typeface="Open Sans"/>
              </a:rPr>
              <a:t>visão</a:t>
            </a:r>
            <a:r>
              <a:rPr lang="en-US" sz="2200" dirty="0">
                <a:solidFill>
                  <a:srgbClr val="000000"/>
                </a:solidFill>
                <a:latin typeface="Open Sans"/>
              </a:rPr>
              <a:t> </a:t>
            </a:r>
            <a:r>
              <a:rPr lang="en-US" sz="2200" dirty="0" err="1">
                <a:solidFill>
                  <a:srgbClr val="000000"/>
                </a:solidFill>
                <a:latin typeface="Open Sans"/>
              </a:rPr>
              <a:t>única</a:t>
            </a:r>
            <a:r>
              <a:rPr lang="en-US" sz="2200" dirty="0">
                <a:solidFill>
                  <a:srgbClr val="000000"/>
                </a:solidFill>
                <a:latin typeface="Open Sans"/>
              </a:rPr>
              <a:t> das </a:t>
            </a:r>
            <a:r>
              <a:rPr lang="en-US" sz="2200" dirty="0" err="1">
                <a:solidFill>
                  <a:srgbClr val="000000"/>
                </a:solidFill>
                <a:latin typeface="Open Sans"/>
              </a:rPr>
              <a:t>assinaturas</a:t>
            </a:r>
            <a:r>
              <a:rPr lang="en-US" sz="2200" dirty="0">
                <a:solidFill>
                  <a:srgbClr val="000000"/>
                </a:solidFill>
                <a:latin typeface="Open Sans"/>
              </a:rPr>
              <a:t> </a:t>
            </a:r>
            <a:r>
              <a:rPr lang="en-US" sz="2200" dirty="0" err="1">
                <a:solidFill>
                  <a:srgbClr val="000000"/>
                </a:solidFill>
                <a:latin typeface="Open Sans"/>
              </a:rPr>
              <a:t>metabólicas</a:t>
            </a:r>
            <a:r>
              <a:rPr lang="en-US" sz="2200" dirty="0">
                <a:solidFill>
                  <a:srgbClr val="000000"/>
                </a:solidFill>
                <a:latin typeface="Open Sans"/>
              </a:rPr>
              <a:t> </a:t>
            </a:r>
            <a:r>
              <a:rPr lang="en-US" sz="2200" dirty="0" err="1">
                <a:solidFill>
                  <a:srgbClr val="000000"/>
                </a:solidFill>
                <a:latin typeface="Open Sans"/>
              </a:rPr>
              <a:t>associadas</a:t>
            </a:r>
            <a:r>
              <a:rPr lang="en-US" sz="2200" dirty="0">
                <a:solidFill>
                  <a:srgbClr val="000000"/>
                </a:solidFill>
                <a:latin typeface="Open Sans"/>
              </a:rPr>
              <a:t> a </a:t>
            </a:r>
            <a:r>
              <a:rPr lang="en-US" sz="2200" dirty="0" err="1">
                <a:solidFill>
                  <a:srgbClr val="000000"/>
                </a:solidFill>
                <a:latin typeface="Open Sans"/>
              </a:rPr>
              <a:t>vários</a:t>
            </a:r>
            <a:r>
              <a:rPr lang="en-US" sz="2200" dirty="0">
                <a:solidFill>
                  <a:srgbClr val="000000"/>
                </a:solidFill>
                <a:latin typeface="Open Sans"/>
              </a:rPr>
              <a:t> </a:t>
            </a:r>
            <a:r>
              <a:rPr lang="en-US" sz="2200" dirty="0" err="1">
                <a:solidFill>
                  <a:srgbClr val="000000"/>
                </a:solidFill>
                <a:latin typeface="Open Sans"/>
              </a:rPr>
              <a:t>estados</a:t>
            </a:r>
            <a:r>
              <a:rPr lang="en-US" sz="2200" dirty="0">
                <a:solidFill>
                  <a:srgbClr val="000000"/>
                </a:solidFill>
                <a:latin typeface="Open Sans"/>
              </a:rPr>
              <a:t> </a:t>
            </a:r>
            <a:r>
              <a:rPr lang="en-US" sz="2200" dirty="0" err="1">
                <a:solidFill>
                  <a:srgbClr val="000000"/>
                </a:solidFill>
                <a:latin typeface="Open Sans"/>
              </a:rPr>
              <a:t>fisiológicos</a:t>
            </a:r>
            <a:r>
              <a:rPr lang="en-US" sz="2200" dirty="0">
                <a:solidFill>
                  <a:srgbClr val="000000"/>
                </a:solidFill>
                <a:latin typeface="Open Sans"/>
              </a:rPr>
              <a:t> e </a:t>
            </a:r>
            <a:r>
              <a:rPr lang="en-US" sz="2200" dirty="0" err="1">
                <a:solidFill>
                  <a:srgbClr val="000000"/>
                </a:solidFill>
                <a:latin typeface="Open Sans"/>
              </a:rPr>
              <a:t>patológicos</a:t>
            </a:r>
            <a:r>
              <a:rPr lang="en-US" sz="2200" dirty="0">
                <a:solidFill>
                  <a:srgbClr val="000000"/>
                </a:solidFill>
                <a:latin typeface="Open Sans"/>
              </a:rPr>
              <a:t>.</a:t>
            </a:r>
          </a:p>
        </p:txBody>
      </p:sp>
      <p:grpSp>
        <p:nvGrpSpPr>
          <p:cNvPr id="8" name="Group 8"/>
          <p:cNvGrpSpPr/>
          <p:nvPr/>
        </p:nvGrpSpPr>
        <p:grpSpPr>
          <a:xfrm>
            <a:off x="7218425" y="2315533"/>
            <a:ext cx="4189611" cy="2555266"/>
            <a:chOff x="0" y="0"/>
            <a:chExt cx="1655155" cy="1009488"/>
          </a:xfrm>
        </p:grpSpPr>
        <p:sp>
          <p:nvSpPr>
            <p:cNvPr id="9" name="Freeform 9"/>
            <p:cNvSpPr/>
            <p:nvPr/>
          </p:nvSpPr>
          <p:spPr>
            <a:xfrm>
              <a:off x="0" y="0"/>
              <a:ext cx="1655155" cy="1009488"/>
            </a:xfrm>
            <a:custGeom>
              <a:avLst/>
              <a:gdLst/>
              <a:ahLst/>
              <a:cxnLst/>
              <a:rect l="l" t="t" r="r" b="b"/>
              <a:pathLst>
                <a:path w="1655155" h="1009488">
                  <a:moveTo>
                    <a:pt x="0" y="0"/>
                  </a:moveTo>
                  <a:lnTo>
                    <a:pt x="1655155" y="0"/>
                  </a:lnTo>
                  <a:lnTo>
                    <a:pt x="1655155" y="1009488"/>
                  </a:lnTo>
                  <a:lnTo>
                    <a:pt x="0" y="1009488"/>
                  </a:lnTo>
                  <a:close/>
                </a:path>
              </a:pathLst>
            </a:custGeom>
            <a:solidFill>
              <a:srgbClr val="000000">
                <a:alpha val="0"/>
              </a:srgbClr>
            </a:solidFill>
            <a:ln w="38100" cap="sq">
              <a:solidFill>
                <a:srgbClr val="16273C"/>
              </a:solidFill>
              <a:prstDash val="solid"/>
              <a:miter/>
            </a:ln>
          </p:spPr>
          <p:txBody>
            <a:bodyPr/>
            <a:lstStyle/>
            <a:p>
              <a:endParaRPr lang="pt-BR" sz="1200"/>
            </a:p>
          </p:txBody>
        </p:sp>
        <p:sp>
          <p:nvSpPr>
            <p:cNvPr id="10" name="TextBox 10"/>
            <p:cNvSpPr txBox="1"/>
            <p:nvPr/>
          </p:nvSpPr>
          <p:spPr>
            <a:xfrm>
              <a:off x="0" y="-38100"/>
              <a:ext cx="1655155" cy="1047588"/>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7218425" y="2360175"/>
            <a:ext cx="4144363" cy="2510624"/>
          </a:xfrm>
          <a:prstGeom prst="rect">
            <a:avLst/>
          </a:prstGeom>
        </p:spPr>
        <p:txBody>
          <a:bodyPr lIns="0" tIns="0" rIns="0" bIns="0" rtlCol="0" anchor="t">
            <a:spAutoFit/>
          </a:bodyPr>
          <a:lstStyle/>
          <a:p>
            <a:pPr algn="ctr">
              <a:lnSpc>
                <a:spcPts val="3267"/>
              </a:lnSpc>
              <a:spcBef>
                <a:spcPct val="0"/>
              </a:spcBef>
            </a:pPr>
            <a:r>
              <a:rPr lang="en-US" sz="2333" dirty="0">
                <a:solidFill>
                  <a:srgbClr val="000000"/>
                </a:solidFill>
                <a:latin typeface="Open Sans Bold"/>
              </a:rPr>
              <a:t> </a:t>
            </a:r>
            <a:r>
              <a:rPr lang="en-US" sz="2333" dirty="0">
                <a:solidFill>
                  <a:srgbClr val="000000"/>
                </a:solidFill>
                <a:latin typeface="Open Sans"/>
              </a:rPr>
              <a:t>As </a:t>
            </a:r>
            <a:r>
              <a:rPr lang="en-US" sz="2333" dirty="0" err="1">
                <a:solidFill>
                  <a:srgbClr val="000000"/>
                </a:solidFill>
                <a:latin typeface="Open Sans"/>
              </a:rPr>
              <a:t>bioassinaturas</a:t>
            </a:r>
            <a:r>
              <a:rPr lang="en-US" sz="2333" dirty="0">
                <a:solidFill>
                  <a:srgbClr val="000000"/>
                </a:solidFill>
                <a:latin typeface="Open Sans"/>
              </a:rPr>
              <a:t> de </a:t>
            </a:r>
            <a:r>
              <a:rPr lang="en-US" sz="2333" dirty="0" err="1">
                <a:solidFill>
                  <a:srgbClr val="000000"/>
                </a:solidFill>
                <a:latin typeface="Open Sans"/>
              </a:rPr>
              <a:t>metabólitos</a:t>
            </a:r>
            <a:r>
              <a:rPr lang="en-US" sz="2333" dirty="0">
                <a:solidFill>
                  <a:srgbClr val="000000"/>
                </a:solidFill>
                <a:latin typeface="Open Sans"/>
              </a:rPr>
              <a:t> </a:t>
            </a:r>
            <a:r>
              <a:rPr lang="en-US" sz="2333" dirty="0" err="1">
                <a:solidFill>
                  <a:srgbClr val="000000"/>
                </a:solidFill>
                <a:latin typeface="Open Sans"/>
              </a:rPr>
              <a:t>detectadas</a:t>
            </a:r>
            <a:r>
              <a:rPr lang="en-US" sz="2333" dirty="0">
                <a:solidFill>
                  <a:srgbClr val="000000"/>
                </a:solidFill>
                <a:latin typeface="Open Sans"/>
              </a:rPr>
              <a:t> </a:t>
            </a:r>
            <a:r>
              <a:rPr lang="en-US" sz="2333" dirty="0" err="1">
                <a:solidFill>
                  <a:srgbClr val="000000"/>
                </a:solidFill>
                <a:latin typeface="Open Sans"/>
              </a:rPr>
              <a:t>em</a:t>
            </a:r>
            <a:r>
              <a:rPr lang="en-US" sz="2333" dirty="0">
                <a:solidFill>
                  <a:srgbClr val="000000"/>
                </a:solidFill>
                <a:latin typeface="Open Sans"/>
              </a:rPr>
              <a:t> </a:t>
            </a:r>
            <a:r>
              <a:rPr lang="en-US" sz="2333" dirty="0" err="1">
                <a:solidFill>
                  <a:srgbClr val="000000"/>
                </a:solidFill>
                <a:latin typeface="Open Sans"/>
              </a:rPr>
              <a:t>biofluidos</a:t>
            </a:r>
            <a:r>
              <a:rPr lang="en-US" sz="2333" dirty="0">
                <a:solidFill>
                  <a:srgbClr val="000000"/>
                </a:solidFill>
                <a:latin typeface="Open Sans"/>
              </a:rPr>
              <a:t> </a:t>
            </a:r>
            <a:r>
              <a:rPr lang="en-US" sz="2333" dirty="0" err="1">
                <a:solidFill>
                  <a:srgbClr val="000000"/>
                </a:solidFill>
                <a:latin typeface="Open Sans"/>
              </a:rPr>
              <a:t>humanos</a:t>
            </a:r>
            <a:r>
              <a:rPr lang="en-US" sz="2333" dirty="0">
                <a:solidFill>
                  <a:srgbClr val="000000"/>
                </a:solidFill>
                <a:latin typeface="Open Sans"/>
              </a:rPr>
              <a:t>, </a:t>
            </a:r>
            <a:r>
              <a:rPr lang="en-US" sz="2333" dirty="0" err="1">
                <a:solidFill>
                  <a:srgbClr val="000000"/>
                </a:solidFill>
                <a:latin typeface="Open Sans"/>
              </a:rPr>
              <a:t>preenche</a:t>
            </a:r>
            <a:r>
              <a:rPr lang="en-US" sz="2333" dirty="0">
                <a:solidFill>
                  <a:srgbClr val="000000"/>
                </a:solidFill>
                <a:latin typeface="Open Sans"/>
              </a:rPr>
              <a:t> a lacuna entre </a:t>
            </a:r>
            <a:r>
              <a:rPr lang="en-US" sz="2333" dirty="0" err="1">
                <a:solidFill>
                  <a:srgbClr val="000000"/>
                </a:solidFill>
                <a:latin typeface="Open Sans"/>
              </a:rPr>
              <a:t>genótipo</a:t>
            </a:r>
            <a:r>
              <a:rPr lang="en-US" sz="2333" dirty="0">
                <a:solidFill>
                  <a:srgbClr val="000000"/>
                </a:solidFill>
                <a:latin typeface="Open Sans"/>
              </a:rPr>
              <a:t>, </a:t>
            </a:r>
            <a:r>
              <a:rPr lang="en-US" sz="2333" dirty="0" err="1">
                <a:solidFill>
                  <a:srgbClr val="000000"/>
                </a:solidFill>
                <a:latin typeface="Open Sans"/>
              </a:rPr>
              <a:t>ambiente</a:t>
            </a:r>
            <a:r>
              <a:rPr lang="en-US" sz="2333" dirty="0">
                <a:solidFill>
                  <a:srgbClr val="000000"/>
                </a:solidFill>
                <a:latin typeface="Open Sans"/>
              </a:rPr>
              <a:t> e </a:t>
            </a:r>
            <a:r>
              <a:rPr lang="en-US" sz="2333" dirty="0" err="1">
                <a:solidFill>
                  <a:srgbClr val="000000"/>
                </a:solidFill>
                <a:latin typeface="Open Sans"/>
              </a:rPr>
              <a:t>fenótipo</a:t>
            </a:r>
            <a:r>
              <a:rPr lang="en-US" sz="2333" dirty="0">
                <a:solidFill>
                  <a:srgbClr val="000000"/>
                </a:solidFill>
                <a:latin typeface="Open Sans"/>
              </a:rPr>
              <a:t>.</a:t>
            </a:r>
          </a:p>
        </p:txBody>
      </p:sp>
      <p:sp>
        <p:nvSpPr>
          <p:cNvPr id="12" name="Elipse 11">
            <a:extLst>
              <a:ext uri="{FF2B5EF4-FFF2-40B4-BE49-F238E27FC236}">
                <a16:creationId xmlns:a16="http://schemas.microsoft.com/office/drawing/2014/main" id="{FB37A283-2981-DCDB-67BE-6C82A3802E39}"/>
              </a:ext>
            </a:extLst>
          </p:cNvPr>
          <p:cNvSpPr/>
          <p:nvPr/>
        </p:nvSpPr>
        <p:spPr>
          <a:xfrm>
            <a:off x="6915012" y="5067476"/>
            <a:ext cx="4447776" cy="1494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867" kern="0" dirty="0">
                <a:solidFill>
                  <a:prstClr val="white"/>
                </a:solidFill>
                <a:latin typeface="Calibri"/>
                <a:sym typeface="Arial"/>
              </a:rPr>
              <a:t>SE EXISTE EQUILÍBRIO - A MAIORIA DOS METABÓLITOS DEVEM ESTAR AUSENTES OU EM BAIXA QUANTIDADE</a:t>
            </a:r>
          </a:p>
        </p:txBody>
      </p:sp>
      <p:pic>
        <p:nvPicPr>
          <p:cNvPr id="13" name="Picture 4">
            <a:extLst>
              <a:ext uri="{FF2B5EF4-FFF2-40B4-BE49-F238E27FC236}">
                <a16:creationId xmlns:a16="http://schemas.microsoft.com/office/drawing/2014/main" id="{C6E851C0-966E-51E5-7D0A-34AC16ECD94F}"/>
              </a:ext>
            </a:extLst>
          </p:cNvPr>
          <p:cNvPicPr>
            <a:picLocks noChangeAspect="1"/>
          </p:cNvPicPr>
          <p:nvPr/>
        </p:nvPicPr>
        <p:blipFill>
          <a:blip r:embed="rId3"/>
          <a:stretch>
            <a:fillRect/>
          </a:stretch>
        </p:blipFill>
        <p:spPr>
          <a:xfrm>
            <a:off x="237551" y="5476149"/>
            <a:ext cx="3307055" cy="1182272"/>
          </a:xfrm>
          <a:prstGeom prst="rect">
            <a:avLst/>
          </a:prstGeom>
        </p:spPr>
      </p:pic>
      <p:pic>
        <p:nvPicPr>
          <p:cNvPr id="14" name="Picture 3">
            <a:extLst>
              <a:ext uri="{FF2B5EF4-FFF2-40B4-BE49-F238E27FC236}">
                <a16:creationId xmlns:a16="http://schemas.microsoft.com/office/drawing/2014/main" id="{4C0D7B55-24A3-E6F5-CEB2-4248A39CAC2C}"/>
              </a:ext>
            </a:extLst>
          </p:cNvPr>
          <p:cNvPicPr>
            <a:picLocks noChangeAspect="1"/>
          </p:cNvPicPr>
          <p:nvPr/>
        </p:nvPicPr>
        <p:blipFill>
          <a:blip r:embed="rId4"/>
          <a:stretch>
            <a:fillRect/>
          </a:stretch>
        </p:blipFill>
        <p:spPr>
          <a:xfrm>
            <a:off x="3544607" y="5476149"/>
            <a:ext cx="2076666" cy="1313491"/>
          </a:xfrm>
          <a:prstGeom prst="rect">
            <a:avLst/>
          </a:prstGeom>
        </p:spPr>
      </p:pic>
    </p:spTree>
    <p:extLst>
      <p:ext uri="{BB962C8B-B14F-4D97-AF65-F5344CB8AC3E}">
        <p14:creationId xmlns:p14="http://schemas.microsoft.com/office/powerpoint/2010/main" val="390277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ee3c7aff3a_0_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34" name="Google Shape;134;g2ee3c7aff3a_0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35" name="Google Shape;135;g2ee3c7aff3a_0_13"/>
          <p:cNvSpPr/>
          <p:nvPr/>
        </p:nvSpPr>
        <p:spPr>
          <a:xfrm>
            <a:off x="0" y="0"/>
            <a:ext cx="12192000" cy="6858000"/>
          </a:xfrm>
          <a:prstGeom prst="rect">
            <a:avLst/>
          </a:prstGeom>
          <a:solidFill>
            <a:srgbClr val="F0EA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6" name="Google Shape;136;g2ee3c7aff3a_0_13"/>
          <p:cNvSpPr/>
          <p:nvPr/>
        </p:nvSpPr>
        <p:spPr>
          <a:xfrm rot="5400000">
            <a:off x="-767268" y="638487"/>
            <a:ext cx="7029101" cy="5668693"/>
          </a:xfrm>
          <a:custGeom>
            <a:avLst/>
            <a:gdLst/>
            <a:ahLst/>
            <a:cxnLst/>
            <a:rect l="l" t="t" r="r" b="b"/>
            <a:pathLst>
              <a:path w="7029101" h="5668693" extrusionOk="0">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7" name="Google Shape;137;g2ee3c7aff3a_0_13" descr="Imagem em preto e branco&#10;&#10;Descrição gerada automaticamente"/>
          <p:cNvPicPr preferRelativeResize="0"/>
          <p:nvPr/>
        </p:nvPicPr>
        <p:blipFill rotWithShape="1">
          <a:blip r:embed="rId3">
            <a:alphaModFix/>
          </a:blip>
          <a:srcRect l="24592" t="14399" r="13648" b="8759"/>
          <a:stretch/>
        </p:blipFill>
        <p:spPr>
          <a:xfrm rot="4644864">
            <a:off x="256271" y="-563107"/>
            <a:ext cx="7318704" cy="8744360"/>
          </a:xfrm>
          <a:prstGeom prst="rect">
            <a:avLst/>
          </a:prstGeom>
          <a:noFill/>
          <a:ln>
            <a:noFill/>
          </a:ln>
        </p:spPr>
      </p:pic>
      <p:sp>
        <p:nvSpPr>
          <p:cNvPr id="138" name="Google Shape;138;g2ee3c7aff3a_0_13"/>
          <p:cNvSpPr txBox="1"/>
          <p:nvPr/>
        </p:nvSpPr>
        <p:spPr>
          <a:xfrm>
            <a:off x="506128" y="1065199"/>
            <a:ext cx="44823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200" b="1">
                <a:solidFill>
                  <a:schemeClr val="lt1"/>
                </a:solidFill>
              </a:rPr>
              <a:t>Escaneie o QR Code e baixe o material.</a:t>
            </a:r>
            <a:endParaRPr/>
          </a:p>
        </p:txBody>
      </p:sp>
      <p:pic>
        <p:nvPicPr>
          <p:cNvPr id="139" name="Google Shape;139;g2ee3c7aff3a_0_13"/>
          <p:cNvPicPr preferRelativeResize="0"/>
          <p:nvPr/>
        </p:nvPicPr>
        <p:blipFill>
          <a:blip r:embed="rId4">
            <a:alphaModFix/>
          </a:blip>
          <a:stretch>
            <a:fillRect/>
          </a:stretch>
        </p:blipFill>
        <p:spPr>
          <a:xfrm>
            <a:off x="6321425" y="912800"/>
            <a:ext cx="5032375" cy="5032375"/>
          </a:xfrm>
          <a:prstGeom prst="rect">
            <a:avLst/>
          </a:prstGeom>
          <a:noFill/>
          <a:ln>
            <a:noFill/>
          </a:ln>
        </p:spPr>
      </p:pic>
      <p:sp>
        <p:nvSpPr>
          <p:cNvPr id="2" name="TextBox 3">
            <a:extLst>
              <a:ext uri="{FF2B5EF4-FFF2-40B4-BE49-F238E27FC236}">
                <a16:creationId xmlns:a16="http://schemas.microsoft.com/office/drawing/2014/main" id="{B6062063-7704-523F-E414-C54471577D7D}"/>
              </a:ext>
            </a:extLst>
          </p:cNvPr>
          <p:cNvSpPr txBox="1"/>
          <p:nvPr/>
        </p:nvSpPr>
        <p:spPr>
          <a:xfrm>
            <a:off x="107709" y="3176810"/>
            <a:ext cx="5279138" cy="1323439"/>
          </a:xfrm>
          <a:prstGeom prst="rect">
            <a:avLst/>
          </a:prstGeom>
          <a:noFill/>
        </p:spPr>
        <p:txBody>
          <a:bodyPr wrap="square" rtlCol="0">
            <a:spAutoFit/>
          </a:bodyPr>
          <a:lstStyle/>
          <a:p>
            <a:r>
              <a:rPr lang="en-US" sz="8000" b="1" dirty="0">
                <a:solidFill>
                  <a:schemeClr val="bg1"/>
                </a:solidFill>
                <a:latin typeface="DIN Next LT Pro Bold" panose="020B0503020203050203" pitchFamily="34" charset="77"/>
                <a:ea typeface="Jost Medium" pitchFamily="2" charset="77"/>
                <a:cs typeface="Poppins Medium" pitchFamily="2" charset="77"/>
              </a:rPr>
              <a:t>OBRIGADA</a:t>
            </a:r>
            <a:r>
              <a:rPr lang="en-US" sz="6600" b="1" dirty="0">
                <a:solidFill>
                  <a:schemeClr val="bg1"/>
                </a:solidFill>
                <a:latin typeface="DIN Next LT Pro Bold" panose="020B0503020203050203" pitchFamily="34" charset="77"/>
                <a:ea typeface="Jost Medium" pitchFamily="2" charset="77"/>
                <a:cs typeface="Poppins Medium" pitchFamily="2" charset="77"/>
              </a:rPr>
              <a:t>!</a:t>
            </a:r>
          </a:p>
        </p:txBody>
      </p:sp>
      <p:pic>
        <p:nvPicPr>
          <p:cNvPr id="3" name="Imagem 2" descr="Texto&#10;&#10;Descrição gerada automaticamente com confiança baixa">
            <a:extLst>
              <a:ext uri="{FF2B5EF4-FFF2-40B4-BE49-F238E27FC236}">
                <a16:creationId xmlns:a16="http://schemas.microsoft.com/office/drawing/2014/main" id="{5980CB61-EA2D-E47B-F99F-95C58B8C6872}"/>
              </a:ext>
            </a:extLst>
          </p:cNvPr>
          <p:cNvPicPr>
            <a:picLocks noChangeAspect="1"/>
          </p:cNvPicPr>
          <p:nvPr/>
        </p:nvPicPr>
        <p:blipFill>
          <a:blip r:embed="rId5"/>
          <a:stretch>
            <a:fillRect/>
          </a:stretch>
        </p:blipFill>
        <p:spPr>
          <a:xfrm>
            <a:off x="648061" y="4560383"/>
            <a:ext cx="3835768" cy="12324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B5860-D50E-25C8-CB72-76D3265A9A72}"/>
            </a:ext>
          </a:extLst>
        </p:cNvPr>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E0B3419D-5E3B-2FA3-3F70-BE38E34395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6620" y="4018256"/>
            <a:ext cx="3810000" cy="1242979"/>
          </a:xfrm>
        </p:spPr>
      </p:pic>
      <p:pic>
        <p:nvPicPr>
          <p:cNvPr id="5" name="Imagem 4">
            <a:extLst>
              <a:ext uri="{FF2B5EF4-FFF2-40B4-BE49-F238E27FC236}">
                <a16:creationId xmlns:a16="http://schemas.microsoft.com/office/drawing/2014/main" id="{B43F0F16-F35D-4C85-567B-525EA426F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796"/>
            <a:ext cx="7219950" cy="6362700"/>
          </a:xfrm>
          <a:prstGeom prst="rect">
            <a:avLst/>
          </a:prstGeom>
        </p:spPr>
      </p:pic>
      <p:sp>
        <p:nvSpPr>
          <p:cNvPr id="3" name="Elipse 2">
            <a:extLst>
              <a:ext uri="{FF2B5EF4-FFF2-40B4-BE49-F238E27FC236}">
                <a16:creationId xmlns:a16="http://schemas.microsoft.com/office/drawing/2014/main" id="{5B0C0D95-AEBD-1CFC-082C-F589C7EB634B}"/>
              </a:ext>
            </a:extLst>
          </p:cNvPr>
          <p:cNvSpPr/>
          <p:nvPr/>
        </p:nvSpPr>
        <p:spPr>
          <a:xfrm>
            <a:off x="8304892" y="1172528"/>
            <a:ext cx="3081728" cy="22564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PREVENÇÃO, TRATAMENTO, PRECISÃO DE QUAL ROTA ESTÁ EM DESEQUILÍBRIO.</a:t>
            </a:r>
          </a:p>
        </p:txBody>
      </p:sp>
    </p:spTree>
    <p:extLst>
      <p:ext uri="{BB962C8B-B14F-4D97-AF65-F5344CB8AC3E}">
        <p14:creationId xmlns:p14="http://schemas.microsoft.com/office/powerpoint/2010/main" val="53226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9D7BD-F943-FBC1-D08F-8567C4B1339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6F5989F-A8DA-88EA-B418-B9130090AD66}"/>
              </a:ext>
            </a:extLst>
          </p:cNvPr>
          <p:cNvSpPr>
            <a:spLocks noGrp="1"/>
          </p:cNvSpPr>
          <p:nvPr>
            <p:ph type="title"/>
          </p:nvPr>
        </p:nvSpPr>
        <p:spPr/>
        <p:txBody>
          <a:bodyPr/>
          <a:lstStyle/>
          <a:p>
            <a:endParaRPr lang="pt-BR"/>
          </a:p>
        </p:txBody>
      </p:sp>
      <p:pic>
        <p:nvPicPr>
          <p:cNvPr id="4" name="Espaço Reservado para Conteúdo 3">
            <a:extLst>
              <a:ext uri="{FF2B5EF4-FFF2-40B4-BE49-F238E27FC236}">
                <a16:creationId xmlns:a16="http://schemas.microsoft.com/office/drawing/2014/main" id="{67D39BA8-3B65-BEC5-0B5D-BBD9FB521A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79760"/>
            <a:ext cx="4816573" cy="1496291"/>
          </a:xfrm>
        </p:spPr>
      </p:pic>
      <p:pic>
        <p:nvPicPr>
          <p:cNvPr id="5" name="Imagem 4">
            <a:extLst>
              <a:ext uri="{FF2B5EF4-FFF2-40B4-BE49-F238E27FC236}">
                <a16:creationId xmlns:a16="http://schemas.microsoft.com/office/drawing/2014/main" id="{ADFBEE6D-8B79-6B17-9EB4-2BA0E31C2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508" y="0"/>
            <a:ext cx="2824335" cy="6470073"/>
          </a:xfrm>
          <a:prstGeom prst="rect">
            <a:avLst/>
          </a:prstGeom>
        </p:spPr>
      </p:pic>
      <p:sp>
        <p:nvSpPr>
          <p:cNvPr id="6" name="Rectangle 1">
            <a:extLst>
              <a:ext uri="{FF2B5EF4-FFF2-40B4-BE49-F238E27FC236}">
                <a16:creationId xmlns:a16="http://schemas.microsoft.com/office/drawing/2014/main" id="{0094B8C4-2046-CCE8-DEB7-F779062C4674}"/>
              </a:ext>
            </a:extLst>
          </p:cNvPr>
          <p:cNvSpPr>
            <a:spLocks noChangeArrowheads="1"/>
          </p:cNvSpPr>
          <p:nvPr/>
        </p:nvSpPr>
        <p:spPr bwMode="auto">
          <a:xfrm>
            <a:off x="484043" y="2671096"/>
            <a:ext cx="6392776" cy="19037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pt-BR" sz="2100" b="0" i="0" u="none" strike="noStrike" kern="1200" cap="none" spc="0" normalizeH="0" baseline="0" noProof="0" dirty="0">
                <a:ln>
                  <a:noFill/>
                </a:ln>
                <a:solidFill>
                  <a:srgbClr val="202124"/>
                </a:solidFill>
                <a:effectLst/>
                <a:uLnTx/>
                <a:uFillTx/>
                <a:latin typeface="inherit"/>
                <a:ea typeface="+mn-ea"/>
                <a:cs typeface="+mn-cs"/>
              </a:rPr>
              <a:t>Um conjunto semelhante de metabólitos urinários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pt-BR" sz="2100" b="0" i="0" u="none" strike="noStrike" kern="1200" cap="none" spc="0" normalizeH="0" baseline="0" noProof="0" dirty="0">
                <a:ln>
                  <a:noFill/>
                </a:ln>
                <a:solidFill>
                  <a:srgbClr val="202124"/>
                </a:solidFill>
                <a:effectLst/>
                <a:uLnTx/>
                <a:uFillTx/>
                <a:latin typeface="inherit"/>
                <a:ea typeface="+mn-ea"/>
                <a:cs typeface="+mn-cs"/>
              </a:rPr>
              <a:t> (hipurato, creatina, tirosina, citrato, isoleucina,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pt-BR" sz="2100" b="0" i="0" u="none" strike="noStrike" kern="1200" cap="none" spc="0" normalizeH="0" baseline="0" noProof="0" dirty="0">
                <a:ln>
                  <a:noFill/>
                </a:ln>
                <a:solidFill>
                  <a:srgbClr val="202124"/>
                </a:solidFill>
                <a:effectLst/>
                <a:uLnTx/>
                <a:uFillTx/>
                <a:latin typeface="inherit"/>
                <a:ea typeface="+mn-ea"/>
                <a:cs typeface="+mn-cs"/>
              </a:rPr>
              <a:t>fenilalanina, putrescina, succinato, triptofano e valina)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pt-BR" sz="2100" b="0" i="0" u="none" strike="noStrike" kern="1200" cap="none" spc="0" normalizeH="0" baseline="0" noProof="0" dirty="0">
                <a:ln>
                  <a:noFill/>
                </a:ln>
                <a:solidFill>
                  <a:srgbClr val="202124"/>
                </a:solidFill>
                <a:effectLst/>
                <a:uLnTx/>
                <a:uFillTx/>
                <a:latin typeface="inherit"/>
                <a:ea typeface="+mn-ea"/>
                <a:cs typeface="+mn-cs"/>
              </a:rPr>
              <a:t> podem indicar malignidade de vários órgãos,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pt-BR" sz="2100" b="0" i="0" u="none" strike="noStrike" kern="1200" cap="none" spc="0" normalizeH="0" baseline="0" noProof="0" dirty="0">
                <a:ln>
                  <a:noFill/>
                </a:ln>
                <a:solidFill>
                  <a:srgbClr val="202124"/>
                </a:solidFill>
                <a:effectLst/>
                <a:uLnTx/>
                <a:uFillTx/>
                <a:latin typeface="inherit"/>
                <a:ea typeface="+mn-ea"/>
                <a:cs typeface="+mn-cs"/>
              </a:rPr>
              <a:t>possivelmente refletindo os efeitos metabólicos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altLang="pt-BR" sz="2100" b="0" i="0" u="none" strike="noStrike" kern="1200" cap="none" spc="0" normalizeH="0" baseline="0" noProof="0" dirty="0">
                <a:ln>
                  <a:noFill/>
                </a:ln>
                <a:solidFill>
                  <a:srgbClr val="202124"/>
                </a:solidFill>
                <a:effectLst/>
                <a:uLnTx/>
                <a:uFillTx/>
                <a:latin typeface="inherit"/>
                <a:ea typeface="+mn-ea"/>
                <a:cs typeface="+mn-cs"/>
              </a:rPr>
              <a:t> globais do câncer.</a:t>
            </a:r>
            <a:r>
              <a:rPr kumimoji="0" lang="pt-PT" altLang="pt-BR" sz="11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pt-PT" alt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eta para a Direita 6">
            <a:extLst>
              <a:ext uri="{FF2B5EF4-FFF2-40B4-BE49-F238E27FC236}">
                <a16:creationId xmlns:a16="http://schemas.microsoft.com/office/drawing/2014/main" id="{ABF59177-AFE5-8C61-E85D-C0C7B5E1F860}"/>
              </a:ext>
            </a:extLst>
          </p:cNvPr>
          <p:cNvSpPr/>
          <p:nvPr/>
        </p:nvSpPr>
        <p:spPr>
          <a:xfrm>
            <a:off x="6719455" y="6109855"/>
            <a:ext cx="484909" cy="360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eta para a Direita 7">
            <a:extLst>
              <a:ext uri="{FF2B5EF4-FFF2-40B4-BE49-F238E27FC236}">
                <a16:creationId xmlns:a16="http://schemas.microsoft.com/office/drawing/2014/main" id="{C1F0B3B7-81D0-80F7-5BB1-62E9DB8C77D3}"/>
              </a:ext>
            </a:extLst>
          </p:cNvPr>
          <p:cNvSpPr/>
          <p:nvPr/>
        </p:nvSpPr>
        <p:spPr>
          <a:xfrm rot="10800000">
            <a:off x="10483158" y="6068291"/>
            <a:ext cx="540327" cy="401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1FE35455-16B8-9488-A01E-AB7864DD5CDA}"/>
              </a:ext>
            </a:extLst>
          </p:cNvPr>
          <p:cNvSpPr/>
          <p:nvPr/>
        </p:nvSpPr>
        <p:spPr>
          <a:xfrm>
            <a:off x="5306291" y="5846618"/>
            <a:ext cx="1289020" cy="623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Alto no câncer </a:t>
            </a:r>
          </a:p>
        </p:txBody>
      </p:sp>
      <p:sp>
        <p:nvSpPr>
          <p:cNvPr id="10" name="Retângulo 9">
            <a:extLst>
              <a:ext uri="{FF2B5EF4-FFF2-40B4-BE49-F238E27FC236}">
                <a16:creationId xmlns:a16="http://schemas.microsoft.com/office/drawing/2014/main" id="{CC84AB38-F72F-7F30-89C3-AF91F4C0BCE9}"/>
              </a:ext>
            </a:extLst>
          </p:cNvPr>
          <p:cNvSpPr/>
          <p:nvPr/>
        </p:nvSpPr>
        <p:spPr>
          <a:xfrm>
            <a:off x="10709290" y="5320145"/>
            <a:ext cx="1289020" cy="623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Baixo no câncer </a:t>
            </a:r>
          </a:p>
        </p:txBody>
      </p:sp>
      <p:sp>
        <p:nvSpPr>
          <p:cNvPr id="3" name="Elipse 2">
            <a:extLst>
              <a:ext uri="{FF2B5EF4-FFF2-40B4-BE49-F238E27FC236}">
                <a16:creationId xmlns:a16="http://schemas.microsoft.com/office/drawing/2014/main" id="{A4956204-AA28-002F-815A-67DB7DA79994}"/>
              </a:ext>
            </a:extLst>
          </p:cNvPr>
          <p:cNvSpPr/>
          <p:nvPr/>
        </p:nvSpPr>
        <p:spPr>
          <a:xfrm>
            <a:off x="605852" y="5026370"/>
            <a:ext cx="2533338" cy="12110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PREVENÇÃO</a:t>
            </a:r>
          </a:p>
        </p:txBody>
      </p:sp>
    </p:spTree>
    <p:extLst>
      <p:ext uri="{BB962C8B-B14F-4D97-AF65-F5344CB8AC3E}">
        <p14:creationId xmlns:p14="http://schemas.microsoft.com/office/powerpoint/2010/main" val="3760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817F2F-CF9F-1F1C-C1FD-40487FD9044D}"/>
            </a:ext>
          </a:extLst>
        </p:cNvPr>
        <p:cNvGrpSpPr/>
        <p:nvPr/>
      </p:nvGrpSpPr>
      <p:grpSpPr>
        <a:xfrm>
          <a:off x="0" y="0"/>
          <a:ext cx="0" cy="0"/>
          <a:chOff x="0" y="0"/>
          <a:chExt cx="0" cy="0"/>
        </a:xfrm>
      </p:grpSpPr>
      <p:pic>
        <p:nvPicPr>
          <p:cNvPr id="4" name="Picture 3" descr="Moléculas">
            <a:extLst>
              <a:ext uri="{FF2B5EF4-FFF2-40B4-BE49-F238E27FC236}">
                <a16:creationId xmlns:a16="http://schemas.microsoft.com/office/drawing/2014/main" id="{A25E279A-2D68-0C4C-94E2-A7FEFCCD3F43}"/>
              </a:ext>
            </a:extLst>
          </p:cNvPr>
          <p:cNvPicPr>
            <a:picLocks noChangeAspect="1"/>
          </p:cNvPicPr>
          <p:nvPr/>
        </p:nvPicPr>
        <p:blipFill rotWithShape="1">
          <a:blip r:embed="rId2"/>
          <a:srcRect t="13272" b="2458"/>
          <a:stretch/>
        </p:blipFill>
        <p:spPr>
          <a:xfrm>
            <a:off x="20" y="10"/>
            <a:ext cx="12191981"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ixaDeTexto 1">
            <a:extLst>
              <a:ext uri="{FF2B5EF4-FFF2-40B4-BE49-F238E27FC236}">
                <a16:creationId xmlns:a16="http://schemas.microsoft.com/office/drawing/2014/main" id="{DC052017-7EB5-B3EC-DFB5-8A9876C3A81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METABOLÔMICA DAS VIAS DE DESTOXIFICAÇÃO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05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560A-0516-A173-5F76-A684ACC8C34A}"/>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9A382B8A-5842-DAF7-30E7-5E0852510211}"/>
              </a:ext>
            </a:extLst>
          </p:cNvPr>
          <p:cNvPicPr>
            <a:picLocks noChangeAspect="1"/>
          </p:cNvPicPr>
          <p:nvPr/>
        </p:nvPicPr>
        <p:blipFill>
          <a:blip r:embed="rId3"/>
          <a:stretch>
            <a:fillRect/>
          </a:stretch>
        </p:blipFill>
        <p:spPr>
          <a:xfrm>
            <a:off x="105829" y="1238394"/>
            <a:ext cx="11781070" cy="3468871"/>
          </a:xfrm>
          <a:prstGeom prst="rect">
            <a:avLst/>
          </a:prstGeom>
        </p:spPr>
      </p:pic>
      <p:sp>
        <p:nvSpPr>
          <p:cNvPr id="3" name="Retângulo 2">
            <a:extLst>
              <a:ext uri="{FF2B5EF4-FFF2-40B4-BE49-F238E27FC236}">
                <a16:creationId xmlns:a16="http://schemas.microsoft.com/office/drawing/2014/main" id="{0BD40BAC-0ACD-2937-5B9E-4AC7CF42CD57}"/>
              </a:ext>
            </a:extLst>
          </p:cNvPr>
          <p:cNvSpPr/>
          <p:nvPr/>
        </p:nvSpPr>
        <p:spPr>
          <a:xfrm>
            <a:off x="2364058" y="351844"/>
            <a:ext cx="780585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rPr>
              <a:t>Marcadores de Destoxificação</a:t>
            </a:r>
          </a:p>
        </p:txBody>
      </p:sp>
      <p:pic>
        <p:nvPicPr>
          <p:cNvPr id="8" name="Imagem 7">
            <a:extLst>
              <a:ext uri="{FF2B5EF4-FFF2-40B4-BE49-F238E27FC236}">
                <a16:creationId xmlns:a16="http://schemas.microsoft.com/office/drawing/2014/main" id="{453FBFEA-4E2F-7EAA-1604-24917069A729}"/>
              </a:ext>
            </a:extLst>
          </p:cNvPr>
          <p:cNvPicPr>
            <a:picLocks noChangeAspect="1"/>
          </p:cNvPicPr>
          <p:nvPr/>
        </p:nvPicPr>
        <p:blipFill>
          <a:blip r:embed="rId4"/>
          <a:stretch>
            <a:fillRect/>
          </a:stretch>
        </p:blipFill>
        <p:spPr>
          <a:xfrm>
            <a:off x="10264172" y="214873"/>
            <a:ext cx="1522714" cy="856527"/>
          </a:xfrm>
          <a:prstGeom prst="rect">
            <a:avLst/>
          </a:prstGeom>
        </p:spPr>
      </p:pic>
      <p:sp>
        <p:nvSpPr>
          <p:cNvPr id="2" name="CaixaDeTexto 1">
            <a:extLst>
              <a:ext uri="{FF2B5EF4-FFF2-40B4-BE49-F238E27FC236}">
                <a16:creationId xmlns:a16="http://schemas.microsoft.com/office/drawing/2014/main" id="{1D7EE265-6D8A-F08E-E5C4-2BF8F08A96D2}"/>
              </a:ext>
            </a:extLst>
          </p:cNvPr>
          <p:cNvSpPr txBox="1"/>
          <p:nvPr/>
        </p:nvSpPr>
        <p:spPr>
          <a:xfrm>
            <a:off x="2364057" y="2086884"/>
            <a:ext cx="1665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Toxinas tinta</a:t>
            </a:r>
          </a:p>
        </p:txBody>
      </p:sp>
      <p:sp>
        <p:nvSpPr>
          <p:cNvPr id="7" name="CaixaDeTexto 6">
            <a:extLst>
              <a:ext uri="{FF2B5EF4-FFF2-40B4-BE49-F238E27FC236}">
                <a16:creationId xmlns:a16="http://schemas.microsoft.com/office/drawing/2014/main" id="{2C73B710-B42E-7035-43A9-073E6E0A9DB9}"/>
              </a:ext>
            </a:extLst>
          </p:cNvPr>
          <p:cNvSpPr txBox="1"/>
          <p:nvPr/>
        </p:nvSpPr>
        <p:spPr>
          <a:xfrm>
            <a:off x="1531548" y="2531072"/>
            <a:ext cx="249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Ciclo da ureia/ Amônia</a:t>
            </a:r>
          </a:p>
        </p:txBody>
      </p:sp>
      <p:sp>
        <p:nvSpPr>
          <p:cNvPr id="9" name="CaixaDeTexto 8">
            <a:extLst>
              <a:ext uri="{FF2B5EF4-FFF2-40B4-BE49-F238E27FC236}">
                <a16:creationId xmlns:a16="http://schemas.microsoft.com/office/drawing/2014/main" id="{7AB98E88-2E6B-A181-13A2-794387121B34}"/>
              </a:ext>
            </a:extLst>
          </p:cNvPr>
          <p:cNvSpPr txBox="1"/>
          <p:nvPr/>
        </p:nvSpPr>
        <p:spPr>
          <a:xfrm>
            <a:off x="1688710" y="2958975"/>
            <a:ext cx="249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Pesticida, herbicidas... </a:t>
            </a:r>
          </a:p>
        </p:txBody>
      </p:sp>
      <p:sp>
        <p:nvSpPr>
          <p:cNvPr id="10" name="CaixaDeTexto 9">
            <a:extLst>
              <a:ext uri="{FF2B5EF4-FFF2-40B4-BE49-F238E27FC236}">
                <a16:creationId xmlns:a16="http://schemas.microsoft.com/office/drawing/2014/main" id="{57B96BC4-1B96-1335-BD0F-0813190F731C}"/>
              </a:ext>
            </a:extLst>
          </p:cNvPr>
          <p:cNvSpPr txBox="1"/>
          <p:nvPr/>
        </p:nvSpPr>
        <p:spPr>
          <a:xfrm>
            <a:off x="2364057" y="3304749"/>
            <a:ext cx="249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Glutationa</a:t>
            </a:r>
          </a:p>
        </p:txBody>
      </p:sp>
      <p:sp>
        <p:nvSpPr>
          <p:cNvPr id="12" name="CaixaDeTexto 11">
            <a:extLst>
              <a:ext uri="{FF2B5EF4-FFF2-40B4-BE49-F238E27FC236}">
                <a16:creationId xmlns:a16="http://schemas.microsoft.com/office/drawing/2014/main" id="{FCF17F04-B047-2F22-C723-08F30E43B9F4}"/>
              </a:ext>
            </a:extLst>
          </p:cNvPr>
          <p:cNvSpPr txBox="1"/>
          <p:nvPr/>
        </p:nvSpPr>
        <p:spPr>
          <a:xfrm>
            <a:off x="2059257" y="3743198"/>
            <a:ext cx="249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Glutationa</a:t>
            </a:r>
          </a:p>
        </p:txBody>
      </p:sp>
      <p:sp>
        <p:nvSpPr>
          <p:cNvPr id="13" name="CaixaDeTexto 12">
            <a:extLst>
              <a:ext uri="{FF2B5EF4-FFF2-40B4-BE49-F238E27FC236}">
                <a16:creationId xmlns:a16="http://schemas.microsoft.com/office/drawing/2014/main" id="{C04133E6-EF85-1B3F-85CB-1A0CCE821F9B}"/>
              </a:ext>
            </a:extLst>
          </p:cNvPr>
          <p:cNvSpPr txBox="1"/>
          <p:nvPr/>
        </p:nvSpPr>
        <p:spPr>
          <a:xfrm>
            <a:off x="1531548" y="4176840"/>
            <a:ext cx="249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Glutationa</a:t>
            </a:r>
          </a:p>
        </p:txBody>
      </p:sp>
    </p:spTree>
    <p:extLst>
      <p:ext uri="{BB962C8B-B14F-4D97-AF65-F5344CB8AC3E}">
        <p14:creationId xmlns:p14="http://schemas.microsoft.com/office/powerpoint/2010/main" val="355135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577E2-90DE-2B45-62A3-DF3BC9604C5F}"/>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F3CD10D7-5FB3-C96B-AB8E-4053B01591D4}"/>
              </a:ext>
            </a:extLst>
          </p:cNvPr>
          <p:cNvSpPr/>
          <p:nvPr/>
        </p:nvSpPr>
        <p:spPr>
          <a:xfrm>
            <a:off x="161915" y="105992"/>
            <a:ext cx="283981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sng" strike="noStrike" kern="1200" cap="none" spc="0" normalizeH="0" baseline="0" noProof="0" dirty="0" err="1">
                <a:ln>
                  <a:noFill/>
                </a:ln>
                <a:solidFill>
                  <a:prstClr val="black"/>
                </a:solidFill>
                <a:effectLst/>
                <a:uLnTx/>
                <a:uFillTx/>
                <a:latin typeface="Calibri" panose="020F0502020204030204"/>
                <a:ea typeface="+mn-ea"/>
                <a:cs typeface="+mn-cs"/>
              </a:rPr>
              <a:t>Piroglutamato</a:t>
            </a:r>
            <a:endParaRPr kumimoji="0" lang="pt-BR" sz="36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m 9">
            <a:extLst>
              <a:ext uri="{FF2B5EF4-FFF2-40B4-BE49-F238E27FC236}">
                <a16:creationId xmlns:a16="http://schemas.microsoft.com/office/drawing/2014/main" id="{658AA7B1-117B-1B91-6DF5-118A5DD4D735}"/>
              </a:ext>
            </a:extLst>
          </p:cNvPr>
          <p:cNvPicPr>
            <a:picLocks noChangeAspect="1"/>
          </p:cNvPicPr>
          <p:nvPr/>
        </p:nvPicPr>
        <p:blipFill>
          <a:blip r:embed="rId3"/>
          <a:stretch>
            <a:fillRect/>
          </a:stretch>
        </p:blipFill>
        <p:spPr>
          <a:xfrm>
            <a:off x="1123566" y="706156"/>
            <a:ext cx="10138197" cy="3696063"/>
          </a:xfrm>
          <a:prstGeom prst="rect">
            <a:avLst/>
          </a:prstGeom>
        </p:spPr>
      </p:pic>
      <p:sp>
        <p:nvSpPr>
          <p:cNvPr id="6" name="Oval 5">
            <a:extLst>
              <a:ext uri="{FF2B5EF4-FFF2-40B4-BE49-F238E27FC236}">
                <a16:creationId xmlns:a16="http://schemas.microsoft.com/office/drawing/2014/main" id="{4F68C056-9165-24AF-9DF4-7F86C437FA83}"/>
              </a:ext>
            </a:extLst>
          </p:cNvPr>
          <p:cNvSpPr/>
          <p:nvPr/>
        </p:nvSpPr>
        <p:spPr>
          <a:xfrm>
            <a:off x="5147542" y="2485606"/>
            <a:ext cx="2167658" cy="7605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5">
            <a:extLst>
              <a:ext uri="{FF2B5EF4-FFF2-40B4-BE49-F238E27FC236}">
                <a16:creationId xmlns:a16="http://schemas.microsoft.com/office/drawing/2014/main" id="{F59B566F-B4BF-E2A4-79C8-4F1EC1892610}"/>
              </a:ext>
            </a:extLst>
          </p:cNvPr>
          <p:cNvSpPr/>
          <p:nvPr/>
        </p:nvSpPr>
        <p:spPr>
          <a:xfrm>
            <a:off x="7966364" y="4402219"/>
            <a:ext cx="3090429" cy="1957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F0747466-FF4E-283F-479A-C7BCFE041BF0}"/>
              </a:ext>
            </a:extLst>
          </p:cNvPr>
          <p:cNvSpPr txBox="1"/>
          <p:nvPr/>
        </p:nvSpPr>
        <p:spPr>
          <a:xfrm>
            <a:off x="8545104" y="4665767"/>
            <a:ext cx="2279022"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Conduta: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Glutationa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Uso de percursores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NAC 600-1500mg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solidFill>
                  <a:prstClr val="black"/>
                </a:solidFill>
                <a:latin typeface="Calibri" panose="020F0502020204030204"/>
              </a:rPr>
              <a:t>Glicina</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tângulo 1">
            <a:extLst>
              <a:ext uri="{FF2B5EF4-FFF2-40B4-BE49-F238E27FC236}">
                <a16:creationId xmlns:a16="http://schemas.microsoft.com/office/drawing/2014/main" id="{4DCFC8FD-C2CB-7E03-6B51-38B039533EDF}"/>
              </a:ext>
            </a:extLst>
          </p:cNvPr>
          <p:cNvSpPr/>
          <p:nvPr/>
        </p:nvSpPr>
        <p:spPr>
          <a:xfrm>
            <a:off x="161915" y="5643060"/>
            <a:ext cx="1174814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Emmett</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M.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Acetaminophen</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toxicity</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5-oxoproline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pyroglutamic</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acid</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a tale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cycles</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one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an</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ATP-</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depleting</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futile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cycle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useful</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cycle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Clin J Am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Soc</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Nephrol</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2014;9(1):191-200.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Lu SC.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Glutathione</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synthesis</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Biochim</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Biophys</a:t>
            </a: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Acta. 2013;1830(5):3143-3153.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5105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677ec9-1bb2-4e8b-bfc6-f0d46065ce5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Flow_SignoffStatus xmlns="61677ec9-1bb2-4e8b-bfc6-f0d46065ce54" xsi:nil="true"/>
    <TaxCatchAll xmlns="cffda810-2db4-42d9-aff9-b6f80e913a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EDCC029594AF24B93EE7B28B4D354E6" ma:contentTypeVersion="21" ma:contentTypeDescription="Crie um novo documento." ma:contentTypeScope="" ma:versionID="a5e290435b4bb65b1bb911d87a70b4c2">
  <xsd:schema xmlns:xsd="http://www.w3.org/2001/XMLSchema" xmlns:xs="http://www.w3.org/2001/XMLSchema" xmlns:p="http://schemas.microsoft.com/office/2006/metadata/properties" xmlns:ns1="http://schemas.microsoft.com/sharepoint/v3" xmlns:ns2="61677ec9-1bb2-4e8b-bfc6-f0d46065ce54" xmlns:ns3="cffda810-2db4-42d9-aff9-b6f80e913acd" targetNamespace="http://schemas.microsoft.com/office/2006/metadata/properties" ma:root="true" ma:fieldsID="917127ad8431facd7e47de91e3da896c" ns1:_="" ns2:_="" ns3:_="">
    <xsd:import namespace="http://schemas.microsoft.com/sharepoint/v3"/>
    <xsd:import namespace="61677ec9-1bb2-4e8b-bfc6-f0d46065ce54"/>
    <xsd:import namespace="cffda810-2db4-42d9-aff9-b6f80e913a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7ec9-1bb2-4e8b-bfc6-f0d46065c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tatus de liberação" ma:internalName="Status_x0020_de_x0020_libera_x00e7__x00e3_o">
      <xsd:simpleType>
        <xsd:restriction base="dms:Text"/>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dc347893-ee36-4ef3-bdd8-129bdaede6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da810-2db4-42d9-aff9-b6f80e913acd"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1d548259-cb5d-4cb9-aba3-caba4f6c3c6a}" ma:internalName="TaxCatchAll" ma:showField="CatchAllData" ma:web="cffda810-2db4-42d9-aff9-b6f80e913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D67E2-0B84-44D6-A157-A4A9968FD1DA}">
  <ds:schemaRefs>
    <ds:schemaRef ds:uri="http://schemas.microsoft.com/office/2006/metadata/properties"/>
    <ds:schemaRef ds:uri="http://schemas.microsoft.com/sharepoint/v3"/>
    <ds:schemaRef ds:uri="http://purl.org/dc/terms/"/>
    <ds:schemaRef ds:uri="http://schemas.microsoft.com/office/2006/documentManagement/types"/>
    <ds:schemaRef ds:uri="cffda810-2db4-42d9-aff9-b6f80e913acd"/>
    <ds:schemaRef ds:uri="61677ec9-1bb2-4e8b-bfc6-f0d46065ce54"/>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F853172-8841-439E-B0C0-0A8FA9BDD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677ec9-1bb2-4e8b-bfc6-f0d46065ce54"/>
    <ds:schemaRef ds:uri="cffda810-2db4-42d9-aff9-b6f80e913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52EA1E-B794-49E3-94EA-DB6B592D2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392</TotalTime>
  <Words>1311</Words>
  <Application>Microsoft Office PowerPoint</Application>
  <PresentationFormat>Widescreen</PresentationFormat>
  <Paragraphs>142</Paragraphs>
  <Slides>40</Slides>
  <Notes>13</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40</vt:i4>
      </vt:variant>
    </vt:vector>
  </HeadingPairs>
  <TitlesOfParts>
    <vt:vector size="55" baseType="lpstr">
      <vt:lpstr>DIN Next LT Pro Heavy</vt:lpstr>
      <vt:lpstr>Open Sans</vt:lpstr>
      <vt:lpstr>Arial Narrow</vt:lpstr>
      <vt:lpstr>Aptos</vt:lpstr>
      <vt:lpstr>inherit</vt:lpstr>
      <vt:lpstr>Open Sans Bold</vt:lpstr>
      <vt:lpstr>Montserrat</vt:lpstr>
      <vt:lpstr>DIN Next LT Pro Bold</vt:lpstr>
      <vt:lpstr>DIN Next LT Pro</vt:lpstr>
      <vt:lpstr>Arial</vt:lpstr>
      <vt:lpstr>Wingdings</vt:lpstr>
      <vt:lpstr>Aptos Display</vt:lpstr>
      <vt:lpstr>Calibri</vt:lpstr>
      <vt:lpstr>Abadi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Complexo B  </vt:lpstr>
      <vt:lpstr>Apresentação do PowerPoint</vt:lpstr>
      <vt:lpstr>Ácido Xanturênico</vt:lpstr>
      <vt:lpstr>Metilmalonato (MMA)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Indican</vt:lpstr>
      <vt:lpstr>Apresentação do PowerPoint</vt:lpstr>
      <vt:lpstr>Apresentação do PowerPoint</vt:lpstr>
      <vt:lpstr>Apresentação do PowerPoint</vt:lpstr>
      <vt:lpstr>G. G. D, feminino, 54  anos, depressão, diarréia, uso de medicações associadas sem resultado. Esclerose múltipla.</vt:lpstr>
      <vt:lpstr>G. G. D, feminino, 54  anos, depressão, diarréia, uso de medicações associadas sem resultado. Esclerose múltipla.</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Domingues</dc:creator>
  <cp:lastModifiedBy>Annete Marum | Ciera</cp:lastModifiedBy>
  <cp:revision>35</cp:revision>
  <dcterms:created xsi:type="dcterms:W3CDTF">2024-03-14T18:54:06Z</dcterms:created>
  <dcterms:modified xsi:type="dcterms:W3CDTF">2024-07-27T12:39:01Z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0x0101009EDCC029594AF24B93EE7B28B4D354E6</vt:lpwstr>
  </property>
  <property fmtid="{D5CDD505-2E9C-101B-9397-08002B2CF9AE}" pid="3" name="MediaServiceImageTags">
    <vt:lpwstr/>
  </property>
</Properties>
</file>