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138.jpg" ContentType="image/jpg"/>
  <Override PartName="/ppt/media/image139.jpg" ContentType="image/jpg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1564" r:id="rId2"/>
    <p:sldId id="1652" r:id="rId3"/>
    <p:sldId id="1565" r:id="rId4"/>
    <p:sldId id="268" r:id="rId5"/>
    <p:sldId id="262" r:id="rId6"/>
    <p:sldId id="1601" r:id="rId7"/>
    <p:sldId id="1602" r:id="rId8"/>
    <p:sldId id="1571" r:id="rId9"/>
    <p:sldId id="1634" r:id="rId10"/>
    <p:sldId id="272" r:id="rId11"/>
    <p:sldId id="273" r:id="rId12"/>
    <p:sldId id="1569" r:id="rId13"/>
    <p:sldId id="1604" r:id="rId14"/>
    <p:sldId id="1635" r:id="rId15"/>
    <p:sldId id="270" r:id="rId16"/>
    <p:sldId id="284" r:id="rId17"/>
    <p:sldId id="274" r:id="rId18"/>
    <p:sldId id="327" r:id="rId19"/>
    <p:sldId id="281" r:id="rId20"/>
    <p:sldId id="277" r:id="rId21"/>
    <p:sldId id="1577" r:id="rId22"/>
    <p:sldId id="1578" r:id="rId23"/>
    <p:sldId id="282" r:id="rId24"/>
    <p:sldId id="289" r:id="rId25"/>
    <p:sldId id="1620" r:id="rId26"/>
    <p:sldId id="1636" r:id="rId27"/>
    <p:sldId id="1637" r:id="rId28"/>
    <p:sldId id="1653" r:id="rId29"/>
    <p:sldId id="1654" r:id="rId30"/>
    <p:sldId id="1628" r:id="rId31"/>
    <p:sldId id="1649" r:id="rId32"/>
    <p:sldId id="1651" r:id="rId33"/>
    <p:sldId id="1648" r:id="rId34"/>
    <p:sldId id="1643" r:id="rId35"/>
    <p:sldId id="294" r:id="rId36"/>
    <p:sldId id="1642" r:id="rId37"/>
    <p:sldId id="1621" r:id="rId38"/>
    <p:sldId id="1611" r:id="rId39"/>
    <p:sldId id="1640" r:id="rId40"/>
    <p:sldId id="373" r:id="rId41"/>
    <p:sldId id="1646" r:id="rId42"/>
    <p:sldId id="1613" r:id="rId43"/>
    <p:sldId id="365" r:id="rId44"/>
    <p:sldId id="1567" r:id="rId45"/>
    <p:sldId id="1605" r:id="rId46"/>
    <p:sldId id="1614" r:id="rId47"/>
    <p:sldId id="341" r:id="rId48"/>
    <p:sldId id="1629" r:id="rId49"/>
    <p:sldId id="1650" r:id="rId50"/>
    <p:sldId id="1579" r:id="rId51"/>
    <p:sldId id="1574" r:id="rId52"/>
    <p:sldId id="1566" r:id="rId5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1919"/>
    <a:srgbClr val="F0EAD8"/>
    <a:srgbClr val="5FA297"/>
    <a:srgbClr val="C75D5D"/>
    <a:srgbClr val="F7EFDD"/>
    <a:srgbClr val="76C9BC"/>
    <a:srgbClr val="4A4C91"/>
    <a:srgbClr val="45F9FF"/>
    <a:srgbClr val="92D050"/>
    <a:srgbClr val="EDE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76BA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4D80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2" autoAdjust="0"/>
    <p:restoredTop sz="94615"/>
  </p:normalViewPr>
  <p:slideViewPr>
    <p:cSldViewPr snapToGrid="0" snapToObjects="1">
      <p:cViewPr varScale="1">
        <p:scale>
          <a:sx n="52" d="100"/>
          <a:sy n="52" d="100"/>
        </p:scale>
        <p:origin x="1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07415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C1805-E35C-784D-B96F-17AE2FE957A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567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67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4402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15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96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393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1393F-27BA-4384-A41C-1DB9A352796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3659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339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79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10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75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923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08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0307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455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7876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8720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1393F-27BA-4384-A41C-1DB9A352796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324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6427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09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821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5515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9126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78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06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27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54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027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8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14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6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70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62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31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90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6415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4E006-5BDC-4814-ACA9-EF1C320E9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0AE8EB-B731-4BB9-8595-77248175E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2AA2D3-F843-4B1D-A83A-BBB2AF4B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D14A8-3E14-4996-B29E-138271794D94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FB2B52-816D-48B1-BBE7-95298C40F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59F94E-1801-42AB-96CF-7BB5BC31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9896" y="13081000"/>
            <a:ext cx="591509" cy="471924"/>
          </a:xfrm>
        </p:spPr>
        <p:txBody>
          <a:bodyPr/>
          <a:lstStyle/>
          <a:p>
            <a:fld id="{71D38FAF-AA7C-4919-B87A-85C9584DEC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879498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Body Level One…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2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2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661B54D-6DA1-1542-C0DA-9A60BBB3F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12330" y="0"/>
            <a:ext cx="9402528" cy="13716000"/>
          </a:xfrm>
          <a:custGeom>
            <a:avLst/>
            <a:gdLst>
              <a:gd name="connsiteX0" fmla="*/ 186640 w 4701264"/>
              <a:gd name="connsiteY0" fmla="*/ 0 h 6858000"/>
              <a:gd name="connsiteX1" fmla="*/ 4701264 w 4701264"/>
              <a:gd name="connsiteY1" fmla="*/ 0 h 6858000"/>
              <a:gd name="connsiteX2" fmla="*/ 4701264 w 4701264"/>
              <a:gd name="connsiteY2" fmla="*/ 6858000 h 6858000"/>
              <a:gd name="connsiteX3" fmla="*/ 186640 w 4701264"/>
              <a:gd name="connsiteY3" fmla="*/ 6858000 h 6858000"/>
              <a:gd name="connsiteX4" fmla="*/ 0 w 4701264"/>
              <a:gd name="connsiteY4" fmla="*/ 6671360 h 6858000"/>
              <a:gd name="connsiteX5" fmla="*/ 0 w 4701264"/>
              <a:gd name="connsiteY5" fmla="*/ 186640 h 6858000"/>
              <a:gd name="connsiteX6" fmla="*/ 186640 w 4701264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01264" h="6858000">
                <a:moveTo>
                  <a:pt x="186640" y="0"/>
                </a:moveTo>
                <a:lnTo>
                  <a:pt x="4701264" y="0"/>
                </a:lnTo>
                <a:lnTo>
                  <a:pt x="4701264" y="6858000"/>
                </a:lnTo>
                <a:lnTo>
                  <a:pt x="186640" y="6858000"/>
                </a:lnTo>
                <a:cubicBezTo>
                  <a:pt x="83562" y="6858000"/>
                  <a:pt x="0" y="6774438"/>
                  <a:pt x="0" y="6671360"/>
                </a:cubicBezTo>
                <a:lnTo>
                  <a:pt x="0" y="186640"/>
                </a:lnTo>
                <a:cubicBezTo>
                  <a:pt x="0" y="83562"/>
                  <a:pt x="83562" y="0"/>
                  <a:pt x="18664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847791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1" r:id="rId9"/>
    <p:sldLayoutId id="2147483664" r:id="rId10"/>
    <p:sldLayoutId id="2147483665" r:id="rId11"/>
  </p:sldLayoutIdLst>
  <p:transition spd="slow">
    <p:push dir="u"/>
  </p:transition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DIN Next LT Pro Heavy" panose="020B0903020203050203" pitchFamily="34" charset="77"/>
          <a:ea typeface="+mj-ea"/>
          <a:cs typeface="+mj-cs"/>
          <a:sym typeface="Helvetica Neue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emf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5.wdp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11" Type="http://schemas.microsoft.com/office/2007/relationships/hdphoto" Target="../media/hdphoto4.wdp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68.png"/><Relationship Id="rId4" Type="http://schemas.microsoft.com/office/2007/relationships/hdphoto" Target="../media/hdphoto7.wdp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1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0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0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39.jpg"/><Relationship Id="rId4" Type="http://schemas.openxmlformats.org/officeDocument/2006/relationships/image" Target="../media/image138.jpg"/><Relationship Id="rId9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B1C21317-09B1-FE10-BEAE-5B67C326C7FF}"/>
              </a:ext>
            </a:extLst>
          </p:cNvPr>
          <p:cNvSpPr/>
          <p:nvPr/>
        </p:nvSpPr>
        <p:spPr>
          <a:xfrm>
            <a:off x="-4" y="0"/>
            <a:ext cx="24384000" cy="13716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C7B3C22-D19B-7120-27E2-5F9DADE85EE1}"/>
              </a:ext>
            </a:extLst>
          </p:cNvPr>
          <p:cNvSpPr/>
          <p:nvPr/>
        </p:nvSpPr>
        <p:spPr>
          <a:xfrm>
            <a:off x="20794876" y="0"/>
            <a:ext cx="1640232" cy="3194612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3F878D0-48BE-E904-7AB0-72D1C2603A3E}"/>
              </a:ext>
            </a:extLst>
          </p:cNvPr>
          <p:cNvSpPr txBox="1"/>
          <p:nvPr/>
        </p:nvSpPr>
        <p:spPr>
          <a:xfrm>
            <a:off x="20845273" y="1000121"/>
            <a:ext cx="153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991919"/>
                </a:solidFill>
                <a:latin typeface="DINNextRoundedLTW01-Regular" panose="020F0503020203050203" pitchFamily="34" charset="0"/>
              </a:rPr>
              <a:t>Realização</a:t>
            </a:r>
          </a:p>
        </p:txBody>
      </p: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EC10B2FD-DF4A-7E27-EA82-4262F71B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269" y="1314830"/>
            <a:ext cx="1473438" cy="1821104"/>
          </a:xfrm>
          <a:prstGeom prst="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84A7A865-2603-A73E-1EB9-03BD05A03116}"/>
              </a:ext>
            </a:extLst>
          </p:cNvPr>
          <p:cNvSpPr/>
          <p:nvPr/>
        </p:nvSpPr>
        <p:spPr>
          <a:xfrm>
            <a:off x="8764614" y="7914699"/>
            <a:ext cx="6854760" cy="700654"/>
          </a:xfrm>
          <a:prstGeom prst="round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D632024-545B-2507-B222-15B5C9943C03}"/>
              </a:ext>
            </a:extLst>
          </p:cNvPr>
          <p:cNvSpPr txBox="1"/>
          <p:nvPr/>
        </p:nvSpPr>
        <p:spPr>
          <a:xfrm>
            <a:off x="9156963" y="8042129"/>
            <a:ext cx="607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991919"/>
                </a:solidFill>
                <a:latin typeface="DIN Next LT Pro Bold" panose="020B0503020203050203" pitchFamily="34" charset="77"/>
              </a:rPr>
              <a:t>26 e 27 de Julho | São Paulo</a:t>
            </a:r>
          </a:p>
        </p:txBody>
      </p:sp>
      <p:pic>
        <p:nvPicPr>
          <p:cNvPr id="20" name="Imagem 19" descr="Texto&#10;&#10;Descrição gerada automaticamente">
            <a:extLst>
              <a:ext uri="{FF2B5EF4-FFF2-40B4-BE49-F238E27FC236}">
                <a16:creationId xmlns:a16="http://schemas.microsoft.com/office/drawing/2014/main" id="{309FF3D7-A2A6-11B9-20DB-070F303B7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648"/>
          <a:stretch/>
        </p:blipFill>
        <p:spPr>
          <a:xfrm>
            <a:off x="7407613" y="9126860"/>
            <a:ext cx="2330210" cy="1528740"/>
          </a:xfrm>
          <a:prstGeom prst="rect">
            <a:avLst/>
          </a:prstGeom>
        </p:spPr>
      </p:pic>
      <p:pic>
        <p:nvPicPr>
          <p:cNvPr id="22" name="Imagem 21" descr="Maçã vermelha em fundo branco&#10;&#10;Descrição gerada automaticamente com confiança média">
            <a:extLst>
              <a:ext uri="{FF2B5EF4-FFF2-40B4-BE49-F238E27FC236}">
                <a16:creationId xmlns:a16="http://schemas.microsoft.com/office/drawing/2014/main" id="{02407157-AFE0-808E-C6C8-A86B33077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69" t="24005" r="8395" b="24918"/>
          <a:stretch/>
        </p:blipFill>
        <p:spPr>
          <a:xfrm rot="926442">
            <a:off x="-1235218" y="740050"/>
            <a:ext cx="6469022" cy="6710856"/>
          </a:xfrm>
          <a:prstGeom prst="rect">
            <a:avLst/>
          </a:prstGeom>
        </p:spPr>
      </p:pic>
      <p:pic>
        <p:nvPicPr>
          <p:cNvPr id="29" name="Imagem 28" descr="Imagem em preto e branco&#10;&#10;Descrição gerada automaticamente">
            <a:extLst>
              <a:ext uri="{FF2B5EF4-FFF2-40B4-BE49-F238E27FC236}">
                <a16:creationId xmlns:a16="http://schemas.microsoft.com/office/drawing/2014/main" id="{E0107C4A-FD72-74E4-CF4A-E479B00D46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4590" t="14398" r="13650" b="8761"/>
          <a:stretch/>
        </p:blipFill>
        <p:spPr>
          <a:xfrm rot="4644863">
            <a:off x="12418095" y="-829662"/>
            <a:ext cx="14637410" cy="17488720"/>
          </a:xfrm>
          <a:prstGeom prst="rect">
            <a:avLst/>
          </a:prstGeom>
        </p:spPr>
      </p:pic>
      <p:pic>
        <p:nvPicPr>
          <p:cNvPr id="4" name="Imagem 3" descr="Desenho de frutas&#10;&#10;Descrição gerada automaticamente">
            <a:extLst>
              <a:ext uri="{FF2B5EF4-FFF2-40B4-BE49-F238E27FC236}">
                <a16:creationId xmlns:a16="http://schemas.microsoft.com/office/drawing/2014/main" id="{80187FDB-3507-2EBF-6164-0027EAB04C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95" t="15336" r="36638" b="11264"/>
          <a:stretch/>
        </p:blipFill>
        <p:spPr>
          <a:xfrm rot="500075">
            <a:off x="17529454" y="6896776"/>
            <a:ext cx="8024864" cy="8561488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D52257BE-F4F2-B886-1081-536F8D38BF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7574" y="3562481"/>
            <a:ext cx="13068852" cy="4198974"/>
          </a:xfrm>
          <a:prstGeom prst="rect">
            <a:avLst/>
          </a:prstGeom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400D4B11-7C3A-09BC-24E0-C63831B86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42" r="51092"/>
          <a:stretch/>
        </p:blipFill>
        <p:spPr>
          <a:xfrm>
            <a:off x="12191994" y="9126860"/>
            <a:ext cx="2293244" cy="1528740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7275282-2CDE-D3CE-8771-0A9D7DE4B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08" r="29843"/>
          <a:stretch/>
        </p:blipFill>
        <p:spPr>
          <a:xfrm>
            <a:off x="10100086" y="9126860"/>
            <a:ext cx="2033236" cy="152874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6D4DE2EA-368B-0BB6-ADA5-D21E4CF17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284"/>
          <a:stretch/>
        </p:blipFill>
        <p:spPr>
          <a:xfrm>
            <a:off x="14311948" y="9127444"/>
            <a:ext cx="2843436" cy="152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54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40385" y="-96216"/>
            <a:ext cx="24464769" cy="13812216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73AD58F1-0033-95FB-B8D8-215981CA30AA}"/>
              </a:ext>
            </a:extLst>
          </p:cNvPr>
          <p:cNvSpPr/>
          <p:nvPr/>
        </p:nvSpPr>
        <p:spPr>
          <a:xfrm>
            <a:off x="3747184" y="6156781"/>
            <a:ext cx="4451566" cy="1318930"/>
          </a:xfrm>
          <a:prstGeom prst="roundRect">
            <a:avLst>
              <a:gd name="adj" fmla="val 50000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5BFEEA54-DCD6-3C3C-E8D0-D6480815CA3F}"/>
              </a:ext>
            </a:extLst>
          </p:cNvPr>
          <p:cNvGrpSpPr/>
          <p:nvPr/>
        </p:nvGrpSpPr>
        <p:grpSpPr>
          <a:xfrm>
            <a:off x="9317609" y="1670606"/>
            <a:ext cx="1877558" cy="290574"/>
            <a:chOff x="6952528" y="3599245"/>
            <a:chExt cx="1877558" cy="290574"/>
          </a:xfrm>
        </p:grpSpPr>
        <p:sp>
          <p:nvSpPr>
            <p:cNvPr id="8" name="TextBox 24">
              <a:extLst>
                <a:ext uri="{FF2B5EF4-FFF2-40B4-BE49-F238E27FC236}">
                  <a16:creationId xmlns:a16="http://schemas.microsoft.com/office/drawing/2014/main" id="{6FB03F29-CD35-FBB3-99F8-1735DB9F4A95}"/>
                </a:ext>
              </a:extLst>
            </p:cNvPr>
            <p:cNvSpPr txBox="1"/>
            <p:nvPr/>
          </p:nvSpPr>
          <p:spPr>
            <a:xfrm>
              <a:off x="7267906" y="3612820"/>
              <a:ext cx="15621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DIN Next LT Pro Medium" panose="020B0503020203050203" pitchFamily="34" charset="77"/>
                  <a:cs typeface="Poppins Medium" pitchFamily="2" charset="77"/>
                </a:rPr>
                <a:t>Trust Factors</a:t>
              </a:r>
            </a:p>
          </p:txBody>
        </p:sp>
        <p:pic>
          <p:nvPicPr>
            <p:cNvPr id="9" name="Graphic 25">
              <a:extLst>
                <a:ext uri="{FF2B5EF4-FFF2-40B4-BE49-F238E27FC236}">
                  <a16:creationId xmlns:a16="http://schemas.microsoft.com/office/drawing/2014/main" id="{27EC8F49-354D-DF26-4910-3DB84E607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52528" y="3599245"/>
              <a:ext cx="290248" cy="290248"/>
            </a:xfrm>
            <a:prstGeom prst="rect">
              <a:avLst/>
            </a:prstGeom>
          </p:spPr>
        </p:pic>
      </p:grpSp>
      <p:sp>
        <p:nvSpPr>
          <p:cNvPr id="15" name="Rectangle: Rounded Corners 22">
            <a:extLst>
              <a:ext uri="{FF2B5EF4-FFF2-40B4-BE49-F238E27FC236}">
                <a16:creationId xmlns:a16="http://schemas.microsoft.com/office/drawing/2014/main" id="{D24BA23B-D225-11F5-51AC-84F13FE2B406}"/>
              </a:ext>
            </a:extLst>
          </p:cNvPr>
          <p:cNvSpPr/>
          <p:nvPr/>
        </p:nvSpPr>
        <p:spPr>
          <a:xfrm>
            <a:off x="17422237" y="6113213"/>
            <a:ext cx="5927620" cy="1295066"/>
          </a:xfrm>
          <a:prstGeom prst="roundRect">
            <a:avLst>
              <a:gd name="adj" fmla="val 50000"/>
            </a:avLst>
          </a:prstGeom>
          <a:solidFill>
            <a:srgbClr val="C75D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569E01FB-6575-5C43-90A3-F4BCC57C7AEE}"/>
              </a:ext>
            </a:extLst>
          </p:cNvPr>
          <p:cNvSpPr/>
          <p:nvPr/>
        </p:nvSpPr>
        <p:spPr>
          <a:xfrm>
            <a:off x="10361545" y="6094535"/>
            <a:ext cx="4451566" cy="1318930"/>
          </a:xfrm>
          <a:prstGeom prst="roundRect">
            <a:avLst>
              <a:gd name="adj" fmla="val 50000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DD3D95E-6FFD-78E3-D36A-1BF05066EBFC}"/>
              </a:ext>
            </a:extLst>
          </p:cNvPr>
          <p:cNvSpPr/>
          <p:nvPr/>
        </p:nvSpPr>
        <p:spPr>
          <a:xfrm>
            <a:off x="-231372" y="-236785"/>
            <a:ext cx="25699453" cy="493140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pic>
        <p:nvPicPr>
          <p:cNvPr id="33" name="Imagem 4">
            <a:extLst>
              <a:ext uri="{FF2B5EF4-FFF2-40B4-BE49-F238E27FC236}">
                <a16:creationId xmlns:a16="http://schemas.microsoft.com/office/drawing/2014/main" id="{7BE7A31A-08E2-42AB-BCD8-E14900B44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935"/>
          <a:stretch/>
        </p:blipFill>
        <p:spPr>
          <a:xfrm>
            <a:off x="5072748" y="-20850"/>
            <a:ext cx="14581362" cy="4444742"/>
          </a:xfrm>
          <a:prstGeom prst="rect">
            <a:avLst/>
          </a:prstGeom>
        </p:spPr>
      </p:pic>
      <p:sp>
        <p:nvSpPr>
          <p:cNvPr id="29" name="Retângulo 28"/>
          <p:cNvSpPr/>
          <p:nvPr/>
        </p:nvSpPr>
        <p:spPr>
          <a:xfrm>
            <a:off x="5620280" y="2170042"/>
            <a:ext cx="13153293" cy="723138"/>
          </a:xfrm>
          <a:prstGeom prst="rect">
            <a:avLst/>
          </a:prstGeom>
          <a:noFill/>
          <a:ln w="57150" cap="flat">
            <a:solidFill>
              <a:srgbClr val="991919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20" name="Rectangle: Rounded Corners 45">
            <a:extLst>
              <a:ext uri="{FF2B5EF4-FFF2-40B4-BE49-F238E27FC236}">
                <a16:creationId xmlns:a16="http://schemas.microsoft.com/office/drawing/2014/main" id="{3D44A365-9EA6-9CE0-145D-F5901A7EA270}"/>
              </a:ext>
            </a:extLst>
          </p:cNvPr>
          <p:cNvSpPr/>
          <p:nvPr/>
        </p:nvSpPr>
        <p:spPr>
          <a:xfrm>
            <a:off x="1970721" y="10684088"/>
            <a:ext cx="20546763" cy="2564804"/>
          </a:xfrm>
          <a:prstGeom prst="roundRect">
            <a:avLst>
              <a:gd name="adj" fmla="val 5622"/>
            </a:avLst>
          </a:prstGeom>
          <a:solidFill>
            <a:srgbClr val="F0EAD8"/>
          </a:solidFill>
          <a:ln>
            <a:solidFill>
              <a:srgbClr val="9919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" name="Agrupar 1"/>
          <p:cNvGrpSpPr/>
          <p:nvPr/>
        </p:nvGrpSpPr>
        <p:grpSpPr>
          <a:xfrm>
            <a:off x="2630567" y="6109754"/>
            <a:ext cx="19357380" cy="6267486"/>
            <a:chOff x="2004488" y="3510642"/>
            <a:chExt cx="19357380" cy="6267486"/>
          </a:xfrm>
        </p:grpSpPr>
        <p:sp>
          <p:nvSpPr>
            <p:cNvPr id="4" name="TextBox 3"/>
            <p:cNvSpPr txBox="1"/>
            <p:nvPr/>
          </p:nvSpPr>
          <p:spPr>
            <a:xfrm>
              <a:off x="2004488" y="5085787"/>
              <a:ext cx="19249036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endParaRPr lang="pt-BR" sz="3200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</a:endParaRPr>
            </a:p>
          </p:txBody>
        </p:sp>
        <p:sp>
          <p:nvSpPr>
            <p:cNvPr id="26" name="CaixaDeTexto 7">
              <a:extLst>
                <a:ext uri="{FF2B5EF4-FFF2-40B4-BE49-F238E27FC236}">
                  <a16:creationId xmlns:a16="http://schemas.microsoft.com/office/drawing/2014/main" id="{D1412344-F8D3-4CC9-81A2-2B1C77D0E6E9}"/>
                </a:ext>
              </a:extLst>
            </p:cNvPr>
            <p:cNvSpPr txBox="1"/>
            <p:nvPr/>
          </p:nvSpPr>
          <p:spPr>
            <a:xfrm>
              <a:off x="3382077" y="3952323"/>
              <a:ext cx="3827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latin typeface="DIN Next LT Pro Heavy" panose="020B0903020203050203" pitchFamily="34" charset="77"/>
                  <a:cs typeface="Arial" panose="020B0604020202020204" pitchFamily="34" charset="0"/>
                </a:rPr>
                <a:t>CRONOBIOLOGIA</a:t>
              </a:r>
            </a:p>
          </p:txBody>
        </p:sp>
        <p:sp>
          <p:nvSpPr>
            <p:cNvPr id="31" name="CaixaDeTexto 10">
              <a:extLst>
                <a:ext uri="{FF2B5EF4-FFF2-40B4-BE49-F238E27FC236}">
                  <a16:creationId xmlns:a16="http://schemas.microsoft.com/office/drawing/2014/main" id="{A976BD2F-A4E1-421C-ADAC-55471CF00B20}"/>
                </a:ext>
              </a:extLst>
            </p:cNvPr>
            <p:cNvSpPr txBox="1"/>
            <p:nvPr/>
          </p:nvSpPr>
          <p:spPr>
            <a:xfrm>
              <a:off x="9759625" y="3967340"/>
              <a:ext cx="45185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bg1"/>
                  </a:solidFill>
                  <a:latin typeface="DIN Next LT Pro Heavy" panose="020B0903020203050203" pitchFamily="34" charset="77"/>
                  <a:cs typeface="Arial" panose="020B0604020202020204" pitchFamily="34" charset="0"/>
                </a:rPr>
                <a:t>SUPLEMENTAÇÃO</a:t>
              </a:r>
            </a:p>
          </p:txBody>
        </p:sp>
        <p:sp>
          <p:nvSpPr>
            <p:cNvPr id="17" name="TextBox 3"/>
            <p:cNvSpPr txBox="1"/>
            <p:nvPr/>
          </p:nvSpPr>
          <p:spPr>
            <a:xfrm>
              <a:off x="2112831" y="9244649"/>
              <a:ext cx="1924903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endPara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98792E38-60C8-4D84-818A-09352DBD6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31104" y="3510642"/>
              <a:ext cx="1114425" cy="1343025"/>
            </a:xfrm>
            <a:prstGeom prst="rect">
              <a:avLst/>
            </a:prstGeom>
          </p:spPr>
        </p:pic>
      </p:grpSp>
      <p:pic>
        <p:nvPicPr>
          <p:cNvPr id="34" name="Imagem 33">
            <a:extLst>
              <a:ext uri="{FF2B5EF4-FFF2-40B4-BE49-F238E27FC236}">
                <a16:creationId xmlns:a16="http://schemas.microsoft.com/office/drawing/2014/main" id="{8DCD0AC1-FABC-491B-8304-30B4CB5BA7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96" b="100000" l="0" r="97414">
                        <a14:foregroundMark x1="66379" y1="66087" x2="66379" y2="66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2908" y="6228274"/>
            <a:ext cx="1104900" cy="1095375"/>
          </a:xfrm>
          <a:prstGeom prst="rect">
            <a:avLst/>
          </a:prstGeom>
        </p:spPr>
      </p:pic>
      <p:pic>
        <p:nvPicPr>
          <p:cNvPr id="14" name="Graphic 25">
            <a:extLst>
              <a:ext uri="{FF2B5EF4-FFF2-40B4-BE49-F238E27FC236}">
                <a16:creationId xmlns:a16="http://schemas.microsoft.com/office/drawing/2014/main" id="{B28294C7-7A09-979F-E0FA-533949E8C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97754" y="6443631"/>
            <a:ext cx="620737" cy="620737"/>
          </a:xfrm>
          <a:prstGeom prst="rect">
            <a:avLst/>
          </a:prstGeom>
        </p:spPr>
      </p:pic>
      <p:sp>
        <p:nvSpPr>
          <p:cNvPr id="16" name="CaixaDeTexto 10">
            <a:extLst>
              <a:ext uri="{FF2B5EF4-FFF2-40B4-BE49-F238E27FC236}">
                <a16:creationId xmlns:a16="http://schemas.microsoft.com/office/drawing/2014/main" id="{7BAB473F-991A-ABE1-FDC1-BC1170871019}"/>
              </a:ext>
            </a:extLst>
          </p:cNvPr>
          <p:cNvSpPr txBox="1"/>
          <p:nvPr/>
        </p:nvSpPr>
        <p:spPr>
          <a:xfrm>
            <a:off x="18029475" y="6509742"/>
            <a:ext cx="5378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CRONOSSUPLEMENTAÇÃO</a:t>
            </a:r>
          </a:p>
        </p:txBody>
      </p:sp>
      <p:sp>
        <p:nvSpPr>
          <p:cNvPr id="19" name="Speakers">
            <a:extLst>
              <a:ext uri="{FF2B5EF4-FFF2-40B4-BE49-F238E27FC236}">
                <a16:creationId xmlns:a16="http://schemas.microsoft.com/office/drawing/2014/main" id="{0ED7244D-490A-6714-7A60-E4641C6EBDA1}"/>
              </a:ext>
            </a:extLst>
          </p:cNvPr>
          <p:cNvSpPr/>
          <p:nvPr/>
        </p:nvSpPr>
        <p:spPr>
          <a:xfrm>
            <a:off x="2994044" y="8086675"/>
            <a:ext cx="18993903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pt-BR" sz="4800" b="1" i="0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A cronobiologia refere-se ao de ritmos biológicos como, as oscilações periódicas em variáveis biológicas e as mudanças associadas ao desenvolvimento. </a:t>
            </a:r>
          </a:p>
        </p:txBody>
      </p:sp>
      <p:sp>
        <p:nvSpPr>
          <p:cNvPr id="21" name="Speakers">
            <a:extLst>
              <a:ext uri="{FF2B5EF4-FFF2-40B4-BE49-F238E27FC236}">
                <a16:creationId xmlns:a16="http://schemas.microsoft.com/office/drawing/2014/main" id="{486794D5-531B-9632-CD6B-203C7F5783D0}"/>
              </a:ext>
            </a:extLst>
          </p:cNvPr>
          <p:cNvSpPr/>
          <p:nvPr/>
        </p:nvSpPr>
        <p:spPr>
          <a:xfrm>
            <a:off x="1950347" y="10684087"/>
            <a:ext cx="20462932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pt-BR" sz="4000" b="1" i="0" dirty="0">
                <a:solidFill>
                  <a:srgbClr val="C75D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 a cronofarmacologia que estuda qual o melhor horário para se consumir determinado medicamento de acordo com a cronobiologia para otimizar seus efeitos terapêuticos. E quanto aos suplementos? Vamos falar de CRONOSUPLEMENTAÇÃO! </a:t>
            </a:r>
          </a:p>
        </p:txBody>
      </p:sp>
      <p:pic>
        <p:nvPicPr>
          <p:cNvPr id="23" name="Imagem 22" descr="Logotipo&#10;&#10;Descrição gerada automaticamente">
            <a:extLst>
              <a:ext uri="{FF2B5EF4-FFF2-40B4-BE49-F238E27FC236}">
                <a16:creationId xmlns:a16="http://schemas.microsoft.com/office/drawing/2014/main" id="{BBC8A364-24F3-301F-73BD-9AD7B0F34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76" y="1653165"/>
            <a:ext cx="3822126" cy="142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342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Arredondado 3">
            <a:extLst>
              <a:ext uri="{FF2B5EF4-FFF2-40B4-BE49-F238E27FC236}">
                <a16:creationId xmlns:a16="http://schemas.microsoft.com/office/drawing/2014/main" id="{3120DE65-77E5-9D42-4145-5B39F93DE758}"/>
              </a:ext>
            </a:extLst>
          </p:cNvPr>
          <p:cNvSpPr/>
          <p:nvPr/>
        </p:nvSpPr>
        <p:spPr>
          <a:xfrm rot="5400000">
            <a:off x="908666" y="3467385"/>
            <a:ext cx="9508390" cy="9881933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91919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7D61E0A-4EA2-0DC3-E5E9-34194A8EC442}"/>
              </a:ext>
            </a:extLst>
          </p:cNvPr>
          <p:cNvSpPr/>
          <p:nvPr/>
        </p:nvSpPr>
        <p:spPr>
          <a:xfrm>
            <a:off x="-231372" y="-236785"/>
            <a:ext cx="25699453" cy="493140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22401"/>
          <a:stretch/>
        </p:blipFill>
        <p:spPr>
          <a:xfrm rot="10800000" flipH="1" flipV="1">
            <a:off x="17866894" y="5532243"/>
            <a:ext cx="6517106" cy="3897810"/>
          </a:xfrm>
          <a:prstGeom prst="rect">
            <a:avLst/>
          </a:prstGeom>
        </p:spPr>
      </p:pic>
      <p:pic>
        <p:nvPicPr>
          <p:cNvPr id="14" name="Imagem 8"/>
          <p:cNvPicPr>
            <a:picLocks noChangeAspect="1"/>
          </p:cNvPicPr>
          <p:nvPr/>
        </p:nvPicPr>
        <p:blipFill rotWithShape="1">
          <a:blip r:embed="rId3"/>
          <a:srcRect l="29756" t="20694" r="30490" b="43738"/>
          <a:stretch/>
        </p:blipFill>
        <p:spPr>
          <a:xfrm>
            <a:off x="14239415" y="473409"/>
            <a:ext cx="9071830" cy="406822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9" y="441191"/>
            <a:ext cx="14898518" cy="3537908"/>
          </a:xfrm>
          <a:prstGeom prst="rect">
            <a:avLst/>
          </a:prstGeom>
        </p:spPr>
      </p:pic>
      <p:sp>
        <p:nvSpPr>
          <p:cNvPr id="7" name="Speakers">
            <a:extLst>
              <a:ext uri="{FF2B5EF4-FFF2-40B4-BE49-F238E27FC236}">
                <a16:creationId xmlns:a16="http://schemas.microsoft.com/office/drawing/2014/main" id="{004131A8-E193-37E8-8767-EC6FE11B4F68}"/>
              </a:ext>
            </a:extLst>
          </p:cNvPr>
          <p:cNvSpPr/>
          <p:nvPr/>
        </p:nvSpPr>
        <p:spPr>
          <a:xfrm>
            <a:off x="721894" y="5063276"/>
            <a:ext cx="18993903" cy="425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pt-BR" sz="5400" i="0" dirty="0">
                <a:solidFill>
                  <a:schemeClr val="bg1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A estatina inibe a </a:t>
            </a:r>
            <a:r>
              <a:rPr lang="pt-BR" sz="5400" i="0" dirty="0" err="1">
                <a:solidFill>
                  <a:schemeClr val="bg1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HMGCoa</a:t>
            </a:r>
            <a:r>
              <a:rPr lang="pt-BR" sz="5400" i="0" dirty="0">
                <a:solidFill>
                  <a:schemeClr val="bg1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 redutase, que é a enzima responsável pela síntese de colesterol. </a:t>
            </a:r>
            <a:r>
              <a:rPr lang="pt-BR" sz="5400" b="1" i="0" dirty="0">
                <a:solidFill>
                  <a:schemeClr val="bg1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Essa enzima é mais ativa no período noturno. </a:t>
            </a:r>
          </a:p>
          <a:p>
            <a:pPr algn="ctr"/>
            <a:endParaRPr lang="pt-BR" sz="5400" i="0" dirty="0">
              <a:solidFill>
                <a:schemeClr val="bg1"/>
              </a:solidFill>
              <a:latin typeface="DIN Next LT Pro Heavy" panose="020B0903020203050203" pitchFamily="34" charset="77"/>
              <a:cs typeface="Arial" panose="020B0604020202020204" pitchFamily="34" charset="0"/>
            </a:endParaRPr>
          </a:p>
          <a:p>
            <a:pPr algn="ctr"/>
            <a:r>
              <a:rPr lang="pt-BR" sz="5400" b="1" i="0" dirty="0">
                <a:solidFill>
                  <a:schemeClr val="bg1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Por isso indica-se o consumo de estatina a noite! 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AFD3450-D79C-BBB0-97CF-94721DFDB00F}"/>
              </a:ext>
            </a:extLst>
          </p:cNvPr>
          <p:cNvSpPr/>
          <p:nvPr/>
        </p:nvSpPr>
        <p:spPr>
          <a:xfrm>
            <a:off x="5662861" y="10384971"/>
            <a:ext cx="13167246" cy="2559175"/>
          </a:xfrm>
          <a:prstGeom prst="roundRect">
            <a:avLst>
              <a:gd name="adj" fmla="val 5622"/>
            </a:avLst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Speakers">
            <a:extLst>
              <a:ext uri="{FF2B5EF4-FFF2-40B4-BE49-F238E27FC236}">
                <a16:creationId xmlns:a16="http://schemas.microsoft.com/office/drawing/2014/main" id="{C0A085B8-36A4-1190-BE8B-0520FE473A12}"/>
              </a:ext>
            </a:extLst>
          </p:cNvPr>
          <p:cNvSpPr/>
          <p:nvPr/>
        </p:nvSpPr>
        <p:spPr>
          <a:xfrm>
            <a:off x="5438559" y="11059264"/>
            <a:ext cx="1350688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pt-BR" sz="3600" b="1" i="0" dirty="0">
                <a:solidFill>
                  <a:srgbClr val="991919"/>
                </a:solidFill>
                <a:latin typeface="DM Sans" pitchFamily="2" charset="77"/>
                <a:cs typeface="Arial" panose="020B0604020202020204" pitchFamily="34" charset="0"/>
              </a:rPr>
              <a:t>Fruto da laranja Bergamota (Citrus </a:t>
            </a:r>
            <a:r>
              <a:rPr lang="pt-BR" sz="3600" b="1" i="0" dirty="0" err="1">
                <a:solidFill>
                  <a:srgbClr val="991919"/>
                </a:solidFill>
                <a:latin typeface="DM Sans" pitchFamily="2" charset="77"/>
                <a:cs typeface="Arial" panose="020B0604020202020204" pitchFamily="34" charset="0"/>
              </a:rPr>
              <a:t>bergamia</a:t>
            </a:r>
            <a:r>
              <a:rPr lang="pt-BR" sz="3600" b="1" i="0" dirty="0">
                <a:solidFill>
                  <a:srgbClr val="991919"/>
                </a:solidFill>
                <a:latin typeface="DM Sans" pitchFamily="2" charset="77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pt-BR" sz="3600" b="1" i="0" dirty="0">
                <a:solidFill>
                  <a:srgbClr val="991919"/>
                </a:solidFill>
                <a:latin typeface="DM Sans" pitchFamily="2" charset="77"/>
                <a:cs typeface="Arial" panose="020B0604020202020204" pitchFamily="34" charset="0"/>
              </a:rPr>
              <a:t>Posologia: 500mg a noite.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259A382-C7E1-7103-6C4F-D3588323155E}"/>
              </a:ext>
            </a:extLst>
          </p:cNvPr>
          <p:cNvGrpSpPr/>
          <p:nvPr/>
        </p:nvGrpSpPr>
        <p:grpSpPr>
          <a:xfrm>
            <a:off x="-155896" y="7792210"/>
            <a:ext cx="2710866" cy="1346884"/>
            <a:chOff x="-241986" y="8528636"/>
            <a:chExt cx="3299391" cy="1640232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CFBF2D2-3859-EEBC-E26F-B123BD1926BF}"/>
                </a:ext>
              </a:extLst>
            </p:cNvPr>
            <p:cNvSpPr/>
            <p:nvPr/>
          </p:nvSpPr>
          <p:spPr>
            <a:xfrm rot="16200000">
              <a:off x="639983" y="7751446"/>
              <a:ext cx="1640232" cy="3194612"/>
            </a:xfrm>
            <a:prstGeom prst="rect">
              <a:avLst/>
            </a:prstGeom>
            <a:solidFill>
              <a:srgbClr val="F0EA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dirty="0"/>
            </a:p>
          </p:txBody>
        </p:sp>
        <p:pic>
          <p:nvPicPr>
            <p:cNvPr id="12" name="Imagem 11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E87DE466-3846-309B-8AB2-D25E07516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1986" y="8634462"/>
              <a:ext cx="3257683" cy="1421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10502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B87173B-E4FF-F5ED-5813-D68BDE612CF2}"/>
              </a:ext>
            </a:extLst>
          </p:cNvPr>
          <p:cNvSpPr/>
          <p:nvPr/>
        </p:nvSpPr>
        <p:spPr>
          <a:xfrm>
            <a:off x="-231372" y="-236785"/>
            <a:ext cx="25699453" cy="493140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6785"/>
            <a:ext cx="12801600" cy="451244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244AEB2-F4FC-9DE7-7475-293F3C2BB9A6}"/>
              </a:ext>
            </a:extLst>
          </p:cNvPr>
          <p:cNvSpPr txBox="1"/>
          <p:nvPr/>
        </p:nvSpPr>
        <p:spPr>
          <a:xfrm>
            <a:off x="228600" y="5144710"/>
            <a:ext cx="13267944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O FUNCIONAMENTO DA TIREOIDE É MAIS ATIVO NO </a:t>
            </a:r>
            <a:r>
              <a:rPr lang="pt-BR" sz="7200" b="1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PERÍODO MATUTINO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peakers">
            <a:extLst>
              <a:ext uri="{FF2B5EF4-FFF2-40B4-BE49-F238E27FC236}">
                <a16:creationId xmlns:a16="http://schemas.microsoft.com/office/drawing/2014/main" id="{EF9261B3-CF37-1CF7-BF9B-A8617932EDB7}"/>
              </a:ext>
            </a:extLst>
          </p:cNvPr>
          <p:cNvSpPr/>
          <p:nvPr/>
        </p:nvSpPr>
        <p:spPr>
          <a:xfrm>
            <a:off x="746396" y="9062280"/>
            <a:ext cx="12232351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pt-BR" sz="3600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O funcionamento da tireoide é mais ativo no </a:t>
            </a:r>
            <a:r>
              <a:rPr lang="pt-BR" sz="3600" b="1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período matutino</a:t>
            </a:r>
            <a:r>
              <a:rPr lang="pt-BR" sz="3600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, e por isso, recomenda-se a administração dos </a:t>
            </a:r>
            <a:r>
              <a:rPr lang="pt-BR" sz="3600" b="1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medicamentos para o hipotireoidismo, como a </a:t>
            </a:r>
            <a:r>
              <a:rPr lang="pt-BR" sz="3600" b="1" i="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levotiroxina</a:t>
            </a:r>
            <a:r>
              <a:rPr lang="pt-BR" sz="3600" b="1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, de manhã, em jejum. </a:t>
            </a:r>
            <a:r>
              <a:rPr lang="pt-BR" sz="3600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Isso ajuda a maximizar a absorção do medicamento e a manter os níveis de hormônio tireoidiano estáveis ao longo do dia.</a:t>
            </a:r>
            <a:endParaRPr lang="pt-BR" sz="3600" b="1" i="0" dirty="0">
              <a:solidFill>
                <a:schemeClr val="tx1"/>
              </a:solidFill>
              <a:latin typeface="DM Sans" pitchFamily="2" charset="77"/>
              <a:cs typeface="Arial" panose="020B0604020202020204" pitchFamily="34" charset="0"/>
            </a:endParaRPr>
          </a:p>
        </p:txBody>
      </p:sp>
      <p:pic>
        <p:nvPicPr>
          <p:cNvPr id="1026" name="Picture 2" descr="Tireoide: o que é, função, hiper e hipotireoidismo - Brasil Esc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152" y="-236784"/>
            <a:ext cx="11422013" cy="145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1884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Arredondado 3">
            <a:extLst>
              <a:ext uri="{FF2B5EF4-FFF2-40B4-BE49-F238E27FC236}">
                <a16:creationId xmlns:a16="http://schemas.microsoft.com/office/drawing/2014/main" id="{3120DE65-77E5-9D42-4145-5B39F93DE758}"/>
              </a:ext>
            </a:extLst>
          </p:cNvPr>
          <p:cNvSpPr/>
          <p:nvPr/>
        </p:nvSpPr>
        <p:spPr>
          <a:xfrm rot="5400000">
            <a:off x="3562789" y="2517368"/>
            <a:ext cx="5627332" cy="11550317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9191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0547" y="5779017"/>
            <a:ext cx="10018823" cy="5027017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t-BR" sz="4000" dirty="0">
                <a:solidFill>
                  <a:srgbClr val="F7EFDD"/>
                </a:solidFill>
                <a:latin typeface="DM Sans" pitchFamily="2" charset="77"/>
                <a:cs typeface="Arial" panose="020B0604020202020204" pitchFamily="34" charset="0"/>
              </a:rPr>
              <a:t>Os fibroblastos tem um pico de ação no período noturno, por isso recomendar o consumo de </a:t>
            </a:r>
            <a:r>
              <a:rPr lang="pt-BR" sz="4000" b="1" dirty="0">
                <a:solidFill>
                  <a:srgbClr val="F7EFDD"/>
                </a:solidFill>
                <a:latin typeface="DM Sans" pitchFamily="2" charset="77"/>
                <a:cs typeface="Arial" panose="020B0604020202020204" pitchFamily="34" charset="0"/>
              </a:rPr>
              <a:t>peptídeos de colágeno </a:t>
            </a:r>
            <a:r>
              <a:rPr lang="pt-BR" sz="4000" dirty="0">
                <a:solidFill>
                  <a:srgbClr val="F7EFDD"/>
                </a:solidFill>
                <a:latin typeface="DM Sans" pitchFamily="2" charset="77"/>
                <a:cs typeface="Arial" panose="020B0604020202020204" pitchFamily="34" charset="0"/>
              </a:rPr>
              <a:t>no período noturno pode ser interessante, porque é justamente á noite, especificamente durante o sono REM que nós temos o </a:t>
            </a:r>
            <a:r>
              <a:rPr lang="pt-BR" sz="4000" b="1" dirty="0">
                <a:solidFill>
                  <a:srgbClr val="F7EFDD"/>
                </a:solidFill>
                <a:latin typeface="DM Sans" pitchFamily="2" charset="77"/>
                <a:cs typeface="Arial" panose="020B0604020202020204" pitchFamily="34" charset="0"/>
              </a:rPr>
              <a:t>pico de síntese de colágeno na pele pelos fibroblastos.</a:t>
            </a:r>
          </a:p>
        </p:txBody>
      </p:sp>
      <p:pic>
        <p:nvPicPr>
          <p:cNvPr id="2" name="Picture 2" descr="https://media.nature.com/lw767/magazine-assets/d42473-020-00235-4/d42473-020-00235-4_181809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875" y="-50587"/>
            <a:ext cx="11309125" cy="1392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Texto, Carta&#10;&#10;Descrição gerada automaticamente">
            <a:extLst>
              <a:ext uri="{FF2B5EF4-FFF2-40B4-BE49-F238E27FC236}">
                <a16:creationId xmlns:a16="http://schemas.microsoft.com/office/drawing/2014/main" id="{B157B248-6C20-7896-1970-00F27BF5C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" y="553453"/>
            <a:ext cx="11488799" cy="4348291"/>
          </a:xfrm>
          <a:prstGeom prst="rect">
            <a:avLst/>
          </a:prstGeom>
        </p:spPr>
      </p:pic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6CD1AD5E-4728-F03D-4CA5-39F4CA258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516" y="11741500"/>
            <a:ext cx="3822126" cy="142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3972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4154CF84-F774-D63D-D557-F83AB3DCDFCE}"/>
              </a:ext>
            </a:extLst>
          </p:cNvPr>
          <p:cNvSpPr/>
          <p:nvPr/>
        </p:nvSpPr>
        <p:spPr>
          <a:xfrm>
            <a:off x="2282456" y="-1"/>
            <a:ext cx="19393804" cy="2116443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/>
          <p:cNvGrpSpPr/>
          <p:nvPr/>
        </p:nvGrpSpPr>
        <p:grpSpPr>
          <a:xfrm>
            <a:off x="1700960" y="3912979"/>
            <a:ext cx="21943579" cy="6715255"/>
            <a:chOff x="18524951" y="-198261"/>
            <a:chExt cx="35504886" cy="12988735"/>
          </a:xfrm>
        </p:grpSpPr>
        <p:grpSp>
          <p:nvGrpSpPr>
            <p:cNvPr id="4" name="Agrupar 3"/>
            <p:cNvGrpSpPr/>
            <p:nvPr/>
          </p:nvGrpSpPr>
          <p:grpSpPr>
            <a:xfrm>
              <a:off x="18524951" y="-198261"/>
              <a:ext cx="18735597" cy="12988735"/>
              <a:chOff x="19605674" y="598717"/>
              <a:chExt cx="18735597" cy="12988735"/>
            </a:xfrm>
          </p:grpSpPr>
          <p:pic>
            <p:nvPicPr>
              <p:cNvPr id="16" name="Imagem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605676" y="598717"/>
                <a:ext cx="18735595" cy="10211261"/>
              </a:xfrm>
              <a:prstGeom prst="rect">
                <a:avLst/>
              </a:prstGeom>
              <a:ln>
                <a:solidFill>
                  <a:srgbClr val="991919"/>
                </a:solidFill>
              </a:ln>
            </p:spPr>
          </p:pic>
          <p:sp>
            <p:nvSpPr>
              <p:cNvPr id="3" name="CaixaDeTexto 2"/>
              <p:cNvSpPr txBox="1"/>
              <p:nvPr/>
            </p:nvSpPr>
            <p:spPr>
              <a:xfrm>
                <a:off x="19605674" y="10888733"/>
                <a:ext cx="18735595" cy="2698719"/>
              </a:xfrm>
              <a:prstGeom prst="rect">
                <a:avLst/>
              </a:prstGeom>
              <a:solidFill>
                <a:srgbClr val="C75D5D"/>
              </a:solidFill>
              <a:ln w="12700" cap="flat">
                <a:solidFill>
                  <a:srgbClr val="991919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sz="28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DIN Next LT Pro" panose="020B0503020203050203"/>
                    <a:cs typeface="Arial" panose="020B0604020202020204" pitchFamily="34" charset="0"/>
                    <a:sym typeface="Helvetica"/>
                  </a:rPr>
                  <a:t>ADIPOCINA ( SUBSTÂNCIA PRODUZIDA</a:t>
                </a:r>
                <a:r>
                  <a:rPr kumimoji="0" lang="pt-BR" sz="2800" b="1" i="0" u="none" strike="noStrike" cap="none" spc="0" normalizeH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DIN Next LT Pro" panose="020B0503020203050203"/>
                    <a:cs typeface="Arial" panose="020B0604020202020204" pitchFamily="34" charset="0"/>
                    <a:sym typeface="Helvetica"/>
                  </a:rPr>
                  <a:t> NO TECIDO ADIPOSO E QUE É </a:t>
                </a:r>
                <a:r>
                  <a:rPr kumimoji="0" lang="pt-BR" sz="28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DIN Next LT Pro" panose="020B0503020203050203"/>
                    <a:cs typeface="Arial" panose="020B0604020202020204" pitchFamily="34" charset="0"/>
                    <a:sym typeface="Helvetica"/>
                  </a:rPr>
                  <a:t>ESSENCIAL PARA O METABOLISMO DA GLICOSE E OXIDAÇÃO DA GORDURA, PROMOVE MENOR RESPOSTA INSULINÊMICA-  </a:t>
                </a:r>
              </a:p>
            </p:txBody>
          </p:sp>
        </p:grpSp>
        <p:sp>
          <p:nvSpPr>
            <p:cNvPr id="15" name="Retângulo 14"/>
            <p:cNvSpPr/>
            <p:nvPr/>
          </p:nvSpPr>
          <p:spPr>
            <a:xfrm>
              <a:off x="38016862" y="-144405"/>
              <a:ext cx="16012975" cy="6607891"/>
            </a:xfrm>
            <a:prstGeom prst="rect">
              <a:avLst/>
            </a:prstGeom>
            <a:solidFill>
              <a:srgbClr val="C75D5D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Entre 09 e 12h ocorre um pico de </a:t>
              </a:r>
              <a:r>
                <a:rPr lang="pt-BR" sz="3600" dirty="0" err="1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adiponectina</a:t>
              </a:r>
              <a:r>
                <a:rPr lang="pt-BR" sz="3600" dirty="0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, uma </a:t>
              </a:r>
              <a:r>
                <a:rPr lang="pt-BR" sz="3600" dirty="0" err="1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adipocina</a:t>
              </a:r>
              <a:r>
                <a:rPr lang="pt-BR" sz="3600" dirty="0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 que </a:t>
              </a:r>
              <a:r>
                <a:rPr lang="pt-BR" sz="3600" b="1" dirty="0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melhora o metabolismo de glicose</a:t>
              </a:r>
              <a:r>
                <a:rPr lang="pt-BR" sz="3600" dirty="0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 e pode ser melhor estimulada com o uso </a:t>
              </a:r>
              <a:r>
                <a:rPr lang="pt-BR" sz="3600" b="1" dirty="0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de </a:t>
              </a:r>
              <a:r>
                <a:rPr lang="pt-BR" sz="3600" b="1" dirty="0" err="1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polifenóis</a:t>
              </a:r>
              <a:r>
                <a:rPr lang="pt-BR" sz="3600" b="1" dirty="0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 para favorecer a </a:t>
              </a:r>
              <a:r>
                <a:rPr lang="pt-BR" sz="3600" dirty="0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redução de peso corporal e perda de gordura pelo aumento da concentração sanguínea de </a:t>
              </a:r>
              <a:r>
                <a:rPr lang="pt-BR" sz="3600" dirty="0" err="1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adiponectina</a:t>
              </a:r>
              <a:r>
                <a:rPr lang="pt-BR" sz="3600" dirty="0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11" name="Tela para imagens - Subtítulo"/>
          <p:cNvSpPr/>
          <p:nvPr/>
        </p:nvSpPr>
        <p:spPr>
          <a:xfrm>
            <a:off x="3487849" y="753615"/>
            <a:ext cx="16977929" cy="7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70000"/>
              </a:lnSpc>
              <a:defRPr sz="5000" b="1" i="1">
                <a:solidFill>
                  <a:srgbClr val="E25B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5400" b="1" dirty="0">
                <a:solidFill>
                  <a:schemeClr val="bg1"/>
                </a:solidFill>
                <a:latin typeface="DIN Next LT Pro Medium" panose="020B0503020203050203"/>
              </a:rPr>
              <a:t>Os hormônios sofrem alterações durante o dia </a:t>
            </a:r>
            <a:endParaRPr lang="pt-BR" sz="5400" dirty="0">
              <a:solidFill>
                <a:schemeClr val="bg1"/>
              </a:solidFill>
              <a:latin typeface="DIN Next LT Pro Medium" panose="020B0503020203050203"/>
              <a:cs typeface="Arial" panose="020B0604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3805321" y="4120693"/>
            <a:ext cx="9896722" cy="3017364"/>
          </a:xfrm>
          <a:prstGeom prst="rect">
            <a:avLst/>
          </a:prstGeom>
          <a:solidFill>
            <a:srgbClr val="991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DIN Next LT Pro" panose="020B0503020203050203"/>
                <a:ea typeface="Calibri" panose="020F0502020204030204" pitchFamily="34" charset="0"/>
                <a:cs typeface="Arial" panose="020B0604020202020204" pitchFamily="34" charset="0"/>
              </a:rPr>
              <a:t>Entre 6h - 8h00 horário favorável para o despertar- muitas pessoas mais sensíveis percebem isso. E se ultrapassam esse horário não conseguem sair da cama. Não deveríamos exceder o sono após as 8h00 da manhã.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3731508" y="3938824"/>
            <a:ext cx="10044348" cy="5078313"/>
          </a:xfrm>
          <a:prstGeom prst="rect">
            <a:avLst/>
          </a:prstGeom>
          <a:solidFill>
            <a:srgbClr val="C75D5D"/>
          </a:solidFill>
        </p:spPr>
        <p:txBody>
          <a:bodyPr wrap="square">
            <a:spAutoFit/>
          </a:bodyPr>
          <a:lstStyle/>
          <a:p>
            <a:pPr algn="ctr"/>
            <a:endParaRPr lang="pt-BR" sz="3600" dirty="0">
              <a:solidFill>
                <a:schemeClr val="bg1"/>
              </a:solidFill>
              <a:latin typeface="DIN Next LT Pro" panose="020B0503020203050203"/>
              <a:cs typeface="Arial" panose="020B0604020202020204" pitchFamily="34" charset="0"/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DIN Next LT Pro" panose="020B0503020203050203"/>
                <a:cs typeface="Arial" panose="020B0604020202020204" pitchFamily="34" charset="0"/>
              </a:rPr>
              <a:t>A serotonina faz pico próximo do meio da manhã ao meio dia. Por isso que dificilmente a gente tem um ataque/compulsão por comer um bolo ás 10h00 da manhã...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DIN Next LT Pro" panose="020B0503020203050203"/>
                <a:cs typeface="Arial" panose="020B0604020202020204" pitchFamily="34" charset="0"/>
              </a:rPr>
              <a:t>Agora, esse ataque a gente tem ao final do dia, chegar da noite, porque nesse horário eu tenho uma queda da serotonina. </a:t>
            </a:r>
          </a:p>
          <a:p>
            <a:pPr algn="ctr"/>
            <a:endParaRPr lang="pt-BR" sz="3600" dirty="0">
              <a:solidFill>
                <a:schemeClr val="bg1"/>
              </a:solidFill>
              <a:latin typeface="DIN Next LT Pro" panose="020B0503020203050203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A20E063-787E-5673-6670-3CBB064420FD}"/>
              </a:ext>
            </a:extLst>
          </p:cNvPr>
          <p:cNvGrpSpPr/>
          <p:nvPr/>
        </p:nvGrpSpPr>
        <p:grpSpPr>
          <a:xfrm>
            <a:off x="864216" y="9203940"/>
            <a:ext cx="23783555" cy="4863752"/>
            <a:chOff x="425846" y="4522552"/>
            <a:chExt cx="12016183" cy="3281184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64AC6460-C369-5F2D-187D-D988676A0511}"/>
                </a:ext>
              </a:extLst>
            </p:cNvPr>
            <p:cNvGrpSpPr/>
            <p:nvPr/>
          </p:nvGrpSpPr>
          <p:grpSpPr>
            <a:xfrm>
              <a:off x="425846" y="4522552"/>
              <a:ext cx="12016183" cy="3281184"/>
              <a:chOff x="481574" y="5058595"/>
              <a:chExt cx="12016183" cy="3281184"/>
            </a:xfrm>
          </p:grpSpPr>
          <p:sp>
            <p:nvSpPr>
              <p:cNvPr id="24" name="Retângulo Arredondado 23">
                <a:extLst>
                  <a:ext uri="{FF2B5EF4-FFF2-40B4-BE49-F238E27FC236}">
                    <a16:creationId xmlns:a16="http://schemas.microsoft.com/office/drawing/2014/main" id="{0D4706FB-4348-FEEF-CA4B-1D9FDF69CA0A}"/>
                  </a:ext>
                </a:extLst>
              </p:cNvPr>
              <p:cNvSpPr/>
              <p:nvPr/>
            </p:nvSpPr>
            <p:spPr>
              <a:xfrm>
                <a:off x="481574" y="6094009"/>
                <a:ext cx="11228852" cy="2245770"/>
              </a:xfrm>
              <a:prstGeom prst="roundRect">
                <a:avLst/>
              </a:prstGeom>
              <a:solidFill>
                <a:srgbClr val="99191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25" name="Imagem 24" descr="Maçã vermelha em fundo branco&#10;&#10;Descrição gerada automaticamente com confiança média">
                <a:extLst>
                  <a:ext uri="{FF2B5EF4-FFF2-40B4-BE49-F238E27FC236}">
                    <a16:creationId xmlns:a16="http://schemas.microsoft.com/office/drawing/2014/main" id="{859FBBBA-044D-24F5-F478-CBD654588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613163">
                <a:off x="9709601" y="5058595"/>
                <a:ext cx="2788156" cy="2788156"/>
              </a:xfrm>
              <a:prstGeom prst="rect">
                <a:avLst/>
              </a:prstGeom>
            </p:spPr>
          </p:pic>
          <p:pic>
            <p:nvPicPr>
              <p:cNvPr id="26" name="Imagem 25" descr="Texto&#10;&#10;Descrição gerada automaticamente com confiança média">
                <a:extLst>
                  <a:ext uri="{FF2B5EF4-FFF2-40B4-BE49-F238E27FC236}">
                    <a16:creationId xmlns:a16="http://schemas.microsoft.com/office/drawing/2014/main" id="{C914C0D2-0367-8F9A-BC1B-798178B3F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77396" y="6137127"/>
                <a:ext cx="1378338" cy="631093"/>
              </a:xfrm>
              <a:prstGeom prst="rect">
                <a:avLst/>
              </a:prstGeom>
            </p:spPr>
          </p:pic>
        </p:grpSp>
        <p:pic>
          <p:nvPicPr>
            <p:cNvPr id="20" name="Imagem 19" descr="Texto&#10;&#10;Descrição gerada automaticamente com confiança baixa">
              <a:extLst>
                <a:ext uri="{FF2B5EF4-FFF2-40B4-BE49-F238E27FC236}">
                  <a16:creationId xmlns:a16="http://schemas.microsoft.com/office/drawing/2014/main" id="{597A6118-4CDC-6C42-5CEE-4F69B5B15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0495" y="5742765"/>
              <a:ext cx="2323995" cy="746691"/>
            </a:xfrm>
            <a:prstGeom prst="rect">
              <a:avLst/>
            </a:prstGeom>
          </p:spPr>
        </p:pic>
      </p:grpSp>
      <p:grpSp>
        <p:nvGrpSpPr>
          <p:cNvPr id="5" name="Agrupar 4"/>
          <p:cNvGrpSpPr/>
          <p:nvPr/>
        </p:nvGrpSpPr>
        <p:grpSpPr>
          <a:xfrm>
            <a:off x="1563725" y="3087766"/>
            <a:ext cx="11942220" cy="7564337"/>
            <a:chOff x="1530820" y="2733570"/>
            <a:chExt cx="11942220" cy="6479487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30820" y="3263258"/>
              <a:ext cx="11919704" cy="5949799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37567" y="2733570"/>
              <a:ext cx="6635473" cy="1914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9742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4154CF84-F774-D63D-D557-F83AB3DCDFCE}"/>
              </a:ext>
            </a:extLst>
          </p:cNvPr>
          <p:cNvSpPr/>
          <p:nvPr/>
        </p:nvSpPr>
        <p:spPr>
          <a:xfrm>
            <a:off x="2428300" y="-286590"/>
            <a:ext cx="19393804" cy="2568147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la para texto - Subtítulo"/>
          <p:cNvSpPr/>
          <p:nvPr/>
        </p:nvSpPr>
        <p:spPr>
          <a:xfrm>
            <a:off x="12073873" y="720303"/>
            <a:ext cx="102657" cy="7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70000"/>
              </a:lnSpc>
              <a:defRPr sz="5000" b="1" i="1">
                <a:solidFill>
                  <a:srgbClr val="E25B5A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sz="5400" b="0" dirty="0">
              <a:solidFill>
                <a:schemeClr val="bg1"/>
              </a:solidFill>
              <a:latin typeface="DIN Next LT Pro Heavy" panose="020B0903020203050203" pitchFamily="34" charset="77"/>
              <a:cs typeface="Arial" panose="020B0604020202020204" pitchFamily="34" charset="0"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2920566" y="2510324"/>
            <a:ext cx="18901538" cy="10655723"/>
            <a:chOff x="539308" y="823140"/>
            <a:chExt cx="22022678" cy="11814830"/>
          </a:xfrm>
        </p:grpSpPr>
        <p:pic>
          <p:nvPicPr>
            <p:cNvPr id="13" name="Espaço Reservado para Conteúdo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1573" y="823140"/>
              <a:ext cx="19377155" cy="11814830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F7A5107-4DD5-4811-928F-DA0CC9EE7BC6}"/>
                </a:ext>
              </a:extLst>
            </p:cNvPr>
            <p:cNvSpPr/>
            <p:nvPr/>
          </p:nvSpPr>
          <p:spPr>
            <a:xfrm>
              <a:off x="16927221" y="6340470"/>
              <a:ext cx="3750906" cy="41036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Intestino grosso</a:t>
              </a:r>
            </a:p>
          </p:txBody>
        </p: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DB395023-088F-4A66-BF5F-58CFDDF0C1B4}"/>
                </a:ext>
              </a:extLst>
            </p:cNvPr>
            <p:cNvSpPr/>
            <p:nvPr/>
          </p:nvSpPr>
          <p:spPr>
            <a:xfrm>
              <a:off x="18170158" y="10243751"/>
              <a:ext cx="3750906" cy="41036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Produção de Testosterona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B1C09520-9D58-442B-AC7A-B75B8891ED85}"/>
                </a:ext>
              </a:extLst>
            </p:cNvPr>
            <p:cNvSpPr/>
            <p:nvPr/>
          </p:nvSpPr>
          <p:spPr>
            <a:xfrm>
              <a:off x="16631563" y="11601880"/>
              <a:ext cx="4342224" cy="45500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Produção de catecolaminas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A99AD83-BEEF-4A5E-9C7C-481D250EF753}"/>
                </a:ext>
              </a:extLst>
            </p:cNvPr>
            <p:cNvSpPr/>
            <p:nvPr/>
          </p:nvSpPr>
          <p:spPr>
            <a:xfrm>
              <a:off x="9726839" y="11542528"/>
              <a:ext cx="3750906" cy="4103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Coração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34D714DD-E28B-4142-9FB8-40F4C41EF8E5}"/>
                </a:ext>
              </a:extLst>
            </p:cNvPr>
            <p:cNvSpPr/>
            <p:nvPr/>
          </p:nvSpPr>
          <p:spPr>
            <a:xfrm>
              <a:off x="4783667" y="11747713"/>
              <a:ext cx="3750906" cy="410369"/>
            </a:xfrm>
            <a:prstGeom prst="rect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Intestino Delgado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D488789-FC5E-4361-86D2-5C1C42B07212}"/>
                </a:ext>
              </a:extLst>
            </p:cNvPr>
            <p:cNvSpPr/>
            <p:nvPr/>
          </p:nvSpPr>
          <p:spPr>
            <a:xfrm>
              <a:off x="2984913" y="9833383"/>
              <a:ext cx="3750906" cy="410369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Bexiga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B3B89FC-F8A2-4325-9C74-F13FBFB16B49}"/>
                </a:ext>
              </a:extLst>
            </p:cNvPr>
            <p:cNvSpPr/>
            <p:nvPr/>
          </p:nvSpPr>
          <p:spPr>
            <a:xfrm>
              <a:off x="3464950" y="7080214"/>
              <a:ext cx="1622049" cy="410369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Rins</a:t>
              </a: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6289C0EA-CE12-4D90-857D-5A0DC8110B6C}"/>
                </a:ext>
              </a:extLst>
            </p:cNvPr>
            <p:cNvSpPr/>
            <p:nvPr/>
          </p:nvSpPr>
          <p:spPr>
            <a:xfrm>
              <a:off x="539308" y="6147523"/>
              <a:ext cx="5196003" cy="796263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Produção de Catecolaminas, </a:t>
              </a:r>
              <a:r>
                <a:rPr kumimoji="0" lang="pt-BR" sz="20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Glicocorticóides</a:t>
              </a: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 e mais </a:t>
              </a:r>
              <a:r>
                <a:rPr kumimoji="0" lang="pt-BR" sz="2000" b="0" i="0" u="none" strike="noStrike" cap="none" spc="0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Aldosterona</a:t>
              </a:r>
              <a:endParaRPr kumimoji="0" lang="pt-BR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1B13596F-2DD8-4B9A-9218-2A381C354CAC}"/>
                </a:ext>
              </a:extLst>
            </p:cNvPr>
            <p:cNvSpPr/>
            <p:nvPr/>
          </p:nvSpPr>
          <p:spPr>
            <a:xfrm>
              <a:off x="758289" y="4285090"/>
              <a:ext cx="4758040" cy="45500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Redução da resposta imunológica</a:t>
              </a: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C19A1549-32F0-4D55-86D0-764B9CF16E9F}"/>
                </a:ext>
              </a:extLst>
            </p:cNvPr>
            <p:cNvSpPr/>
            <p:nvPr/>
          </p:nvSpPr>
          <p:spPr>
            <a:xfrm>
              <a:off x="16308801" y="1992729"/>
              <a:ext cx="3470730" cy="455008"/>
            </a:xfrm>
            <a:prstGeom prst="rect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Vesícula (excreta)</a:t>
              </a: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2D82D774-18CE-4864-8BB0-18DE960179E0}"/>
                </a:ext>
              </a:extLst>
            </p:cNvPr>
            <p:cNvSpPr/>
            <p:nvPr/>
          </p:nvSpPr>
          <p:spPr>
            <a:xfrm>
              <a:off x="4275975" y="1390424"/>
              <a:ext cx="3470730" cy="45500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Fígado (metaboliza)</a:t>
              </a: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0C10486A-8AD9-46C9-A42D-6CB7663050CD}"/>
                </a:ext>
              </a:extLst>
            </p:cNvPr>
            <p:cNvSpPr/>
            <p:nvPr/>
          </p:nvSpPr>
          <p:spPr>
            <a:xfrm>
              <a:off x="16927221" y="4981861"/>
              <a:ext cx="3470730" cy="4103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Pulmão</a:t>
              </a: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BF5F8541-7FDE-4D6B-9CE7-DA7D4C79C97E}"/>
                </a:ext>
              </a:extLst>
            </p:cNvPr>
            <p:cNvSpPr/>
            <p:nvPr/>
          </p:nvSpPr>
          <p:spPr>
            <a:xfrm>
              <a:off x="19091256" y="8735658"/>
              <a:ext cx="3470730" cy="45500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BR" sz="2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Helvetica Neue Medium"/>
                </a:rPr>
                <a:t>Estômago</a:t>
              </a:r>
            </a:p>
          </p:txBody>
        </p:sp>
      </p:grpSp>
      <p:sp>
        <p:nvSpPr>
          <p:cNvPr id="7" name="TextBox 1">
            <a:extLst>
              <a:ext uri="{FF2B5EF4-FFF2-40B4-BE49-F238E27FC236}">
                <a16:creationId xmlns:a16="http://schemas.microsoft.com/office/drawing/2014/main" id="{336FF5A5-D1F3-995F-8A58-BCAEC560C7DE}"/>
              </a:ext>
            </a:extLst>
          </p:cNvPr>
          <p:cNvSpPr txBox="1"/>
          <p:nvPr/>
        </p:nvSpPr>
        <p:spPr>
          <a:xfrm>
            <a:off x="3775812" y="589507"/>
            <a:ext cx="15640414" cy="1610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rtl="0" fontAlgn="auto" latinLnBrk="0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7000" b="1" spc="0" baseline="0" dirty="0">
                <a:ln>
                  <a:noFill/>
                </a:ln>
                <a:solidFill>
                  <a:srgbClr val="FFFFFF"/>
                </a:solidFill>
                <a:effectLst/>
                <a:latin typeface="DIN Next LT Pro Heavy" panose="020B0903020203050203" pitchFamily="34" charset="77"/>
                <a:ea typeface="Arial" panose="020B0604020202020204" pitchFamily="34" charset="0"/>
                <a:cs typeface="Arial" panose="020B0604020202020204" pitchFamily="34" charset="0"/>
              </a:rPr>
              <a:t>EIXO METABÓLICO MEDIADO PELA MELATONINA VS CORTISOL</a:t>
            </a:r>
            <a:endParaRPr lang="pt-BR" sz="7000" dirty="0">
              <a:effectLst/>
            </a:endParaRPr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21612ACB-9562-D9F4-C530-FAF93BD2D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055" y="11609815"/>
            <a:ext cx="3822126" cy="142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947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-6551"/>
            <a:ext cx="24464769" cy="13779522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141" y="8833985"/>
            <a:ext cx="1971675" cy="204787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0183" y="11518814"/>
            <a:ext cx="1666875" cy="1743075"/>
          </a:xfrm>
          <a:prstGeom prst="rect">
            <a:avLst/>
          </a:prstGeom>
        </p:spPr>
      </p:pic>
      <p:pic>
        <p:nvPicPr>
          <p:cNvPr id="2050" name="Picture 2" descr="Fig.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784" y="80685"/>
            <a:ext cx="9436559" cy="972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la para imagens - Subtítulo"/>
          <p:cNvSpPr/>
          <p:nvPr/>
        </p:nvSpPr>
        <p:spPr>
          <a:xfrm>
            <a:off x="3655027" y="564803"/>
            <a:ext cx="17154714" cy="69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70000"/>
              </a:lnSpc>
              <a:defRPr sz="5000" b="1" i="1">
                <a:solidFill>
                  <a:srgbClr val="E25B5A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sz="5400" dirty="0">
              <a:solidFill>
                <a:srgbClr val="9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343400" y="15565939"/>
            <a:ext cx="313546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294828" y="6791959"/>
            <a:ext cx="11504049" cy="2843399"/>
            <a:chOff x="9055388" y="6580821"/>
            <a:chExt cx="10107357" cy="2843399"/>
          </a:xfrm>
        </p:grpSpPr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11601616" y="6931230"/>
              <a:ext cx="7561129" cy="2492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BR" altLang="pt-BR" sz="2600" b="1" dirty="0">
                  <a:latin typeface="DM Sans" pitchFamily="2" charset="77"/>
                  <a:cs typeface="Arial" panose="020B0604020202020204" pitchFamily="34" charset="0"/>
                </a:rPr>
                <a:t>Histidina, glutamato, metionina </a:t>
              </a:r>
              <a:br>
                <a:rPr lang="pt-BR" altLang="pt-BR" sz="2600" b="1" dirty="0">
                  <a:latin typeface="DM Sans" pitchFamily="2" charset="77"/>
                  <a:cs typeface="Arial" panose="020B0604020202020204" pitchFamily="34" charset="0"/>
                </a:rPr>
              </a:br>
              <a:r>
                <a:rPr lang="pt-BR" altLang="pt-BR" sz="2600" b="1" dirty="0">
                  <a:latin typeface="DM Sans" pitchFamily="2" charset="77"/>
                  <a:cs typeface="Arial" panose="020B0604020202020204" pitchFamily="34" charset="0"/>
                </a:rPr>
                <a:t>Atividade locomotora </a:t>
              </a:r>
              <a:br>
                <a:rPr lang="pt-BR" altLang="pt-BR" sz="2600" b="1" dirty="0">
                  <a:latin typeface="DM Sans" pitchFamily="2" charset="77"/>
                  <a:cs typeface="Arial" panose="020B0604020202020204" pitchFamily="34" charset="0"/>
                </a:rPr>
              </a:br>
              <a:endParaRPr lang="pt-BR" altLang="pt-BR" sz="2600" b="1" dirty="0">
                <a:latin typeface="DM Sans" pitchFamily="2" charset="77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pt-BR" altLang="pt-BR" sz="2600" dirty="0">
                <a:latin typeface="DM Sans" pitchFamily="2" charset="77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BR" altLang="pt-BR" sz="2600" b="1" dirty="0" err="1">
                  <a:latin typeface="DM Sans" pitchFamily="2" charset="77"/>
                  <a:cs typeface="Arial" panose="020B0604020202020204" pitchFamily="34" charset="0"/>
                </a:rPr>
                <a:t>Triptofano</a:t>
              </a:r>
              <a:r>
                <a:rPr lang="pt-BR" altLang="pt-BR" sz="2600" b="1" dirty="0">
                  <a:latin typeface="DM Sans" pitchFamily="2" charset="77"/>
                  <a:cs typeface="Arial" panose="020B0604020202020204" pitchFamily="34" charset="0"/>
                </a:rPr>
                <a:t>, nucleotídeos </a:t>
              </a:r>
              <a:r>
                <a:rPr lang="pt-BR" altLang="pt-BR" sz="2600" b="1" dirty="0" err="1">
                  <a:latin typeface="DM Sans" pitchFamily="2" charset="77"/>
                  <a:cs typeface="Arial" panose="020B0604020202020204" pitchFamily="34" charset="0"/>
                </a:rPr>
                <a:t>neuroativos</a:t>
              </a:r>
              <a:r>
                <a:rPr lang="pt-BR" altLang="pt-BR" sz="2600" b="1" dirty="0">
                  <a:latin typeface="DM Sans" pitchFamily="2" charset="77"/>
                  <a:cs typeface="Arial" panose="020B0604020202020204" pitchFamily="34" charset="0"/>
                </a:rPr>
                <a:t>, </a:t>
              </a:r>
              <a:br>
                <a:rPr lang="pt-BR" altLang="pt-BR" sz="2600" b="1" dirty="0">
                  <a:latin typeface="DM Sans" pitchFamily="2" charset="77"/>
                  <a:cs typeface="Arial" panose="020B0604020202020204" pitchFamily="34" charset="0"/>
                </a:rPr>
              </a:br>
              <a:r>
                <a:rPr lang="pt-BR" altLang="pt-BR" sz="2600" b="1" dirty="0">
                  <a:latin typeface="DM Sans" pitchFamily="2" charset="77"/>
                  <a:cs typeface="Arial" panose="020B0604020202020204" pitchFamily="34" charset="0"/>
                </a:rPr>
                <a:t>melatonina </a:t>
              </a:r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55388" y="6580821"/>
              <a:ext cx="2424113" cy="1200150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82207" y="8321448"/>
              <a:ext cx="2424113" cy="1102772"/>
            </a:xfrm>
            <a:prstGeom prst="rect">
              <a:avLst/>
            </a:prstGeom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91784" y="9750424"/>
            <a:ext cx="9954924" cy="6403705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88312" y="10897394"/>
            <a:ext cx="985453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3200" dirty="0">
                <a:latin typeface="DM Sans" pitchFamily="2" charset="77"/>
                <a:cs typeface="Arial" panose="020B0604020202020204" pitchFamily="34" charset="0"/>
              </a:rPr>
              <a:t>Existem formulas infantis já </a:t>
            </a:r>
            <a:r>
              <a:rPr lang="pt-BR" altLang="pt-BR" sz="3200" dirty="0" err="1">
                <a:latin typeface="DM Sans" pitchFamily="2" charset="77"/>
                <a:cs typeface="Arial" panose="020B0604020202020204" pitchFamily="34" charset="0"/>
              </a:rPr>
              <a:t>cronobiologicamente</a:t>
            </a:r>
            <a:r>
              <a:rPr lang="pt-BR" altLang="pt-BR" sz="3200" dirty="0">
                <a:latin typeface="DM Sans" pitchFamily="2" charset="77"/>
                <a:cs typeface="Arial" panose="020B0604020202020204" pitchFamily="34" charset="0"/>
              </a:rPr>
              <a:t> adaptadas: </a:t>
            </a:r>
            <a:br>
              <a:rPr lang="pt-BR" altLang="pt-BR" sz="3200" dirty="0">
                <a:latin typeface="DM Sans" pitchFamily="2" charset="77"/>
                <a:cs typeface="Arial" panose="020B0604020202020204" pitchFamily="34" charset="0"/>
              </a:rPr>
            </a:br>
            <a:r>
              <a:rPr lang="pt-BR" altLang="pt-BR" sz="3200" b="1" dirty="0">
                <a:latin typeface="DM Sans" pitchFamily="2" charset="77"/>
                <a:cs typeface="Arial" panose="020B0604020202020204" pitchFamily="34" charset="0"/>
              </a:rPr>
              <a:t>Contribuem para a consolidação do ciclo sono/vigília no recém-nascido. </a:t>
            </a:r>
          </a:p>
        </p:txBody>
      </p:sp>
      <p:pic>
        <p:nvPicPr>
          <p:cNvPr id="9" name="Imagem 8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58E99CD7-F2E1-386A-56CA-7CCEEE0127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8" y="2244944"/>
            <a:ext cx="13646661" cy="4331714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4C87A8B3-49FA-9769-2E6D-53CD883D2E60}"/>
              </a:ext>
            </a:extLst>
          </p:cNvPr>
          <p:cNvSpPr txBox="1"/>
          <p:nvPr/>
        </p:nvSpPr>
        <p:spPr>
          <a:xfrm>
            <a:off x="493882" y="108599"/>
            <a:ext cx="1564041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NOSSO PRIMEIRO</a:t>
            </a:r>
            <a:endParaRPr lang="pt-BR" sz="7200" dirty="0">
              <a:solidFill>
                <a:srgbClr val="991919"/>
              </a:solidFill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C</a:t>
            </a:r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RONOREGULADOR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5125" name="Picture 5" descr="Blemil 2 Forte - Leche de Continuación en polvo para bebés Desde los 6  Meses - 800g, blemil forte 2 - pastisseriaherbera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6300" y1="37850" x2="63350" y2="81400"/>
                        <a14:foregroundMark x1="30750" y1="59650" x2="73950" y2="51950"/>
                        <a14:foregroundMark x1="73300" y1="31400" x2="72850" y2="40150"/>
                        <a14:foregroundMark x1="26250" y1="42300" x2="29350" y2="67950"/>
                        <a14:foregroundMark x1="44700" y1="44850" x2="48950" y2="44600"/>
                        <a14:foregroundMark x1="29300" y1="46800" x2="30850" y2="46500"/>
                        <a14:foregroundMark x1="25700" y1="47550" x2="25100" y2="47650"/>
                        <a14:foregroundMark x1="73700" y1="40050" x2="74250" y2="50400"/>
                        <a14:foregroundMark x1="78200" y1="39300" x2="77200" y2="48350"/>
                        <a14:foregroundMark x1="24550" y1="15900" x2="24550" y2="22050"/>
                        <a14:foregroundMark x1="27900" y1="40350" x2="27250" y2="40600"/>
                        <a14:foregroundMark x1="36400" y1="51250" x2="38400" y2="50300"/>
                        <a14:foregroundMark x1="34350" y1="87500" x2="25500" y2="84350"/>
                        <a14:foregroundMark x1="28450" y1="38750" x2="26800" y2="49750"/>
                        <a14:foregroundMark x1="26400" y1="42900" x2="77900" y2="43200"/>
                        <a14:foregroundMark x1="75800" y1="36550" x2="74500" y2="52700"/>
                        <a14:foregroundMark x1="34150" y1="53700" x2="72100" y2="44950"/>
                        <a14:foregroundMark x1="65200" y1="71100" x2="76100" y2="68300"/>
                        <a14:foregroundMark x1="46100" y1="68400" x2="54000" y2="86700"/>
                        <a14:foregroundMark x1="50050" y1="62600" x2="59850" y2="62600"/>
                        <a14:foregroundMark x1="40000" y1="42650" x2="48850" y2="51950"/>
                        <a14:foregroundMark x1="37400" y1="51250" x2="74700" y2="46600"/>
                        <a14:foregroundMark x1="65850" y1="72200" x2="75800" y2="70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10611" r="17954" b="10064"/>
          <a:stretch/>
        </p:blipFill>
        <p:spPr bwMode="auto">
          <a:xfrm>
            <a:off x="10978657" y="9878113"/>
            <a:ext cx="2816099" cy="37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Blemil 1 plus form noche 800 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" b="99400" l="2926" r="98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418" y="5632651"/>
            <a:ext cx="3045658" cy="40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6829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Arredondado 3">
            <a:extLst>
              <a:ext uri="{FF2B5EF4-FFF2-40B4-BE49-F238E27FC236}">
                <a16:creationId xmlns:a16="http://schemas.microsoft.com/office/drawing/2014/main" id="{D6E47426-984E-32C6-49BD-F03A25FCCC11}"/>
              </a:ext>
            </a:extLst>
          </p:cNvPr>
          <p:cNvSpPr/>
          <p:nvPr/>
        </p:nvSpPr>
        <p:spPr>
          <a:xfrm rot="5400000">
            <a:off x="15591707" y="4270666"/>
            <a:ext cx="3416969" cy="13307928"/>
          </a:xfrm>
          <a:prstGeom prst="roundRect">
            <a:avLst/>
          </a:prstGeom>
          <a:solidFill>
            <a:srgbClr val="C75D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http://3.bp.blogspot.com/-phGdM0Fqg-A/Tp8TVCOMa3I/AAAAAAAAAt8/Nc5wzac3-hY/s1600/721923-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620" y="-391886"/>
            <a:ext cx="9710315" cy="1446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9"/>
          <p:cNvSpPr/>
          <p:nvPr/>
        </p:nvSpPr>
        <p:spPr>
          <a:xfrm>
            <a:off x="9547462" y="1215032"/>
            <a:ext cx="14836538" cy="65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latin typeface="DM Sans" pitchFamily="2" charset="77"/>
                <a:cs typeface="Arial" panose="020B0604020202020204" pitchFamily="34" charset="0"/>
              </a:rPr>
              <a:t>Há a</a:t>
            </a:r>
            <a:r>
              <a:rPr lang="pt-BR" sz="3600" dirty="0">
                <a:solidFill>
                  <a:srgbClr val="000000"/>
                </a:solidFill>
                <a:latin typeface="DM Sans" pitchFamily="2" charset="77"/>
                <a:cs typeface="Arial" panose="020B0604020202020204" pitchFamily="34" charset="0"/>
              </a:rPr>
              <a:t>lguns anos atrás achavam que existia só um relógio biológico.</a:t>
            </a:r>
            <a:endParaRPr lang="pt-BR" sz="3600" dirty="0">
              <a:latin typeface="DM Sans" pitchFamily="2" charset="77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C1F485E-B21F-81F9-7F07-44F4D8FA2E79}"/>
              </a:ext>
            </a:extLst>
          </p:cNvPr>
          <p:cNvSpPr/>
          <p:nvPr/>
        </p:nvSpPr>
        <p:spPr>
          <a:xfrm>
            <a:off x="9506695" y="3864154"/>
            <a:ext cx="15737276" cy="487512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50800" dist="50800" dir="5400000" algn="ctr" rotWithShape="0">
              <a:schemeClr val="bg1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pic>
        <p:nvPicPr>
          <p:cNvPr id="22" name="Imagem 16"/>
          <p:cNvPicPr>
            <a:picLocks noChangeAspect="1"/>
          </p:cNvPicPr>
          <p:nvPr/>
        </p:nvPicPr>
        <p:blipFill rotWithShape="1">
          <a:blip r:embed="rId3"/>
          <a:srcRect l="1773" r="12958" b="10033"/>
          <a:stretch/>
        </p:blipFill>
        <p:spPr>
          <a:xfrm>
            <a:off x="15749828" y="3876179"/>
            <a:ext cx="8584840" cy="4045253"/>
          </a:xfrm>
          <a:prstGeom prst="rect">
            <a:avLst/>
          </a:prstGeom>
        </p:spPr>
      </p:pic>
      <p:grpSp>
        <p:nvGrpSpPr>
          <p:cNvPr id="3" name="Agrupar 2"/>
          <p:cNvGrpSpPr/>
          <p:nvPr/>
        </p:nvGrpSpPr>
        <p:grpSpPr>
          <a:xfrm>
            <a:off x="9506695" y="3832328"/>
            <a:ext cx="6193802" cy="3612235"/>
            <a:chOff x="7545183" y="3237302"/>
            <a:chExt cx="7208596" cy="4806416"/>
          </a:xfrm>
        </p:grpSpPr>
        <p:grpSp>
          <p:nvGrpSpPr>
            <p:cNvPr id="2" name="Agrupar 1"/>
            <p:cNvGrpSpPr/>
            <p:nvPr/>
          </p:nvGrpSpPr>
          <p:grpSpPr>
            <a:xfrm>
              <a:off x="7545183" y="3237302"/>
              <a:ext cx="7208596" cy="4806416"/>
              <a:chOff x="7545183" y="3237302"/>
              <a:chExt cx="7208596" cy="4806416"/>
            </a:xfrm>
          </p:grpSpPr>
          <p:pic>
            <p:nvPicPr>
              <p:cNvPr id="4" name="Imagem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08367" y="3237302"/>
                <a:ext cx="7045412" cy="4806416"/>
              </a:xfrm>
              <a:prstGeom prst="rect">
                <a:avLst/>
              </a:prstGeom>
            </p:spPr>
          </p:pic>
          <p:pic>
            <p:nvPicPr>
              <p:cNvPr id="16" name="Imagem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04" b="96009" l="3915" r="93725">
                            <a14:foregroundMark x1="34312" y1="20246" x2="34312" y2="20246"/>
                            <a14:foregroundMark x1="22798" y1="41901" x2="22798" y2="41901"/>
                            <a14:foregroundMark x1="24352" y1="59448" x2="24352" y2="59448"/>
                            <a14:foregroundMark x1="23892" y1="78404" x2="23892" y2="78404"/>
                            <a14:foregroundMark x1="50201" y1="81808" x2="50201" y2="81808"/>
                            <a14:foregroundMark x1="93782" y1="47535" x2="93782" y2="47535"/>
                            <a14:foregroundMark x1="52216" y1="3521" x2="52216" y2="3521"/>
                            <a14:foregroundMark x1="7542" y1="28580" x2="7542" y2="28580"/>
                            <a14:foregroundMark x1="5757" y1="62207" x2="5757" y2="62207"/>
                            <a14:foregroundMark x1="3972" y1="40728" x2="3972" y2="40728"/>
                            <a14:foregroundMark x1="28785" y1="92195" x2="28785" y2="92195"/>
                            <a14:foregroundMark x1="59931" y1="93955" x2="59931" y2="93955"/>
                            <a14:foregroundMark x1="73230" y1="89026" x2="73230" y2="89026"/>
                            <a14:foregroundMark x1="55095" y1="96009" x2="55095" y2="96009"/>
                            <a14:foregroundMark x1="40702" y1="94894" x2="40702" y2="948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45183" y="3295650"/>
                <a:ext cx="2252596" cy="2209800"/>
              </a:xfrm>
              <a:prstGeom prst="rect">
                <a:avLst/>
              </a:prstGeom>
            </p:spPr>
          </p:pic>
        </p:grpSp>
        <p:sp>
          <p:nvSpPr>
            <p:cNvPr id="5" name="Seta em Curva para a Direita 4"/>
            <p:cNvSpPr/>
            <p:nvPr/>
          </p:nvSpPr>
          <p:spPr>
            <a:xfrm rot="20190265">
              <a:off x="7955298" y="5603241"/>
              <a:ext cx="502902" cy="791750"/>
            </a:xfrm>
            <a:prstGeom prst="curvedRightArrow">
              <a:avLst/>
            </a:prstGeom>
            <a:blipFill rotWithShape="1">
              <a:blip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 Medium"/>
              </a:endParaRPr>
            </a:p>
          </p:txBody>
        </p:sp>
      </p:grpSp>
      <p:sp>
        <p:nvSpPr>
          <p:cNvPr id="6" name="TextBox 1">
            <a:extLst>
              <a:ext uri="{FF2B5EF4-FFF2-40B4-BE49-F238E27FC236}">
                <a16:creationId xmlns:a16="http://schemas.microsoft.com/office/drawing/2014/main" id="{16A8D91D-8447-195A-D25A-E766378175FB}"/>
              </a:ext>
            </a:extLst>
          </p:cNvPr>
          <p:cNvSpPr txBox="1"/>
          <p:nvPr/>
        </p:nvSpPr>
        <p:spPr>
          <a:xfrm>
            <a:off x="9125140" y="2312703"/>
            <a:ext cx="1564041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NÚCLEO </a:t>
            </a:r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SUPRAQUIASMÁTICO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Speakers">
            <a:extLst>
              <a:ext uri="{FF2B5EF4-FFF2-40B4-BE49-F238E27FC236}">
                <a16:creationId xmlns:a16="http://schemas.microsoft.com/office/drawing/2014/main" id="{C107BE4A-B4AD-81FA-CC3E-8D7C124990FC}"/>
              </a:ext>
            </a:extLst>
          </p:cNvPr>
          <p:cNvSpPr/>
          <p:nvPr/>
        </p:nvSpPr>
        <p:spPr>
          <a:xfrm>
            <a:off x="11088409" y="9789016"/>
            <a:ext cx="12457391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just"/>
            <a:r>
              <a:rPr lang="pt-BR" sz="28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Hoje sabemos que  existem uma série de relógios localizados por exemplo, na tireoide, no fígado, no pâncreas e outros fora do núcleo </a:t>
            </a:r>
            <a:r>
              <a:rPr lang="pt-BR" sz="28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supraquiasmático</a:t>
            </a:r>
            <a:r>
              <a:rPr lang="pt-BR" sz="28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que também coordenam nossa fisiologia, onde podem ser adiantados ou atrasados não somente pelo ciclo de claro e escuro, mas também de acordo com o consumo de nutrientes. </a:t>
            </a:r>
          </a:p>
        </p:txBody>
      </p:sp>
    </p:spTree>
    <p:extLst>
      <p:ext uri="{BB962C8B-B14F-4D97-AF65-F5344CB8AC3E}">
        <p14:creationId xmlns:p14="http://schemas.microsoft.com/office/powerpoint/2010/main" val="495156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69" y="0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5" name="Tela para imagens - Subtítulo"/>
          <p:cNvSpPr/>
          <p:nvPr/>
        </p:nvSpPr>
        <p:spPr>
          <a:xfrm>
            <a:off x="3514597" y="2400646"/>
            <a:ext cx="17154714" cy="69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5000" b="1" i="1">
                <a:solidFill>
                  <a:srgbClr val="E25B5A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sz="5400" dirty="0">
              <a:solidFill>
                <a:srgbClr val="E25B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1996647" y="2003736"/>
            <a:ext cx="9433353" cy="10157636"/>
            <a:chOff x="144093" y="-134556"/>
            <a:chExt cx="4864841" cy="4942011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906" t="13808" r="64444" b="43494"/>
            <a:stretch>
              <a:fillRect/>
            </a:stretch>
          </p:blipFill>
          <p:spPr bwMode="auto">
            <a:xfrm>
              <a:off x="863581" y="1048007"/>
              <a:ext cx="3118981" cy="194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tângulo Arredondado 13"/>
            <p:cNvSpPr/>
            <p:nvPr/>
          </p:nvSpPr>
          <p:spPr>
            <a:xfrm>
              <a:off x="144093" y="3346830"/>
              <a:ext cx="4864841" cy="1460625"/>
            </a:xfrm>
            <a:prstGeom prst="roundRect">
              <a:avLst/>
            </a:prstGeom>
            <a:solidFill>
              <a:srgbClr val="9919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pt-BR" sz="2800" b="1" dirty="0" err="1">
                  <a:solidFill>
                    <a:schemeClr val="bg1"/>
                  </a:solidFill>
                  <a:latin typeface="DM Sans" pitchFamily="2" charset="77"/>
                  <a:cs typeface="Arial" panose="020B0604020202020204" pitchFamily="34" charset="0"/>
                </a:rPr>
                <a:t>cronotipo</a:t>
              </a:r>
              <a:r>
                <a:rPr lang="pt-BR" sz="2800" b="1" dirty="0">
                  <a:solidFill>
                    <a:schemeClr val="bg1"/>
                  </a:solidFill>
                  <a:latin typeface="DM Sans" pitchFamily="2" charset="77"/>
                  <a:cs typeface="Arial" panose="020B0604020202020204" pitchFamily="34" charset="0"/>
                </a:rPr>
                <a:t> matutino</a:t>
              </a:r>
            </a:p>
            <a:p>
              <a:pPr algn="just"/>
              <a:endParaRPr lang="pt-BR" sz="2800" b="1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endParaRPr>
            </a:p>
            <a:p>
              <a:pPr algn="just"/>
              <a:r>
                <a:rPr lang="pt-BR" sz="2800" dirty="0">
                  <a:solidFill>
                    <a:schemeClr val="bg1"/>
                  </a:solidFill>
                  <a:latin typeface="DM Sans" pitchFamily="2" charset="77"/>
                  <a:cs typeface="Arial" panose="020B0604020202020204" pitchFamily="34" charset="0"/>
                </a:rPr>
                <a:t>acordam cedo e tem dificuldade em se manter acordados além do horário habitual.</a:t>
              </a:r>
            </a:p>
            <a:p>
              <a:pPr algn="just"/>
              <a:r>
                <a:rPr lang="pt-BR" sz="2800" dirty="0">
                  <a:solidFill>
                    <a:schemeClr val="bg1"/>
                  </a:solidFill>
                  <a:latin typeface="DM Sans" pitchFamily="2" charset="77"/>
                  <a:cs typeface="Arial" panose="020B0604020202020204" pitchFamily="34" charset="0"/>
                </a:rPr>
                <a:t>consumo maior de calorias no período diurno.</a:t>
              </a:r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581" y="-134556"/>
              <a:ext cx="3113172" cy="1012802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tângulo 16"/>
            <p:cNvSpPr/>
            <p:nvPr/>
          </p:nvSpPr>
          <p:spPr>
            <a:xfrm>
              <a:off x="533293" y="3029119"/>
              <a:ext cx="4086440" cy="28451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10% a 12% da população são matutinos</a:t>
              </a:r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12404239" y="1854841"/>
            <a:ext cx="9433353" cy="10379149"/>
            <a:chOff x="6500312" y="997535"/>
            <a:chExt cx="4945888" cy="5433131"/>
          </a:xfrm>
        </p:grpSpPr>
        <p:sp>
          <p:nvSpPr>
            <p:cNvPr id="26" name="Retângulo Arredondado 25"/>
            <p:cNvSpPr/>
            <p:nvPr/>
          </p:nvSpPr>
          <p:spPr>
            <a:xfrm>
              <a:off x="6500312" y="4821131"/>
              <a:ext cx="4945888" cy="1609535"/>
            </a:xfrm>
            <a:prstGeom prst="roundRect">
              <a:avLst/>
            </a:prstGeom>
            <a:solidFill>
              <a:srgbClr val="C7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pt-BR" sz="2800" b="1" dirty="0" err="1">
                  <a:latin typeface="DM Sans" pitchFamily="2" charset="77"/>
                  <a:cs typeface="Arial" panose="020B0604020202020204" pitchFamily="34" charset="0"/>
                </a:rPr>
                <a:t>cronotipo</a:t>
              </a:r>
              <a:r>
                <a:rPr lang="pt-BR" sz="2800" b="1" dirty="0">
                  <a:latin typeface="DM Sans" pitchFamily="2" charset="77"/>
                  <a:cs typeface="Arial" panose="020B0604020202020204" pitchFamily="34" charset="0"/>
                </a:rPr>
                <a:t>  vespertino</a:t>
              </a:r>
            </a:p>
            <a:p>
              <a:pPr algn="just"/>
              <a:endParaRPr lang="pt-BR" sz="2800" b="1" dirty="0">
                <a:latin typeface="DM Sans" pitchFamily="2" charset="77"/>
                <a:cs typeface="Arial" panose="020B0604020202020204" pitchFamily="34" charset="0"/>
              </a:endParaRPr>
            </a:p>
            <a:p>
              <a:pPr algn="just"/>
              <a:r>
                <a:rPr lang="pt-BR" sz="2800" dirty="0">
                  <a:latin typeface="DM Sans" pitchFamily="2" charset="77"/>
                  <a:cs typeface="Arial" panose="020B0604020202020204" pitchFamily="34" charset="0"/>
                </a:rPr>
                <a:t>gostam de dormir bem mais tarde e acordar tarde também consumo maior de calorias  no período noturno</a:t>
              </a:r>
            </a:p>
          </p:txBody>
        </p:sp>
        <p:pic>
          <p:nvPicPr>
            <p:cNvPr id="25" name="Picture 6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781" t="13602" r="70027" b="43700"/>
            <a:stretch/>
          </p:blipFill>
          <p:spPr bwMode="auto">
            <a:xfrm>
              <a:off x="7381757" y="2269870"/>
              <a:ext cx="3162839" cy="209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Imagem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1757" y="997535"/>
              <a:ext cx="3170942" cy="1010825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Retângulo 27"/>
            <p:cNvSpPr/>
            <p:nvPr/>
          </p:nvSpPr>
          <p:spPr>
            <a:xfrm>
              <a:off x="7587688" y="4459780"/>
              <a:ext cx="2771136" cy="306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8% a 10% são vespertinos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3092BC-16CE-7533-A5D0-A15A730769AE}"/>
              </a:ext>
            </a:extLst>
          </p:cNvPr>
          <p:cNvSpPr txBox="1"/>
          <p:nvPr/>
        </p:nvSpPr>
        <p:spPr>
          <a:xfrm>
            <a:off x="2354824" y="454245"/>
            <a:ext cx="1967435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INFLUÊNCIA GENÉTICA NO CICLO CIRCADIANO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3C9BF4B-24B4-75F0-DD60-29D05434223B}"/>
              </a:ext>
            </a:extLst>
          </p:cNvPr>
          <p:cNvSpPr txBox="1"/>
          <p:nvPr/>
        </p:nvSpPr>
        <p:spPr>
          <a:xfrm>
            <a:off x="1530158" y="12579295"/>
            <a:ext cx="21493128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5000" b="1" dirty="0">
                <a:solidFill>
                  <a:srgbClr val="C75D5D"/>
                </a:solidFill>
                <a:latin typeface="DIN Next LT Pro" panose="020B0503020203050203"/>
                <a:cs typeface="Arial" panose="020B0604020202020204" pitchFamily="34" charset="0"/>
              </a:rPr>
              <a:t>80% está numa situação intermediária (menos estudada)</a:t>
            </a:r>
          </a:p>
        </p:txBody>
      </p:sp>
    </p:spTree>
    <p:extLst>
      <p:ext uri="{BB962C8B-B14F-4D97-AF65-F5344CB8AC3E}">
        <p14:creationId xmlns:p14="http://schemas.microsoft.com/office/powerpoint/2010/main" val="53460123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226" y="0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5" name="Tela para imagens - Subtítulo"/>
          <p:cNvSpPr/>
          <p:nvPr/>
        </p:nvSpPr>
        <p:spPr>
          <a:xfrm>
            <a:off x="12100286" y="801439"/>
            <a:ext cx="102656" cy="586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70000"/>
              </a:lnSpc>
              <a:defRPr sz="5000" b="1" i="1">
                <a:solidFill>
                  <a:srgbClr val="E25B5A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sz="4400" dirty="0">
              <a:solidFill>
                <a:srgbClr val="9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0856F5B-2F44-88EE-1832-4E5D32991D5B}"/>
              </a:ext>
            </a:extLst>
          </p:cNvPr>
          <p:cNvSpPr txBox="1"/>
          <p:nvPr/>
        </p:nvSpPr>
        <p:spPr>
          <a:xfrm>
            <a:off x="2546466" y="1087182"/>
            <a:ext cx="22767225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7000" dirty="0">
                <a:solidFill>
                  <a:srgbClr val="991919"/>
                </a:solidFill>
                <a:effectLst/>
                <a:latin typeface="DIN Next LT Pro Heavy" panose="020B0903020203050203" pitchFamily="34" charset="77"/>
              </a:rPr>
              <a:t>PRINCIPAIS DISRUPTORES DO RITMO CIRCADIANO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B107DF98-4209-AEF8-427E-84BBDFCB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99" y="3375320"/>
            <a:ext cx="13150519" cy="8301264"/>
          </a:xfrm>
          <a:prstGeom prst="rect">
            <a:avLst/>
          </a:prstGeom>
        </p:spPr>
      </p:pic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935509F4-390E-996D-19E1-933E98ADA051}"/>
              </a:ext>
            </a:extLst>
          </p:cNvPr>
          <p:cNvSpPr/>
          <p:nvPr/>
        </p:nvSpPr>
        <p:spPr>
          <a:xfrm>
            <a:off x="1165041" y="3375320"/>
            <a:ext cx="4451566" cy="1547143"/>
          </a:xfrm>
          <a:prstGeom prst="roundRect">
            <a:avLst>
              <a:gd name="adj" fmla="val 50000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dirty="0">
                <a:latin typeface="DIN Next LT Pro Heavy" panose="020B0903020203050203" pitchFamily="34" charset="77"/>
              </a:rPr>
              <a:t>CAFEÍNA</a:t>
            </a:r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DF55BE29-2D11-7141-DE32-2823D6B05C0C}"/>
              </a:ext>
            </a:extLst>
          </p:cNvPr>
          <p:cNvSpPr/>
          <p:nvPr/>
        </p:nvSpPr>
        <p:spPr>
          <a:xfrm>
            <a:off x="1096088" y="6912789"/>
            <a:ext cx="4451566" cy="1586886"/>
          </a:xfrm>
          <a:prstGeom prst="roundRect">
            <a:avLst>
              <a:gd name="adj" fmla="val 50000"/>
            </a:avLst>
          </a:prstGeom>
          <a:solidFill>
            <a:srgbClr val="C75D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dirty="0">
                <a:latin typeface="DIN Next LT Pro Heavy" panose="020B0903020203050203" pitchFamily="34" charset="77"/>
              </a:rPr>
              <a:t>EXERCÍCIO FÍSICO NOTURNO</a:t>
            </a: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30287B97-44D8-A068-10F9-9BB046BD77BC}"/>
              </a:ext>
            </a:extLst>
          </p:cNvPr>
          <p:cNvSpPr/>
          <p:nvPr/>
        </p:nvSpPr>
        <p:spPr>
          <a:xfrm>
            <a:off x="1096088" y="10361703"/>
            <a:ext cx="4451566" cy="1586886"/>
          </a:xfrm>
          <a:prstGeom prst="roundRect">
            <a:avLst>
              <a:gd name="adj" fmla="val 50000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dirty="0">
                <a:latin typeface="DIN Next LT Pro Heavy" panose="020B0903020203050203" pitchFamily="34" charset="77"/>
              </a:rPr>
              <a:t>EXPOSIÇÃO EXCESSIVA LUZ ARTIFICIAL</a:t>
            </a: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E26E25A1-FF51-D75F-B898-8E5DC3A69542}"/>
              </a:ext>
            </a:extLst>
          </p:cNvPr>
          <p:cNvSpPr/>
          <p:nvPr/>
        </p:nvSpPr>
        <p:spPr>
          <a:xfrm>
            <a:off x="19071582" y="3355448"/>
            <a:ext cx="4451566" cy="1586886"/>
          </a:xfrm>
          <a:prstGeom prst="roundRect">
            <a:avLst>
              <a:gd name="adj" fmla="val 50000"/>
            </a:avLst>
          </a:prstGeom>
          <a:solidFill>
            <a:srgbClr val="C75D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dirty="0">
                <a:latin typeface="DIN Next LT Pro Heavy" panose="020B0903020203050203" pitchFamily="34" charset="77"/>
              </a:rPr>
              <a:t>OMISSÃO DO CAFÉ DA MANHÃ</a:t>
            </a:r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AE361368-5E72-1BC5-A29E-19D4C0010E4D}"/>
              </a:ext>
            </a:extLst>
          </p:cNvPr>
          <p:cNvSpPr/>
          <p:nvPr/>
        </p:nvSpPr>
        <p:spPr>
          <a:xfrm>
            <a:off x="19193510" y="6872177"/>
            <a:ext cx="4451566" cy="1586886"/>
          </a:xfrm>
          <a:prstGeom prst="roundRect">
            <a:avLst>
              <a:gd name="adj" fmla="val 50000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dirty="0">
                <a:latin typeface="DIN Next LT Pro Heavy" panose="020B0903020203050203" pitchFamily="34" charset="77"/>
              </a:rPr>
              <a:t>JANTARES DE ALTA CARGA GLICÊMICA</a:t>
            </a:r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5444FB66-57F3-D8C7-3830-DBF54F1FBF69}"/>
              </a:ext>
            </a:extLst>
          </p:cNvPr>
          <p:cNvSpPr/>
          <p:nvPr/>
        </p:nvSpPr>
        <p:spPr>
          <a:xfrm>
            <a:off x="19193510" y="10246908"/>
            <a:ext cx="4451566" cy="1586886"/>
          </a:xfrm>
          <a:prstGeom prst="roundRect">
            <a:avLst>
              <a:gd name="adj" fmla="val 50000"/>
            </a:avLst>
          </a:prstGeom>
          <a:solidFill>
            <a:srgbClr val="C75D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200" dirty="0">
                <a:latin typeface="DIN Next LT Pro Heavy" panose="020B0903020203050203" pitchFamily="34" charset="77"/>
              </a:rPr>
              <a:t>HORÁRIOS IRREGULARES DE SONO</a:t>
            </a:r>
          </a:p>
        </p:txBody>
      </p:sp>
    </p:spTree>
    <p:extLst>
      <p:ext uri="{BB962C8B-B14F-4D97-AF65-F5344CB8AC3E}">
        <p14:creationId xmlns:p14="http://schemas.microsoft.com/office/powerpoint/2010/main" val="141475090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Foto em preto e branco de pessoa sentada&#10;&#10;Descrição gerada automaticamente">
            <a:extLst>
              <a:ext uri="{FF2B5EF4-FFF2-40B4-BE49-F238E27FC236}">
                <a16:creationId xmlns:a16="http://schemas.microsoft.com/office/drawing/2014/main" id="{CAC3EAEF-B1DB-9B3F-56A9-E73E7A633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57" y="-28353"/>
            <a:ext cx="25108434" cy="14123494"/>
          </a:xfrm>
          <a:prstGeom prst="rect">
            <a:avLst/>
          </a:prstGeom>
        </p:spPr>
      </p:pic>
      <p:pic>
        <p:nvPicPr>
          <p:cNvPr id="11" name="Imagem 10" descr="Pessoa sentada no sofá&#10;&#10;Descrição gerada automaticamente">
            <a:extLst>
              <a:ext uri="{FF2B5EF4-FFF2-40B4-BE49-F238E27FC236}">
                <a16:creationId xmlns:a16="http://schemas.microsoft.com/office/drawing/2014/main" id="{298C33F3-9371-46D2-0D97-582CB3B61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66" y="-274139"/>
            <a:ext cx="25982340" cy="14615066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A20E063-787E-5673-6670-3CBB064420FD}"/>
              </a:ext>
            </a:extLst>
          </p:cNvPr>
          <p:cNvGrpSpPr/>
          <p:nvPr/>
        </p:nvGrpSpPr>
        <p:grpSpPr>
          <a:xfrm>
            <a:off x="0" y="8951493"/>
            <a:ext cx="25408415" cy="7125133"/>
            <a:chOff x="-80247" y="4150280"/>
            <a:chExt cx="12837112" cy="3541471"/>
          </a:xfrm>
        </p:grpSpPr>
        <p:grpSp>
          <p:nvGrpSpPr>
            <p:cNvPr id="37" name="Agrupar 36">
              <a:extLst>
                <a:ext uri="{FF2B5EF4-FFF2-40B4-BE49-F238E27FC236}">
                  <a16:creationId xmlns:a16="http://schemas.microsoft.com/office/drawing/2014/main" id="{64AC6460-C369-5F2D-187D-D988676A0511}"/>
                </a:ext>
              </a:extLst>
            </p:cNvPr>
            <p:cNvGrpSpPr/>
            <p:nvPr/>
          </p:nvGrpSpPr>
          <p:grpSpPr>
            <a:xfrm>
              <a:off x="-80247" y="4150280"/>
              <a:ext cx="12837112" cy="3541471"/>
              <a:chOff x="-24519" y="4686323"/>
              <a:chExt cx="12837112" cy="3541471"/>
            </a:xfrm>
          </p:grpSpPr>
          <p:sp>
            <p:nvSpPr>
              <p:cNvPr id="39" name="Retângulo Arredondado 38">
                <a:extLst>
                  <a:ext uri="{FF2B5EF4-FFF2-40B4-BE49-F238E27FC236}">
                    <a16:creationId xmlns:a16="http://schemas.microsoft.com/office/drawing/2014/main" id="{0D4706FB-4348-FEEF-CA4B-1D9FDF69CA0A}"/>
                  </a:ext>
                </a:extLst>
              </p:cNvPr>
              <p:cNvSpPr/>
              <p:nvPr/>
            </p:nvSpPr>
            <p:spPr>
              <a:xfrm>
                <a:off x="-24519" y="5932246"/>
                <a:ext cx="12360354" cy="2245770"/>
              </a:xfrm>
              <a:prstGeom prst="roundRect">
                <a:avLst/>
              </a:prstGeom>
              <a:solidFill>
                <a:srgbClr val="99191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pic>
            <p:nvPicPr>
              <p:cNvPr id="40" name="Imagem 39" descr="Maçã vermelha em fundo branco&#10;&#10;Descrição gerada automaticamente com confiança média">
                <a:extLst>
                  <a:ext uri="{FF2B5EF4-FFF2-40B4-BE49-F238E27FC236}">
                    <a16:creationId xmlns:a16="http://schemas.microsoft.com/office/drawing/2014/main" id="{859FBBBA-044D-24F5-F478-CBD654588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613163">
                <a:off x="9271122" y="4686323"/>
                <a:ext cx="3541471" cy="3541471"/>
              </a:xfrm>
              <a:prstGeom prst="rect">
                <a:avLst/>
              </a:prstGeom>
            </p:spPr>
          </p:pic>
          <p:pic>
            <p:nvPicPr>
              <p:cNvPr id="41" name="Imagem 40" descr="Texto&#10;&#10;Descrição gerada automaticamente com confiança média">
                <a:extLst>
                  <a:ext uri="{FF2B5EF4-FFF2-40B4-BE49-F238E27FC236}">
                    <a16:creationId xmlns:a16="http://schemas.microsoft.com/office/drawing/2014/main" id="{C914C0D2-0367-8F9A-BC1B-798178B3F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7396" y="6137127"/>
                <a:ext cx="1378338" cy="631093"/>
              </a:xfrm>
              <a:prstGeom prst="rect">
                <a:avLst/>
              </a:prstGeom>
            </p:spPr>
          </p:pic>
        </p:grpSp>
        <p:pic>
          <p:nvPicPr>
            <p:cNvPr id="38" name="Imagem 37" descr="Texto&#10;&#10;Descrição gerada automaticamente com confiança baixa">
              <a:extLst>
                <a:ext uri="{FF2B5EF4-FFF2-40B4-BE49-F238E27FC236}">
                  <a16:creationId xmlns:a16="http://schemas.microsoft.com/office/drawing/2014/main" id="{597A6118-4CDC-6C42-5CEE-4F69B5B15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495" y="5742765"/>
              <a:ext cx="2323995" cy="746691"/>
            </a:xfrm>
            <a:prstGeom prst="rect">
              <a:avLst/>
            </a:prstGeom>
          </p:spPr>
        </p:pic>
      </p:grpSp>
      <p:sp>
        <p:nvSpPr>
          <p:cNvPr id="4" name="Speakers">
            <a:extLst>
              <a:ext uri="{FF2B5EF4-FFF2-40B4-BE49-F238E27FC236}">
                <a16:creationId xmlns:a16="http://schemas.microsoft.com/office/drawing/2014/main" id="{4CD5581A-68F6-07C4-346E-94774E8D0DDF}"/>
              </a:ext>
            </a:extLst>
          </p:cNvPr>
          <p:cNvSpPr/>
          <p:nvPr/>
        </p:nvSpPr>
        <p:spPr>
          <a:xfrm>
            <a:off x="9339193" y="4610220"/>
            <a:ext cx="14293679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pt-BR" sz="7000" i="0" dirty="0">
                <a:solidFill>
                  <a:srgbClr val="C75D5D"/>
                </a:solidFill>
                <a:latin typeface="DIN Next LT Pro Heavy" panose="020B0903020203050203" pitchFamily="34" charset="77"/>
                <a:cs typeface="Calibri" panose="020F0502020204030204" pitchFamily="34" charset="0"/>
              </a:rPr>
              <a:t>Estratégias Temporais para Potencializar o Tratamento Nutricional Eficiente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297C7A0C-9CD5-057D-56C9-2E891F3BF9FF}"/>
              </a:ext>
            </a:extLst>
          </p:cNvPr>
          <p:cNvSpPr txBox="1"/>
          <p:nvPr/>
        </p:nvSpPr>
        <p:spPr>
          <a:xfrm>
            <a:off x="6560838" y="2755893"/>
            <a:ext cx="19133505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10000" b="1" dirty="0">
                <a:solidFill>
                  <a:srgbClr val="991919"/>
                </a:solidFill>
                <a:latin typeface="DIN Next LT Pro Heavy" panose="020B0903020203050203" pitchFamily="34" charset="77"/>
                <a:cs typeface="Calibri" panose="020F0502020204030204" pitchFamily="34" charset="0"/>
              </a:rPr>
              <a:t>CRONOSUPLEMENTAÇÃO</a:t>
            </a:r>
          </a:p>
          <a:p>
            <a:pPr algn="ctr"/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uFillTx/>
              <a:latin typeface="DIN Next LT Pro Heavy" panose="020B0903020203050203" pitchFamily="34" charset="77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40118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9">
            <a:extLst>
              <a:ext uri="{FF2B5EF4-FFF2-40B4-BE49-F238E27FC236}">
                <a16:creationId xmlns:a16="http://schemas.microsoft.com/office/drawing/2014/main" id="{BE551C46-6794-4729-96FF-D7EDCDE1D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69"/>
          <a:stretch/>
        </p:blipFill>
        <p:spPr>
          <a:xfrm>
            <a:off x="-229218" y="788452"/>
            <a:ext cx="15114702" cy="13773393"/>
          </a:xfrm>
          <a:prstGeom prst="rect">
            <a:avLst/>
          </a:prstGeom>
        </p:spPr>
      </p:pic>
      <p:pic>
        <p:nvPicPr>
          <p:cNvPr id="13" name="Imagem 13">
            <a:extLst>
              <a:ext uri="{FF2B5EF4-FFF2-40B4-BE49-F238E27FC236}">
                <a16:creationId xmlns:a16="http://schemas.microsoft.com/office/drawing/2014/main" id="{8FCDED59-BA18-40F9-8EEB-0C96D57A4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514" y="6400798"/>
            <a:ext cx="11761486" cy="731520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DD1654F-975C-4420-955C-1A476283FB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865" y="937968"/>
            <a:ext cx="11761486" cy="7315200"/>
          </a:xfrm>
          <a:prstGeom prst="rect">
            <a:avLst/>
          </a:prstGeom>
        </p:spPr>
      </p:pic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4154CF84-F774-D63D-D557-F83AB3DCDFCE}"/>
              </a:ext>
            </a:extLst>
          </p:cNvPr>
          <p:cNvSpPr/>
          <p:nvPr/>
        </p:nvSpPr>
        <p:spPr>
          <a:xfrm>
            <a:off x="5284208" y="5483549"/>
            <a:ext cx="14675445" cy="4519641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CBB23D1-89F9-1EAC-79EC-AD9CB8608793}"/>
              </a:ext>
            </a:extLst>
          </p:cNvPr>
          <p:cNvSpPr/>
          <p:nvPr/>
        </p:nvSpPr>
        <p:spPr>
          <a:xfrm>
            <a:off x="-229218" y="-653143"/>
            <a:ext cx="25113961" cy="276840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50800" dir="5400000" algn="ctr" rotWithShape="0">
              <a:schemeClr val="bg1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9"/>
          <a:srcRect l="22260" t="27823" r="42167" b="61696"/>
          <a:stretch/>
        </p:blipFill>
        <p:spPr>
          <a:xfrm>
            <a:off x="5314700" y="-77686"/>
            <a:ext cx="13754599" cy="2192949"/>
          </a:xfrm>
          <a:prstGeom prst="rect">
            <a:avLst/>
          </a:prstGeom>
          <a:solidFill>
            <a:srgbClr val="991919"/>
          </a:solidFill>
        </p:spPr>
      </p:pic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5B9881FB-2445-226B-4AEA-8E5B59C08A07}"/>
              </a:ext>
            </a:extLst>
          </p:cNvPr>
          <p:cNvSpPr/>
          <p:nvPr/>
        </p:nvSpPr>
        <p:spPr>
          <a:xfrm>
            <a:off x="10278690" y="2664719"/>
            <a:ext cx="4451566" cy="1318930"/>
          </a:xfrm>
          <a:prstGeom prst="roundRect">
            <a:avLst>
              <a:gd name="adj" fmla="val 50000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600" dirty="0">
                <a:latin typeface="DIN Next LT Pro Heavy" panose="020B0903020203050203" pitchFamily="34" charset="77"/>
              </a:rPr>
              <a:t>OBESIDADE</a:t>
            </a:r>
          </a:p>
        </p:txBody>
      </p:sp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326B00FB-5DEC-4F17-3ED0-0040F64A51F1}"/>
              </a:ext>
            </a:extLst>
          </p:cNvPr>
          <p:cNvSpPr/>
          <p:nvPr/>
        </p:nvSpPr>
        <p:spPr>
          <a:xfrm>
            <a:off x="2077542" y="3865285"/>
            <a:ext cx="4451566" cy="1318930"/>
          </a:xfrm>
          <a:prstGeom prst="roundRect">
            <a:avLst>
              <a:gd name="adj" fmla="val 50000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600" dirty="0">
                <a:latin typeface="DIN Next LT Pro Heavy" panose="020B0903020203050203" pitchFamily="34" charset="77"/>
              </a:rPr>
              <a:t>DISLIPIDEMIA</a:t>
            </a:r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2D973362-8918-0F59-A667-1F7F3AF3F9D9}"/>
              </a:ext>
            </a:extLst>
          </p:cNvPr>
          <p:cNvSpPr/>
          <p:nvPr/>
        </p:nvSpPr>
        <p:spPr>
          <a:xfrm>
            <a:off x="2497954" y="10610990"/>
            <a:ext cx="4451566" cy="1318930"/>
          </a:xfrm>
          <a:prstGeom prst="roundRect">
            <a:avLst>
              <a:gd name="adj" fmla="val 50000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600" dirty="0">
                <a:latin typeface="DIN Next LT Pro Heavy" panose="020B0903020203050203" pitchFamily="34" charset="77"/>
              </a:rPr>
              <a:t>DIABETES TIPO II</a:t>
            </a: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926572D3-2ABB-80D8-3D1A-0D2DE7236F51}"/>
              </a:ext>
            </a:extLst>
          </p:cNvPr>
          <p:cNvSpPr/>
          <p:nvPr/>
        </p:nvSpPr>
        <p:spPr>
          <a:xfrm>
            <a:off x="18694608" y="4164619"/>
            <a:ext cx="4451566" cy="1318930"/>
          </a:xfrm>
          <a:prstGeom prst="roundRect">
            <a:avLst>
              <a:gd name="adj" fmla="val 50000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600" dirty="0">
                <a:latin typeface="DIN Next LT Pro Heavy" panose="020B0903020203050203" pitchFamily="34" charset="77"/>
              </a:rPr>
              <a:t>SÍNDROME METABÓLICA</a:t>
            </a:r>
          </a:p>
        </p:txBody>
      </p:sp>
      <p:sp>
        <p:nvSpPr>
          <p:cNvPr id="21" name="Rectangle: Rounded Corners 13">
            <a:extLst>
              <a:ext uri="{FF2B5EF4-FFF2-40B4-BE49-F238E27FC236}">
                <a16:creationId xmlns:a16="http://schemas.microsoft.com/office/drawing/2014/main" id="{31953FF4-F0C7-FB9F-9AB1-62C64FC9ADCC}"/>
              </a:ext>
            </a:extLst>
          </p:cNvPr>
          <p:cNvSpPr/>
          <p:nvPr/>
        </p:nvSpPr>
        <p:spPr>
          <a:xfrm>
            <a:off x="18332695" y="10943744"/>
            <a:ext cx="4451566" cy="1318930"/>
          </a:xfrm>
          <a:prstGeom prst="roundRect">
            <a:avLst>
              <a:gd name="adj" fmla="val 50000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3600" dirty="0">
                <a:latin typeface="DIN Next LT Pro Heavy" panose="020B0903020203050203" pitchFamily="34" charset="77"/>
              </a:rPr>
              <a:t>RESISTÊNCIA A INSULINA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83FCE992-294E-194A-6658-85E266CF2DFD}"/>
              </a:ext>
            </a:extLst>
          </p:cNvPr>
          <p:cNvSpPr txBox="1"/>
          <p:nvPr/>
        </p:nvSpPr>
        <p:spPr>
          <a:xfrm>
            <a:off x="5744631" y="6111315"/>
            <a:ext cx="13878394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NÓS ESTAMOS CRIANDO </a:t>
            </a:r>
            <a:r>
              <a:rPr lang="pt-BR" sz="7200" dirty="0">
                <a:solidFill>
                  <a:schemeClr val="bg1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HÁBITOS QUE SÃO ANTAGÔNICOS A FISIOLOGIA HUMANA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1087441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8298375" y="7150455"/>
            <a:ext cx="92425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85" r="94157">
                        <a14:foregroundMark x1="16027" y1="26944" x2="37730" y2="78686"/>
                        <a14:foregroundMark x1="19866" y1="79357" x2="32888" y2="6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2007" y="3195921"/>
            <a:ext cx="12120460" cy="7547465"/>
          </a:xfrm>
          <a:prstGeom prst="rect">
            <a:avLst/>
          </a:prstGeom>
        </p:spPr>
      </p:pic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15559563-ED32-7CB1-235C-2BA5E5FEF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3" y="461153"/>
            <a:ext cx="14219194" cy="3912064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D43F0329-E4E3-3E31-167D-6EF64ED0C1C0}"/>
              </a:ext>
            </a:extLst>
          </p:cNvPr>
          <p:cNvSpPr txBox="1"/>
          <p:nvPr/>
        </p:nvSpPr>
        <p:spPr>
          <a:xfrm>
            <a:off x="385137" y="5967505"/>
            <a:ext cx="12778947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1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JÁ SABEMOS HÁ MUITO TEMPO SOBRE A DEFICIÊNCIA DE LUZ SOLAR</a:t>
            </a:r>
          </a:p>
        </p:txBody>
      </p:sp>
      <p:sp>
        <p:nvSpPr>
          <p:cNvPr id="6" name="Retângulo 9">
            <a:extLst>
              <a:ext uri="{FF2B5EF4-FFF2-40B4-BE49-F238E27FC236}">
                <a16:creationId xmlns:a16="http://schemas.microsoft.com/office/drawing/2014/main" id="{1106FB57-4574-111F-D118-FF0B6B0E3951}"/>
              </a:ext>
            </a:extLst>
          </p:cNvPr>
          <p:cNvSpPr/>
          <p:nvPr/>
        </p:nvSpPr>
        <p:spPr>
          <a:xfrm>
            <a:off x="385137" y="10326562"/>
            <a:ext cx="129268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latin typeface="DM Sans" pitchFamily="2" charset="77"/>
                <a:cs typeface="Arial" panose="020B0604020202020204" pitchFamily="34" charset="0"/>
              </a:rPr>
              <a:t>Será que também temos uma “deficiência de escuridão”?</a:t>
            </a:r>
          </a:p>
        </p:txBody>
      </p:sp>
    </p:spTree>
    <p:extLst>
      <p:ext uri="{BB962C8B-B14F-4D97-AF65-F5344CB8AC3E}">
        <p14:creationId xmlns:p14="http://schemas.microsoft.com/office/powerpoint/2010/main" val="63881653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DEA89B3-8E3B-8665-586C-4C4B9BF30F10}"/>
              </a:ext>
            </a:extLst>
          </p:cNvPr>
          <p:cNvSpPr/>
          <p:nvPr/>
        </p:nvSpPr>
        <p:spPr>
          <a:xfrm>
            <a:off x="226" y="0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48249" b="14689"/>
          <a:stretch/>
        </p:blipFill>
        <p:spPr>
          <a:xfrm>
            <a:off x="13716000" y="-106338"/>
            <a:ext cx="12762269" cy="13822338"/>
          </a:xfrm>
          <a:prstGeom prst="rect">
            <a:avLst/>
          </a:prstGeom>
        </p:spPr>
      </p:pic>
      <p:sp>
        <p:nvSpPr>
          <p:cNvPr id="10" name="Rectangle: Rounded Corners 35">
            <a:extLst>
              <a:ext uri="{FF2B5EF4-FFF2-40B4-BE49-F238E27FC236}">
                <a16:creationId xmlns:a16="http://schemas.microsoft.com/office/drawing/2014/main" id="{B6CF89DF-8774-CB05-6C9D-CEA3B987A4EA}"/>
              </a:ext>
            </a:extLst>
          </p:cNvPr>
          <p:cNvSpPr/>
          <p:nvPr/>
        </p:nvSpPr>
        <p:spPr>
          <a:xfrm rot="16200000">
            <a:off x="5497998" y="-2790599"/>
            <a:ext cx="3149139" cy="11812031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>
            <a:noFill/>
          </a:ln>
          <a:effectLst>
            <a:outerShdw blurRad="203200" dist="50800" dir="5400000" sx="101000" sy="101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/>
          </a:p>
        </p:txBody>
      </p:sp>
      <p:sp>
        <p:nvSpPr>
          <p:cNvPr id="13" name="Speakers">
            <a:extLst>
              <a:ext uri="{FF2B5EF4-FFF2-40B4-BE49-F238E27FC236}">
                <a16:creationId xmlns:a16="http://schemas.microsoft.com/office/drawing/2014/main" id="{19E5FCBA-598D-6779-A6F5-4262A1ADA5B0}"/>
              </a:ext>
            </a:extLst>
          </p:cNvPr>
          <p:cNvSpPr/>
          <p:nvPr/>
        </p:nvSpPr>
        <p:spPr>
          <a:xfrm>
            <a:off x="2438361" y="1972077"/>
            <a:ext cx="9979191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3600" b="1" i="0" dirty="0">
                <a:solidFill>
                  <a:srgbClr val="991919"/>
                </a:solidFill>
                <a:latin typeface="DM Sans" pitchFamily="2" charset="77"/>
              </a:rPr>
              <a:t>Quando nos expomos a luz, hipotálamo manda mensagem para a hipófise falando: </a:t>
            </a:r>
            <a:endParaRPr lang="pt-BR" sz="3600" b="1" dirty="0">
              <a:solidFill>
                <a:srgbClr val="991919"/>
              </a:solidFill>
              <a:latin typeface="DM Sans" pitchFamily="2" charset="77"/>
            </a:endParaRPr>
          </a:p>
          <a:p>
            <a:r>
              <a:rPr lang="pt-BR" sz="3600" b="1" i="0" dirty="0">
                <a:solidFill>
                  <a:srgbClr val="991919"/>
                </a:solidFill>
                <a:latin typeface="DM Sans" pitchFamily="2" charset="77"/>
              </a:rPr>
              <a:t>- “</a:t>
            </a:r>
            <a:r>
              <a:rPr lang="pt-BR" sz="3600" b="1" i="0" dirty="0" err="1">
                <a:solidFill>
                  <a:srgbClr val="991919"/>
                </a:solidFill>
                <a:latin typeface="DM Sans" pitchFamily="2" charset="77"/>
              </a:rPr>
              <a:t>Hey</a:t>
            </a:r>
            <a:r>
              <a:rPr lang="pt-BR" sz="3600" b="1" i="0" dirty="0">
                <a:solidFill>
                  <a:srgbClr val="991919"/>
                </a:solidFill>
                <a:latin typeface="DM Sans" pitchFamily="2" charset="77"/>
              </a:rPr>
              <a:t>, recebi luz, vamos começar o trabalho”!</a:t>
            </a:r>
            <a:endParaRPr lang="pt-BR" sz="3600" b="1" dirty="0">
              <a:solidFill>
                <a:srgbClr val="991919"/>
              </a:solidFill>
              <a:latin typeface="DM Sans" pitchFamily="2" charset="77"/>
            </a:endParaRPr>
          </a:p>
        </p:txBody>
      </p:sp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6639E1FD-A601-8D93-E217-0693F61FF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08" y="2338541"/>
            <a:ext cx="1147453" cy="1036409"/>
          </a:xfrm>
          <a:prstGeom prst="rect">
            <a:avLst/>
          </a:prstGeom>
        </p:spPr>
      </p:pic>
      <p:sp>
        <p:nvSpPr>
          <p:cNvPr id="16" name="Rectangle: Rounded Corners 35">
            <a:extLst>
              <a:ext uri="{FF2B5EF4-FFF2-40B4-BE49-F238E27FC236}">
                <a16:creationId xmlns:a16="http://schemas.microsoft.com/office/drawing/2014/main" id="{5C801C39-3B93-B72D-116C-CF61ED42705B}"/>
              </a:ext>
            </a:extLst>
          </p:cNvPr>
          <p:cNvSpPr/>
          <p:nvPr/>
        </p:nvSpPr>
        <p:spPr>
          <a:xfrm rot="16200000">
            <a:off x="3989699" y="2431516"/>
            <a:ext cx="6079854" cy="11812031"/>
          </a:xfrm>
          <a:prstGeom prst="roundRect">
            <a:avLst>
              <a:gd name="adj" fmla="val 7891"/>
            </a:avLst>
          </a:prstGeom>
          <a:solidFill>
            <a:srgbClr val="991919"/>
          </a:solidFill>
          <a:ln>
            <a:noFill/>
          </a:ln>
          <a:effectLst>
            <a:outerShdw blurRad="203200" dist="50800" dir="5400000" sx="101000" sy="101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7" name="Speakers">
            <a:extLst>
              <a:ext uri="{FF2B5EF4-FFF2-40B4-BE49-F238E27FC236}">
                <a16:creationId xmlns:a16="http://schemas.microsoft.com/office/drawing/2014/main" id="{90FEAB04-82DF-98B5-6FDE-D483FD359DDF}"/>
              </a:ext>
            </a:extLst>
          </p:cNvPr>
          <p:cNvSpPr/>
          <p:nvPr/>
        </p:nvSpPr>
        <p:spPr>
          <a:xfrm>
            <a:off x="2438361" y="5480163"/>
            <a:ext cx="9753639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just"/>
            <a:r>
              <a:rPr lang="pt-BR" sz="40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Que horas seus órgãos descansam? </a:t>
            </a:r>
          </a:p>
          <a:p>
            <a:pPr algn="just"/>
            <a:r>
              <a:rPr lang="pt-BR" sz="40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As vísceras começam a ficar estressadas. E se elas começam a ficar estressadas e sem condição de reparo, principalmente de </a:t>
            </a:r>
            <a:r>
              <a:rPr lang="pt-BR" sz="40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metilação</a:t>
            </a:r>
            <a:r>
              <a:rPr lang="pt-BR" sz="40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, nós começamos a ter seríssimos problemas:</a:t>
            </a:r>
          </a:p>
          <a:p>
            <a:pPr algn="just"/>
            <a:endParaRPr lang="pt-BR" sz="4000" i="0" dirty="0">
              <a:solidFill>
                <a:schemeClr val="bg1"/>
              </a:solidFill>
              <a:latin typeface="DM Sans" pitchFamily="2" charset="77"/>
              <a:cs typeface="Arial" panose="020B0604020202020204" pitchFamily="34" charset="0"/>
            </a:endParaRP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  Câncer, HAS, Obesidade, DM, Envelhecimento Precoce</a:t>
            </a:r>
          </a:p>
        </p:txBody>
      </p:sp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F1DA0A22-735A-8FDF-2567-63D26C5EC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56" y="5517178"/>
            <a:ext cx="1310189" cy="111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47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-2631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B4375-201B-B322-78F5-371573B55AF1}"/>
              </a:ext>
            </a:extLst>
          </p:cNvPr>
          <p:cNvSpPr txBox="1"/>
          <p:nvPr/>
        </p:nvSpPr>
        <p:spPr>
          <a:xfrm>
            <a:off x="-1649224" y="1819365"/>
            <a:ext cx="12778947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60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COMO REVERTER?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8269176-E08B-668B-0332-43AC7A297990}"/>
              </a:ext>
            </a:extLst>
          </p:cNvPr>
          <p:cNvSpPr txBox="1"/>
          <p:nvPr/>
        </p:nvSpPr>
        <p:spPr>
          <a:xfrm>
            <a:off x="9850124" y="1457955"/>
            <a:ext cx="152007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60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ALIMENTAÇÃO E SUPLEMENTAÇÃO EM SINERGIA COM O CICLO CICARDIANO</a:t>
            </a:r>
          </a:p>
        </p:txBody>
      </p:sp>
      <p:pic>
        <p:nvPicPr>
          <p:cNvPr id="5" name="Imagem 4" descr="Relógio de ponteiros&#10;&#10;Descrição gerada automaticamente">
            <a:extLst>
              <a:ext uri="{FF2B5EF4-FFF2-40B4-BE49-F238E27FC236}">
                <a16:creationId xmlns:a16="http://schemas.microsoft.com/office/drawing/2014/main" id="{02F6D4CC-533E-FA97-9539-90BA90E0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723" y="4565889"/>
            <a:ext cx="12845203" cy="4490136"/>
          </a:xfrm>
          <a:prstGeom prst="rect">
            <a:avLst/>
          </a:prstGeom>
        </p:spPr>
      </p:pic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0234F48-0316-AF8F-3878-FAA9249AC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13" y="4031062"/>
            <a:ext cx="7442200" cy="4686300"/>
          </a:xfrm>
          <a:prstGeom prst="rect">
            <a:avLst/>
          </a:prstGeom>
        </p:spPr>
      </p:pic>
      <p:sp>
        <p:nvSpPr>
          <p:cNvPr id="8" name="Retângulo 9">
            <a:extLst>
              <a:ext uri="{FF2B5EF4-FFF2-40B4-BE49-F238E27FC236}">
                <a16:creationId xmlns:a16="http://schemas.microsoft.com/office/drawing/2014/main" id="{0344DAB4-DA03-CB72-C503-4D85125CBB99}"/>
              </a:ext>
            </a:extLst>
          </p:cNvPr>
          <p:cNvSpPr/>
          <p:nvPr/>
        </p:nvSpPr>
        <p:spPr>
          <a:xfrm>
            <a:off x="2027444" y="9453133"/>
            <a:ext cx="204379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rtl="0" fontAlgn="auto" latinLnBrk="0" hangingPunct="0">
              <a:spcBef>
                <a:spcPts val="0"/>
              </a:spcBef>
              <a:spcAft>
                <a:spcPts val="0"/>
              </a:spcAft>
            </a:pPr>
            <a:r>
              <a:rPr lang="pt-BR" sz="4800" spc="0" baseline="0" dirty="0">
                <a:ln>
                  <a:noFill/>
                </a:ln>
                <a:solidFill>
                  <a:schemeClr val="tx1"/>
                </a:solidFill>
                <a:effectLst/>
                <a:latin typeface="DM Sans" pitchFamily="2" charset="77"/>
                <a:ea typeface="Helvetica" pitchFamily="2" charset="0"/>
                <a:cs typeface="Arial" panose="020B0604020202020204" pitchFamily="34" charset="0"/>
              </a:rPr>
              <a:t>“O horário do consumo dos alimentos pode ter um impacto maior do que o peso corporal na melhora da doença metabólica”. </a:t>
            </a:r>
          </a:p>
          <a:p>
            <a:pPr marL="0" marR="0" indent="0" algn="ctr" rtl="0" fontAlgn="auto" latinLnBrk="0" hangingPunct="0">
              <a:spcBef>
                <a:spcPts val="0"/>
              </a:spcBef>
              <a:spcAft>
                <a:spcPts val="0"/>
              </a:spcAft>
            </a:pPr>
            <a:endParaRPr lang="pt-BR" sz="4800" dirty="0">
              <a:solidFill>
                <a:schemeClr val="tx1"/>
              </a:solidFill>
              <a:effectLst/>
              <a:latin typeface="DM Sans" pitchFamily="2" charset="77"/>
            </a:endParaRPr>
          </a:p>
          <a:p>
            <a:pPr marL="0" marR="0" indent="0" algn="ctr" rtl="0" fontAlgn="auto" latinLnBrk="0" hangingPunct="0">
              <a:spcBef>
                <a:spcPts val="0"/>
              </a:spcBef>
              <a:spcAft>
                <a:spcPts val="0"/>
              </a:spcAft>
            </a:pPr>
            <a:r>
              <a:rPr lang="pt-BR" sz="3200" spc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DM Sans" pitchFamily="2" charset="77"/>
                <a:ea typeface="Helvetica" pitchFamily="2" charset="0"/>
                <a:cs typeface="Arial" panose="020B0604020202020204" pitchFamily="34" charset="0"/>
              </a:rPr>
              <a:t>Cell</a:t>
            </a:r>
            <a:r>
              <a:rPr lang="pt-BR" sz="3200" spc="0" baseline="0" dirty="0">
                <a:ln>
                  <a:noFill/>
                </a:ln>
                <a:solidFill>
                  <a:schemeClr val="tx1"/>
                </a:solidFill>
                <a:effectLst/>
                <a:latin typeface="DM Sans" pitchFamily="2" charset="77"/>
                <a:ea typeface="Helvetica" pitchFamily="2" charset="0"/>
                <a:cs typeface="Arial" panose="020B0604020202020204" pitchFamily="34" charset="0"/>
              </a:rPr>
              <a:t> </a:t>
            </a:r>
            <a:r>
              <a:rPr lang="pt-BR" sz="3200" spc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DM Sans" pitchFamily="2" charset="77"/>
                <a:ea typeface="Helvetica" pitchFamily="2" charset="0"/>
                <a:cs typeface="Arial" panose="020B0604020202020204" pitchFamily="34" charset="0"/>
              </a:rPr>
              <a:t>metabolism</a:t>
            </a:r>
            <a:r>
              <a:rPr lang="pt-BR" sz="3200" spc="0" baseline="0" dirty="0">
                <a:ln>
                  <a:noFill/>
                </a:ln>
                <a:solidFill>
                  <a:schemeClr val="tx1"/>
                </a:solidFill>
                <a:effectLst/>
                <a:latin typeface="DM Sans" pitchFamily="2" charset="77"/>
                <a:ea typeface="Helvetica" pitchFamily="2" charset="0"/>
                <a:cs typeface="Arial" panose="020B0604020202020204" pitchFamily="34" charset="0"/>
              </a:rPr>
              <a:t>, 2018; 27(6): 1212-21. </a:t>
            </a:r>
            <a:endParaRPr lang="pt-BR" sz="3200" dirty="0">
              <a:solidFill>
                <a:schemeClr val="tx1"/>
              </a:solidFill>
              <a:effectLst/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906612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9336D43-1844-3EFC-61A7-226F8A81BDA4}"/>
              </a:ext>
            </a:extLst>
          </p:cNvPr>
          <p:cNvSpPr/>
          <p:nvPr/>
        </p:nvSpPr>
        <p:spPr>
          <a:xfrm>
            <a:off x="-233169" y="0"/>
            <a:ext cx="246171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7" b="95022" l="4004" r="99121">
                        <a14:foregroundMark x1="24609" y1="34553" x2="41113" y2="64275"/>
                        <a14:foregroundMark x1="37500" y1="48755" x2="36914" y2="48755"/>
                        <a14:foregroundMark x1="10547" y1="51391" x2="10547" y2="51391"/>
                        <a14:foregroundMark x1="37207" y1="44949" x2="37207" y2="44949"/>
                        <a14:foregroundMark x1="10742" y1="61640" x2="40332" y2="59004"/>
                        <a14:foregroundMark x1="11719" y1="76428" x2="43066" y2="75695"/>
                        <a14:foregroundMark x1="16797" y1="84480" x2="34277" y2="80673"/>
                        <a14:foregroundMark x1="39648" y1="65007" x2="13965" y2="68521"/>
                        <a14:foregroundMark x1="23145" y1="28843" x2="20313" y2="47145"/>
                        <a14:foregroundMark x1="18848" y1="23280" x2="25293" y2="25183"/>
                        <a14:foregroundMark x1="62402" y1="17862" x2="66211" y2="84773"/>
                        <a14:foregroundMark x1="89746" y1="26647" x2="89453" y2="77599"/>
                        <a14:foregroundMark x1="92188" y1="43338" x2="95996" y2="54466"/>
                        <a14:foregroundMark x1="53906" y1="48316" x2="55176" y2="69693"/>
                        <a14:foregroundMark x1="70313" y1="46852" x2="71582" y2="69253"/>
                        <a14:foregroundMark x1="60449" y1="27818" x2="61719" y2="40264"/>
                        <a14:foregroundMark x1="64063" y1="18302" x2="65039" y2="32650"/>
                        <a14:foregroundMark x1="23340" y1="24305" x2="19531" y2="24012"/>
                        <a14:foregroundMark x1="19727" y1="39531" x2="6152" y2="58272"/>
                        <a14:foregroundMark x1="13477" y1="82138" x2="42578" y2="76135"/>
                        <a14:foregroundMark x1="60156" y1="83309" x2="70605" y2="80234"/>
                        <a14:foregroundMark x1="85840" y1="77599" x2="92383" y2="77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852" y="368026"/>
            <a:ext cx="19851329" cy="8540498"/>
          </a:xfrm>
          <a:prstGeom prst="rect">
            <a:avLst/>
          </a:prstGeom>
        </p:spPr>
      </p:pic>
      <p:sp>
        <p:nvSpPr>
          <p:cNvPr id="12" name="Rectangle: Rounded Corners 35">
            <a:extLst>
              <a:ext uri="{FF2B5EF4-FFF2-40B4-BE49-F238E27FC236}">
                <a16:creationId xmlns:a16="http://schemas.microsoft.com/office/drawing/2014/main" id="{B75A48A4-8E1B-8FDC-BA62-C253CE5890E9}"/>
              </a:ext>
            </a:extLst>
          </p:cNvPr>
          <p:cNvSpPr/>
          <p:nvPr/>
        </p:nvSpPr>
        <p:spPr>
          <a:xfrm rot="16200000">
            <a:off x="10730919" y="1266001"/>
            <a:ext cx="2519039" cy="18114273"/>
          </a:xfrm>
          <a:prstGeom prst="roundRect">
            <a:avLst>
              <a:gd name="adj" fmla="val 7891"/>
            </a:avLst>
          </a:prstGeom>
          <a:solidFill>
            <a:srgbClr val="991919"/>
          </a:solidFill>
          <a:ln>
            <a:noFill/>
          </a:ln>
          <a:effectLst>
            <a:outerShdw blurRad="203200" dist="50800" dir="5400000" sx="101000" sy="101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1F1FB936-6329-53CC-678A-443156FAE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36" y="9661407"/>
            <a:ext cx="1310189" cy="1110021"/>
          </a:xfrm>
          <a:prstGeom prst="rect">
            <a:avLst/>
          </a:prstGeom>
        </p:spPr>
      </p:pic>
      <p:sp>
        <p:nvSpPr>
          <p:cNvPr id="11" name="Retângulo 9">
            <a:extLst>
              <a:ext uri="{FF2B5EF4-FFF2-40B4-BE49-F238E27FC236}">
                <a16:creationId xmlns:a16="http://schemas.microsoft.com/office/drawing/2014/main" id="{866ABE00-E2F5-8360-F22B-9F679CBEF23A}"/>
              </a:ext>
            </a:extLst>
          </p:cNvPr>
          <p:cNvSpPr/>
          <p:nvPr/>
        </p:nvSpPr>
        <p:spPr>
          <a:xfrm>
            <a:off x="4184496" y="9873677"/>
            <a:ext cx="162264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“Coma como um rei no café da manhã, almoce como um príncipe e jante como um plebeu” </a:t>
            </a:r>
          </a:p>
          <a:p>
            <a:pPr algn="r"/>
            <a:r>
              <a:rPr lang="pt-BR" sz="3600" i="1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Adelle</a:t>
            </a:r>
            <a:r>
              <a:rPr lang="pt-BR" sz="3600" i="1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Davis </a:t>
            </a:r>
            <a:endParaRPr lang="pt-BR" sz="1800" dirty="0">
              <a:solidFill>
                <a:schemeClr val="bg1"/>
              </a:solidFill>
              <a:latin typeface="DM Sans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2849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9BDB33-AE11-A0DE-8BD4-439A4C0C1E28}"/>
              </a:ext>
            </a:extLst>
          </p:cNvPr>
          <p:cNvSpPr txBox="1"/>
          <p:nvPr/>
        </p:nvSpPr>
        <p:spPr>
          <a:xfrm>
            <a:off x="545676" y="2668915"/>
            <a:ext cx="12608216" cy="10074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dirty="0">
                <a:latin typeface="DM Sans" pitchFamily="2" charset="77"/>
                <a:cs typeface="Arial" panose="020B0604020202020204" pitchFamily="34" charset="0"/>
              </a:rPr>
              <a:t>• Evite omitir;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dirty="0">
                <a:latin typeface="DM Sans" pitchFamily="2" charset="77"/>
                <a:cs typeface="Arial" panose="020B0604020202020204" pitchFamily="34" charset="0"/>
              </a:rPr>
              <a:t>• Estudos: até 09:30h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dirty="0">
                <a:latin typeface="DM Sans" pitchFamily="2" charset="77"/>
                <a:cs typeface="Arial" panose="020B0604020202020204" pitchFamily="34" charset="0"/>
              </a:rPr>
              <a:t>• Carboidrato de baixo a moderado IG + proteína + fibras;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dirty="0">
                <a:latin typeface="DM Sans" pitchFamily="2" charset="77"/>
                <a:cs typeface="Arial" panose="020B0604020202020204" pitchFamily="34" charset="0"/>
              </a:rPr>
              <a:t>• Estratégia anti-inflamatória;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dirty="0">
                <a:latin typeface="DM Sans" pitchFamily="2" charset="77"/>
                <a:cs typeface="Arial" panose="020B0604020202020204" pitchFamily="34" charset="0"/>
              </a:rPr>
              <a:t>• Fonte de triptofano;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dirty="0">
                <a:latin typeface="DM Sans" pitchFamily="2" charset="77"/>
                <a:cs typeface="Arial" panose="020B0604020202020204" pitchFamily="34" charset="0"/>
              </a:rPr>
              <a:t>• Ativadores de AMPK/SIRT/PGC1alfa (atividade mitocondrial);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dirty="0">
                <a:latin typeface="DM Sans" pitchFamily="2" charset="77"/>
                <a:cs typeface="Arial" panose="020B0604020202020204" pitchFamily="34" charset="0"/>
              </a:rPr>
              <a:t>• Ativadores de PER2 (ômega 3)</a:t>
            </a:r>
            <a:endParaRPr kumimoji="0" lang="pt-BR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892" y="-694634"/>
            <a:ext cx="15105268" cy="15105268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94294DC-993E-A758-926D-93F3CEEF7380}"/>
              </a:ext>
            </a:extLst>
          </p:cNvPr>
          <p:cNvSpPr txBox="1"/>
          <p:nvPr/>
        </p:nvSpPr>
        <p:spPr>
          <a:xfrm>
            <a:off x="-2210579" y="792047"/>
            <a:ext cx="1277894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CAFÉ DA MANHÃ</a:t>
            </a:r>
          </a:p>
        </p:txBody>
      </p:sp>
    </p:spTree>
    <p:extLst>
      <p:ext uri="{BB962C8B-B14F-4D97-AF65-F5344CB8AC3E}">
        <p14:creationId xmlns:p14="http://schemas.microsoft.com/office/powerpoint/2010/main" val="4173894516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290945" y="-28354"/>
            <a:ext cx="25046751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Dobrada 5">
            <a:extLst>
              <a:ext uri="{FF2B5EF4-FFF2-40B4-BE49-F238E27FC236}">
                <a16:creationId xmlns:a16="http://schemas.microsoft.com/office/drawing/2014/main" id="{21B4514B-FA65-4165-BB99-386915638686}"/>
              </a:ext>
            </a:extLst>
          </p:cNvPr>
          <p:cNvSpPr/>
          <p:nvPr/>
        </p:nvSpPr>
        <p:spPr>
          <a:xfrm>
            <a:off x="14460391" y="2882212"/>
            <a:ext cx="4547764" cy="2279504"/>
          </a:xfrm>
          <a:prstGeom prst="bentArrow">
            <a:avLst/>
          </a:prstGeom>
          <a:solidFill>
            <a:srgbClr val="991919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pic>
        <p:nvPicPr>
          <p:cNvPr id="7" name="Imagem 6" descr="Uma imagem contendo Diagrama&#10;&#10;Descrição gerada automaticamente">
            <a:extLst>
              <a:ext uri="{FF2B5EF4-FFF2-40B4-BE49-F238E27FC236}">
                <a16:creationId xmlns:a16="http://schemas.microsoft.com/office/drawing/2014/main" id="{8FDBC3BD-CD06-19AE-EE19-3ABC8F9C3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02" y="4948709"/>
            <a:ext cx="14190956" cy="7604114"/>
          </a:xfrm>
          <a:prstGeom prst="rect">
            <a:avLst/>
          </a:prstGeom>
        </p:spPr>
      </p:pic>
      <p:pic>
        <p:nvPicPr>
          <p:cNvPr id="9" name="Imagem 8" descr="Texto&#10;&#10;Descrição gerada automaticamente com confiança média">
            <a:extLst>
              <a:ext uri="{FF2B5EF4-FFF2-40B4-BE49-F238E27FC236}">
                <a16:creationId xmlns:a16="http://schemas.microsoft.com/office/drawing/2014/main" id="{31DE4954-B826-9463-C8E5-C64DE4784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7" y="1850988"/>
            <a:ext cx="12613616" cy="3402479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286B5020-5D81-4F99-94A2-BAE171D2CD08}"/>
              </a:ext>
            </a:extLst>
          </p:cNvPr>
          <p:cNvGrpSpPr/>
          <p:nvPr/>
        </p:nvGrpSpPr>
        <p:grpSpPr>
          <a:xfrm>
            <a:off x="14615212" y="6561252"/>
            <a:ext cx="5830870" cy="4522850"/>
            <a:chOff x="15010835" y="6356774"/>
            <a:chExt cx="6217835" cy="5640240"/>
          </a:xfrm>
          <a:solidFill>
            <a:srgbClr val="C75D5D"/>
          </a:solidFill>
        </p:grpSpPr>
        <p:sp>
          <p:nvSpPr>
            <p:cNvPr id="13" name="Seta: para Baixo 12">
              <a:extLst>
                <a:ext uri="{FF2B5EF4-FFF2-40B4-BE49-F238E27FC236}">
                  <a16:creationId xmlns:a16="http://schemas.microsoft.com/office/drawing/2014/main" id="{363E5542-48CF-4A49-9440-993D23BF37A1}"/>
                </a:ext>
              </a:extLst>
            </p:cNvPr>
            <p:cNvSpPr/>
            <p:nvPr/>
          </p:nvSpPr>
          <p:spPr>
            <a:xfrm>
              <a:off x="20259701" y="6976050"/>
              <a:ext cx="968969" cy="1027648"/>
            </a:xfrm>
            <a:prstGeom prst="downArrow">
              <a:avLst/>
            </a:prstGeom>
            <a:grpFill/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 Neue Medium"/>
              </a:endParaRPr>
            </a:p>
          </p:txBody>
        </p:sp>
        <p:sp>
          <p:nvSpPr>
            <p:cNvPr id="14" name="Seta: para Baixo 13">
              <a:extLst>
                <a:ext uri="{FF2B5EF4-FFF2-40B4-BE49-F238E27FC236}">
                  <a16:creationId xmlns:a16="http://schemas.microsoft.com/office/drawing/2014/main" id="{8AFF9069-E09A-4076-BFBC-F44F59CF0043}"/>
                </a:ext>
              </a:extLst>
            </p:cNvPr>
            <p:cNvSpPr/>
            <p:nvPr/>
          </p:nvSpPr>
          <p:spPr>
            <a:xfrm rot="3128252">
              <a:off x="17782879" y="7792452"/>
              <a:ext cx="274320" cy="1463040"/>
            </a:xfrm>
            <a:prstGeom prst="downArrow">
              <a:avLst/>
            </a:prstGeom>
            <a:grpFill/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 Neue Medium"/>
              </a:endParaRPr>
            </a:p>
          </p:txBody>
        </p:sp>
        <p:sp>
          <p:nvSpPr>
            <p:cNvPr id="15" name="Seta: para a Direita 14">
              <a:extLst>
                <a:ext uri="{FF2B5EF4-FFF2-40B4-BE49-F238E27FC236}">
                  <a16:creationId xmlns:a16="http://schemas.microsoft.com/office/drawing/2014/main" id="{98F64932-7882-4B19-BEB1-1978E23AD1F8}"/>
                </a:ext>
              </a:extLst>
            </p:cNvPr>
            <p:cNvSpPr/>
            <p:nvPr/>
          </p:nvSpPr>
          <p:spPr>
            <a:xfrm>
              <a:off x="17554912" y="9622438"/>
              <a:ext cx="2805887" cy="292388"/>
            </a:xfrm>
            <a:prstGeom prst="rightArrow">
              <a:avLst/>
            </a:prstGeom>
            <a:grpFill/>
            <a:ln w="12700" cap="flat">
              <a:noFill/>
              <a:miter lim="4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 Neue Medium"/>
              </a:endParaRPr>
            </a:p>
          </p:txBody>
        </p:sp>
        <p:sp>
          <p:nvSpPr>
            <p:cNvPr id="19" name="Seta: Curva para a Direita 18">
              <a:extLst>
                <a:ext uri="{FF2B5EF4-FFF2-40B4-BE49-F238E27FC236}">
                  <a16:creationId xmlns:a16="http://schemas.microsoft.com/office/drawing/2014/main" id="{66B1B85A-5C41-4AF9-A5B6-7C1BB1D94960}"/>
                </a:ext>
              </a:extLst>
            </p:cNvPr>
            <p:cNvSpPr/>
            <p:nvPr/>
          </p:nvSpPr>
          <p:spPr>
            <a:xfrm rot="20869367">
              <a:off x="15010835" y="6356774"/>
              <a:ext cx="1479383" cy="5640240"/>
            </a:xfrm>
            <a:prstGeom prst="curvedRightArrow">
              <a:avLst/>
            </a:prstGeom>
            <a:grpFill/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Helvetica Neue Medium"/>
              </a:endParaRPr>
            </a:p>
          </p:txBody>
        </p:sp>
      </p:grpSp>
      <p:pic>
        <p:nvPicPr>
          <p:cNvPr id="12" name="Imagem 11" descr="Gráfico&#10;&#10;Descrição gerada automaticamente">
            <a:extLst>
              <a:ext uri="{FF2B5EF4-FFF2-40B4-BE49-F238E27FC236}">
                <a16:creationId xmlns:a16="http://schemas.microsoft.com/office/drawing/2014/main" id="{8810DE98-0318-BE2A-159E-1DA954A85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253" y="2535863"/>
            <a:ext cx="4352750" cy="3136413"/>
          </a:xfrm>
          <a:prstGeom prst="rect">
            <a:avLst/>
          </a:prstGeom>
        </p:spPr>
      </p:pic>
      <p:pic>
        <p:nvPicPr>
          <p:cNvPr id="26" name="Imagem 25" descr="Uma imagem contendo objeto, xícara, laranja, comida&#10;&#10;Descrição gerada automaticamente">
            <a:extLst>
              <a:ext uri="{FF2B5EF4-FFF2-40B4-BE49-F238E27FC236}">
                <a16:creationId xmlns:a16="http://schemas.microsoft.com/office/drawing/2014/main" id="{FA3326A9-C22C-B717-E261-75AA9E0910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123" y="11001379"/>
            <a:ext cx="1659684" cy="1551444"/>
          </a:xfrm>
          <a:prstGeom prst="rect">
            <a:avLst/>
          </a:prstGeom>
        </p:spPr>
      </p:pic>
      <p:pic>
        <p:nvPicPr>
          <p:cNvPr id="30" name="Imagem 29" descr="Forma&#10;&#10;Descrição gerada automaticamente com confiança média">
            <a:extLst>
              <a:ext uri="{FF2B5EF4-FFF2-40B4-BE49-F238E27FC236}">
                <a16:creationId xmlns:a16="http://schemas.microsoft.com/office/drawing/2014/main" id="{03FE35B2-FF25-90F5-1A9F-29934978F4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986" y="7528972"/>
            <a:ext cx="2637598" cy="1314558"/>
          </a:xfrm>
          <a:prstGeom prst="rect">
            <a:avLst/>
          </a:prstGeom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39939148-CC13-A59C-0A18-7320BF52D3B0}"/>
              </a:ext>
            </a:extLst>
          </p:cNvPr>
          <p:cNvSpPr txBox="1"/>
          <p:nvPr/>
        </p:nvSpPr>
        <p:spPr>
          <a:xfrm>
            <a:off x="1643199" y="407306"/>
            <a:ext cx="2031363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RITMO CIRCADIANO DA EXPRESSÃO GÊNICA</a:t>
            </a:r>
          </a:p>
        </p:txBody>
      </p:sp>
      <p:sp>
        <p:nvSpPr>
          <p:cNvPr id="32" name="Retângulo 9">
            <a:extLst>
              <a:ext uri="{FF2B5EF4-FFF2-40B4-BE49-F238E27FC236}">
                <a16:creationId xmlns:a16="http://schemas.microsoft.com/office/drawing/2014/main" id="{6678394F-3E57-1730-B272-4F93F3BC71C4}"/>
              </a:ext>
            </a:extLst>
          </p:cNvPr>
          <p:cNvSpPr/>
          <p:nvPr/>
        </p:nvSpPr>
        <p:spPr>
          <a:xfrm>
            <a:off x="8428244" y="1862207"/>
            <a:ext cx="20437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rtl="0" fontAlgn="auto" latinLnBrk="0" hangingPunct="0">
              <a:spcBef>
                <a:spcPts val="0"/>
              </a:spcBef>
              <a:spcAft>
                <a:spcPts val="0"/>
              </a:spcAft>
            </a:pPr>
            <a:r>
              <a:rPr lang="pt-BR" sz="36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A primeira refeição diária ativa PER2 no fígado</a:t>
            </a:r>
            <a:endParaRPr lang="pt-BR" sz="3600" dirty="0">
              <a:solidFill>
                <a:schemeClr val="tx1"/>
              </a:solidFill>
              <a:effectLst/>
              <a:latin typeface="DM Sans" pitchFamily="2" charset="77"/>
            </a:endParaRPr>
          </a:p>
        </p:txBody>
      </p:sp>
      <p:sp>
        <p:nvSpPr>
          <p:cNvPr id="33" name="Rectangle: Rounded Corners 22">
            <a:extLst>
              <a:ext uri="{FF2B5EF4-FFF2-40B4-BE49-F238E27FC236}">
                <a16:creationId xmlns:a16="http://schemas.microsoft.com/office/drawing/2014/main" id="{C10823CB-D705-0B91-1396-3F179AD1FC4E}"/>
              </a:ext>
            </a:extLst>
          </p:cNvPr>
          <p:cNvSpPr/>
          <p:nvPr/>
        </p:nvSpPr>
        <p:spPr>
          <a:xfrm>
            <a:off x="17095090" y="5580987"/>
            <a:ext cx="6269931" cy="1295066"/>
          </a:xfrm>
          <a:prstGeom prst="roundRect">
            <a:avLst>
              <a:gd name="adj" fmla="val 50000"/>
            </a:avLst>
          </a:prstGeom>
          <a:solidFill>
            <a:srgbClr val="C75D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35" name="Graphic 25">
            <a:extLst>
              <a:ext uri="{FF2B5EF4-FFF2-40B4-BE49-F238E27FC236}">
                <a16:creationId xmlns:a16="http://schemas.microsoft.com/office/drawing/2014/main" id="{52E52E09-4917-3CD3-1A4A-175B916F0A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270608" y="5911405"/>
            <a:ext cx="620737" cy="620737"/>
          </a:xfrm>
          <a:prstGeom prst="rect">
            <a:avLst/>
          </a:prstGeom>
        </p:spPr>
      </p:pic>
      <p:sp>
        <p:nvSpPr>
          <p:cNvPr id="36" name="CaixaDeTexto 10">
            <a:extLst>
              <a:ext uri="{FF2B5EF4-FFF2-40B4-BE49-F238E27FC236}">
                <a16:creationId xmlns:a16="http://schemas.microsoft.com/office/drawing/2014/main" id="{7C75DC92-FDE8-9C7A-90DD-8F794F692A0B}"/>
              </a:ext>
            </a:extLst>
          </p:cNvPr>
          <p:cNvSpPr txBox="1"/>
          <p:nvPr/>
        </p:nvSpPr>
        <p:spPr>
          <a:xfrm>
            <a:off x="17835679" y="5977516"/>
            <a:ext cx="5378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CARBOIDRATO + PROTEÍNA</a:t>
            </a:r>
          </a:p>
        </p:txBody>
      </p:sp>
      <p:sp>
        <p:nvSpPr>
          <p:cNvPr id="37" name="CaixaDeTexto 10">
            <a:extLst>
              <a:ext uri="{FF2B5EF4-FFF2-40B4-BE49-F238E27FC236}">
                <a16:creationId xmlns:a16="http://schemas.microsoft.com/office/drawing/2014/main" id="{0D45DA04-B4D5-65FC-5428-739932CA6CCA}"/>
              </a:ext>
            </a:extLst>
          </p:cNvPr>
          <p:cNvSpPr txBox="1"/>
          <p:nvPr/>
        </p:nvSpPr>
        <p:spPr>
          <a:xfrm>
            <a:off x="13432613" y="8896760"/>
            <a:ext cx="5378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PER2</a:t>
            </a:r>
          </a:p>
        </p:txBody>
      </p:sp>
      <p:sp>
        <p:nvSpPr>
          <p:cNvPr id="38" name="CaixaDeTexto 10">
            <a:extLst>
              <a:ext uri="{FF2B5EF4-FFF2-40B4-BE49-F238E27FC236}">
                <a16:creationId xmlns:a16="http://schemas.microsoft.com/office/drawing/2014/main" id="{E7AD8B99-B4B8-6C28-9967-85EDCA8E61D5}"/>
              </a:ext>
            </a:extLst>
          </p:cNvPr>
          <p:cNvSpPr txBox="1"/>
          <p:nvPr/>
        </p:nvSpPr>
        <p:spPr>
          <a:xfrm>
            <a:off x="17374553" y="8159950"/>
            <a:ext cx="5378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INSULINA</a:t>
            </a:r>
          </a:p>
        </p:txBody>
      </p:sp>
      <p:sp>
        <p:nvSpPr>
          <p:cNvPr id="40" name="CaixaDeTexto 10">
            <a:extLst>
              <a:ext uri="{FF2B5EF4-FFF2-40B4-BE49-F238E27FC236}">
                <a16:creationId xmlns:a16="http://schemas.microsoft.com/office/drawing/2014/main" id="{8C2D9B8D-6123-B1F6-7FD1-CFE4CAB72389}"/>
              </a:ext>
            </a:extLst>
          </p:cNvPr>
          <p:cNvSpPr txBox="1"/>
          <p:nvPr/>
        </p:nvSpPr>
        <p:spPr>
          <a:xfrm>
            <a:off x="19201086" y="8996162"/>
            <a:ext cx="5378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MUDANÇA DE FASE</a:t>
            </a:r>
          </a:p>
        </p:txBody>
      </p:sp>
      <p:sp>
        <p:nvSpPr>
          <p:cNvPr id="41" name="CaixaDeTexto 10">
            <a:extLst>
              <a:ext uri="{FF2B5EF4-FFF2-40B4-BE49-F238E27FC236}">
                <a16:creationId xmlns:a16="http://schemas.microsoft.com/office/drawing/2014/main" id="{8169D9B8-A99F-F28C-1265-8547C0F86479}"/>
              </a:ext>
            </a:extLst>
          </p:cNvPr>
          <p:cNvSpPr txBox="1"/>
          <p:nvPr/>
        </p:nvSpPr>
        <p:spPr>
          <a:xfrm>
            <a:off x="15627403" y="10378392"/>
            <a:ext cx="9407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ISOLADOS SÃO INSUFICIENTES</a:t>
            </a:r>
          </a:p>
        </p:txBody>
      </p:sp>
      <p:sp>
        <p:nvSpPr>
          <p:cNvPr id="42" name="CaixaDeTexto 10">
            <a:extLst>
              <a:ext uri="{FF2B5EF4-FFF2-40B4-BE49-F238E27FC236}">
                <a16:creationId xmlns:a16="http://schemas.microsoft.com/office/drawing/2014/main" id="{BBFAF8CB-B01E-7D23-62E7-1A6548812615}"/>
              </a:ext>
            </a:extLst>
          </p:cNvPr>
          <p:cNvSpPr txBox="1"/>
          <p:nvPr/>
        </p:nvSpPr>
        <p:spPr>
          <a:xfrm>
            <a:off x="16162486" y="11318344"/>
            <a:ext cx="7802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PORTENCIALIZA O AUMENTO DA EXPRESSÃO DO GENE PER2</a:t>
            </a:r>
          </a:p>
        </p:txBody>
      </p:sp>
    </p:spTree>
    <p:extLst>
      <p:ext uri="{BB962C8B-B14F-4D97-AF65-F5344CB8AC3E}">
        <p14:creationId xmlns:p14="http://schemas.microsoft.com/office/powerpoint/2010/main" val="385798137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43690" y="-94060"/>
            <a:ext cx="25046660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9">
            <a:extLst>
              <a:ext uri="{FF2B5EF4-FFF2-40B4-BE49-F238E27FC236}">
                <a16:creationId xmlns:a16="http://schemas.microsoft.com/office/drawing/2014/main" id="{898EB5E1-AAAF-23F8-F1B9-9CB077847BB7}"/>
              </a:ext>
            </a:extLst>
          </p:cNvPr>
          <p:cNvSpPr/>
          <p:nvPr/>
        </p:nvSpPr>
        <p:spPr>
          <a:xfrm>
            <a:off x="2027444" y="271395"/>
            <a:ext cx="204379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De manhã nós temos ativação de enzimas importantíssimas como AMPK e SIRT1 </a:t>
            </a:r>
            <a:r>
              <a:rPr lang="pt-BR" sz="3600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que vão codificar PER-1 e PER-2 (genes período 1 e período 2), que vão ativar a atividade mitocondrial, o gasto energético em repouso, a oxidação de ácidos graxos e o processamento de glicose. </a:t>
            </a:r>
            <a:endParaRPr lang="pt-BR" sz="3600" dirty="0">
              <a:solidFill>
                <a:schemeClr val="tx1"/>
              </a:solidFill>
              <a:latin typeface="DM Sans" pitchFamily="2" charset="77"/>
            </a:endParaRPr>
          </a:p>
        </p:txBody>
      </p:sp>
      <p:pic>
        <p:nvPicPr>
          <p:cNvPr id="4" name="Imagem 3" descr="Diagrama&#10;&#10;Descrição gerada automaticamente com confiança baixa">
            <a:extLst>
              <a:ext uri="{FF2B5EF4-FFF2-40B4-BE49-F238E27FC236}">
                <a16:creationId xmlns:a16="http://schemas.microsoft.com/office/drawing/2014/main" id="{206C1E80-8496-2DB8-A8A2-30B8AAA38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55" y="2087782"/>
            <a:ext cx="19632773" cy="938067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DBC1C51-446E-B975-86FF-B01B072A5A4E}"/>
              </a:ext>
            </a:extLst>
          </p:cNvPr>
          <p:cNvSpPr txBox="1"/>
          <p:nvPr/>
        </p:nvSpPr>
        <p:spPr>
          <a:xfrm>
            <a:off x="1982396" y="11289655"/>
            <a:ext cx="2031363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A NOITE TEMOS A AÇÃO DE DO TLP1</a:t>
            </a:r>
          </a:p>
        </p:txBody>
      </p:sp>
      <p:sp>
        <p:nvSpPr>
          <p:cNvPr id="18" name="Retângulo 9">
            <a:extLst>
              <a:ext uri="{FF2B5EF4-FFF2-40B4-BE49-F238E27FC236}">
                <a16:creationId xmlns:a16="http://schemas.microsoft.com/office/drawing/2014/main" id="{57682539-FD3B-F66C-E5E1-0B557664CB4F}"/>
              </a:ext>
            </a:extLst>
          </p:cNvPr>
          <p:cNvSpPr/>
          <p:nvPr/>
        </p:nvSpPr>
        <p:spPr>
          <a:xfrm>
            <a:off x="2260672" y="12358051"/>
            <a:ext cx="20437937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Um que vai fazer a fissão mitocondrial, que está associada a biogênese mitocondrial. </a:t>
            </a:r>
          </a:p>
        </p:txBody>
      </p:sp>
    </p:spTree>
    <p:extLst>
      <p:ext uri="{BB962C8B-B14F-4D97-AF65-F5344CB8AC3E}">
        <p14:creationId xmlns:p14="http://schemas.microsoft.com/office/powerpoint/2010/main" val="417464769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48243" y="1742564"/>
            <a:ext cx="17046542" cy="10202518"/>
          </a:xfrm>
          <a:prstGeom prst="rect">
            <a:avLst/>
          </a:prstGeom>
        </p:spPr>
      </p:pic>
      <p:grpSp>
        <p:nvGrpSpPr>
          <p:cNvPr id="41" name="Agrupar 40">
            <a:extLst>
              <a:ext uri="{FF2B5EF4-FFF2-40B4-BE49-F238E27FC236}">
                <a16:creationId xmlns:a16="http://schemas.microsoft.com/office/drawing/2014/main" id="{C0476929-C253-3C08-34F2-A847694E8EF0}"/>
              </a:ext>
            </a:extLst>
          </p:cNvPr>
          <p:cNvGrpSpPr/>
          <p:nvPr/>
        </p:nvGrpSpPr>
        <p:grpSpPr>
          <a:xfrm>
            <a:off x="1263748" y="4536950"/>
            <a:ext cx="22790827" cy="4613743"/>
            <a:chOff x="2566600" y="1859718"/>
            <a:chExt cx="7883942" cy="1715781"/>
          </a:xfrm>
        </p:grpSpPr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14EBA1E7-33B7-D1F0-2C89-62F3E97BFEC1}"/>
                </a:ext>
              </a:extLst>
            </p:cNvPr>
            <p:cNvSpPr/>
            <p:nvPr/>
          </p:nvSpPr>
          <p:spPr>
            <a:xfrm flipV="1">
              <a:off x="2566603" y="2735476"/>
              <a:ext cx="4930172" cy="402260"/>
            </a:xfrm>
            <a:custGeom>
              <a:avLst/>
              <a:gdLst>
                <a:gd name="connsiteX0" fmla="*/ 1129080 w 1131498"/>
                <a:gd name="connsiteY0" fmla="*/ -5161 h 220489"/>
                <a:gd name="connsiteX1" fmla="*/ -2419 w 1131498"/>
                <a:gd name="connsiteY1" fmla="*/ -5161 h 220489"/>
                <a:gd name="connsiteX2" fmla="*/ -2419 w 1131498"/>
                <a:gd name="connsiteY2" fmla="*/ 215329 h 220489"/>
                <a:gd name="connsiteX3" fmla="*/ 1129080 w 1131498"/>
                <a:gd name="connsiteY3" fmla="*/ 215329 h 220489"/>
                <a:gd name="connsiteX4" fmla="*/ 1129080 w 1131498"/>
                <a:gd name="connsiteY4" fmla="*/ -5161 h 22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498" h="220489">
                  <a:moveTo>
                    <a:pt x="1129080" y="-5161"/>
                  </a:moveTo>
                  <a:lnTo>
                    <a:pt x="-2419" y="-5161"/>
                  </a:lnTo>
                  <a:lnTo>
                    <a:pt x="-2419" y="215329"/>
                  </a:lnTo>
                  <a:lnTo>
                    <a:pt x="1129080" y="215329"/>
                  </a:lnTo>
                  <a:lnTo>
                    <a:pt x="1129080" y="-5161"/>
                  </a:lnTo>
                </a:path>
              </a:pathLst>
            </a:custGeom>
            <a:solidFill>
              <a:srgbClr val="FFFFFF"/>
            </a:solidFill>
            <a:ln w="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638ED8B3-EC12-A0F8-9DD9-2EE32887DBDE}"/>
                </a:ext>
              </a:extLst>
            </p:cNvPr>
            <p:cNvSpPr/>
            <p:nvPr/>
          </p:nvSpPr>
          <p:spPr>
            <a:xfrm flipV="1">
              <a:off x="2566603" y="3137735"/>
              <a:ext cx="5011173" cy="437764"/>
            </a:xfrm>
            <a:custGeom>
              <a:avLst/>
              <a:gdLst>
                <a:gd name="connsiteX0" fmla="*/ 1129080 w 1131498"/>
                <a:gd name="connsiteY0" fmla="*/ -4724 h 220489"/>
                <a:gd name="connsiteX1" fmla="*/ -2419 w 1131498"/>
                <a:gd name="connsiteY1" fmla="*/ -4724 h 220489"/>
                <a:gd name="connsiteX2" fmla="*/ -2419 w 1131498"/>
                <a:gd name="connsiteY2" fmla="*/ 215766 h 220489"/>
                <a:gd name="connsiteX3" fmla="*/ 1129080 w 1131498"/>
                <a:gd name="connsiteY3" fmla="*/ 215766 h 220489"/>
                <a:gd name="connsiteX4" fmla="*/ 1129080 w 1131498"/>
                <a:gd name="connsiteY4" fmla="*/ -4724 h 22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498" h="220489">
                  <a:moveTo>
                    <a:pt x="1129080" y="-4724"/>
                  </a:moveTo>
                  <a:lnTo>
                    <a:pt x="-2419" y="-4724"/>
                  </a:lnTo>
                  <a:lnTo>
                    <a:pt x="-2419" y="215766"/>
                  </a:lnTo>
                  <a:lnTo>
                    <a:pt x="1129080" y="215766"/>
                  </a:lnTo>
                  <a:lnTo>
                    <a:pt x="1129080" y="-4724"/>
                  </a:lnTo>
                </a:path>
              </a:pathLst>
            </a:custGeom>
            <a:solidFill>
              <a:srgbClr val="EFEFEF"/>
            </a:solidFill>
            <a:ln w="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5853E26-C990-1827-7A2B-42709A846E46}"/>
                </a:ext>
              </a:extLst>
            </p:cNvPr>
            <p:cNvSpPr/>
            <p:nvPr/>
          </p:nvSpPr>
          <p:spPr>
            <a:xfrm flipV="1">
              <a:off x="2566603" y="2343512"/>
              <a:ext cx="4930172" cy="402271"/>
            </a:xfrm>
            <a:custGeom>
              <a:avLst/>
              <a:gdLst>
                <a:gd name="connsiteX0" fmla="*/ 1129080 w 1131498"/>
                <a:gd name="connsiteY0" fmla="*/ -5587 h 220495"/>
                <a:gd name="connsiteX1" fmla="*/ -2419 w 1131498"/>
                <a:gd name="connsiteY1" fmla="*/ -5587 h 220495"/>
                <a:gd name="connsiteX2" fmla="*/ -2419 w 1131498"/>
                <a:gd name="connsiteY2" fmla="*/ 214908 h 220495"/>
                <a:gd name="connsiteX3" fmla="*/ 1129080 w 1131498"/>
                <a:gd name="connsiteY3" fmla="*/ 214908 h 220495"/>
                <a:gd name="connsiteX4" fmla="*/ 1129080 w 1131498"/>
                <a:gd name="connsiteY4" fmla="*/ -5587 h 22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498" h="220495">
                  <a:moveTo>
                    <a:pt x="1129080" y="-5587"/>
                  </a:moveTo>
                  <a:lnTo>
                    <a:pt x="-2419" y="-5587"/>
                  </a:lnTo>
                  <a:lnTo>
                    <a:pt x="-2419" y="214908"/>
                  </a:lnTo>
                  <a:lnTo>
                    <a:pt x="1129080" y="214908"/>
                  </a:lnTo>
                  <a:lnTo>
                    <a:pt x="1129080" y="-5587"/>
                  </a:lnTo>
                </a:path>
              </a:pathLst>
            </a:custGeom>
            <a:solidFill>
              <a:srgbClr val="EFEFEF"/>
            </a:solidFill>
            <a:ln w="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49" name="Rectangle 213">
              <a:extLst>
                <a:ext uri="{FF2B5EF4-FFF2-40B4-BE49-F238E27FC236}">
                  <a16:creationId xmlns:a16="http://schemas.microsoft.com/office/drawing/2014/main" id="{532375CD-3571-0071-3AB6-DF2DB784A062}"/>
                </a:ext>
              </a:extLst>
            </p:cNvPr>
            <p:cNvSpPr/>
            <p:nvPr/>
          </p:nvSpPr>
          <p:spPr>
            <a:xfrm rot="10800000" flipV="1">
              <a:off x="2566600" y="1859718"/>
              <a:ext cx="5011176" cy="439713"/>
            </a:xfrm>
            <a:prstGeom prst="rect">
              <a:avLst/>
            </a:prstGeom>
            <a:solidFill>
              <a:srgbClr val="991919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50" name="TextBox 217">
              <a:extLst>
                <a:ext uri="{FF2B5EF4-FFF2-40B4-BE49-F238E27FC236}">
                  <a16:creationId xmlns:a16="http://schemas.microsoft.com/office/drawing/2014/main" id="{97270F5B-55FA-7B2A-BC10-2119A0383A51}"/>
                </a:ext>
              </a:extLst>
            </p:cNvPr>
            <p:cNvSpPr txBox="1"/>
            <p:nvPr/>
          </p:nvSpPr>
          <p:spPr>
            <a:xfrm>
              <a:off x="2675006" y="1960252"/>
              <a:ext cx="4507921" cy="20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000" b="1" u="none" strike="noStrike" dirty="0" err="1">
                  <a:solidFill>
                    <a:schemeClr val="bg1"/>
                  </a:solidFill>
                  <a:effectLst/>
                  <a:latin typeface="DM Sans" pitchFamily="2" charset="77"/>
                  <a:ea typeface="Jost Medium" pitchFamily="2" charset="77"/>
                  <a:cs typeface="Poppins Medium" pitchFamily="2" charset="77"/>
                </a:rPr>
                <a:t>Fitoativos</a:t>
              </a:r>
              <a:endParaRPr lang="en-ID" sz="3000" b="1" dirty="0">
                <a:solidFill>
                  <a:schemeClr val="bg1"/>
                </a:solidFill>
                <a:effectLst/>
                <a:latin typeface="DM Sans" pitchFamily="2" charset="77"/>
                <a:ea typeface="Jost Medium" pitchFamily="2" charset="77"/>
                <a:cs typeface="Poppins Medium" pitchFamily="2" charset="77"/>
              </a:endParaRPr>
            </a:p>
          </p:txBody>
        </p:sp>
        <p:sp>
          <p:nvSpPr>
            <p:cNvPr id="51" name="TextBox 223">
              <a:extLst>
                <a:ext uri="{FF2B5EF4-FFF2-40B4-BE49-F238E27FC236}">
                  <a16:creationId xmlns:a16="http://schemas.microsoft.com/office/drawing/2014/main" id="{F1AF9BC8-62F4-A660-41FC-9AD80B3F1CD6}"/>
                </a:ext>
              </a:extLst>
            </p:cNvPr>
            <p:cNvSpPr txBox="1"/>
            <p:nvPr/>
          </p:nvSpPr>
          <p:spPr>
            <a:xfrm>
              <a:off x="2675007" y="2422111"/>
              <a:ext cx="3547418" cy="389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000" b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</a:rPr>
                <a:t>Cammelia</a:t>
              </a:r>
              <a:r>
                <a:rPr lang="pt-BR" sz="30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</a:rPr>
                <a:t> </a:t>
              </a:r>
              <a:r>
                <a:rPr lang="pt-BR" sz="3000" b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</a:rPr>
                <a:t>sinensis</a:t>
              </a:r>
              <a:r>
                <a:rPr lang="pt-BR" sz="30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</a:rPr>
                <a:t> (</a:t>
              </a:r>
              <a:r>
                <a:rPr lang="pt-BR" sz="3000" b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</a:rPr>
                <a:t>Greenselect</a:t>
              </a:r>
              <a:r>
                <a:rPr lang="pt-BR" sz="30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</a:rPr>
                <a:t> </a:t>
              </a:r>
              <a:r>
                <a:rPr lang="pt-BR" sz="3000" b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</a:rPr>
                <a:t>Phytosome</a:t>
              </a:r>
              <a:r>
                <a:rPr lang="pt-BR" sz="3000" b="0" baseline="30000" dirty="0"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</a:rPr>
                <a:t>®)</a:t>
              </a:r>
              <a:endParaRPr lang="pt-BR" sz="3000" b="0" dirty="0">
                <a:solidFill>
                  <a:schemeClr val="bg1">
                    <a:lumMod val="50000"/>
                  </a:schemeClr>
                </a:solidFill>
                <a:effectLst/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endParaRPr lang="en-ID" sz="3000" dirty="0">
                <a:solidFill>
                  <a:schemeClr val="bg1">
                    <a:lumMod val="50000"/>
                  </a:schemeClr>
                </a:solidFill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2" name="TextBox 224">
              <a:extLst>
                <a:ext uri="{FF2B5EF4-FFF2-40B4-BE49-F238E27FC236}">
                  <a16:creationId xmlns:a16="http://schemas.microsoft.com/office/drawing/2014/main" id="{833A4F8D-9269-E11B-E891-3E23C19F882B}"/>
                </a:ext>
              </a:extLst>
            </p:cNvPr>
            <p:cNvSpPr txBox="1"/>
            <p:nvPr/>
          </p:nvSpPr>
          <p:spPr>
            <a:xfrm>
              <a:off x="2675007" y="2816942"/>
              <a:ext cx="2744652" cy="26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02870" algn="l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30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</a:rPr>
                <a:t>Coenzima q10 (</a:t>
              </a:r>
              <a:r>
                <a:rPr lang="pt-BR" sz="3000" b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</a:rPr>
                <a:t>Ubiqsome</a:t>
              </a:r>
              <a:r>
                <a:rPr lang="pt-BR" sz="3000" b="0" baseline="30000" dirty="0"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</a:rPr>
                <a:t>®)</a:t>
              </a:r>
              <a:endParaRPr lang="pt-BR" sz="3000" b="0" dirty="0">
                <a:solidFill>
                  <a:schemeClr val="bg1">
                    <a:lumMod val="50000"/>
                  </a:schemeClr>
                </a:solidFill>
                <a:effectLst/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225">
              <a:extLst>
                <a:ext uri="{FF2B5EF4-FFF2-40B4-BE49-F238E27FC236}">
                  <a16:creationId xmlns:a16="http://schemas.microsoft.com/office/drawing/2014/main" id="{55FB0589-91FC-1F7E-28B0-2203F9BCCA42}"/>
                </a:ext>
              </a:extLst>
            </p:cNvPr>
            <p:cNvSpPr txBox="1"/>
            <p:nvPr/>
          </p:nvSpPr>
          <p:spPr>
            <a:xfrm>
              <a:off x="2675007" y="3163611"/>
              <a:ext cx="5159393" cy="26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00584" indent="0" algn="l" latinLnBrk="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3000" b="0" i="0" spc="0" baseline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Elettaria</a:t>
              </a:r>
              <a:r>
                <a:rPr lang="pt-BR" sz="3000" b="0" i="0" spc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 </a:t>
              </a:r>
              <a:r>
                <a:rPr lang="pt-BR" sz="3000" b="0" i="0" spc="0" baseline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cardamomum</a:t>
              </a:r>
              <a:r>
                <a:rPr lang="pt-BR" sz="3000" b="0" i="0" spc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, </a:t>
              </a:r>
              <a:r>
                <a:rPr lang="pt-BR" sz="3000" b="0" i="0" spc="0" baseline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Polygonum</a:t>
              </a:r>
              <a:r>
                <a:rPr lang="pt-BR" sz="3000" b="0" i="0" spc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 </a:t>
              </a:r>
              <a:r>
                <a:rPr lang="pt-BR" sz="3000" b="0" i="0" spc="0" baseline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cuspidatum</a:t>
              </a:r>
              <a:r>
                <a:rPr lang="pt-BR" sz="3000" b="0" i="0" spc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 e </a:t>
              </a:r>
              <a:r>
                <a:rPr lang="pt-BR" sz="3000" b="0" i="0" spc="0" baseline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Olea</a:t>
              </a:r>
              <a:r>
                <a:rPr lang="pt-BR" sz="3000" b="0" i="0" spc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 </a:t>
              </a:r>
              <a:r>
                <a:rPr lang="pt-BR" sz="3000" b="0" i="0" spc="0" baseline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europaea</a:t>
              </a:r>
              <a:r>
                <a:rPr lang="pt-BR" sz="3000" b="0" i="0" spc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 (</a:t>
              </a:r>
              <a:r>
                <a:rPr lang="pt-BR" sz="3000" b="0" i="0" spc="0" baseline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Sirtcontrol</a:t>
              </a:r>
              <a:r>
                <a:rPr lang="pt-BR" sz="3000" b="0" i="0" spc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DM Sans" pitchFamily="2" charset="77"/>
                  <a:ea typeface="Helvetica Light" panose="020B0403020202020204" pitchFamily="34" charset="0"/>
                  <a:cs typeface="Helvetica Light" panose="020B0403020202020204" pitchFamily="34" charset="0"/>
                </a:rPr>
                <a:t>®)</a:t>
              </a:r>
              <a:endParaRPr lang="pt-BR" sz="3000" dirty="0">
                <a:solidFill>
                  <a:schemeClr val="bg1">
                    <a:lumMod val="50000"/>
                  </a:schemeClr>
                </a:solidFill>
                <a:effectLst/>
              </a:endParaRPr>
            </a:p>
          </p:txBody>
        </p:sp>
        <p:sp>
          <p:nvSpPr>
            <p:cNvPr id="58" name="Freeform 4">
              <a:extLst>
                <a:ext uri="{FF2B5EF4-FFF2-40B4-BE49-F238E27FC236}">
                  <a16:creationId xmlns:a16="http://schemas.microsoft.com/office/drawing/2014/main" id="{48B3F063-0D3B-5711-5FA3-3AE9B470F2BC}"/>
                </a:ext>
              </a:extLst>
            </p:cNvPr>
            <p:cNvSpPr/>
            <p:nvPr/>
          </p:nvSpPr>
          <p:spPr>
            <a:xfrm flipV="1">
              <a:off x="6254796" y="2735477"/>
              <a:ext cx="2680660" cy="402260"/>
            </a:xfrm>
            <a:custGeom>
              <a:avLst/>
              <a:gdLst>
                <a:gd name="connsiteX0" fmla="*/ 1129080 w 1131498"/>
                <a:gd name="connsiteY0" fmla="*/ -5161 h 220489"/>
                <a:gd name="connsiteX1" fmla="*/ -2419 w 1131498"/>
                <a:gd name="connsiteY1" fmla="*/ -5161 h 220489"/>
                <a:gd name="connsiteX2" fmla="*/ -2419 w 1131498"/>
                <a:gd name="connsiteY2" fmla="*/ 215329 h 220489"/>
                <a:gd name="connsiteX3" fmla="*/ 1129080 w 1131498"/>
                <a:gd name="connsiteY3" fmla="*/ 215329 h 220489"/>
                <a:gd name="connsiteX4" fmla="*/ 1129080 w 1131498"/>
                <a:gd name="connsiteY4" fmla="*/ -5161 h 22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498" h="220489">
                  <a:moveTo>
                    <a:pt x="1129080" y="-5161"/>
                  </a:moveTo>
                  <a:lnTo>
                    <a:pt x="-2419" y="-5161"/>
                  </a:lnTo>
                  <a:lnTo>
                    <a:pt x="-2419" y="215329"/>
                  </a:lnTo>
                  <a:lnTo>
                    <a:pt x="1129080" y="215329"/>
                  </a:lnTo>
                  <a:lnTo>
                    <a:pt x="1129080" y="-5161"/>
                  </a:lnTo>
                </a:path>
              </a:pathLst>
            </a:custGeom>
            <a:solidFill>
              <a:srgbClr val="FFFFFF"/>
            </a:solidFill>
            <a:ln w="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C7C23190-DBEC-7897-09DE-2ADCA756D96D}"/>
                </a:ext>
              </a:extLst>
            </p:cNvPr>
            <p:cNvSpPr/>
            <p:nvPr/>
          </p:nvSpPr>
          <p:spPr>
            <a:xfrm flipV="1">
              <a:off x="7529146" y="3137737"/>
              <a:ext cx="1406310" cy="437762"/>
            </a:xfrm>
            <a:custGeom>
              <a:avLst/>
              <a:gdLst>
                <a:gd name="connsiteX0" fmla="*/ 1129080 w 1131498"/>
                <a:gd name="connsiteY0" fmla="*/ -4724 h 220489"/>
                <a:gd name="connsiteX1" fmla="*/ -2419 w 1131498"/>
                <a:gd name="connsiteY1" fmla="*/ -4724 h 220489"/>
                <a:gd name="connsiteX2" fmla="*/ -2419 w 1131498"/>
                <a:gd name="connsiteY2" fmla="*/ 215766 h 220489"/>
                <a:gd name="connsiteX3" fmla="*/ 1129080 w 1131498"/>
                <a:gd name="connsiteY3" fmla="*/ 215766 h 220489"/>
                <a:gd name="connsiteX4" fmla="*/ 1129080 w 1131498"/>
                <a:gd name="connsiteY4" fmla="*/ -4724 h 22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498" h="220489">
                  <a:moveTo>
                    <a:pt x="1129080" y="-4724"/>
                  </a:moveTo>
                  <a:lnTo>
                    <a:pt x="-2419" y="-4724"/>
                  </a:lnTo>
                  <a:lnTo>
                    <a:pt x="-2419" y="215766"/>
                  </a:lnTo>
                  <a:lnTo>
                    <a:pt x="1129080" y="215766"/>
                  </a:lnTo>
                  <a:lnTo>
                    <a:pt x="1129080" y="-4724"/>
                  </a:lnTo>
                </a:path>
              </a:pathLst>
            </a:custGeom>
            <a:solidFill>
              <a:srgbClr val="EFEFEF"/>
            </a:solidFill>
            <a:ln w="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A05AD34D-00DA-7242-BDE4-94DCEE510343}"/>
                </a:ext>
              </a:extLst>
            </p:cNvPr>
            <p:cNvSpPr/>
            <p:nvPr/>
          </p:nvSpPr>
          <p:spPr>
            <a:xfrm flipV="1">
              <a:off x="6254796" y="2343515"/>
              <a:ext cx="2680660" cy="402271"/>
            </a:xfrm>
            <a:custGeom>
              <a:avLst/>
              <a:gdLst>
                <a:gd name="connsiteX0" fmla="*/ 1129080 w 1131498"/>
                <a:gd name="connsiteY0" fmla="*/ -5587 h 220495"/>
                <a:gd name="connsiteX1" fmla="*/ -2419 w 1131498"/>
                <a:gd name="connsiteY1" fmla="*/ -5587 h 220495"/>
                <a:gd name="connsiteX2" fmla="*/ -2419 w 1131498"/>
                <a:gd name="connsiteY2" fmla="*/ 214908 h 220495"/>
                <a:gd name="connsiteX3" fmla="*/ 1129080 w 1131498"/>
                <a:gd name="connsiteY3" fmla="*/ 214908 h 220495"/>
                <a:gd name="connsiteX4" fmla="*/ 1129080 w 1131498"/>
                <a:gd name="connsiteY4" fmla="*/ -5587 h 22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498" h="220495">
                  <a:moveTo>
                    <a:pt x="1129080" y="-5587"/>
                  </a:moveTo>
                  <a:lnTo>
                    <a:pt x="-2419" y="-5587"/>
                  </a:lnTo>
                  <a:lnTo>
                    <a:pt x="-2419" y="214908"/>
                  </a:lnTo>
                  <a:lnTo>
                    <a:pt x="1129080" y="214908"/>
                  </a:lnTo>
                  <a:lnTo>
                    <a:pt x="1129080" y="-5587"/>
                  </a:lnTo>
                </a:path>
              </a:pathLst>
            </a:custGeom>
            <a:solidFill>
              <a:srgbClr val="EFEFEF"/>
            </a:solidFill>
            <a:ln w="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65" name="Rectangle 213">
              <a:extLst>
                <a:ext uri="{FF2B5EF4-FFF2-40B4-BE49-F238E27FC236}">
                  <a16:creationId xmlns:a16="http://schemas.microsoft.com/office/drawing/2014/main" id="{C76D6287-F992-C910-6304-1E66C09CC0A7}"/>
                </a:ext>
              </a:extLst>
            </p:cNvPr>
            <p:cNvSpPr/>
            <p:nvPr/>
          </p:nvSpPr>
          <p:spPr>
            <a:xfrm rot="10800000" flipV="1">
              <a:off x="7577776" y="1859719"/>
              <a:ext cx="1357675" cy="439713"/>
            </a:xfrm>
            <a:prstGeom prst="rect">
              <a:avLst/>
            </a:prstGeom>
            <a:solidFill>
              <a:srgbClr val="C75D5D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 dirty="0">
                <a:latin typeface="DM Sans" pitchFamily="2" charset="77"/>
              </a:endParaRPr>
            </a:p>
          </p:txBody>
        </p:sp>
        <p:sp>
          <p:nvSpPr>
            <p:cNvPr id="66" name="TextBox 217">
              <a:extLst>
                <a:ext uri="{FF2B5EF4-FFF2-40B4-BE49-F238E27FC236}">
                  <a16:creationId xmlns:a16="http://schemas.microsoft.com/office/drawing/2014/main" id="{6AF80072-176B-23B9-9E0A-8BC5C3913F0C}"/>
                </a:ext>
              </a:extLst>
            </p:cNvPr>
            <p:cNvSpPr txBox="1"/>
            <p:nvPr/>
          </p:nvSpPr>
          <p:spPr>
            <a:xfrm>
              <a:off x="7806946" y="1966533"/>
              <a:ext cx="2257010" cy="20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000" b="1" u="none" strike="noStrike" dirty="0" err="1">
                  <a:solidFill>
                    <a:schemeClr val="bg1"/>
                  </a:solidFill>
                  <a:effectLst/>
                  <a:latin typeface="DM Sans" pitchFamily="2" charset="77"/>
                  <a:ea typeface="Jost Medium" pitchFamily="2" charset="77"/>
                  <a:cs typeface="Poppins Medium" pitchFamily="2" charset="77"/>
                </a:rPr>
                <a:t>Dosagens</a:t>
              </a:r>
              <a:endParaRPr lang="en-ID" sz="3000" b="1" dirty="0">
                <a:solidFill>
                  <a:schemeClr val="bg1"/>
                </a:solidFill>
                <a:effectLst/>
                <a:latin typeface="DM Sans" pitchFamily="2" charset="77"/>
                <a:ea typeface="Jost Medium" pitchFamily="2" charset="77"/>
                <a:cs typeface="Poppins Medium" pitchFamily="2" charset="77"/>
              </a:endParaRPr>
            </a:p>
          </p:txBody>
        </p:sp>
        <p:sp>
          <p:nvSpPr>
            <p:cNvPr id="67" name="TextBox 223">
              <a:extLst>
                <a:ext uri="{FF2B5EF4-FFF2-40B4-BE49-F238E27FC236}">
                  <a16:creationId xmlns:a16="http://schemas.microsoft.com/office/drawing/2014/main" id="{44DCBE1C-1C12-FAF7-269F-2561F86F333A}"/>
                </a:ext>
              </a:extLst>
            </p:cNvPr>
            <p:cNvSpPr txBox="1"/>
            <p:nvPr/>
          </p:nvSpPr>
          <p:spPr>
            <a:xfrm>
              <a:off x="7935515" y="2470391"/>
              <a:ext cx="2257008" cy="20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000" b="0" i="0" u="none" strike="noStrike" dirty="0">
                  <a:solidFill>
                    <a:schemeClr val="bg1">
                      <a:lumMod val="65000"/>
                    </a:schemeClr>
                  </a:solidFill>
                  <a:effectLst/>
                  <a:latin typeface="DM Sans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120 mg</a:t>
              </a:r>
              <a:endParaRPr lang="en-ID" sz="3000" dirty="0">
                <a:solidFill>
                  <a:schemeClr val="bg1">
                    <a:lumMod val="65000"/>
                  </a:schemeClr>
                </a:solidFill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8" name="TextBox 224">
              <a:extLst>
                <a:ext uri="{FF2B5EF4-FFF2-40B4-BE49-F238E27FC236}">
                  <a16:creationId xmlns:a16="http://schemas.microsoft.com/office/drawing/2014/main" id="{71795C03-9229-F382-ADAE-8D7C523A64DB}"/>
                </a:ext>
              </a:extLst>
            </p:cNvPr>
            <p:cNvSpPr txBox="1"/>
            <p:nvPr/>
          </p:nvSpPr>
          <p:spPr>
            <a:xfrm>
              <a:off x="7910655" y="2864719"/>
              <a:ext cx="2539887" cy="20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000" b="0" i="0" u="none" strike="noStrike" dirty="0">
                  <a:solidFill>
                    <a:schemeClr val="bg1">
                      <a:lumMod val="65000"/>
                    </a:schemeClr>
                  </a:solidFill>
                  <a:effectLst/>
                  <a:latin typeface="DM Sans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100 mg</a:t>
              </a:r>
              <a:endParaRPr lang="en-ID" sz="3000" dirty="0">
                <a:solidFill>
                  <a:schemeClr val="bg1">
                    <a:lumMod val="65000"/>
                  </a:schemeClr>
                </a:solidFill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9" name="TextBox 225">
              <a:extLst>
                <a:ext uri="{FF2B5EF4-FFF2-40B4-BE49-F238E27FC236}">
                  <a16:creationId xmlns:a16="http://schemas.microsoft.com/office/drawing/2014/main" id="{B1E95F29-E4A1-4752-52DE-DC9AA7B064B5}"/>
                </a:ext>
              </a:extLst>
            </p:cNvPr>
            <p:cNvSpPr txBox="1"/>
            <p:nvPr/>
          </p:nvSpPr>
          <p:spPr>
            <a:xfrm>
              <a:off x="7910655" y="3243606"/>
              <a:ext cx="2539887" cy="20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000" b="0" i="0" u="none" strike="noStrike" dirty="0">
                  <a:solidFill>
                    <a:schemeClr val="bg1">
                      <a:lumMod val="65000"/>
                    </a:schemeClr>
                  </a:solidFill>
                  <a:effectLst/>
                  <a:latin typeface="DM Sans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400 mg</a:t>
              </a:r>
              <a:endParaRPr lang="en-ID" sz="3000" dirty="0">
                <a:solidFill>
                  <a:schemeClr val="bg1">
                    <a:lumMod val="65000"/>
                  </a:schemeClr>
                </a:solidFill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74" name="TextBox 1">
            <a:extLst>
              <a:ext uri="{FF2B5EF4-FFF2-40B4-BE49-F238E27FC236}">
                <a16:creationId xmlns:a16="http://schemas.microsoft.com/office/drawing/2014/main" id="{08E5A58C-A062-B585-8973-E6D8B65C1E33}"/>
              </a:ext>
            </a:extLst>
          </p:cNvPr>
          <p:cNvSpPr txBox="1"/>
          <p:nvPr/>
        </p:nvSpPr>
        <p:spPr>
          <a:xfrm>
            <a:off x="153405" y="541570"/>
            <a:ext cx="2031363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FÓRMULA MANHÃ</a:t>
            </a:r>
          </a:p>
        </p:txBody>
      </p:sp>
      <p:sp>
        <p:nvSpPr>
          <p:cNvPr id="75" name="Retângulo 9">
            <a:extLst>
              <a:ext uri="{FF2B5EF4-FFF2-40B4-BE49-F238E27FC236}">
                <a16:creationId xmlns:a16="http://schemas.microsoft.com/office/drawing/2014/main" id="{B22E5CBE-8EFC-01E7-685C-82DD1A2AD414}"/>
              </a:ext>
            </a:extLst>
          </p:cNvPr>
          <p:cNvSpPr/>
          <p:nvPr/>
        </p:nvSpPr>
        <p:spPr>
          <a:xfrm>
            <a:off x="105300" y="1552519"/>
            <a:ext cx="20437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Estimular atividade mitocondrial</a:t>
            </a:r>
            <a:endParaRPr lang="pt-BR" sz="3600" dirty="0">
              <a:solidFill>
                <a:schemeClr val="tx1"/>
              </a:solidFill>
              <a:latin typeface="DM Sans" pitchFamily="2" charset="77"/>
            </a:endParaRP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9733D5EC-99F9-FDAF-98AA-2CFB1F19E70D}"/>
              </a:ext>
            </a:extLst>
          </p:cNvPr>
          <p:cNvSpPr txBox="1"/>
          <p:nvPr/>
        </p:nvSpPr>
        <p:spPr>
          <a:xfrm>
            <a:off x="5039288" y="9624641"/>
            <a:ext cx="13585370" cy="2209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10287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3000" b="0" dirty="0">
                <a:effectLst/>
                <a:latin typeface="DM Sans" pitchFamily="2" charset="77"/>
              </a:rPr>
              <a:t>Estratégia para ativação mitocondrial, SIRT-1, termogênese e enzimas antioxidantes da fase 1 da </a:t>
            </a:r>
            <a:r>
              <a:rPr lang="pt-BR" sz="3000" b="0" dirty="0" err="1">
                <a:effectLst/>
                <a:latin typeface="DM Sans" pitchFamily="2" charset="77"/>
              </a:rPr>
              <a:t>destoxificação</a:t>
            </a:r>
            <a:endParaRPr lang="pt-BR" sz="3000" b="0" dirty="0">
              <a:effectLst/>
              <a:latin typeface="DM Sans" pitchFamily="2" charset="77"/>
            </a:endParaRPr>
          </a:p>
          <a:p>
            <a:pPr marL="0" marR="10287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3000" b="1" dirty="0">
                <a:latin typeface="DM Sans" pitchFamily="2" charset="77"/>
              </a:rPr>
              <a:t>Posologia</a:t>
            </a:r>
            <a:r>
              <a:rPr lang="pt-BR" sz="3000" dirty="0">
                <a:latin typeface="DM Sans" pitchFamily="2" charset="77"/>
              </a:rPr>
              <a:t>: Ingerir uma dose ao acordar</a:t>
            </a:r>
            <a:endParaRPr lang="pt-BR" sz="3000" b="0" dirty="0">
              <a:effectLst/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8603185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48243" y="1742564"/>
            <a:ext cx="17046542" cy="10202518"/>
          </a:xfrm>
          <a:prstGeom prst="rect">
            <a:avLst/>
          </a:prstGeom>
        </p:spPr>
      </p:pic>
      <p:grpSp>
        <p:nvGrpSpPr>
          <p:cNvPr id="41" name="Agrupar 40">
            <a:extLst>
              <a:ext uri="{FF2B5EF4-FFF2-40B4-BE49-F238E27FC236}">
                <a16:creationId xmlns:a16="http://schemas.microsoft.com/office/drawing/2014/main" id="{C0476929-C253-3C08-34F2-A847694E8EF0}"/>
              </a:ext>
            </a:extLst>
          </p:cNvPr>
          <p:cNvGrpSpPr/>
          <p:nvPr/>
        </p:nvGrpSpPr>
        <p:grpSpPr>
          <a:xfrm>
            <a:off x="1263748" y="4536950"/>
            <a:ext cx="22790827" cy="3436599"/>
            <a:chOff x="2566600" y="1859718"/>
            <a:chExt cx="7883942" cy="1278019"/>
          </a:xfrm>
        </p:grpSpPr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14EBA1E7-33B7-D1F0-2C89-62F3E97BFEC1}"/>
                </a:ext>
              </a:extLst>
            </p:cNvPr>
            <p:cNvSpPr/>
            <p:nvPr/>
          </p:nvSpPr>
          <p:spPr>
            <a:xfrm flipV="1">
              <a:off x="2566603" y="2735476"/>
              <a:ext cx="4930172" cy="402260"/>
            </a:xfrm>
            <a:custGeom>
              <a:avLst/>
              <a:gdLst>
                <a:gd name="connsiteX0" fmla="*/ 1129080 w 1131498"/>
                <a:gd name="connsiteY0" fmla="*/ -5161 h 220489"/>
                <a:gd name="connsiteX1" fmla="*/ -2419 w 1131498"/>
                <a:gd name="connsiteY1" fmla="*/ -5161 h 220489"/>
                <a:gd name="connsiteX2" fmla="*/ -2419 w 1131498"/>
                <a:gd name="connsiteY2" fmla="*/ 215329 h 220489"/>
                <a:gd name="connsiteX3" fmla="*/ 1129080 w 1131498"/>
                <a:gd name="connsiteY3" fmla="*/ 215329 h 220489"/>
                <a:gd name="connsiteX4" fmla="*/ 1129080 w 1131498"/>
                <a:gd name="connsiteY4" fmla="*/ -5161 h 22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498" h="220489">
                  <a:moveTo>
                    <a:pt x="1129080" y="-5161"/>
                  </a:moveTo>
                  <a:lnTo>
                    <a:pt x="-2419" y="-5161"/>
                  </a:lnTo>
                  <a:lnTo>
                    <a:pt x="-2419" y="215329"/>
                  </a:lnTo>
                  <a:lnTo>
                    <a:pt x="1129080" y="215329"/>
                  </a:lnTo>
                  <a:lnTo>
                    <a:pt x="1129080" y="-5161"/>
                  </a:lnTo>
                </a:path>
              </a:pathLst>
            </a:custGeom>
            <a:solidFill>
              <a:srgbClr val="FFFFFF"/>
            </a:solidFill>
            <a:ln w="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5853E26-C990-1827-7A2B-42709A846E46}"/>
                </a:ext>
              </a:extLst>
            </p:cNvPr>
            <p:cNvSpPr/>
            <p:nvPr/>
          </p:nvSpPr>
          <p:spPr>
            <a:xfrm flipV="1">
              <a:off x="2566603" y="2343512"/>
              <a:ext cx="4930172" cy="402271"/>
            </a:xfrm>
            <a:custGeom>
              <a:avLst/>
              <a:gdLst>
                <a:gd name="connsiteX0" fmla="*/ 1129080 w 1131498"/>
                <a:gd name="connsiteY0" fmla="*/ -5587 h 220495"/>
                <a:gd name="connsiteX1" fmla="*/ -2419 w 1131498"/>
                <a:gd name="connsiteY1" fmla="*/ -5587 h 220495"/>
                <a:gd name="connsiteX2" fmla="*/ -2419 w 1131498"/>
                <a:gd name="connsiteY2" fmla="*/ 214908 h 220495"/>
                <a:gd name="connsiteX3" fmla="*/ 1129080 w 1131498"/>
                <a:gd name="connsiteY3" fmla="*/ 214908 h 220495"/>
                <a:gd name="connsiteX4" fmla="*/ 1129080 w 1131498"/>
                <a:gd name="connsiteY4" fmla="*/ -5587 h 22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498" h="220495">
                  <a:moveTo>
                    <a:pt x="1129080" y="-5587"/>
                  </a:moveTo>
                  <a:lnTo>
                    <a:pt x="-2419" y="-5587"/>
                  </a:lnTo>
                  <a:lnTo>
                    <a:pt x="-2419" y="214908"/>
                  </a:lnTo>
                  <a:lnTo>
                    <a:pt x="1129080" y="214908"/>
                  </a:lnTo>
                  <a:lnTo>
                    <a:pt x="1129080" y="-5587"/>
                  </a:lnTo>
                </a:path>
              </a:pathLst>
            </a:custGeom>
            <a:solidFill>
              <a:srgbClr val="EFEFEF"/>
            </a:solidFill>
            <a:ln w="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49" name="Rectangle 213">
              <a:extLst>
                <a:ext uri="{FF2B5EF4-FFF2-40B4-BE49-F238E27FC236}">
                  <a16:creationId xmlns:a16="http://schemas.microsoft.com/office/drawing/2014/main" id="{532375CD-3571-0071-3AB6-DF2DB784A062}"/>
                </a:ext>
              </a:extLst>
            </p:cNvPr>
            <p:cNvSpPr/>
            <p:nvPr/>
          </p:nvSpPr>
          <p:spPr>
            <a:xfrm rot="10800000" flipV="1">
              <a:off x="2566600" y="1859718"/>
              <a:ext cx="5011176" cy="439713"/>
            </a:xfrm>
            <a:prstGeom prst="rect">
              <a:avLst/>
            </a:prstGeom>
            <a:solidFill>
              <a:srgbClr val="991919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50" name="TextBox 217">
              <a:extLst>
                <a:ext uri="{FF2B5EF4-FFF2-40B4-BE49-F238E27FC236}">
                  <a16:creationId xmlns:a16="http://schemas.microsoft.com/office/drawing/2014/main" id="{97270F5B-55FA-7B2A-BC10-2119A0383A51}"/>
                </a:ext>
              </a:extLst>
            </p:cNvPr>
            <p:cNvSpPr txBox="1"/>
            <p:nvPr/>
          </p:nvSpPr>
          <p:spPr>
            <a:xfrm>
              <a:off x="2675006" y="1960252"/>
              <a:ext cx="4507921" cy="20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000" b="1" u="none" strike="noStrike" dirty="0" err="1">
                  <a:solidFill>
                    <a:schemeClr val="bg1"/>
                  </a:solidFill>
                  <a:effectLst/>
                  <a:latin typeface="DM Sans" pitchFamily="2" charset="77"/>
                  <a:ea typeface="Jost Medium" pitchFamily="2" charset="77"/>
                  <a:cs typeface="Poppins Medium" pitchFamily="2" charset="77"/>
                </a:rPr>
                <a:t>Fitoativos</a:t>
              </a:r>
              <a:endParaRPr lang="en-ID" sz="3000" b="1" dirty="0">
                <a:solidFill>
                  <a:schemeClr val="bg1"/>
                </a:solidFill>
                <a:effectLst/>
                <a:latin typeface="DM Sans" pitchFamily="2" charset="77"/>
                <a:ea typeface="Jost Medium" pitchFamily="2" charset="77"/>
                <a:cs typeface="Poppins Medium" pitchFamily="2" charset="77"/>
              </a:endParaRPr>
            </a:p>
          </p:txBody>
        </p:sp>
        <p:sp>
          <p:nvSpPr>
            <p:cNvPr id="51" name="TextBox 223">
              <a:extLst>
                <a:ext uri="{FF2B5EF4-FFF2-40B4-BE49-F238E27FC236}">
                  <a16:creationId xmlns:a16="http://schemas.microsoft.com/office/drawing/2014/main" id="{F1AF9BC8-62F4-A660-41FC-9AD80B3F1CD6}"/>
                </a:ext>
              </a:extLst>
            </p:cNvPr>
            <p:cNvSpPr txBox="1"/>
            <p:nvPr/>
          </p:nvSpPr>
          <p:spPr>
            <a:xfrm>
              <a:off x="2675007" y="2422111"/>
              <a:ext cx="3547418" cy="26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0287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3000" b="0" dirty="0">
                  <a:effectLst/>
                  <a:latin typeface="DM Sans" pitchFamily="2" charset="77"/>
                </a:rPr>
                <a:t>Quercetina </a:t>
              </a:r>
              <a:r>
                <a:rPr lang="pt-BR" sz="3000" b="0" dirty="0" err="1">
                  <a:effectLst/>
                  <a:latin typeface="DM Sans" pitchFamily="2" charset="77"/>
                </a:rPr>
                <a:t>phytosome</a:t>
              </a:r>
              <a:r>
                <a:rPr lang="pt-BR" sz="3000" b="0" dirty="0">
                  <a:effectLst/>
                  <a:latin typeface="DM Sans" pitchFamily="2" charset="77"/>
                </a:rPr>
                <a:t> (</a:t>
              </a:r>
              <a:r>
                <a:rPr lang="pt-BR" sz="3000" b="0" dirty="0" err="1">
                  <a:effectLst/>
                  <a:latin typeface="DM Sans" pitchFamily="2" charset="77"/>
                </a:rPr>
                <a:t>Querceteam</a:t>
              </a:r>
              <a:r>
                <a:rPr lang="pt-BR" sz="3000" b="0" baseline="30000" dirty="0">
                  <a:effectLst/>
                  <a:latin typeface="DM Sans" pitchFamily="2" charset="77"/>
                </a:rPr>
                <a:t>® </a:t>
              </a:r>
              <a:r>
                <a:rPr lang="pt-BR" sz="3000" b="0" dirty="0">
                  <a:latin typeface="DM Sans" pitchFamily="2" charset="77"/>
                </a:rPr>
                <a:t>)</a:t>
              </a:r>
              <a:endParaRPr lang="pt-BR" sz="3000" b="0" dirty="0">
                <a:effectLst/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224">
              <a:extLst>
                <a:ext uri="{FF2B5EF4-FFF2-40B4-BE49-F238E27FC236}">
                  <a16:creationId xmlns:a16="http://schemas.microsoft.com/office/drawing/2014/main" id="{833A4F8D-9269-E11B-E891-3E23C19F882B}"/>
                </a:ext>
              </a:extLst>
            </p:cNvPr>
            <p:cNvSpPr txBox="1"/>
            <p:nvPr/>
          </p:nvSpPr>
          <p:spPr>
            <a:xfrm>
              <a:off x="2675007" y="2816942"/>
              <a:ext cx="4305531" cy="26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02870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t-BR" sz="3000" b="0" dirty="0">
                  <a:latin typeface="DM Sans" pitchFamily="2" charset="77"/>
                </a:rPr>
                <a:t>Angelica </a:t>
              </a:r>
              <a:r>
                <a:rPr lang="pt-BR" sz="3000" b="0" dirty="0" err="1">
                  <a:latin typeface="DM Sans" pitchFamily="2" charset="77"/>
                </a:rPr>
                <a:t>keiskei</a:t>
              </a:r>
              <a:r>
                <a:rPr lang="pt-BR" sz="3000" b="0" dirty="0">
                  <a:latin typeface="DM Sans" pitchFamily="2" charset="77"/>
                </a:rPr>
                <a:t> e </a:t>
              </a:r>
              <a:r>
                <a:rPr lang="pt-BR" sz="3000" b="0" dirty="0" err="1">
                  <a:latin typeface="DM Sans" pitchFamily="2" charset="77"/>
                </a:rPr>
                <a:t>Panax</a:t>
              </a:r>
              <a:r>
                <a:rPr lang="pt-BR" sz="3000" b="0" dirty="0">
                  <a:latin typeface="DM Sans" pitchFamily="2" charset="77"/>
                </a:rPr>
                <a:t> </a:t>
              </a:r>
              <a:r>
                <a:rPr lang="pt-BR" sz="3000" b="0" dirty="0" err="1">
                  <a:latin typeface="DM Sans" pitchFamily="2" charset="77"/>
                </a:rPr>
                <a:t>ginseng</a:t>
              </a:r>
              <a:r>
                <a:rPr lang="pt-BR" sz="3000" b="0" dirty="0">
                  <a:latin typeface="DM Sans" pitchFamily="2" charset="77"/>
                </a:rPr>
                <a:t> (</a:t>
              </a:r>
              <a:r>
                <a:rPr lang="pt-BR" sz="3000" b="0" dirty="0" err="1">
                  <a:latin typeface="DM Sans" pitchFamily="2" charset="77"/>
                </a:rPr>
                <a:t>Mitocondrin</a:t>
              </a:r>
              <a:r>
                <a:rPr lang="pt-BR" sz="3000" b="0" dirty="0">
                  <a:latin typeface="DM Sans" pitchFamily="2" charset="77"/>
                </a:rPr>
                <a:t>®)</a:t>
              </a:r>
            </a:p>
          </p:txBody>
        </p:sp>
        <p:sp>
          <p:nvSpPr>
            <p:cNvPr id="58" name="Freeform 4">
              <a:extLst>
                <a:ext uri="{FF2B5EF4-FFF2-40B4-BE49-F238E27FC236}">
                  <a16:creationId xmlns:a16="http://schemas.microsoft.com/office/drawing/2014/main" id="{48B3F063-0D3B-5711-5FA3-3AE9B470F2BC}"/>
                </a:ext>
              </a:extLst>
            </p:cNvPr>
            <p:cNvSpPr/>
            <p:nvPr/>
          </p:nvSpPr>
          <p:spPr>
            <a:xfrm flipV="1">
              <a:off x="6254796" y="2735477"/>
              <a:ext cx="2680660" cy="402260"/>
            </a:xfrm>
            <a:custGeom>
              <a:avLst/>
              <a:gdLst>
                <a:gd name="connsiteX0" fmla="*/ 1129080 w 1131498"/>
                <a:gd name="connsiteY0" fmla="*/ -5161 h 220489"/>
                <a:gd name="connsiteX1" fmla="*/ -2419 w 1131498"/>
                <a:gd name="connsiteY1" fmla="*/ -5161 h 220489"/>
                <a:gd name="connsiteX2" fmla="*/ -2419 w 1131498"/>
                <a:gd name="connsiteY2" fmla="*/ 215329 h 220489"/>
                <a:gd name="connsiteX3" fmla="*/ 1129080 w 1131498"/>
                <a:gd name="connsiteY3" fmla="*/ 215329 h 220489"/>
                <a:gd name="connsiteX4" fmla="*/ 1129080 w 1131498"/>
                <a:gd name="connsiteY4" fmla="*/ -5161 h 22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498" h="220489">
                  <a:moveTo>
                    <a:pt x="1129080" y="-5161"/>
                  </a:moveTo>
                  <a:lnTo>
                    <a:pt x="-2419" y="-5161"/>
                  </a:lnTo>
                  <a:lnTo>
                    <a:pt x="-2419" y="215329"/>
                  </a:lnTo>
                  <a:lnTo>
                    <a:pt x="1129080" y="215329"/>
                  </a:lnTo>
                  <a:lnTo>
                    <a:pt x="1129080" y="-5161"/>
                  </a:lnTo>
                </a:path>
              </a:pathLst>
            </a:custGeom>
            <a:solidFill>
              <a:srgbClr val="FFFFFF"/>
            </a:solidFill>
            <a:ln w="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A05AD34D-00DA-7242-BDE4-94DCEE510343}"/>
                </a:ext>
              </a:extLst>
            </p:cNvPr>
            <p:cNvSpPr/>
            <p:nvPr/>
          </p:nvSpPr>
          <p:spPr>
            <a:xfrm flipV="1">
              <a:off x="6254796" y="2343515"/>
              <a:ext cx="2680660" cy="402271"/>
            </a:xfrm>
            <a:custGeom>
              <a:avLst/>
              <a:gdLst>
                <a:gd name="connsiteX0" fmla="*/ 1129080 w 1131498"/>
                <a:gd name="connsiteY0" fmla="*/ -5587 h 220495"/>
                <a:gd name="connsiteX1" fmla="*/ -2419 w 1131498"/>
                <a:gd name="connsiteY1" fmla="*/ -5587 h 220495"/>
                <a:gd name="connsiteX2" fmla="*/ -2419 w 1131498"/>
                <a:gd name="connsiteY2" fmla="*/ 214908 h 220495"/>
                <a:gd name="connsiteX3" fmla="*/ 1129080 w 1131498"/>
                <a:gd name="connsiteY3" fmla="*/ 214908 h 220495"/>
                <a:gd name="connsiteX4" fmla="*/ 1129080 w 1131498"/>
                <a:gd name="connsiteY4" fmla="*/ -5587 h 22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498" h="220495">
                  <a:moveTo>
                    <a:pt x="1129080" y="-5587"/>
                  </a:moveTo>
                  <a:lnTo>
                    <a:pt x="-2419" y="-5587"/>
                  </a:lnTo>
                  <a:lnTo>
                    <a:pt x="-2419" y="214908"/>
                  </a:lnTo>
                  <a:lnTo>
                    <a:pt x="1129080" y="214908"/>
                  </a:lnTo>
                  <a:lnTo>
                    <a:pt x="1129080" y="-5587"/>
                  </a:lnTo>
                </a:path>
              </a:pathLst>
            </a:custGeom>
            <a:solidFill>
              <a:srgbClr val="EFEFEF"/>
            </a:solidFill>
            <a:ln w="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>
                <a:latin typeface="DM Sans" pitchFamily="2" charset="77"/>
              </a:endParaRPr>
            </a:p>
          </p:txBody>
        </p:sp>
        <p:sp>
          <p:nvSpPr>
            <p:cNvPr id="65" name="Rectangle 213">
              <a:extLst>
                <a:ext uri="{FF2B5EF4-FFF2-40B4-BE49-F238E27FC236}">
                  <a16:creationId xmlns:a16="http://schemas.microsoft.com/office/drawing/2014/main" id="{C76D6287-F992-C910-6304-1E66C09CC0A7}"/>
                </a:ext>
              </a:extLst>
            </p:cNvPr>
            <p:cNvSpPr/>
            <p:nvPr/>
          </p:nvSpPr>
          <p:spPr>
            <a:xfrm rot="10800000" flipV="1">
              <a:off x="7577776" y="1859719"/>
              <a:ext cx="1357675" cy="439713"/>
            </a:xfrm>
            <a:prstGeom prst="rect">
              <a:avLst/>
            </a:prstGeom>
            <a:solidFill>
              <a:srgbClr val="C75D5D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 dirty="0">
                <a:latin typeface="DM Sans" pitchFamily="2" charset="77"/>
              </a:endParaRPr>
            </a:p>
          </p:txBody>
        </p:sp>
        <p:sp>
          <p:nvSpPr>
            <p:cNvPr id="66" name="TextBox 217">
              <a:extLst>
                <a:ext uri="{FF2B5EF4-FFF2-40B4-BE49-F238E27FC236}">
                  <a16:creationId xmlns:a16="http://schemas.microsoft.com/office/drawing/2014/main" id="{6AF80072-176B-23B9-9E0A-8BC5C3913F0C}"/>
                </a:ext>
              </a:extLst>
            </p:cNvPr>
            <p:cNvSpPr txBox="1"/>
            <p:nvPr/>
          </p:nvSpPr>
          <p:spPr>
            <a:xfrm>
              <a:off x="7806946" y="1966533"/>
              <a:ext cx="2257010" cy="20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000" b="1" u="none" strike="noStrike" dirty="0" err="1">
                  <a:solidFill>
                    <a:schemeClr val="bg1"/>
                  </a:solidFill>
                  <a:effectLst/>
                  <a:latin typeface="DM Sans" pitchFamily="2" charset="77"/>
                  <a:ea typeface="Jost Medium" pitchFamily="2" charset="77"/>
                  <a:cs typeface="Poppins Medium" pitchFamily="2" charset="77"/>
                </a:rPr>
                <a:t>Dosagens</a:t>
              </a:r>
              <a:endParaRPr lang="en-ID" sz="3000" b="1" dirty="0">
                <a:solidFill>
                  <a:schemeClr val="bg1"/>
                </a:solidFill>
                <a:effectLst/>
                <a:latin typeface="DM Sans" pitchFamily="2" charset="77"/>
                <a:ea typeface="Jost Medium" pitchFamily="2" charset="77"/>
                <a:cs typeface="Poppins Medium" pitchFamily="2" charset="77"/>
              </a:endParaRPr>
            </a:p>
          </p:txBody>
        </p:sp>
        <p:sp>
          <p:nvSpPr>
            <p:cNvPr id="67" name="TextBox 223">
              <a:extLst>
                <a:ext uri="{FF2B5EF4-FFF2-40B4-BE49-F238E27FC236}">
                  <a16:creationId xmlns:a16="http://schemas.microsoft.com/office/drawing/2014/main" id="{44DCBE1C-1C12-FAF7-269F-2561F86F333A}"/>
                </a:ext>
              </a:extLst>
            </p:cNvPr>
            <p:cNvSpPr txBox="1"/>
            <p:nvPr/>
          </p:nvSpPr>
          <p:spPr>
            <a:xfrm>
              <a:off x="7935515" y="2470391"/>
              <a:ext cx="2257008" cy="20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000" b="0" i="0" u="none" strike="noStrike" dirty="0">
                  <a:solidFill>
                    <a:schemeClr val="bg1">
                      <a:lumMod val="65000"/>
                    </a:schemeClr>
                  </a:solidFill>
                  <a:effectLst/>
                  <a:latin typeface="DM Sans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250 mg</a:t>
              </a:r>
              <a:endParaRPr lang="en-ID" sz="3000" dirty="0">
                <a:solidFill>
                  <a:schemeClr val="bg1">
                    <a:lumMod val="65000"/>
                  </a:schemeClr>
                </a:solidFill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8" name="TextBox 224">
              <a:extLst>
                <a:ext uri="{FF2B5EF4-FFF2-40B4-BE49-F238E27FC236}">
                  <a16:creationId xmlns:a16="http://schemas.microsoft.com/office/drawing/2014/main" id="{71795C03-9229-F382-ADAE-8D7C523A64DB}"/>
                </a:ext>
              </a:extLst>
            </p:cNvPr>
            <p:cNvSpPr txBox="1"/>
            <p:nvPr/>
          </p:nvSpPr>
          <p:spPr>
            <a:xfrm>
              <a:off x="7910655" y="2864719"/>
              <a:ext cx="2539887" cy="206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000" b="0" i="0" u="none" strike="noStrike" dirty="0">
                  <a:solidFill>
                    <a:schemeClr val="bg1">
                      <a:lumMod val="65000"/>
                    </a:schemeClr>
                  </a:solidFill>
                  <a:effectLst/>
                  <a:latin typeface="DM Sans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200 mg</a:t>
              </a:r>
              <a:endParaRPr lang="en-ID" sz="3000" dirty="0">
                <a:solidFill>
                  <a:schemeClr val="bg1">
                    <a:lumMod val="65000"/>
                  </a:schemeClr>
                </a:solidFill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74" name="TextBox 1">
            <a:extLst>
              <a:ext uri="{FF2B5EF4-FFF2-40B4-BE49-F238E27FC236}">
                <a16:creationId xmlns:a16="http://schemas.microsoft.com/office/drawing/2014/main" id="{08E5A58C-A062-B585-8973-E6D8B65C1E33}"/>
              </a:ext>
            </a:extLst>
          </p:cNvPr>
          <p:cNvSpPr txBox="1"/>
          <p:nvPr/>
        </p:nvSpPr>
        <p:spPr>
          <a:xfrm>
            <a:off x="153405" y="541570"/>
            <a:ext cx="2031363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FÓRMULA NOITE</a:t>
            </a:r>
          </a:p>
        </p:txBody>
      </p:sp>
      <p:sp>
        <p:nvSpPr>
          <p:cNvPr id="75" name="Retângulo 9">
            <a:extLst>
              <a:ext uri="{FF2B5EF4-FFF2-40B4-BE49-F238E27FC236}">
                <a16:creationId xmlns:a16="http://schemas.microsoft.com/office/drawing/2014/main" id="{B22E5CBE-8EFC-01E7-685C-82DD1A2AD414}"/>
              </a:ext>
            </a:extLst>
          </p:cNvPr>
          <p:cNvSpPr/>
          <p:nvPr/>
        </p:nvSpPr>
        <p:spPr>
          <a:xfrm>
            <a:off x="105300" y="1552519"/>
            <a:ext cx="20437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Estimular biogênese mitocondrial</a:t>
            </a:r>
            <a:endParaRPr lang="pt-BR" sz="3600" dirty="0">
              <a:solidFill>
                <a:schemeClr val="tx1"/>
              </a:solidFill>
              <a:latin typeface="DM Sans" pitchFamily="2" charset="77"/>
            </a:endParaRP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9733D5EC-99F9-FDAF-98AA-2CFB1F19E70D}"/>
              </a:ext>
            </a:extLst>
          </p:cNvPr>
          <p:cNvSpPr txBox="1"/>
          <p:nvPr/>
        </p:nvSpPr>
        <p:spPr>
          <a:xfrm>
            <a:off x="5039288" y="9624641"/>
            <a:ext cx="13585370" cy="15166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100584" indent="0" algn="ctr" latinLnBrk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3000" b="0" i="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DM Sans" pitchFamily="2" charset="77"/>
                <a:ea typeface="Helvetica Light" panose="020B0403020202020204" pitchFamily="34" charset="0"/>
                <a:cs typeface="Helvetica Light" panose="020B0403020202020204" pitchFamily="34" charset="0"/>
              </a:rPr>
              <a:t>Estratégia para estímulo da Biogênese Mitocondrial</a:t>
            </a:r>
            <a:endParaRPr lang="pt-BR" sz="3000" dirty="0">
              <a:effectLst/>
              <a:latin typeface="DM Sans" pitchFamily="2" charset="77"/>
            </a:endParaRPr>
          </a:p>
          <a:p>
            <a:pPr marL="0" marR="100584" indent="0" algn="ctr" latinLnBrk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3000" b="1" i="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DM Sans" pitchFamily="2" charset="77"/>
                <a:ea typeface="Helvetica Light" panose="020B0403020202020204" pitchFamily="34" charset="0"/>
                <a:cs typeface="Helvetica Light" panose="020B0403020202020204" pitchFamily="34" charset="0"/>
              </a:rPr>
              <a:t>Posologia</a:t>
            </a:r>
            <a:r>
              <a:rPr lang="pt-BR" sz="3000" b="0" i="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DM Sans" pitchFamily="2" charset="77"/>
                <a:ea typeface="Helvetica Light" panose="020B0403020202020204" pitchFamily="34" charset="0"/>
                <a:cs typeface="Helvetica Light" panose="020B0403020202020204" pitchFamily="34" charset="0"/>
              </a:rPr>
              <a:t>: Ingerir uma dose 30 minutos antes do jantar.</a:t>
            </a:r>
            <a:endParaRPr lang="pt-BR" sz="3000" dirty="0">
              <a:effectLst/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257076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DAE4890-2C4A-AAAC-57E5-A121E167A0E1}"/>
              </a:ext>
            </a:extLst>
          </p:cNvPr>
          <p:cNvSpPr/>
          <p:nvPr/>
        </p:nvSpPr>
        <p:spPr>
          <a:xfrm>
            <a:off x="-4" y="0"/>
            <a:ext cx="24384000" cy="13716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33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1256414" y="1407474"/>
            <a:ext cx="13849864" cy="11374379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Speakers"/>
          <p:cNvSpPr/>
          <p:nvPr/>
        </p:nvSpPr>
        <p:spPr>
          <a:xfrm>
            <a:off x="12862284" y="2770417"/>
            <a:ext cx="11010457" cy="7530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Bef>
                <a:spcPts val="1600"/>
              </a:spcBef>
            </a:pP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Graduada em nutrição pela Universidade Metodista de Piracicaba desde 2008</a:t>
            </a:r>
          </a:p>
          <a:p>
            <a:pPr>
              <a:spcBef>
                <a:spcPts val="1600"/>
              </a:spcBef>
            </a:pP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Pós graduada em Alimentos Funcionais e </a:t>
            </a:r>
            <a:r>
              <a:rPr lang="pt-BR" sz="32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Nutrigenômica</a:t>
            </a: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pela Universidade Gama Filho </a:t>
            </a:r>
          </a:p>
          <a:p>
            <a:pPr>
              <a:spcBef>
                <a:spcPts val="1600"/>
              </a:spcBef>
            </a:pP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Pós graduada em Fitoterapia pelo Instituto de Pesquisas Ensino e Gestão em Saúde</a:t>
            </a:r>
          </a:p>
          <a:p>
            <a:pPr>
              <a:spcBef>
                <a:spcPts val="1600"/>
              </a:spcBef>
            </a:pP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Membro da </a:t>
            </a:r>
            <a:r>
              <a:rPr lang="pt-BR" sz="32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International</a:t>
            </a: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32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Society</a:t>
            </a: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32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of</a:t>
            </a: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32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Nutrigenetics</a:t>
            </a: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/</a:t>
            </a:r>
            <a:r>
              <a:rPr lang="pt-BR" sz="32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Nutrigenomics</a:t>
            </a: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600"/>
              </a:spcBef>
            </a:pP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Certificada Internacionalmente em Nutrição Integrativa e Personalizada pelo American </a:t>
            </a:r>
            <a:r>
              <a:rPr lang="pt-BR" sz="32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College</a:t>
            </a: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32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of</a:t>
            </a: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Sports Medicine</a:t>
            </a:r>
          </a:p>
          <a:p>
            <a:pPr>
              <a:spcBef>
                <a:spcPts val="1600"/>
              </a:spcBef>
            </a:pP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Coordenadora da Pós Graduação MBA em Saúde da Mulher- </a:t>
            </a:r>
            <a:r>
              <a:rPr lang="pt-BR" sz="32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Hi</a:t>
            </a:r>
            <a:r>
              <a:rPr lang="pt-BR" sz="3200" i="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3200" i="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Nutrition</a:t>
            </a:r>
            <a:endParaRPr lang="pt-BR" sz="3200" i="0" dirty="0">
              <a:solidFill>
                <a:schemeClr val="bg1"/>
              </a:solidFill>
              <a:latin typeface="DM Sans" pitchFamily="2" charset="77"/>
              <a:cs typeface="Arial" panose="020B0604020202020204" pitchFamily="34" charset="0"/>
            </a:endParaRPr>
          </a:p>
          <a:p>
            <a:endParaRPr lang="pt-BR" sz="3200" i="0" dirty="0">
              <a:solidFill>
                <a:schemeClr val="bg1"/>
              </a:solidFill>
              <a:latin typeface="DM Sans" pitchFamily="2" charset="77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71908" y="865650"/>
            <a:ext cx="11582702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7000" b="1" dirty="0">
                <a:solidFill>
                  <a:srgbClr val="F0EAD8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CONHEÇA MAIS SOBRE MIM</a:t>
            </a:r>
            <a:endParaRPr kumimoji="0" lang="en-US" sz="7000" b="0" i="0" u="none" strike="noStrike" cap="none" spc="0" normalizeH="0" baseline="0" dirty="0">
              <a:ln>
                <a:noFill/>
              </a:ln>
              <a:solidFill>
                <a:srgbClr val="F0EAD8"/>
              </a:solidFill>
              <a:uFillTx/>
              <a:latin typeface="DIN Next LT Pro Heavy" panose="020B0903020203050203" pitchFamily="34" charset="77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686" y="9544242"/>
            <a:ext cx="3571123" cy="3571123"/>
          </a:xfrm>
          <a:prstGeom prst="rect">
            <a:avLst/>
          </a:prstGeom>
        </p:spPr>
      </p:pic>
      <p:cxnSp>
        <p:nvCxnSpPr>
          <p:cNvPr id="10" name="Straight Connector 46">
            <a:extLst>
              <a:ext uri="{FF2B5EF4-FFF2-40B4-BE49-F238E27FC236}">
                <a16:creationId xmlns:a16="http://schemas.microsoft.com/office/drawing/2014/main" id="{892564EB-0DD1-46DD-92DB-0653459C5529}"/>
              </a:ext>
            </a:extLst>
          </p:cNvPr>
          <p:cNvCxnSpPr>
            <a:cxnSpLocks/>
          </p:cNvCxnSpPr>
          <p:nvPr/>
        </p:nvCxnSpPr>
        <p:spPr>
          <a:xfrm>
            <a:off x="12732873" y="2751846"/>
            <a:ext cx="11051" cy="6596906"/>
          </a:xfrm>
          <a:prstGeom prst="line">
            <a:avLst/>
          </a:prstGeom>
          <a:noFill/>
          <a:ln w="76200" cap="flat" cmpd="sng" algn="ctr">
            <a:solidFill>
              <a:srgbClr val="F0EAD8">
                <a:alpha val="30000"/>
              </a:srgbClr>
            </a:solidFill>
            <a:prstDash val="solid"/>
            <a:miter lim="800000"/>
          </a:ln>
          <a:effectLst/>
        </p:spPr>
      </p:cxnSp>
      <p:sp>
        <p:nvSpPr>
          <p:cNvPr id="12" name="Oval 47">
            <a:extLst>
              <a:ext uri="{FF2B5EF4-FFF2-40B4-BE49-F238E27FC236}">
                <a16:creationId xmlns:a16="http://schemas.microsoft.com/office/drawing/2014/main" id="{CBD32FB9-7128-4963-986B-FFF96DDBD32A}"/>
              </a:ext>
            </a:extLst>
          </p:cNvPr>
          <p:cNvSpPr/>
          <p:nvPr/>
        </p:nvSpPr>
        <p:spPr>
          <a:xfrm>
            <a:off x="12621552" y="2745094"/>
            <a:ext cx="215199" cy="226913"/>
          </a:xfrm>
          <a:prstGeom prst="ellipse">
            <a:avLst/>
          </a:prstGeom>
          <a:solidFill>
            <a:srgbClr val="991919"/>
          </a:solidFill>
          <a:ln w="31750" cap="flat" cmpd="sng" algn="ctr">
            <a:noFill/>
            <a:prstDash val="solid"/>
            <a:miter lim="800000"/>
          </a:ln>
          <a:effectLst>
            <a:outerShdw blurRad="1270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  <p:txBody>
          <a:bodyPr rtlCol="0" anchor="ctr"/>
          <a:lstStyle/>
          <a:p>
            <a:pPr algn="l" defTabSz="1828800" hangingPunct="1">
              <a:defRPr/>
            </a:pPr>
            <a:endParaRPr lang="id-ID" sz="1100" dirty="0">
              <a:solidFill>
                <a:schemeClr val="bg1"/>
              </a:solidFill>
              <a:latin typeface="Montserrat  "/>
            </a:endParaRPr>
          </a:p>
        </p:txBody>
      </p:sp>
      <p:sp>
        <p:nvSpPr>
          <p:cNvPr id="13" name="Oval 47">
            <a:extLst>
              <a:ext uri="{FF2B5EF4-FFF2-40B4-BE49-F238E27FC236}">
                <a16:creationId xmlns:a16="http://schemas.microsoft.com/office/drawing/2014/main" id="{CBD32FB9-7128-4963-986B-FFF96DDBD32A}"/>
              </a:ext>
            </a:extLst>
          </p:cNvPr>
          <p:cNvSpPr/>
          <p:nvPr/>
        </p:nvSpPr>
        <p:spPr>
          <a:xfrm>
            <a:off x="12602501" y="3921948"/>
            <a:ext cx="215199" cy="226913"/>
          </a:xfrm>
          <a:prstGeom prst="ellipse">
            <a:avLst/>
          </a:prstGeom>
          <a:solidFill>
            <a:srgbClr val="991919"/>
          </a:solidFill>
          <a:ln w="31750" cap="flat" cmpd="sng" algn="ctr">
            <a:noFill/>
            <a:prstDash val="solid"/>
            <a:miter lim="800000"/>
          </a:ln>
          <a:effectLst>
            <a:outerShdw blurRad="1270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  <p:txBody>
          <a:bodyPr rtlCol="0" anchor="ctr"/>
          <a:lstStyle/>
          <a:p>
            <a:pPr algn="l" defTabSz="1828800" hangingPunct="1">
              <a:defRPr/>
            </a:pPr>
            <a:endParaRPr lang="id-ID" sz="1100" dirty="0">
              <a:solidFill>
                <a:schemeClr val="bg1"/>
              </a:solidFill>
              <a:latin typeface="Montserrat  "/>
            </a:endParaRPr>
          </a:p>
        </p:txBody>
      </p:sp>
      <p:sp>
        <p:nvSpPr>
          <p:cNvPr id="14" name="Oval 47">
            <a:extLst>
              <a:ext uri="{FF2B5EF4-FFF2-40B4-BE49-F238E27FC236}">
                <a16:creationId xmlns:a16="http://schemas.microsoft.com/office/drawing/2014/main" id="{CBD32FB9-7128-4963-986B-FFF96DDBD32A}"/>
              </a:ext>
            </a:extLst>
          </p:cNvPr>
          <p:cNvSpPr/>
          <p:nvPr/>
        </p:nvSpPr>
        <p:spPr>
          <a:xfrm>
            <a:off x="12625274" y="5084875"/>
            <a:ext cx="215199" cy="226913"/>
          </a:xfrm>
          <a:prstGeom prst="ellipse">
            <a:avLst/>
          </a:prstGeom>
          <a:solidFill>
            <a:srgbClr val="991919"/>
          </a:solidFill>
          <a:ln w="31750" cap="flat" cmpd="sng" algn="ctr">
            <a:noFill/>
            <a:prstDash val="solid"/>
            <a:miter lim="800000"/>
          </a:ln>
          <a:effectLst>
            <a:outerShdw blurRad="1270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  <p:txBody>
          <a:bodyPr rtlCol="0" anchor="ctr"/>
          <a:lstStyle/>
          <a:p>
            <a:pPr algn="l" defTabSz="1828800" hangingPunct="1">
              <a:defRPr/>
            </a:pPr>
            <a:endParaRPr lang="id-ID" sz="1100" dirty="0">
              <a:solidFill>
                <a:schemeClr val="bg1"/>
              </a:solidFill>
              <a:latin typeface="Montserrat  "/>
            </a:endParaRPr>
          </a:p>
        </p:txBody>
      </p:sp>
      <p:sp>
        <p:nvSpPr>
          <p:cNvPr id="15" name="Oval 47">
            <a:extLst>
              <a:ext uri="{FF2B5EF4-FFF2-40B4-BE49-F238E27FC236}">
                <a16:creationId xmlns:a16="http://schemas.microsoft.com/office/drawing/2014/main" id="{CBD32FB9-7128-4963-986B-FFF96DDBD32A}"/>
              </a:ext>
            </a:extLst>
          </p:cNvPr>
          <p:cNvSpPr/>
          <p:nvPr/>
        </p:nvSpPr>
        <p:spPr>
          <a:xfrm>
            <a:off x="12633504" y="6247802"/>
            <a:ext cx="215199" cy="226913"/>
          </a:xfrm>
          <a:prstGeom prst="ellipse">
            <a:avLst/>
          </a:prstGeom>
          <a:solidFill>
            <a:srgbClr val="991919"/>
          </a:solidFill>
          <a:ln w="31750" cap="flat" cmpd="sng" algn="ctr">
            <a:noFill/>
            <a:prstDash val="solid"/>
            <a:miter lim="800000"/>
          </a:ln>
          <a:effectLst>
            <a:outerShdw blurRad="1270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  <p:txBody>
          <a:bodyPr rtlCol="0" anchor="ctr"/>
          <a:lstStyle/>
          <a:p>
            <a:pPr algn="l" defTabSz="1828800" hangingPunct="1">
              <a:defRPr/>
            </a:pPr>
            <a:endParaRPr lang="id-ID" sz="1100" dirty="0">
              <a:solidFill>
                <a:schemeClr val="bg1"/>
              </a:solidFill>
              <a:latin typeface="Montserrat  "/>
            </a:endParaRPr>
          </a:p>
        </p:txBody>
      </p:sp>
      <p:sp>
        <p:nvSpPr>
          <p:cNvPr id="17" name="Oval 47">
            <a:extLst>
              <a:ext uri="{FF2B5EF4-FFF2-40B4-BE49-F238E27FC236}">
                <a16:creationId xmlns:a16="http://schemas.microsoft.com/office/drawing/2014/main" id="{CBD32FB9-7128-4963-986B-FFF96DDBD32A}"/>
              </a:ext>
            </a:extLst>
          </p:cNvPr>
          <p:cNvSpPr/>
          <p:nvPr/>
        </p:nvSpPr>
        <p:spPr>
          <a:xfrm>
            <a:off x="12628417" y="7460720"/>
            <a:ext cx="215199" cy="226913"/>
          </a:xfrm>
          <a:prstGeom prst="ellipse">
            <a:avLst/>
          </a:prstGeom>
          <a:solidFill>
            <a:srgbClr val="991919"/>
          </a:solidFill>
          <a:ln w="31750" cap="flat" cmpd="sng" algn="ctr">
            <a:noFill/>
            <a:prstDash val="solid"/>
            <a:miter lim="800000"/>
          </a:ln>
          <a:effectLst>
            <a:outerShdw blurRad="1270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  <p:txBody>
          <a:bodyPr rtlCol="0" anchor="ctr"/>
          <a:lstStyle/>
          <a:p>
            <a:pPr algn="l" defTabSz="1828800" hangingPunct="1">
              <a:defRPr/>
            </a:pPr>
            <a:endParaRPr lang="id-ID" sz="1100" dirty="0">
              <a:solidFill>
                <a:schemeClr val="bg1"/>
              </a:solidFill>
              <a:latin typeface="Montserrat  "/>
            </a:endParaRPr>
          </a:p>
        </p:txBody>
      </p:sp>
      <p:sp>
        <p:nvSpPr>
          <p:cNvPr id="18" name="Oval 47">
            <a:extLst>
              <a:ext uri="{FF2B5EF4-FFF2-40B4-BE49-F238E27FC236}">
                <a16:creationId xmlns:a16="http://schemas.microsoft.com/office/drawing/2014/main" id="{CBD32FB9-7128-4963-986B-FFF96DDBD32A}"/>
              </a:ext>
            </a:extLst>
          </p:cNvPr>
          <p:cNvSpPr/>
          <p:nvPr/>
        </p:nvSpPr>
        <p:spPr>
          <a:xfrm>
            <a:off x="12628950" y="8634462"/>
            <a:ext cx="215199" cy="226913"/>
          </a:xfrm>
          <a:prstGeom prst="ellipse">
            <a:avLst/>
          </a:prstGeom>
          <a:solidFill>
            <a:srgbClr val="991919"/>
          </a:solidFill>
          <a:ln w="31750" cap="flat" cmpd="sng" algn="ctr">
            <a:noFill/>
            <a:prstDash val="solid"/>
            <a:miter lim="800000"/>
          </a:ln>
          <a:effectLst>
            <a:outerShdw blurRad="1270000" algn="ctr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  <p:txBody>
          <a:bodyPr rtlCol="0" anchor="ctr"/>
          <a:lstStyle/>
          <a:p>
            <a:pPr algn="l" defTabSz="1828800" hangingPunct="1">
              <a:defRPr/>
            </a:pPr>
            <a:endParaRPr lang="id-ID" sz="1100" dirty="0">
              <a:solidFill>
                <a:schemeClr val="bg1"/>
              </a:solidFill>
              <a:latin typeface="Montserrat  "/>
            </a:endParaRPr>
          </a:p>
        </p:txBody>
      </p:sp>
      <p:pic>
        <p:nvPicPr>
          <p:cNvPr id="5" name="Imagem 4" descr="Mulher com vestido branco&#10;&#10;Descrição gerada automaticamente">
            <a:extLst>
              <a:ext uri="{FF2B5EF4-FFF2-40B4-BE49-F238E27FC236}">
                <a16:creationId xmlns:a16="http://schemas.microsoft.com/office/drawing/2014/main" id="{25B19A56-10E5-8C47-44DB-82C45C581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82"/>
          <a:stretch/>
        </p:blipFill>
        <p:spPr>
          <a:xfrm>
            <a:off x="1707919" y="303596"/>
            <a:ext cx="10928405" cy="1371600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414E283-9423-FA60-6893-5F71126B5F16}"/>
              </a:ext>
            </a:extLst>
          </p:cNvPr>
          <p:cNvGrpSpPr/>
          <p:nvPr/>
        </p:nvGrpSpPr>
        <p:grpSpPr>
          <a:xfrm>
            <a:off x="-241986" y="8528636"/>
            <a:ext cx="3299391" cy="1640232"/>
            <a:chOff x="-241986" y="8528636"/>
            <a:chExt cx="3299391" cy="1640232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0903E8A-2688-0807-91B8-305EE2D9D3EB}"/>
                </a:ext>
              </a:extLst>
            </p:cNvPr>
            <p:cNvSpPr/>
            <p:nvPr/>
          </p:nvSpPr>
          <p:spPr>
            <a:xfrm rot="16200000">
              <a:off x="639983" y="7751446"/>
              <a:ext cx="1640232" cy="3194612"/>
            </a:xfrm>
            <a:prstGeom prst="rect">
              <a:avLst/>
            </a:prstGeom>
            <a:solidFill>
              <a:srgbClr val="F0EA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dirty="0"/>
            </a:p>
          </p:txBody>
        </p:sp>
        <p:pic>
          <p:nvPicPr>
            <p:cNvPr id="20" name="Imagem 19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6E134514-847B-1376-5ABC-B11463408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1986" y="8634462"/>
              <a:ext cx="3257683" cy="1421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16541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713FC37-7872-F233-8EF3-742D41416953}"/>
              </a:ext>
            </a:extLst>
          </p:cNvPr>
          <p:cNvSpPr/>
          <p:nvPr/>
        </p:nvSpPr>
        <p:spPr>
          <a:xfrm>
            <a:off x="-233169" y="0"/>
            <a:ext cx="246171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00066" y="687465"/>
            <a:ext cx="126068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76676"/>
            <a:r>
              <a:rPr lang="pt-BR" sz="7000" b="1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  <a:sym typeface="Helvetica Neue"/>
              </a:rPr>
              <a:t>PODEROSAS MITOCÔNDRIAS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F17925A-61A1-4FC8-AD2E-5B920C6EA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0131" y="-474581"/>
            <a:ext cx="16350855" cy="15268266"/>
          </a:xfrm>
          <a:prstGeom prst="rect">
            <a:avLst/>
          </a:prstGeom>
        </p:spPr>
      </p:pic>
      <p:sp>
        <p:nvSpPr>
          <p:cNvPr id="20" name="Rectangle: Rounded Corners 43">
            <a:extLst>
              <a:ext uri="{FF2B5EF4-FFF2-40B4-BE49-F238E27FC236}">
                <a16:creationId xmlns:a16="http://schemas.microsoft.com/office/drawing/2014/main" id="{095A4D39-2C2D-1A0E-1242-4A85E810A034}"/>
              </a:ext>
            </a:extLst>
          </p:cNvPr>
          <p:cNvSpPr/>
          <p:nvPr/>
        </p:nvSpPr>
        <p:spPr>
          <a:xfrm>
            <a:off x="300067" y="3895890"/>
            <a:ext cx="12606829" cy="7224815"/>
          </a:xfrm>
          <a:prstGeom prst="roundRect">
            <a:avLst>
              <a:gd name="adj" fmla="val 5622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82D69C-C6B4-8568-DD2F-CB0C6AAF2377}"/>
              </a:ext>
            </a:extLst>
          </p:cNvPr>
          <p:cNvSpPr txBox="1"/>
          <p:nvPr/>
        </p:nvSpPr>
        <p:spPr>
          <a:xfrm>
            <a:off x="3077380" y="4553642"/>
            <a:ext cx="9410167" cy="59093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876676"/>
            <a:r>
              <a:rPr lang="pt-BR" sz="4500" b="1" dirty="0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Nutrientes essenciais:</a:t>
            </a:r>
          </a:p>
          <a:p>
            <a:pPr defTabSz="4876676"/>
            <a:r>
              <a:rPr lang="pt-BR" sz="4500" b="1" dirty="0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</a:t>
            </a:r>
          </a:p>
          <a:p>
            <a:pPr defTabSz="4876676"/>
            <a:r>
              <a:rPr lang="pt-BR" sz="3600" dirty="0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• TODAS as vitaminas do complexo </a:t>
            </a:r>
            <a:r>
              <a:rPr lang="pt-BR" sz="3600" dirty="0" err="1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B</a:t>
            </a:r>
            <a:r>
              <a:rPr lang="pt-BR" sz="3600" dirty="0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(Riboflavina-5-fosfato,  </a:t>
            </a:r>
            <a:r>
              <a:rPr lang="pt-BR" sz="3600" dirty="0" err="1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Hexanicotinato</a:t>
            </a:r>
            <a:r>
              <a:rPr lang="pt-BR" sz="3600" dirty="0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de Inositol, Piridoxal-6-Fosfato, </a:t>
            </a:r>
            <a:r>
              <a:rPr lang="pt-BR" sz="3600" dirty="0" err="1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Benfoatiamina</a:t>
            </a:r>
            <a:r>
              <a:rPr lang="pt-BR" sz="3600" dirty="0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,  Acido Pantotênico,  </a:t>
            </a:r>
            <a:r>
              <a:rPr lang="pt-BR" sz="3600" dirty="0" err="1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Metilcobalamina</a:t>
            </a:r>
            <a:r>
              <a:rPr lang="pt-BR" sz="3600" dirty="0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, </a:t>
            </a:r>
            <a:r>
              <a:rPr lang="pt-BR" sz="3600" dirty="0" err="1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Metilfolato</a:t>
            </a:r>
            <a:r>
              <a:rPr lang="pt-BR" sz="3600" dirty="0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) </a:t>
            </a:r>
          </a:p>
          <a:p>
            <a:pPr defTabSz="4876676"/>
            <a:r>
              <a:rPr lang="pt-BR" sz="3600" dirty="0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• Vitamina C,D,E, Ferro, Selênio, Zinco, Magnésio, Ômega 3 COQ10, Ácido </a:t>
            </a:r>
            <a:r>
              <a:rPr lang="pt-BR" sz="3600" dirty="0" err="1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Lipóico</a:t>
            </a:r>
            <a:r>
              <a:rPr lang="pt-BR" sz="3600" dirty="0">
                <a:solidFill>
                  <a:srgbClr val="FFFFFF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, NAC </a:t>
            </a:r>
          </a:p>
        </p:txBody>
      </p:sp>
      <p:sp>
        <p:nvSpPr>
          <p:cNvPr id="23" name="Oval 38">
            <a:extLst>
              <a:ext uri="{FF2B5EF4-FFF2-40B4-BE49-F238E27FC236}">
                <a16:creationId xmlns:a16="http://schemas.microsoft.com/office/drawing/2014/main" id="{96A614F9-FCC3-3597-615D-471B74F16EE9}"/>
              </a:ext>
            </a:extLst>
          </p:cNvPr>
          <p:cNvSpPr/>
          <p:nvPr/>
        </p:nvSpPr>
        <p:spPr>
          <a:xfrm>
            <a:off x="833301" y="4233741"/>
            <a:ext cx="1824730" cy="1782536"/>
          </a:xfrm>
          <a:prstGeom prst="ellipse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287224E9-5F16-BFF6-30F4-5CE4CC84D359}"/>
              </a:ext>
            </a:extLst>
          </p:cNvPr>
          <p:cNvSpPr/>
          <p:nvPr/>
        </p:nvSpPr>
        <p:spPr>
          <a:xfrm>
            <a:off x="-4573685" y="4590827"/>
            <a:ext cx="126068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76676"/>
            <a:r>
              <a:rPr lang="pt-BR" sz="7000" b="1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  <a:sym typeface="Helvetica Neue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479005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69" y="-28354"/>
            <a:ext cx="24827935" cy="13744354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/>
          <p:cNvGrpSpPr/>
          <p:nvPr/>
        </p:nvGrpSpPr>
        <p:grpSpPr>
          <a:xfrm>
            <a:off x="518355" y="1857084"/>
            <a:ext cx="14197994" cy="9758923"/>
            <a:chOff x="518355" y="1857084"/>
            <a:chExt cx="14197994" cy="9758923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091" y="1857084"/>
              <a:ext cx="6241258" cy="975892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355" y="1903100"/>
              <a:ext cx="7742623" cy="9712907"/>
            </a:xfrm>
            <a:prstGeom prst="rect">
              <a:avLst/>
            </a:prstGeom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54" y="1857083"/>
            <a:ext cx="14412107" cy="1028831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4BF0B38-0941-4794-9D9F-AE13A47B6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830" y="7859146"/>
            <a:ext cx="4286250" cy="428625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99A1781D-F122-97C0-2E18-CADF662146F2}"/>
              </a:ext>
            </a:extLst>
          </p:cNvPr>
          <p:cNvSpPr txBox="1"/>
          <p:nvPr/>
        </p:nvSpPr>
        <p:spPr>
          <a:xfrm>
            <a:off x="1848256" y="493930"/>
            <a:ext cx="2031363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SIRTFOODS: ALIMENTOS RICOS EM POLIFENÓIS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70749A1-FE04-5F6D-FDD5-80DC1B6298C9}"/>
              </a:ext>
            </a:extLst>
          </p:cNvPr>
          <p:cNvSpPr txBox="1"/>
          <p:nvPr/>
        </p:nvSpPr>
        <p:spPr>
          <a:xfrm>
            <a:off x="15321860" y="1924972"/>
            <a:ext cx="8744370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t-BR" sz="36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Cerca de </a:t>
            </a:r>
            <a:r>
              <a:rPr lang="pt-BR" sz="3600" b="1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1 grama de polifenóis </a:t>
            </a:r>
            <a:r>
              <a:rPr lang="pt-BR" sz="36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na dieta.</a:t>
            </a:r>
          </a:p>
          <a:p>
            <a:pPr algn="just"/>
            <a:endParaRPr lang="pt-BR" sz="3600" dirty="0">
              <a:solidFill>
                <a:schemeClr val="bg1"/>
              </a:solidFill>
              <a:latin typeface="DM Sans" pitchFamily="2" charset="77"/>
              <a:cs typeface="Arial" panose="020B0604020202020204" pitchFamily="34" charset="0"/>
            </a:endParaRPr>
          </a:p>
          <a:p>
            <a:pPr algn="just"/>
            <a:r>
              <a:rPr lang="pt-BR" sz="36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Difícil de quantificar devido à sua complexidade e capacidade de oxidar Podem ser alterados com base na estação e nas condições de cultivo. Em geral, essas categorias são ricas em polifenóis: Frutas como uvas e </a:t>
            </a:r>
            <a:r>
              <a:rPr lang="pt-BR" sz="3600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berries</a:t>
            </a:r>
            <a:r>
              <a:rPr lang="pt-BR" sz="36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. Produtos de cacau, Café e chá, Ervas e especiarias</a:t>
            </a:r>
          </a:p>
        </p:txBody>
      </p:sp>
    </p:spTree>
    <p:extLst>
      <p:ext uri="{BB962C8B-B14F-4D97-AF65-F5344CB8AC3E}">
        <p14:creationId xmlns:p14="http://schemas.microsoft.com/office/powerpoint/2010/main" val="171650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713FC37-7872-F233-8EF3-742D41416953}"/>
              </a:ext>
            </a:extLst>
          </p:cNvPr>
          <p:cNvSpPr/>
          <p:nvPr/>
        </p:nvSpPr>
        <p:spPr>
          <a:xfrm>
            <a:off x="-116585" y="-182915"/>
            <a:ext cx="24617169" cy="14175362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18246" y="6076934"/>
            <a:ext cx="1012649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400" dirty="0">
                <a:latin typeface="DM Sans" pitchFamily="2" charset="77"/>
                <a:cs typeface="Arial" panose="020B0604020202020204" pitchFamily="34" charset="0"/>
              </a:rPr>
              <a:t>Os polifenóis podem ser um componente dietético essencial para manter o sistema circadiano alinhado.</a:t>
            </a:r>
          </a:p>
          <a:p>
            <a:pPr algn="just"/>
            <a:endParaRPr lang="pt-BR" sz="4400" dirty="0">
              <a:latin typeface="DM Sans" pitchFamily="2" charset="77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4400" dirty="0">
                <a:latin typeface="DM Sans" pitchFamily="2" charset="77"/>
                <a:cs typeface="Arial" panose="020B0604020202020204" pitchFamily="34" charset="0"/>
              </a:rPr>
              <a:t> Estudos demonstram que certos polifenóis podem:</a:t>
            </a:r>
          </a:p>
          <a:p>
            <a:pPr algn="just"/>
            <a:endParaRPr lang="pt-BR" sz="4400" dirty="0">
              <a:latin typeface="DM Sans" pitchFamily="2" charset="77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4400" b="1" dirty="0">
                <a:latin typeface="DM Sans" pitchFamily="2" charset="77"/>
                <a:cs typeface="Arial" panose="020B0604020202020204" pitchFamily="34" charset="0"/>
              </a:rPr>
              <a:t>Regular genes do relógio circadiano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4400" b="1" dirty="0">
                <a:latin typeface="DM Sans" pitchFamily="2" charset="77"/>
                <a:cs typeface="Arial" panose="020B0604020202020204" pitchFamily="34" charset="0"/>
              </a:rPr>
              <a:t>Modular níveis de melatonina</a:t>
            </a:r>
          </a:p>
        </p:txBody>
      </p:sp>
      <p:pic>
        <p:nvPicPr>
          <p:cNvPr id="25" name="Imagem 24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AC457788-4A0B-B711-4D4A-B5B38825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996" y="2462506"/>
            <a:ext cx="12806184" cy="958928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0F92636-1383-459B-9A66-F71F262D5207}"/>
              </a:ext>
            </a:extLst>
          </p:cNvPr>
          <p:cNvSpPr txBox="1"/>
          <p:nvPr/>
        </p:nvSpPr>
        <p:spPr>
          <a:xfrm>
            <a:off x="13024620" y="4204139"/>
            <a:ext cx="2861901" cy="595035"/>
          </a:xfrm>
          <a:prstGeom prst="rect">
            <a:avLst/>
          </a:prstGeom>
          <a:solidFill>
            <a:srgbClr val="991919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QUERCETINA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9436A60-CDC0-4EDE-A8D2-8BC758AC7C71}"/>
              </a:ext>
            </a:extLst>
          </p:cNvPr>
          <p:cNvSpPr txBox="1"/>
          <p:nvPr/>
        </p:nvSpPr>
        <p:spPr>
          <a:xfrm>
            <a:off x="13024620" y="6234938"/>
            <a:ext cx="3162922" cy="595035"/>
          </a:xfrm>
          <a:prstGeom prst="rect">
            <a:avLst/>
          </a:prstGeom>
          <a:solidFill>
            <a:schemeClr val="accent5"/>
          </a:solidFill>
          <a:ln w="12700" cap="flat">
            <a:solidFill>
              <a:schemeClr val="accent5"/>
            </a:solidFill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KAEMPFEROL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5D765C6-889C-470D-B40A-1517DD934588}"/>
              </a:ext>
            </a:extLst>
          </p:cNvPr>
          <p:cNvSpPr txBox="1"/>
          <p:nvPr/>
        </p:nvSpPr>
        <p:spPr>
          <a:xfrm>
            <a:off x="19141723" y="9322054"/>
            <a:ext cx="2743201" cy="595035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CURCUMINA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6E59CBE-9467-479E-8B2F-E7197F53B032}"/>
              </a:ext>
            </a:extLst>
          </p:cNvPr>
          <p:cNvSpPr txBox="1"/>
          <p:nvPr/>
        </p:nvSpPr>
        <p:spPr>
          <a:xfrm>
            <a:off x="13571513" y="9444791"/>
            <a:ext cx="2465519" cy="595035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APIGENINA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B565679-569B-480D-9787-9CB77456731E}"/>
              </a:ext>
            </a:extLst>
          </p:cNvPr>
          <p:cNvSpPr txBox="1"/>
          <p:nvPr/>
        </p:nvSpPr>
        <p:spPr>
          <a:xfrm>
            <a:off x="17441224" y="4204138"/>
            <a:ext cx="6144203" cy="595035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EPIGALO CATEQUINA GALATO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B565679-569B-480D-9787-9CB77456731E}"/>
              </a:ext>
            </a:extLst>
          </p:cNvPr>
          <p:cNvSpPr txBox="1"/>
          <p:nvPr/>
        </p:nvSpPr>
        <p:spPr>
          <a:xfrm>
            <a:off x="18853630" y="6081598"/>
            <a:ext cx="3319389" cy="595035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RESVERATROL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59D55633-616F-2517-0C44-9B61F5417C5E}"/>
              </a:ext>
            </a:extLst>
          </p:cNvPr>
          <p:cNvSpPr txBox="1"/>
          <p:nvPr/>
        </p:nvSpPr>
        <p:spPr>
          <a:xfrm>
            <a:off x="1246957" y="519569"/>
            <a:ext cx="2031363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POLIFENÓIS COMO CONECTORES CIRCADIANOS</a:t>
            </a:r>
          </a:p>
        </p:txBody>
      </p:sp>
      <p:pic>
        <p:nvPicPr>
          <p:cNvPr id="22" name="Imagem 2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54D6D791-915F-E2FA-6DAE-FBA59AED3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0" y="1610393"/>
            <a:ext cx="10126499" cy="406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69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40385" y="-62112"/>
            <a:ext cx="24464769" cy="13778112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9BEF941-C81F-5264-2A24-6BD132C1A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1510" y="7315140"/>
            <a:ext cx="8578140" cy="3341977"/>
          </a:xfrm>
          <a:prstGeom prst="rect">
            <a:avLst/>
          </a:prstGeom>
        </p:spPr>
      </p:pic>
      <p:pic>
        <p:nvPicPr>
          <p:cNvPr id="4" name="Imagem 3" descr="Gráfico, Gráfico de cascata&#10;&#10;Descrição gerada automaticamente">
            <a:extLst>
              <a:ext uri="{FF2B5EF4-FFF2-40B4-BE49-F238E27FC236}">
                <a16:creationId xmlns:a16="http://schemas.microsoft.com/office/drawing/2014/main" id="{5F466E3A-D973-A0BF-D6FD-AC951511F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8" y="6554292"/>
            <a:ext cx="13227270" cy="7183590"/>
          </a:xfrm>
          <a:prstGeom prst="rect">
            <a:avLst/>
          </a:prstGeom>
        </p:spPr>
      </p:pic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DED1C6D9-8A94-FA7A-1F27-89EE8BD74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8" y="2043388"/>
            <a:ext cx="12134851" cy="515158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7B1AAF6-DBC1-CAB4-F9C1-49800C7FA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0839" y="4468863"/>
            <a:ext cx="2720689" cy="4008343"/>
          </a:xfrm>
          <a:prstGeom prst="rect">
            <a:avLst/>
          </a:prstGeom>
        </p:spPr>
      </p:pic>
      <p:pic>
        <p:nvPicPr>
          <p:cNvPr id="20" name="Imagem 19" descr="Gráfico, Gráfico de funil&#10;&#10;Descrição gerada automaticamente">
            <a:extLst>
              <a:ext uri="{FF2B5EF4-FFF2-40B4-BE49-F238E27FC236}">
                <a16:creationId xmlns:a16="http://schemas.microsoft.com/office/drawing/2014/main" id="{999C5F94-E4C2-04D2-EEBA-A96BF48C6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077" y="5155837"/>
            <a:ext cx="1771650" cy="1690195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55206A54-A493-B933-F66B-9F7D906270FC}"/>
              </a:ext>
            </a:extLst>
          </p:cNvPr>
          <p:cNvSpPr/>
          <p:nvPr/>
        </p:nvSpPr>
        <p:spPr>
          <a:xfrm>
            <a:off x="16289558" y="5195667"/>
            <a:ext cx="3748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atin typeface="DM Sans" pitchFamily="2" charset="77"/>
                <a:cs typeface="Arial" panose="020B0604020202020204" pitchFamily="34" charset="0"/>
              </a:rPr>
              <a:t>SIRTCONTROL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974B49B7-287D-7F14-AD0B-22AD06D88246}"/>
              </a:ext>
            </a:extLst>
          </p:cNvPr>
          <p:cNvSpPr/>
          <p:nvPr/>
        </p:nvSpPr>
        <p:spPr>
          <a:xfrm>
            <a:off x="16289558" y="6948873"/>
            <a:ext cx="3748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atin typeface="DM Sans" pitchFamily="2" charset="77"/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E892A63-1E34-B6B2-F422-B8CC62F1E3A0}"/>
              </a:ext>
            </a:extLst>
          </p:cNvPr>
          <p:cNvSpPr/>
          <p:nvPr/>
        </p:nvSpPr>
        <p:spPr>
          <a:xfrm>
            <a:off x="20149604" y="6810065"/>
            <a:ext cx="3748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DM Sans" pitchFamily="2" charset="77"/>
                <a:cs typeface="Arial" panose="020B0604020202020204" pitchFamily="34" charset="0"/>
              </a:rPr>
              <a:t>10 semanas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35DA1C6-6439-A5AF-7399-F42BC1718686}"/>
              </a:ext>
            </a:extLst>
          </p:cNvPr>
          <p:cNvSpPr/>
          <p:nvPr/>
        </p:nvSpPr>
        <p:spPr>
          <a:xfrm>
            <a:off x="16442029" y="2848633"/>
            <a:ext cx="6332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DM Sans" pitchFamily="2" charset="77"/>
                <a:cs typeface="Arial" panose="020B0604020202020204" pitchFamily="34" charset="0"/>
              </a:rPr>
              <a:t>83 pacientes (diabéticos do tipo 2 com sobrepeso)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0090DB58-EF51-352D-B9AC-3BED8565CC11}"/>
              </a:ext>
            </a:extLst>
          </p:cNvPr>
          <p:cNvSpPr/>
          <p:nvPr/>
        </p:nvSpPr>
        <p:spPr>
          <a:xfrm>
            <a:off x="2495098" y="-1626178"/>
            <a:ext cx="19393804" cy="2568147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m 25" descr="Logotipo&#10;&#10;Descrição gerada automaticamente">
            <a:extLst>
              <a:ext uri="{FF2B5EF4-FFF2-40B4-BE49-F238E27FC236}">
                <a16:creationId xmlns:a16="http://schemas.microsoft.com/office/drawing/2014/main" id="{3B38B30A-C3F3-63D6-91FD-B54A4CA10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304" y="12068781"/>
            <a:ext cx="3822126" cy="1421047"/>
          </a:xfrm>
          <a:prstGeom prst="rect">
            <a:avLst/>
          </a:prstGeom>
        </p:spPr>
      </p:pic>
      <p:pic>
        <p:nvPicPr>
          <p:cNvPr id="28" name="Imagem 27" descr="Ícone&#10;&#10;Descrição gerada automaticamente">
            <a:extLst>
              <a:ext uri="{FF2B5EF4-FFF2-40B4-BE49-F238E27FC236}">
                <a16:creationId xmlns:a16="http://schemas.microsoft.com/office/drawing/2014/main" id="{6A653F9A-2A8C-C4F2-6877-17A6184938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314" y="2445416"/>
            <a:ext cx="2068244" cy="1899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E26A67-EFA2-8D88-760E-56DCA276A3EC}"/>
              </a:ext>
            </a:extLst>
          </p:cNvPr>
          <p:cNvSpPr txBox="1"/>
          <p:nvPr/>
        </p:nvSpPr>
        <p:spPr>
          <a:xfrm>
            <a:off x="17980275" y="10231500"/>
            <a:ext cx="4251498" cy="364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67"/>
              </a:lnSpc>
            </a:pPr>
            <a:r>
              <a:rPr lang="en-US" sz="1800" b="1" dirty="0">
                <a:solidFill>
                  <a:srgbClr val="548235"/>
                </a:solidFill>
                <a:latin typeface="DM Sans" pitchFamily="2" charset="0"/>
              </a:rPr>
              <a:t>Elettaria cardamomum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A469E9-636D-99B5-D37F-F5AB8E3D709C}"/>
              </a:ext>
            </a:extLst>
          </p:cNvPr>
          <p:cNvSpPr txBox="1"/>
          <p:nvPr/>
        </p:nvSpPr>
        <p:spPr>
          <a:xfrm>
            <a:off x="21473546" y="10367846"/>
            <a:ext cx="2602362" cy="210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2"/>
              </a:lnSpc>
            </a:pPr>
            <a:r>
              <a:rPr lang="en-US" sz="1800" b="1" dirty="0">
                <a:solidFill>
                  <a:srgbClr val="548235"/>
                </a:solidFill>
                <a:latin typeface="DM Sans" pitchFamily="2" charset="0"/>
              </a:rPr>
              <a:t>Olea europaea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2E30D2C-2478-B5C9-C07A-2E8EBC47E904}"/>
              </a:ext>
            </a:extLst>
          </p:cNvPr>
          <p:cNvSpPr txBox="1"/>
          <p:nvPr/>
        </p:nvSpPr>
        <p:spPr>
          <a:xfrm>
            <a:off x="15562069" y="10360959"/>
            <a:ext cx="3293933" cy="210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2"/>
              </a:lnSpc>
            </a:pPr>
            <a:r>
              <a:rPr lang="en-US" sz="1800" b="1" dirty="0">
                <a:solidFill>
                  <a:srgbClr val="548235"/>
                </a:solidFill>
                <a:latin typeface="DM Sans" pitchFamily="2" charset="0"/>
              </a:rPr>
              <a:t>Polygonum </a:t>
            </a:r>
            <a:r>
              <a:rPr lang="en-US" sz="1800" b="1" dirty="0" err="1">
                <a:solidFill>
                  <a:srgbClr val="548235"/>
                </a:solidFill>
                <a:latin typeface="DM Sans" pitchFamily="2" charset="0"/>
              </a:rPr>
              <a:t>cuspidatum</a:t>
            </a:r>
            <a:endParaRPr lang="en-US" sz="1800" b="1" dirty="0">
              <a:solidFill>
                <a:srgbClr val="548235"/>
              </a:solidFill>
              <a:latin typeface="DM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1277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548639" y="-1253708"/>
            <a:ext cx="25028998" cy="15047295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3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143" y="-2083724"/>
            <a:ext cx="429048" cy="830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m 19" descr="Garrafa de vidro&#10;&#10;Descrição gerada automaticamente com confiança média">
            <a:extLst>
              <a:ext uri="{FF2B5EF4-FFF2-40B4-BE49-F238E27FC236}">
                <a16:creationId xmlns:a16="http://schemas.microsoft.com/office/drawing/2014/main" id="{65770E23-5F1C-3E55-22A6-319438A6B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332" y="6046236"/>
            <a:ext cx="5129356" cy="76697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6242131-399E-47FB-ADAE-AFFC88D18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407"/>
          <a:stretch/>
        </p:blipFill>
        <p:spPr>
          <a:xfrm flipH="1">
            <a:off x="17321451" y="-1892166"/>
            <a:ext cx="15408762" cy="1821517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1C7A921-E531-4B5B-8901-1B2AB18D26B6}"/>
              </a:ext>
            </a:extLst>
          </p:cNvPr>
          <p:cNvSpPr/>
          <p:nvPr/>
        </p:nvSpPr>
        <p:spPr>
          <a:xfrm>
            <a:off x="3744484" y="8967321"/>
            <a:ext cx="56796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DM Sans" pitchFamily="2" charset="77"/>
                <a:cs typeface="Arial" panose="020B0604020202020204" pitchFamily="34" charset="0"/>
              </a:rPr>
              <a:t>POSOLOGIA E MODO DE USAR </a:t>
            </a:r>
          </a:p>
          <a:p>
            <a:r>
              <a:rPr lang="pt-BR" sz="2800" b="1" dirty="0">
                <a:latin typeface="DM Sans" pitchFamily="2" charset="77"/>
                <a:cs typeface="Arial" panose="020B0604020202020204" pitchFamily="34" charset="0"/>
              </a:rPr>
              <a:t>Crianças de 6 a 11 anos: </a:t>
            </a:r>
            <a:r>
              <a:rPr lang="pt-BR" sz="2800" dirty="0">
                <a:latin typeface="DM Sans" pitchFamily="2" charset="77"/>
                <a:cs typeface="Arial" panose="020B0604020202020204" pitchFamily="34" charset="0"/>
              </a:rPr>
              <a:t>Ingerir uma dose de 100 mg de HSFOCUS®, ao dia. </a:t>
            </a:r>
          </a:p>
          <a:p>
            <a:r>
              <a:rPr lang="pt-BR" sz="2800" b="1" dirty="0">
                <a:latin typeface="DM Sans" pitchFamily="2" charset="77"/>
                <a:cs typeface="Arial" panose="020B0604020202020204" pitchFamily="34" charset="0"/>
              </a:rPr>
              <a:t>Adultos e adolescentes </a:t>
            </a:r>
            <a:r>
              <a:rPr lang="pt-BR" sz="2800" dirty="0">
                <a:latin typeface="DM Sans" pitchFamily="2" charset="77"/>
                <a:cs typeface="Arial" panose="020B0604020202020204" pitchFamily="34" charset="0"/>
              </a:rPr>
              <a:t>a partir de 12 anos: Ingerir uma a duas doses de 150 mg de HSFOCUS®, ao dia.</a:t>
            </a:r>
          </a:p>
        </p:txBody>
      </p:sp>
      <p:pic>
        <p:nvPicPr>
          <p:cNvPr id="4" name="Imagem 3" descr="Gráfico, Gráfico de barras&#10;&#10;Descrição gerada automaticamente">
            <a:extLst>
              <a:ext uri="{FF2B5EF4-FFF2-40B4-BE49-F238E27FC236}">
                <a16:creationId xmlns:a16="http://schemas.microsoft.com/office/drawing/2014/main" id="{272D97C3-4685-A7B1-589F-22D73F9DF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76" y="3257573"/>
            <a:ext cx="7512328" cy="510331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BFFFCF41-8ED8-7489-E223-38185DF4654F}"/>
              </a:ext>
            </a:extLst>
          </p:cNvPr>
          <p:cNvSpPr/>
          <p:nvPr/>
        </p:nvSpPr>
        <p:spPr>
          <a:xfrm>
            <a:off x="274321" y="1363028"/>
            <a:ext cx="16044220" cy="185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600" b="1" dirty="0"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Entre 10 e 12h temos a melhor performance cognitiva </a:t>
            </a:r>
            <a:r>
              <a:rPr lang="pt-BR" sz="3600" dirty="0"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(adrenalina = epinefrina, dopamina que são neurotransmissores excitatórios) que estão atuando favorecendo as atividades intelectuais (trabalho, estudos)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5C1FA27-44F0-332F-3560-A5ACDE225954}"/>
              </a:ext>
            </a:extLst>
          </p:cNvPr>
          <p:cNvSpPr/>
          <p:nvPr/>
        </p:nvSpPr>
        <p:spPr>
          <a:xfrm>
            <a:off x="806592" y="4183203"/>
            <a:ext cx="8818684" cy="242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Logo, trabalhar com substâncias </a:t>
            </a:r>
            <a:r>
              <a:rPr lang="pt-BR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nootrópicas</a:t>
            </a:r>
            <a:r>
              <a:rPr lang="pt-B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nesse horário pode favorecer substancialmente o funcionamento cerebral. </a:t>
            </a:r>
          </a:p>
        </p:txBody>
      </p:sp>
      <p:pic>
        <p:nvPicPr>
          <p:cNvPr id="16" name="Imagem 1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FA92F2C-F11B-1554-EDA8-C62AC99B6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2" y="8319198"/>
            <a:ext cx="7395850" cy="4924153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9207FFFD-ABBD-8DAB-58A0-34BF4ACEE431}"/>
              </a:ext>
            </a:extLst>
          </p:cNvPr>
          <p:cNvSpPr txBox="1"/>
          <p:nvPr/>
        </p:nvSpPr>
        <p:spPr>
          <a:xfrm>
            <a:off x="-1094112" y="-1101002"/>
            <a:ext cx="20313632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COMO MELHORAR O </a:t>
            </a:r>
          </a:p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DESEMPENHO MENTAL?</a:t>
            </a:r>
          </a:p>
        </p:txBody>
      </p:sp>
    </p:spTree>
    <p:extLst>
      <p:ext uri="{BB962C8B-B14F-4D97-AF65-F5344CB8AC3E}">
        <p14:creationId xmlns:p14="http://schemas.microsoft.com/office/powerpoint/2010/main" val="284936470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340D468D-7432-EC92-2FC6-2F16CD551D6F}"/>
              </a:ext>
            </a:extLst>
          </p:cNvPr>
          <p:cNvSpPr/>
          <p:nvPr/>
        </p:nvSpPr>
        <p:spPr>
          <a:xfrm>
            <a:off x="0" y="-89748"/>
            <a:ext cx="24384000" cy="13805747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B393FEF2-DA57-0C09-F7EC-ADAAB046FB56}"/>
              </a:ext>
            </a:extLst>
          </p:cNvPr>
          <p:cNvSpPr txBox="1"/>
          <p:nvPr/>
        </p:nvSpPr>
        <p:spPr>
          <a:xfrm>
            <a:off x="1769933" y="518608"/>
            <a:ext cx="2031363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CREATINA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23" name="Imagem 2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30BD161-D449-B132-8CF0-C6EBD9283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55" y="2016639"/>
            <a:ext cx="8971711" cy="3094204"/>
          </a:xfrm>
          <a:prstGeom prst="rect">
            <a:avLst/>
          </a:prstGeom>
        </p:spPr>
      </p:pic>
      <p:pic>
        <p:nvPicPr>
          <p:cNvPr id="25" name="Imagem 2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45581627-0CCA-9302-58FB-3D7E4AE9B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54" y="5721204"/>
            <a:ext cx="9102417" cy="3159839"/>
          </a:xfrm>
          <a:prstGeom prst="rect">
            <a:avLst/>
          </a:prstGeom>
        </p:spPr>
      </p:pic>
      <p:pic>
        <p:nvPicPr>
          <p:cNvPr id="27" name="Imagem 26" descr="Texto&#10;&#10;Descrição gerada automaticamente com confiança média">
            <a:extLst>
              <a:ext uri="{FF2B5EF4-FFF2-40B4-BE49-F238E27FC236}">
                <a16:creationId xmlns:a16="http://schemas.microsoft.com/office/drawing/2014/main" id="{2572F9E0-F0FE-63B2-C3E0-9AF971D13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0" y="9420046"/>
            <a:ext cx="11351274" cy="3357206"/>
          </a:xfrm>
          <a:prstGeom prst="rect">
            <a:avLst/>
          </a:prstGeom>
        </p:spPr>
      </p:pic>
      <p:sp>
        <p:nvSpPr>
          <p:cNvPr id="30" name="Speakers">
            <a:extLst>
              <a:ext uri="{FF2B5EF4-FFF2-40B4-BE49-F238E27FC236}">
                <a16:creationId xmlns:a16="http://schemas.microsoft.com/office/drawing/2014/main" id="{F1C53341-D1FC-46F8-961A-C1834C056BBE}"/>
              </a:ext>
            </a:extLst>
          </p:cNvPr>
          <p:cNvSpPr/>
          <p:nvPr/>
        </p:nvSpPr>
        <p:spPr>
          <a:xfrm>
            <a:off x="11415761" y="2866114"/>
            <a:ext cx="1209738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just" defTabSz="4876676"/>
            <a:r>
              <a:rPr lang="pt-BR" sz="2800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Consumo de creatina associado ao treinamento de força </a:t>
            </a:r>
            <a:r>
              <a:rPr lang="pt-BR" sz="2800" b="1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aumenta o ganho de massa muscular </a:t>
            </a:r>
            <a:r>
              <a:rPr lang="pt-BR" sz="2800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e melhora a composição corporal em adultos.</a:t>
            </a:r>
          </a:p>
        </p:txBody>
      </p:sp>
      <p:sp>
        <p:nvSpPr>
          <p:cNvPr id="31" name="Speakers">
            <a:extLst>
              <a:ext uri="{FF2B5EF4-FFF2-40B4-BE49-F238E27FC236}">
                <a16:creationId xmlns:a16="http://schemas.microsoft.com/office/drawing/2014/main" id="{D9543460-5AF0-BB97-70A8-7B4208EDAC8A}"/>
              </a:ext>
            </a:extLst>
          </p:cNvPr>
          <p:cNvSpPr/>
          <p:nvPr/>
        </p:nvSpPr>
        <p:spPr>
          <a:xfrm>
            <a:off x="11415761" y="6160373"/>
            <a:ext cx="1209738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just" defTabSz="4876676"/>
            <a:r>
              <a:rPr lang="pt-BR" sz="2800" i="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Metanálise</a:t>
            </a:r>
            <a:r>
              <a:rPr lang="pt-BR" sz="2800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indica que a suplementação de creatina associada ao exercício físico </a:t>
            </a:r>
            <a:r>
              <a:rPr lang="pt-BR" sz="2800" b="1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demonstrou efeitos positivos no metabolismo de glicose</a:t>
            </a:r>
          </a:p>
        </p:txBody>
      </p:sp>
      <p:sp>
        <p:nvSpPr>
          <p:cNvPr id="32" name="Speakers">
            <a:extLst>
              <a:ext uri="{FF2B5EF4-FFF2-40B4-BE49-F238E27FC236}">
                <a16:creationId xmlns:a16="http://schemas.microsoft.com/office/drawing/2014/main" id="{D1D6A9D1-E795-3A40-17AE-147D067F8039}"/>
              </a:ext>
            </a:extLst>
          </p:cNvPr>
          <p:cNvSpPr/>
          <p:nvPr/>
        </p:nvSpPr>
        <p:spPr>
          <a:xfrm>
            <a:off x="11415761" y="9891201"/>
            <a:ext cx="1209738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just" defTabSz="4876676"/>
            <a:r>
              <a:rPr lang="pt-BR" sz="2800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Estudo clínico com pacientes diabéticos observou (5 </a:t>
            </a:r>
            <a:r>
              <a:rPr lang="pt-BR" sz="2800" i="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g</a:t>
            </a:r>
            <a:r>
              <a:rPr lang="pt-BR" sz="2800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–12 semanas): </a:t>
            </a:r>
            <a:r>
              <a:rPr lang="pt-BR" sz="2800" b="1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Melhora da tolerância à glicose</a:t>
            </a:r>
            <a:r>
              <a:rPr lang="pt-BR" sz="2800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; </a:t>
            </a:r>
            <a:r>
              <a:rPr lang="pt-BR" sz="2800" b="1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Redução dos níveis de HbA1c.</a:t>
            </a:r>
          </a:p>
          <a:p>
            <a:pPr algn="just" defTabSz="4876676"/>
            <a:r>
              <a:rPr lang="pt-BR" sz="2800" i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Mecanismo: Aumento da translocação de GLUT4 no Sarcolema</a:t>
            </a:r>
          </a:p>
        </p:txBody>
      </p:sp>
    </p:spTree>
    <p:extLst>
      <p:ext uri="{BB962C8B-B14F-4D97-AF65-F5344CB8AC3E}">
        <p14:creationId xmlns:p14="http://schemas.microsoft.com/office/powerpoint/2010/main" val="143912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9739245" y="6719501"/>
            <a:ext cx="49055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FF66CC"/>
              </a:buClr>
            </a:pP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Elettaria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cardamomum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Polygonum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cuspidatum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Olea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europaea</a:t>
            </a:r>
            <a:endParaRPr lang="en-US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713FC37-7872-F233-8EF3-742D41416953}"/>
              </a:ext>
            </a:extLst>
          </p:cNvPr>
          <p:cNvSpPr/>
          <p:nvPr/>
        </p:nvSpPr>
        <p:spPr>
          <a:xfrm>
            <a:off x="-80773" y="-252919"/>
            <a:ext cx="24617169" cy="14029218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2445" t="4046" r="3767" b="3248"/>
          <a:stretch/>
        </p:blipFill>
        <p:spPr>
          <a:xfrm>
            <a:off x="6545133" y="4870499"/>
            <a:ext cx="6929446" cy="4105549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5075844" y="10440470"/>
            <a:ext cx="8495678" cy="1333698"/>
          </a:xfrm>
          <a:prstGeom prst="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4000" dirty="0">
                <a:latin typeface="DIN Next LT Pro Heavy" panose="020B0903020203050203" pitchFamily="34" charset="77"/>
                <a:cs typeface="Arial" panose="020B0604020202020204" pitchFamily="34" charset="0"/>
              </a:rPr>
              <a:t>1,8 g de </a:t>
            </a:r>
            <a:r>
              <a:rPr lang="pt-BR" sz="4000" dirty="0" err="1">
                <a:latin typeface="DIN Next LT Pro Heavy" panose="020B0903020203050203" pitchFamily="34" charset="77"/>
                <a:cs typeface="Arial" panose="020B0604020202020204" pitchFamily="34" charset="0"/>
              </a:rPr>
              <a:t>Clonapure</a:t>
            </a:r>
            <a:r>
              <a:rPr lang="pt-BR" sz="4000" dirty="0">
                <a:latin typeface="DIN Next LT Pro Heavy" panose="020B0903020203050203" pitchFamily="34" charset="77"/>
                <a:cs typeface="Arial" panose="020B0604020202020204" pitchFamily="34" charset="0"/>
              </a:rPr>
              <a:t>® equivale a 3g de creatina convencional</a:t>
            </a:r>
            <a:endParaRPr kumimoji="0" lang="pt-BR" sz="4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IN Next LT Pro Heavy" panose="020B0903020203050203" pitchFamily="34" charset="77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531723" y="1975634"/>
            <a:ext cx="8579248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4800" b="1" dirty="0">
                <a:solidFill>
                  <a:srgbClr val="76C9BC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+</a:t>
            </a:r>
            <a:r>
              <a:rPr lang="pt-BR" sz="4800" dirty="0">
                <a:latin typeface="DIN Next LT Pro Heavy" panose="020B0903020203050203" pitchFamily="34" charset="77"/>
                <a:cs typeface="Arial" panose="020B0604020202020204" pitchFamily="34" charset="0"/>
              </a:rPr>
              <a:t> ATIVIDADE NEURAL</a:t>
            </a:r>
          </a:p>
          <a:p>
            <a:r>
              <a:rPr lang="pt-BR" sz="4800" b="1" dirty="0">
                <a:solidFill>
                  <a:srgbClr val="76C9BC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+</a:t>
            </a:r>
            <a:r>
              <a:rPr lang="pt-BR" sz="4800" dirty="0">
                <a:latin typeface="DIN Next LT Pro Heavy" panose="020B0903020203050203" pitchFamily="34" charset="77"/>
                <a:cs typeface="Arial" panose="020B0604020202020204" pitchFamily="34" charset="0"/>
              </a:rPr>
              <a:t> EFICIÊNCIA CEREBRAL</a:t>
            </a:r>
          </a:p>
          <a:p>
            <a:r>
              <a:rPr lang="pt-BR" sz="4800" b="1" dirty="0">
                <a:solidFill>
                  <a:srgbClr val="76C9BC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+</a:t>
            </a:r>
            <a:r>
              <a:rPr lang="pt-BR" sz="4800" dirty="0">
                <a:latin typeface="DIN Next LT Pro Heavy" panose="020B0903020203050203" pitchFamily="34" charset="77"/>
                <a:cs typeface="Arial" panose="020B0604020202020204" pitchFamily="34" charset="0"/>
              </a:rPr>
              <a:t> 70% DE SÍNTESE DE ATP</a:t>
            </a:r>
            <a:endParaRPr kumimoji="0" lang="pt-BR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IN Next LT Pro Heavy" panose="020B0903020203050203" pitchFamily="34" charset="77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0" name="Seta em Curva para a Esquerda 19"/>
          <p:cNvSpPr/>
          <p:nvPr/>
        </p:nvSpPr>
        <p:spPr>
          <a:xfrm rot="20530119" flipH="1">
            <a:off x="38815" y="2693818"/>
            <a:ext cx="5639182" cy="7694700"/>
          </a:xfrm>
          <a:prstGeom prst="curvedLeftArrow">
            <a:avLst/>
          </a:prstGeom>
          <a:solidFill>
            <a:srgbClr val="76C9B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08890" y="9947410"/>
            <a:ext cx="13602081" cy="2318583"/>
          </a:xfrm>
          <a:prstGeom prst="rect">
            <a:avLst/>
          </a:prstGeom>
          <a:noFill/>
          <a:ln w="12700" cap="flat">
            <a:solidFill>
              <a:srgbClr val="5FA29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3600" dirty="0">
                <a:latin typeface="DM Sans" pitchFamily="2" charset="77"/>
                <a:cs typeface="Arial" panose="020B0604020202020204" pitchFamily="34" charset="0"/>
              </a:rPr>
              <a:t>Diferencial por oferecer efeito imediato, ou seja, saturação celular 20x mais rápida e, além disso, um aumento de 70% na eficiência da síntese de ATP e cerca de 2x na absorção da creatina</a:t>
            </a:r>
            <a:endParaRPr kumimoji="0" lang="pt-BR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5" name="Imagem 14" descr="Gráfico, Gráfico de linhas&#10;&#10;Descrição gerada automaticamente">
            <a:extLst>
              <a:ext uri="{FF2B5EF4-FFF2-40B4-BE49-F238E27FC236}">
                <a16:creationId xmlns:a16="http://schemas.microsoft.com/office/drawing/2014/main" id="{E1D379B1-3009-FFF6-F894-67189C5B7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552" y="0"/>
            <a:ext cx="10097448" cy="5089439"/>
          </a:xfrm>
          <a:prstGeom prst="rect">
            <a:avLst/>
          </a:prstGeom>
        </p:spPr>
      </p:pic>
      <p:pic>
        <p:nvPicPr>
          <p:cNvPr id="24" name="Imagem 23" descr="Gráfico&#10;&#10;Descrição gerada automaticamente com confiança baixa">
            <a:extLst>
              <a:ext uri="{FF2B5EF4-FFF2-40B4-BE49-F238E27FC236}">
                <a16:creationId xmlns:a16="http://schemas.microsoft.com/office/drawing/2014/main" id="{53CA2B2D-90C2-8BC0-C244-D92820DCE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020" y="4870499"/>
            <a:ext cx="9739245" cy="5142881"/>
          </a:xfrm>
          <a:prstGeom prst="rect">
            <a:avLst/>
          </a:prstGeom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FA8D8651-C453-30F0-445B-1ECFF62492E7}"/>
              </a:ext>
            </a:extLst>
          </p:cNvPr>
          <p:cNvSpPr txBox="1"/>
          <p:nvPr/>
        </p:nvSpPr>
        <p:spPr>
          <a:xfrm>
            <a:off x="-2315183" y="324383"/>
            <a:ext cx="2031363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CREATINA COMPLEXADA</a:t>
            </a:r>
          </a:p>
        </p:txBody>
      </p:sp>
    </p:spTree>
    <p:extLst>
      <p:ext uri="{BB962C8B-B14F-4D97-AF65-F5344CB8AC3E}">
        <p14:creationId xmlns:p14="http://schemas.microsoft.com/office/powerpoint/2010/main" val="190380048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F57D9CF-DB40-1222-66A9-3743046D8C06}"/>
              </a:ext>
            </a:extLst>
          </p:cNvPr>
          <p:cNvSpPr txBox="1"/>
          <p:nvPr/>
        </p:nvSpPr>
        <p:spPr>
          <a:xfrm>
            <a:off x="2273808" y="6702748"/>
            <a:ext cx="861695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dirty="0">
                <a:latin typeface="DM Sans" pitchFamily="2" charset="77"/>
                <a:cs typeface="Arial" panose="020B0604020202020204" pitchFamily="34" charset="0"/>
              </a:rPr>
              <a:t>Não há obrigatoriedade de se fazer 6 refeições ao dia. </a:t>
            </a:r>
            <a:endParaRPr kumimoji="0" lang="pt-BR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2C7954B-0E3C-2228-57C6-B2BF22CA32F2}"/>
              </a:ext>
            </a:extLst>
          </p:cNvPr>
          <p:cNvSpPr txBox="1"/>
          <p:nvPr/>
        </p:nvSpPr>
        <p:spPr>
          <a:xfrm>
            <a:off x="7408817" y="9784902"/>
            <a:ext cx="73914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dirty="0">
                <a:latin typeface="DM Sans" pitchFamily="2" charset="77"/>
                <a:cs typeface="Arial" panose="020B0604020202020204" pitchFamily="34" charset="0"/>
              </a:rPr>
              <a:t>Regule a fome noturna com o lanche da tarde</a:t>
            </a:r>
            <a:endParaRPr kumimoji="0" lang="pt-BR" sz="4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6523" t="2741" b="4658"/>
          <a:stretch/>
        </p:blipFill>
        <p:spPr>
          <a:xfrm>
            <a:off x="17321451" y="-415450"/>
            <a:ext cx="19382119" cy="14131450"/>
          </a:xfrm>
          <a:prstGeom prst="rect">
            <a:avLst/>
          </a:prstGeom>
        </p:spPr>
      </p:pic>
      <p:sp>
        <p:nvSpPr>
          <p:cNvPr id="5" name="Seta em Curva para Cima 4"/>
          <p:cNvSpPr/>
          <p:nvPr/>
        </p:nvSpPr>
        <p:spPr>
          <a:xfrm rot="1893684">
            <a:off x="2149896" y="9749054"/>
            <a:ext cx="5335280" cy="2667000"/>
          </a:xfrm>
          <a:prstGeom prst="curvedUpArrow">
            <a:avLst/>
          </a:prstGeom>
          <a:solidFill>
            <a:srgbClr val="991919"/>
          </a:solidFill>
          <a:ln w="12700" cap="flat">
            <a:solidFill>
              <a:srgbClr val="991919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4" name="Rectangle: Rounded Corners 43">
            <a:extLst>
              <a:ext uri="{FF2B5EF4-FFF2-40B4-BE49-F238E27FC236}">
                <a16:creationId xmlns:a16="http://schemas.microsoft.com/office/drawing/2014/main" id="{7EAC228B-2D75-E228-20B0-B14F4FEC709C}"/>
              </a:ext>
            </a:extLst>
          </p:cNvPr>
          <p:cNvSpPr/>
          <p:nvPr/>
        </p:nvSpPr>
        <p:spPr>
          <a:xfrm>
            <a:off x="844145" y="1008946"/>
            <a:ext cx="12606829" cy="5105870"/>
          </a:xfrm>
          <a:prstGeom prst="roundRect">
            <a:avLst>
              <a:gd name="adj" fmla="val 5622"/>
            </a:avLst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4D571AF-9A44-8A1D-0CB5-4AE971E23BBD}"/>
              </a:ext>
            </a:extLst>
          </p:cNvPr>
          <p:cNvSpPr txBox="1"/>
          <p:nvPr/>
        </p:nvSpPr>
        <p:spPr>
          <a:xfrm>
            <a:off x="3621458" y="1666697"/>
            <a:ext cx="9410167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b="1" dirty="0">
                <a:solidFill>
                  <a:srgbClr val="F7EFDD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Há necessidade de fazer lanche da manhã?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4800" dirty="0">
              <a:latin typeface="DIN Next LT Pro Heavy" panose="020B0903020203050203" pitchFamily="34" charset="77"/>
              <a:cs typeface="Arial" panose="020B0604020202020204" pitchFamily="34" charset="0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4800" dirty="0">
                <a:solidFill>
                  <a:srgbClr val="F7EFDD"/>
                </a:solidFill>
                <a:latin typeface="DM Sans" pitchFamily="2" charset="77"/>
                <a:cs typeface="Arial" panose="020B0604020202020204" pitchFamily="34" charset="0"/>
              </a:rPr>
              <a:t>Não há se o paciente não sentir fome! </a:t>
            </a:r>
            <a:endParaRPr kumimoji="0" lang="pt-BR" sz="4800" b="0" i="0" u="none" strike="noStrike" cap="none" spc="0" normalizeH="0" baseline="0" dirty="0">
              <a:ln>
                <a:noFill/>
              </a:ln>
              <a:solidFill>
                <a:srgbClr val="F7EFDD"/>
              </a:solidFill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9" name="Oval 38">
            <a:extLst>
              <a:ext uri="{FF2B5EF4-FFF2-40B4-BE49-F238E27FC236}">
                <a16:creationId xmlns:a16="http://schemas.microsoft.com/office/drawing/2014/main" id="{86F49D5F-B7AA-E0C9-513F-610B9143635E}"/>
              </a:ext>
            </a:extLst>
          </p:cNvPr>
          <p:cNvSpPr/>
          <p:nvPr/>
        </p:nvSpPr>
        <p:spPr>
          <a:xfrm>
            <a:off x="1377379" y="1346796"/>
            <a:ext cx="1824730" cy="1782536"/>
          </a:xfrm>
          <a:prstGeom prst="ellipse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EE88C90-FC4E-780A-9FAA-761477D0CE16}"/>
              </a:ext>
            </a:extLst>
          </p:cNvPr>
          <p:cNvSpPr/>
          <p:nvPr/>
        </p:nvSpPr>
        <p:spPr>
          <a:xfrm>
            <a:off x="-4029607" y="1703882"/>
            <a:ext cx="126068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76676"/>
            <a:r>
              <a:rPr lang="pt-BR" sz="7000" b="1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  <a:sym typeface="Helvetica Neue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9880631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AE8AC96-B51F-15FD-0F3A-BB8354B4E47C}"/>
              </a:ext>
            </a:extLst>
          </p:cNvPr>
          <p:cNvSpPr/>
          <p:nvPr/>
        </p:nvSpPr>
        <p:spPr>
          <a:xfrm>
            <a:off x="-233169" y="0"/>
            <a:ext cx="246171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2556"/>
          <a:stretch/>
        </p:blipFill>
        <p:spPr>
          <a:xfrm>
            <a:off x="17321451" y="0"/>
            <a:ext cx="19148854" cy="13949463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61950" y="2057399"/>
            <a:ext cx="15276156" cy="11341359"/>
          </a:xfrm>
        </p:spPr>
        <p:txBody>
          <a:bodyPr>
            <a:normAutofit/>
          </a:bodyPr>
          <a:lstStyle/>
          <a:p>
            <a:pPr algn="just"/>
            <a:r>
              <a:rPr lang="pt-BR" sz="4400" b="1" dirty="0">
                <a:solidFill>
                  <a:schemeClr val="tx1"/>
                </a:solidFill>
                <a:latin typeface="DM Sans" pitchFamily="2" charset="77"/>
              </a:rPr>
              <a:t>Ingestão tardia </a:t>
            </a:r>
            <a:r>
              <a:rPr lang="pt-BR" sz="4400" dirty="0">
                <a:solidFill>
                  <a:schemeClr val="tx1"/>
                </a:solidFill>
                <a:latin typeface="DM Sans" pitchFamily="2" charset="77"/>
              </a:rPr>
              <a:t>está associada à</a:t>
            </a:r>
            <a:r>
              <a:rPr lang="pt-BR" sz="4400" b="1" dirty="0">
                <a:solidFill>
                  <a:schemeClr val="tx1"/>
                </a:solidFill>
                <a:latin typeface="DM Sans" pitchFamily="2" charset="77"/>
              </a:rPr>
              <a:t> diminuição do gasto de energia de repouso</a:t>
            </a:r>
            <a:r>
              <a:rPr lang="pt-BR" sz="4400" dirty="0">
                <a:solidFill>
                  <a:schemeClr val="tx1"/>
                </a:solidFill>
                <a:latin typeface="DM Sans" pitchFamily="2" charset="77"/>
              </a:rPr>
              <a:t>, diminuição da oxidação de carboidratos em jejum, diminuição da tolerância à glicose.</a:t>
            </a:r>
          </a:p>
          <a:p>
            <a:pPr algn="just"/>
            <a:r>
              <a:rPr lang="pt-BR" sz="4400" dirty="0">
                <a:solidFill>
                  <a:schemeClr val="tx1"/>
                </a:solidFill>
                <a:latin typeface="DM Sans" pitchFamily="2" charset="77"/>
              </a:rPr>
              <a:t>A gordura é melhor metabolizada no almoço-</a:t>
            </a:r>
            <a:r>
              <a:rPr lang="pt-BR" sz="4400" i="1" dirty="0">
                <a:solidFill>
                  <a:schemeClr val="tx1"/>
                </a:solidFill>
                <a:latin typeface="DM Sans" pitchFamily="2" charset="77"/>
              </a:rPr>
              <a:t>garantir mais saciedade e não gerar </a:t>
            </a:r>
            <a:r>
              <a:rPr lang="pt-BR" sz="4400" i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compulsão</a:t>
            </a:r>
            <a:r>
              <a:rPr lang="pt-BR" sz="4400" i="1" dirty="0">
                <a:solidFill>
                  <a:schemeClr val="tx1"/>
                </a:solidFill>
                <a:latin typeface="DM Sans" pitchFamily="2" charset="77"/>
              </a:rPr>
              <a:t> noturna</a:t>
            </a:r>
          </a:p>
          <a:p>
            <a:pPr algn="just"/>
            <a:r>
              <a:rPr lang="pt-BR" sz="4400" dirty="0">
                <a:solidFill>
                  <a:schemeClr val="tx1"/>
                </a:solidFill>
                <a:latin typeface="DM Sans" pitchFamily="2" charset="77"/>
              </a:rPr>
              <a:t>Modular inflamação </a:t>
            </a:r>
            <a:r>
              <a:rPr lang="pt-BR" sz="4400" b="1" dirty="0">
                <a:solidFill>
                  <a:schemeClr val="tx1"/>
                </a:solidFill>
                <a:latin typeface="DM Sans" pitchFamily="2" charset="77"/>
              </a:rPr>
              <a:t>(</a:t>
            </a:r>
            <a:r>
              <a:rPr lang="pt-BR" sz="4400" b="1" dirty="0" err="1">
                <a:solidFill>
                  <a:schemeClr val="tx1"/>
                </a:solidFill>
                <a:latin typeface="DM Sans" pitchFamily="2" charset="77"/>
              </a:rPr>
              <a:t>fitoquímicos</a:t>
            </a:r>
            <a:r>
              <a:rPr lang="pt-BR" sz="4400" b="1" dirty="0">
                <a:solidFill>
                  <a:schemeClr val="tx1"/>
                </a:solidFill>
                <a:latin typeface="DM Sans" pitchFamily="2" charset="77"/>
              </a:rPr>
              <a:t> anti-inflamatórios)</a:t>
            </a:r>
          </a:p>
          <a:p>
            <a:pPr algn="just"/>
            <a:r>
              <a:rPr lang="pt-BR" sz="4400" dirty="0">
                <a:solidFill>
                  <a:schemeClr val="tx1"/>
                </a:solidFill>
                <a:latin typeface="DM Sans" pitchFamily="2" charset="77"/>
              </a:rPr>
              <a:t>Intestino delgado alta funcionalidade após o almoço- nada é em vão- bom momento para auxiliar seu trabalho com chás digestivos para favorecer toda a motilidade do trato gastrointestinal facilita a digestão nesse horário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2CAEBBD6-6BA7-9AD7-474F-F66E049279C5}"/>
              </a:ext>
            </a:extLst>
          </p:cNvPr>
          <p:cNvSpPr txBox="1"/>
          <p:nvPr/>
        </p:nvSpPr>
        <p:spPr>
          <a:xfrm>
            <a:off x="249968" y="846811"/>
            <a:ext cx="502408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ALMOÇO</a:t>
            </a:r>
          </a:p>
        </p:txBody>
      </p:sp>
    </p:spTree>
    <p:extLst>
      <p:ext uri="{BB962C8B-B14F-4D97-AF65-F5344CB8AC3E}">
        <p14:creationId xmlns:p14="http://schemas.microsoft.com/office/powerpoint/2010/main" val="1945766476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0937C4D-303D-F839-A7A1-459AF049EC43}"/>
              </a:ext>
            </a:extLst>
          </p:cNvPr>
          <p:cNvSpPr/>
          <p:nvPr/>
        </p:nvSpPr>
        <p:spPr>
          <a:xfrm>
            <a:off x="0" y="0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A32202B-CDA4-585F-51C9-2C882930E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4973"/>
            <a:ext cx="12637370" cy="10751843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191B9213-CE3C-C72E-16D2-6E469E1C5E30}"/>
              </a:ext>
            </a:extLst>
          </p:cNvPr>
          <p:cNvSpPr txBox="1"/>
          <p:nvPr/>
        </p:nvSpPr>
        <p:spPr>
          <a:xfrm>
            <a:off x="451136" y="747918"/>
            <a:ext cx="502408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ALMOÇO</a:t>
            </a:r>
          </a:p>
        </p:txBody>
      </p:sp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0BE4E50C-4E8B-8620-41F8-E5CF8398BE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8"/>
          <a:stretch/>
        </p:blipFill>
        <p:spPr>
          <a:xfrm>
            <a:off x="11832698" y="71451"/>
            <a:ext cx="12244904" cy="616187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0B1ED4D-AD43-5326-6615-40F9AE4A66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8" t="16945" r="24066" b="13911"/>
          <a:stretch/>
        </p:blipFill>
        <p:spPr>
          <a:xfrm>
            <a:off x="12176728" y="6105311"/>
            <a:ext cx="12134494" cy="708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9870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Cavalo pastando na grama em dia de sol&#10;&#10;Descrição gerada automaticamente com confiança média">
            <a:extLst>
              <a:ext uri="{FF2B5EF4-FFF2-40B4-BE49-F238E27FC236}">
                <a16:creationId xmlns:a16="http://schemas.microsoft.com/office/drawing/2014/main" id="{D2B61850-0D11-B74C-C8FB-712AAB03A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19" y="-133886"/>
            <a:ext cx="24860038" cy="13983771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91B4708A-9F7B-CB7C-E4A6-6DE53F4ED096}"/>
              </a:ext>
            </a:extLst>
          </p:cNvPr>
          <p:cNvSpPr/>
          <p:nvPr/>
        </p:nvSpPr>
        <p:spPr>
          <a:xfrm>
            <a:off x="-241911" y="-1558860"/>
            <a:ext cx="25411974" cy="14234897"/>
          </a:xfrm>
          <a:prstGeom prst="rect">
            <a:avLst/>
          </a:prstGeom>
          <a:gradFill>
            <a:gsLst>
              <a:gs pos="0">
                <a:srgbClr val="991919"/>
              </a:gs>
              <a:gs pos="74000">
                <a:srgbClr val="991919">
                  <a:alpha val="0"/>
                </a:srgbClr>
              </a:gs>
            </a:gsLst>
            <a:lin ang="5400000" scaled="1"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ED6935C2-A98C-6FF2-7A2B-AA68D4502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684" y="344393"/>
            <a:ext cx="3822126" cy="1421047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2606553" y="3190414"/>
            <a:ext cx="19991661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10000" b="1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96000">
                      <a:srgbClr val="991919">
                        <a:alpha val="0"/>
                      </a:srgbClr>
                    </a:gs>
                  </a:gsLst>
                  <a:lin ang="5400000" scaled="1"/>
                </a:gradFill>
                <a:latin typeface="DIN Next LT Pro Heavy" panose="020B0903020203050203" pitchFamily="34" charset="77"/>
                <a:cs typeface="Arial" panose="020B0604020202020204" pitchFamily="34" charset="0"/>
              </a:rPr>
              <a:t>TODAS AS FORMAS DE VIDA </a:t>
            </a:r>
          </a:p>
          <a:p>
            <a:pPr algn="ctr"/>
            <a:r>
              <a:rPr lang="pt-BR" sz="10000" b="1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96000">
                      <a:srgbClr val="991919">
                        <a:alpha val="0"/>
                      </a:srgbClr>
                    </a:gs>
                  </a:gsLst>
                  <a:lin ang="5400000" scaled="1"/>
                </a:gradFill>
                <a:latin typeface="DIN Next LT Pro Heavy" panose="020B0903020203050203" pitchFamily="34" charset="77"/>
                <a:cs typeface="Arial" panose="020B0604020202020204" pitchFamily="34" charset="0"/>
              </a:rPr>
              <a:t>RESPONDEM AOS CICLOS DO SOL</a:t>
            </a:r>
            <a:endParaRPr kumimoji="0" lang="en-US" sz="10000" b="0" i="0" u="none" strike="noStrike" cap="none" spc="0" normalizeH="0" baseline="0" dirty="0">
              <a:ln>
                <a:noFill/>
              </a:ln>
              <a:gradFill>
                <a:gsLst>
                  <a:gs pos="0">
                    <a:schemeClr val="bg1">
                      <a:lumMod val="95000"/>
                    </a:schemeClr>
                  </a:gs>
                  <a:gs pos="96000">
                    <a:srgbClr val="991919">
                      <a:alpha val="0"/>
                    </a:srgbClr>
                  </a:gs>
                </a:gsLst>
                <a:lin ang="5400000" scaled="1"/>
              </a:gradFill>
              <a:uFillTx/>
              <a:latin typeface="DIN Next LT Pro Heavy" panose="020B0903020203050203" pitchFamily="34" charset="77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7" name="Imagem 6" descr="Grupo de animais no escuro&#10;&#10;Descrição gerada automaticamente com confiança média">
            <a:extLst>
              <a:ext uri="{FF2B5EF4-FFF2-40B4-BE49-F238E27FC236}">
                <a16:creationId xmlns:a16="http://schemas.microsoft.com/office/drawing/2014/main" id="{6C39F8F8-B769-FB11-6825-57A5EE161D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02"/>
          <a:stretch/>
        </p:blipFill>
        <p:spPr>
          <a:xfrm>
            <a:off x="-241911" y="5558589"/>
            <a:ext cx="24863930" cy="81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656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6923"/>
          <a:stretch/>
        </p:blipFill>
        <p:spPr>
          <a:xfrm>
            <a:off x="15104323" y="-733647"/>
            <a:ext cx="15399178" cy="15183293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CA745A0C-F856-E305-5D08-09D4EA3584AC}"/>
              </a:ext>
            </a:extLst>
          </p:cNvPr>
          <p:cNvSpPr txBox="1"/>
          <p:nvPr/>
        </p:nvSpPr>
        <p:spPr>
          <a:xfrm>
            <a:off x="1268223" y="214694"/>
            <a:ext cx="1351103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EXEMPLOS DE ERVAS E CHÁS COM AÇÃO ANTI-INFLAMATÓRIA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246AA258-A781-2764-6685-6286B8553C92}"/>
              </a:ext>
            </a:extLst>
          </p:cNvPr>
          <p:cNvSpPr txBox="1">
            <a:spLocks/>
          </p:cNvSpPr>
          <p:nvPr/>
        </p:nvSpPr>
        <p:spPr>
          <a:xfrm>
            <a:off x="387279" y="3166875"/>
            <a:ext cx="14248995" cy="9915526"/>
          </a:xfrm>
          <a:prstGeom prst="rect">
            <a:avLst/>
          </a:prstGeom>
          <a:effectLst/>
        </p:spPr>
        <p:txBody>
          <a:bodyPr>
            <a:normAutofit lnSpcReduction="10000"/>
          </a:bodyPr>
          <a:lstStyle>
            <a:lvl1pPr marL="63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685800" marR="0" indent="-685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Berberis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vulgaris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(BERBERINA)</a:t>
            </a:r>
          </a:p>
          <a:p>
            <a:pPr marL="685800" marR="0" indent="-685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Boswellia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serrata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(OLÍBANO)</a:t>
            </a:r>
          </a:p>
          <a:p>
            <a:pPr marL="685800" marR="0" indent="-685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Camellia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sinensis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(CHÁ VERDE OU MATCHÁ)</a:t>
            </a:r>
          </a:p>
          <a:p>
            <a:pPr marL="685800" marR="0" indent="-685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Curcuma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longa 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(CURCUMINA)</a:t>
            </a:r>
          </a:p>
          <a:p>
            <a:pPr marL="685800" marR="0" indent="-685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Matricaria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recutita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(CAMOMILA)</a:t>
            </a:r>
          </a:p>
          <a:p>
            <a:pPr marL="685800" marR="0" indent="-685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Ocimum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basilicum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ou sanctum 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(TULSI)</a:t>
            </a:r>
          </a:p>
          <a:p>
            <a:pPr marL="685800" marR="0" indent="-685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Olea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europaea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(FOLHAS DE OLIVEIRA)</a:t>
            </a:r>
          </a:p>
          <a:p>
            <a:pPr marL="685800" marR="0" indent="-685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Rosmarinus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officinalis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(ALECRIM)</a:t>
            </a:r>
          </a:p>
          <a:p>
            <a:pPr marL="685800" marR="0" indent="-685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Zingiber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i="1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officinale</a:t>
            </a:r>
            <a:r>
              <a:rPr lang="pt-BR" sz="3600" i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(GENGIBRE)</a:t>
            </a:r>
          </a:p>
          <a:p>
            <a:pPr marL="685800" marR="0" indent="-685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3600" b="1" dirty="0">
              <a:solidFill>
                <a:schemeClr val="tx1"/>
              </a:solidFill>
              <a:latin typeface="DM Sans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3600" b="1" dirty="0">
              <a:solidFill>
                <a:schemeClr val="tx1"/>
              </a:solidFill>
              <a:latin typeface="DM Sans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SUGESTÃO DE BLEND: </a:t>
            </a:r>
            <a:r>
              <a:rPr lang="pt-BR" sz="3600" b="1" u="sng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MEU DETOX GOLD- </a:t>
            </a:r>
            <a:r>
              <a:rPr lang="pt-BR" sz="36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Chá Verde, Menta, Limão, Cúrcuma e Pimenta</a:t>
            </a:r>
            <a:r>
              <a:rPr lang="pt-BR" sz="3600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Combina ingredientes com poder </a:t>
            </a:r>
            <a:r>
              <a:rPr lang="pt-BR" sz="3600" b="1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detoxificante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 e anti-inflamatório</a:t>
            </a:r>
            <a:r>
              <a:rPr lang="pt-BR" sz="3600" b="1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946706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722FF38E-F154-4272-8C5A-A65D1CD32750}"/>
              </a:ext>
            </a:extLst>
          </p:cNvPr>
          <p:cNvSpPr/>
          <p:nvPr/>
        </p:nvSpPr>
        <p:spPr>
          <a:xfrm>
            <a:off x="-99431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3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143" y="-2083724"/>
            <a:ext cx="429048" cy="830016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object 17">
            <a:extLst>
              <a:ext uri="{FF2B5EF4-FFF2-40B4-BE49-F238E27FC236}">
                <a16:creationId xmlns:a16="http://schemas.microsoft.com/office/drawing/2014/main" id="{03702FAC-725E-4FC1-92A0-4E3B67F094B3}"/>
              </a:ext>
            </a:extLst>
          </p:cNvPr>
          <p:cNvSpPr txBox="1"/>
          <p:nvPr/>
        </p:nvSpPr>
        <p:spPr>
          <a:xfrm>
            <a:off x="14471446" y="7371002"/>
            <a:ext cx="9452506" cy="561499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7815" marR="5080" indent="-285750" algn="just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299085" algn="l"/>
              </a:tabLst>
            </a:pP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A</a:t>
            </a:r>
            <a:r>
              <a:rPr sz="2800" spc="1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influência</a:t>
            </a:r>
            <a:r>
              <a:rPr sz="2800" spc="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de</a:t>
            </a:r>
            <a:r>
              <a:rPr sz="2800" spc="3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120" dirty="0">
                <a:latin typeface="DM Sans" pitchFamily="2" charset="77"/>
                <a:cs typeface="Arial" panose="020B0604020202020204" pitchFamily="34" charset="0"/>
              </a:rPr>
              <a:t>AKKERMAT®</a:t>
            </a:r>
            <a:r>
              <a:rPr sz="2800" spc="2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no</a:t>
            </a:r>
            <a:r>
              <a:rPr sz="2800" spc="2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comportamento 	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alimentar</a:t>
            </a:r>
            <a:r>
              <a:rPr sz="2800" spc="29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e</a:t>
            </a:r>
            <a:r>
              <a:rPr sz="2800" spc="31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no</a:t>
            </a:r>
            <a:r>
              <a:rPr sz="2800" spc="30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apetite</a:t>
            </a:r>
            <a:r>
              <a:rPr sz="2800" spc="31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foi</a:t>
            </a:r>
            <a:r>
              <a:rPr sz="2800" spc="29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acompanhada</a:t>
            </a:r>
            <a:r>
              <a:rPr sz="2800" spc="29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por 	</a:t>
            </a:r>
            <a:r>
              <a:rPr sz="2800" spc="-20" dirty="0">
                <a:latin typeface="DM Sans" pitchFamily="2" charset="77"/>
                <a:cs typeface="Arial" panose="020B0604020202020204" pitchFamily="34" charset="0"/>
              </a:rPr>
              <a:t>escalas</a:t>
            </a:r>
            <a:r>
              <a:rPr sz="2800" spc="10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que</a:t>
            </a:r>
            <a:r>
              <a:rPr sz="2800" spc="114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revelou</a:t>
            </a:r>
            <a:r>
              <a:rPr sz="2800" spc="114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uma</a:t>
            </a:r>
            <a:r>
              <a:rPr sz="2800" spc="10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melhora</a:t>
            </a:r>
            <a:r>
              <a:rPr sz="2800" spc="11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0" dirty="0">
                <a:latin typeface="DM Sans" pitchFamily="2" charset="77"/>
                <a:cs typeface="Arial" panose="020B0604020202020204" pitchFamily="34" charset="0"/>
              </a:rPr>
              <a:t>significativa 	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na</a:t>
            </a:r>
            <a:r>
              <a:rPr sz="2800" spc="28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alimentação</a:t>
            </a:r>
            <a:r>
              <a:rPr sz="2800" spc="29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descontrolada</a:t>
            </a:r>
            <a:r>
              <a:rPr sz="2800" spc="29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e</a:t>
            </a:r>
            <a:r>
              <a:rPr sz="2800" spc="30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redução</a:t>
            </a:r>
            <a:r>
              <a:rPr sz="2800" spc="29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do 	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apetite</a:t>
            </a:r>
            <a:r>
              <a:rPr sz="2800" spc="12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entre</a:t>
            </a:r>
            <a:r>
              <a:rPr sz="2800" spc="1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os</a:t>
            </a:r>
            <a:r>
              <a:rPr sz="2800" spc="12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indivíduos,</a:t>
            </a:r>
            <a:r>
              <a:rPr sz="2800" spc="13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com</a:t>
            </a:r>
            <a:r>
              <a:rPr sz="2800" spc="13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destaque</a:t>
            </a:r>
            <a:r>
              <a:rPr sz="2800" spc="1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em 	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redução</a:t>
            </a:r>
            <a:r>
              <a:rPr sz="2800" spc="41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da</a:t>
            </a:r>
            <a:r>
              <a:rPr sz="2800" spc="4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restrição</a:t>
            </a:r>
            <a:r>
              <a:rPr sz="2800" spc="4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cognitiva</a:t>
            </a:r>
            <a:r>
              <a:rPr sz="2800" spc="4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40" dirty="0">
                <a:latin typeface="DM Sans" pitchFamily="2" charset="77"/>
                <a:cs typeface="Arial" panose="020B0604020202020204" pitchFamily="34" charset="0"/>
              </a:rPr>
              <a:t>(preocupação 	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constante</a:t>
            </a:r>
            <a:r>
              <a:rPr sz="2800" spc="375" dirty="0">
                <a:latin typeface="DM Sans" pitchFamily="2" charset="77"/>
                <a:cs typeface="Arial" panose="020B0604020202020204" pitchFamily="34" charset="0"/>
              </a:rPr>
              <a:t>   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em</a:t>
            </a:r>
            <a:r>
              <a:rPr sz="2800" spc="365" dirty="0">
                <a:latin typeface="DM Sans" pitchFamily="2" charset="77"/>
                <a:cs typeface="Arial" panose="020B0604020202020204" pitchFamily="34" charset="0"/>
              </a:rPr>
              <a:t>   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comer),</a:t>
            </a:r>
            <a:r>
              <a:rPr sz="2800" spc="375" dirty="0">
                <a:latin typeface="DM Sans" pitchFamily="2" charset="77"/>
                <a:cs typeface="Arial" panose="020B0604020202020204" pitchFamily="34" charset="0"/>
              </a:rPr>
              <a:t>    </a:t>
            </a:r>
            <a:r>
              <a:rPr sz="2800" spc="-40" dirty="0">
                <a:latin typeface="DM Sans" pitchFamily="2" charset="77"/>
                <a:cs typeface="Arial" panose="020B0604020202020204" pitchFamily="34" charset="0"/>
              </a:rPr>
              <a:t>alimentação 	</a:t>
            </a:r>
            <a:r>
              <a:rPr sz="2800" spc="-35" dirty="0">
                <a:latin typeface="DM Sans" pitchFamily="2" charset="77"/>
                <a:cs typeface="Arial" panose="020B0604020202020204" pitchFamily="34" charset="0"/>
              </a:rPr>
              <a:t>descontrolada</a:t>
            </a:r>
            <a:r>
              <a:rPr sz="2800" spc="-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e</a:t>
            </a:r>
            <a:r>
              <a:rPr sz="2800" spc="-1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40" dirty="0">
                <a:latin typeface="DM Sans" pitchFamily="2" charset="77"/>
                <a:cs typeface="Arial" panose="020B0604020202020204" pitchFamily="34" charset="0"/>
              </a:rPr>
              <a:t>alimentação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10" dirty="0" err="1">
                <a:latin typeface="DM Sans" pitchFamily="2" charset="77"/>
                <a:cs typeface="Arial" panose="020B0604020202020204" pitchFamily="34" charset="0"/>
              </a:rPr>
              <a:t>emocional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.</a:t>
            </a:r>
            <a:r>
              <a:rPr lang="pt-BR" sz="2800" spc="-10" dirty="0">
                <a:latin typeface="DM Sans" pitchFamily="2" charset="77"/>
                <a:cs typeface="Arial" panose="020B0604020202020204" pitchFamily="34" charset="0"/>
              </a:rPr>
              <a:t> </a:t>
            </a:r>
            <a:endParaRPr sz="2800" dirty="0">
              <a:latin typeface="DM Sans" pitchFamily="2" charset="77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40"/>
              </a:spcBef>
              <a:buFont typeface="Wingdings"/>
              <a:buChar char=""/>
            </a:pPr>
            <a:endParaRPr sz="2800" dirty="0">
              <a:latin typeface="DM Sans" pitchFamily="2" charset="77"/>
              <a:cs typeface="Arial" panose="020B0604020202020204" pitchFamily="34" charset="0"/>
            </a:endParaRPr>
          </a:p>
          <a:p>
            <a:pPr marL="297815" marR="5080" indent="-285750" algn="just">
              <a:lnSpc>
                <a:spcPct val="100000"/>
              </a:lnSpc>
              <a:buFont typeface="Wingdings"/>
              <a:buChar char=""/>
              <a:tabLst>
                <a:tab pos="299085" algn="l"/>
              </a:tabLst>
            </a:pP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Melhora</a:t>
            </a:r>
            <a:r>
              <a:rPr sz="2800" spc="355" dirty="0">
                <a:latin typeface="DM Sans" pitchFamily="2" charset="77"/>
                <a:cs typeface="Arial" panose="020B0604020202020204" pitchFamily="34" charset="0"/>
              </a:rPr>
              <a:t> 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cognitiva</a:t>
            </a:r>
            <a:r>
              <a:rPr sz="2800" spc="360" dirty="0">
                <a:latin typeface="DM Sans" pitchFamily="2" charset="77"/>
                <a:cs typeface="Arial" panose="020B0604020202020204" pitchFamily="34" charset="0"/>
              </a:rPr>
              <a:t> 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e</a:t>
            </a:r>
            <a:r>
              <a:rPr sz="2800" spc="360" dirty="0">
                <a:latin typeface="DM Sans" pitchFamily="2" charset="77"/>
                <a:cs typeface="Arial" panose="020B0604020202020204" pitchFamily="34" charset="0"/>
              </a:rPr>
              <a:t> 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comportamental</a:t>
            </a:r>
            <a:r>
              <a:rPr sz="2800" spc="360" dirty="0">
                <a:latin typeface="DM Sans" pitchFamily="2" charset="77"/>
                <a:cs typeface="Arial" panose="020B0604020202020204" pitchFamily="34" charset="0"/>
              </a:rPr>
              <a:t>  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na 	compulsão</a:t>
            </a:r>
            <a:r>
              <a:rPr sz="2800" spc="-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alimentar,</a:t>
            </a:r>
            <a:r>
              <a:rPr sz="2800" spc="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foi</a:t>
            </a:r>
            <a:r>
              <a:rPr sz="2800" spc="-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observado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redução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de 	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2kg</a:t>
            </a:r>
            <a:r>
              <a:rPr sz="2800" spc="4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e</a:t>
            </a:r>
            <a:r>
              <a:rPr sz="2800" spc="5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do</a:t>
            </a:r>
            <a:r>
              <a:rPr sz="2800" spc="4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65" dirty="0">
                <a:latin typeface="DM Sans" pitchFamily="2" charset="77"/>
                <a:cs typeface="Arial" panose="020B0604020202020204" pitchFamily="34" charset="0"/>
              </a:rPr>
              <a:t>IMC</a:t>
            </a:r>
            <a:r>
              <a:rPr sz="2800" spc="4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devido</a:t>
            </a:r>
            <a:r>
              <a:rPr sz="2800" spc="5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ao</a:t>
            </a:r>
            <a:r>
              <a:rPr sz="2800" spc="5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0" dirty="0">
                <a:latin typeface="DM Sans" pitchFamily="2" charset="77"/>
                <a:cs typeface="Arial" panose="020B0604020202020204" pitchFamily="34" charset="0"/>
              </a:rPr>
              <a:t>aumento</a:t>
            </a:r>
            <a:r>
              <a:rPr sz="2800" spc="4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da</a:t>
            </a:r>
            <a:r>
              <a:rPr sz="2800" spc="5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50" dirty="0">
                <a:latin typeface="DM Sans" pitchFamily="2" charset="77"/>
                <a:cs typeface="Arial" panose="020B0604020202020204" pitchFamily="34" charset="0"/>
              </a:rPr>
              <a:t>saciedade 	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e</a:t>
            </a:r>
            <a:r>
              <a:rPr lang="pt-BR" sz="2800" spc="39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 err="1">
                <a:latin typeface="DM Sans" pitchFamily="2" charset="77"/>
                <a:cs typeface="Arial" panose="020B0604020202020204" pitchFamily="34" charset="0"/>
              </a:rPr>
              <a:t>melhora</a:t>
            </a:r>
            <a:r>
              <a:rPr sz="2800" spc="39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dos</a:t>
            </a:r>
            <a:r>
              <a:rPr sz="2800" spc="39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comportamentos</a:t>
            </a:r>
            <a:r>
              <a:rPr sz="2800" spc="39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35" dirty="0">
                <a:latin typeface="DM Sans" pitchFamily="2" charset="77"/>
                <a:cs typeface="Arial" panose="020B0604020202020204" pitchFamily="34" charset="0"/>
              </a:rPr>
              <a:t>alimentares, 	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por</a:t>
            </a:r>
            <a:r>
              <a:rPr sz="2800" spc="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60" dirty="0">
                <a:latin typeface="DM Sans" pitchFamily="2" charset="77"/>
                <a:cs typeface="Arial" panose="020B0604020202020204" pitchFamily="34" charset="0"/>
              </a:rPr>
              <a:t>mecanismos</a:t>
            </a:r>
            <a:r>
              <a:rPr sz="2800" spc="1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multialvo.</a:t>
            </a:r>
            <a:endParaRPr sz="2800" dirty="0">
              <a:latin typeface="DM Sans" pitchFamily="2" charset="77"/>
              <a:cs typeface="Arial" panose="020B0604020202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ACDE6B7-72E0-445B-82C8-23C7F2A50071}"/>
              </a:ext>
            </a:extLst>
          </p:cNvPr>
          <p:cNvGrpSpPr/>
          <p:nvPr/>
        </p:nvGrpSpPr>
        <p:grpSpPr>
          <a:xfrm>
            <a:off x="14637235" y="2363320"/>
            <a:ext cx="8470840" cy="3649229"/>
            <a:chOff x="11267947" y="3682154"/>
            <a:chExt cx="5195065" cy="2230714"/>
          </a:xfrm>
        </p:grpSpPr>
        <p:pic>
          <p:nvPicPr>
            <p:cNvPr id="52" name="object 9">
              <a:extLst>
                <a:ext uri="{FF2B5EF4-FFF2-40B4-BE49-F238E27FC236}">
                  <a16:creationId xmlns:a16="http://schemas.microsoft.com/office/drawing/2014/main" id="{2A1E4F93-3A08-4327-A58C-87A36EE1592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947" y="3682154"/>
              <a:ext cx="1050036" cy="952500"/>
            </a:xfrm>
            <a:prstGeom prst="rect">
              <a:avLst/>
            </a:prstGeom>
          </p:spPr>
        </p:pic>
        <p:pic>
          <p:nvPicPr>
            <p:cNvPr id="53" name="object 10">
              <a:extLst>
                <a:ext uri="{FF2B5EF4-FFF2-40B4-BE49-F238E27FC236}">
                  <a16:creationId xmlns:a16="http://schemas.microsoft.com/office/drawing/2014/main" id="{A15C64AD-D78B-4716-9B24-B03BE2CC7F5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51660" y="3753735"/>
              <a:ext cx="646176" cy="646176"/>
            </a:xfrm>
            <a:prstGeom prst="rect">
              <a:avLst/>
            </a:prstGeom>
          </p:spPr>
        </p:pic>
        <p:pic>
          <p:nvPicPr>
            <p:cNvPr id="54" name="object 11">
              <a:extLst>
                <a:ext uri="{FF2B5EF4-FFF2-40B4-BE49-F238E27FC236}">
                  <a16:creationId xmlns:a16="http://schemas.microsoft.com/office/drawing/2014/main" id="{37568894-9035-4D4B-964D-D12DC3F7553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34821" y="4718816"/>
              <a:ext cx="569976" cy="528827"/>
            </a:xfrm>
            <a:prstGeom prst="rect">
              <a:avLst/>
            </a:prstGeom>
          </p:spPr>
        </p:pic>
        <p:pic>
          <p:nvPicPr>
            <p:cNvPr id="55" name="object 12">
              <a:extLst>
                <a:ext uri="{FF2B5EF4-FFF2-40B4-BE49-F238E27FC236}">
                  <a16:creationId xmlns:a16="http://schemas.microsoft.com/office/drawing/2014/main" id="{9A08C08C-8AC3-4790-AB29-7EFC1AC89AB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34821" y="5385565"/>
              <a:ext cx="571500" cy="527303"/>
            </a:xfrm>
            <a:prstGeom prst="rect">
              <a:avLst/>
            </a:prstGeom>
          </p:spPr>
        </p:pic>
        <p:sp>
          <p:nvSpPr>
            <p:cNvPr id="57" name="object 14">
              <a:extLst>
                <a:ext uri="{FF2B5EF4-FFF2-40B4-BE49-F238E27FC236}">
                  <a16:creationId xmlns:a16="http://schemas.microsoft.com/office/drawing/2014/main" id="{9894CC3C-3CFE-436D-9046-77708B4E3E80}"/>
                </a:ext>
              </a:extLst>
            </p:cNvPr>
            <p:cNvSpPr txBox="1"/>
            <p:nvPr/>
          </p:nvSpPr>
          <p:spPr>
            <a:xfrm>
              <a:off x="15697837" y="3790028"/>
              <a:ext cx="765175" cy="27123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2800" spc="80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r>
                <a:rPr sz="2800" spc="5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2800" spc="-40" dirty="0">
                  <a:latin typeface="Arial" panose="020B0604020202020204" pitchFamily="34" charset="0"/>
                  <a:cs typeface="Arial" panose="020B0604020202020204" pitchFamily="34" charset="0"/>
                </a:rPr>
                <a:t>dias</a:t>
              </a:r>
              <a:endParaRPr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bject 16">
              <a:extLst>
                <a:ext uri="{FF2B5EF4-FFF2-40B4-BE49-F238E27FC236}">
                  <a16:creationId xmlns:a16="http://schemas.microsoft.com/office/drawing/2014/main" id="{396E232F-CEB2-4338-AB1C-F79954BF60B0}"/>
                </a:ext>
              </a:extLst>
            </p:cNvPr>
            <p:cNvSpPr txBox="1"/>
            <p:nvPr/>
          </p:nvSpPr>
          <p:spPr>
            <a:xfrm>
              <a:off x="12728598" y="5613148"/>
              <a:ext cx="1174156" cy="27123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800" spc="-70" dirty="0">
                  <a:latin typeface="Arial" panose="020B0604020202020204" pitchFamily="34" charset="0"/>
                  <a:cs typeface="Arial" panose="020B0604020202020204" pitchFamily="34" charset="0"/>
                </a:rPr>
                <a:t>Placebo</a:t>
              </a:r>
              <a:endParaRPr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bject 7">
              <a:extLst>
                <a:ext uri="{FF2B5EF4-FFF2-40B4-BE49-F238E27FC236}">
                  <a16:creationId xmlns:a16="http://schemas.microsoft.com/office/drawing/2014/main" id="{00F546E8-D724-4E2C-9732-2C2087BCA23B}"/>
                </a:ext>
              </a:extLst>
            </p:cNvPr>
            <p:cNvSpPr txBox="1">
              <a:spLocks/>
            </p:cNvSpPr>
            <p:nvPr/>
          </p:nvSpPr>
          <p:spPr>
            <a:xfrm>
              <a:off x="12535154" y="3841359"/>
              <a:ext cx="1963932" cy="494256"/>
            </a:xfrm>
            <a:prstGeom prst="rect">
              <a:avLst/>
            </a:prstGeom>
          </p:spPr>
          <p:txBody>
            <a:bodyPr vert="horz" wrap="square" lIns="0" tIns="38735" rIns="0" bIns="0" rtlCol="0">
              <a:spAutoFit/>
            </a:bodyPr>
            <a:lstStyle>
              <a:lvl1pPr marL="0" marR="0" indent="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 Medium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 Medium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 Medium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 Medium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 Medium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 Medium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 Medium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 Medium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 Medium"/>
                </a:defRPr>
              </a:lvl9pPr>
            </a:lstStyle>
            <a:p>
              <a:pPr marL="12700" marR="5080" indent="228600" hangingPunct="1">
                <a:lnSpc>
                  <a:spcPts val="1989"/>
                </a:lnSpc>
                <a:spcBef>
                  <a:spcPts val="305"/>
                </a:spcBef>
              </a:pPr>
              <a:r>
                <a:rPr lang="pt-BR" sz="2800" spc="80" dirty="0"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r>
                <a:rPr lang="pt-BR" sz="2800" spc="-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2800" spc="-10" dirty="0">
                  <a:latin typeface="Arial" panose="020B0604020202020204" pitchFamily="34" charset="0"/>
                  <a:cs typeface="Arial" panose="020B0604020202020204" pitchFamily="34" charset="0"/>
                </a:rPr>
                <a:t>indivíduos</a:t>
              </a:r>
              <a:r>
                <a:rPr lang="pt-BR" sz="2800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2800" spc="-25" dirty="0">
                  <a:latin typeface="Arial" panose="020B0604020202020204" pitchFamily="34" charset="0"/>
                  <a:cs typeface="Arial" panose="020B0604020202020204" pitchFamily="34" charset="0"/>
                </a:rPr>
                <a:t>com </a:t>
              </a:r>
              <a:r>
                <a:rPr lang="pt-BR" sz="2800" spc="-40" dirty="0">
                  <a:latin typeface="Arial" panose="020B0604020202020204" pitchFamily="34" charset="0"/>
                  <a:cs typeface="Arial" panose="020B0604020202020204" pitchFamily="34" charset="0"/>
                </a:rPr>
                <a:t>sobrepeso</a:t>
              </a:r>
              <a:r>
                <a:rPr lang="pt-BR" sz="2800" spc="-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28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pt-BR" sz="2800" spc="-45" dirty="0">
                  <a:latin typeface="Arial" panose="020B0604020202020204" pitchFamily="34" charset="0"/>
                  <a:cs typeface="Arial" panose="020B0604020202020204" pitchFamily="34" charset="0"/>
                </a:rPr>
                <a:t> obesidade</a:t>
              </a:r>
              <a:endParaRPr lang="pt-BR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15">
              <a:extLst>
                <a:ext uri="{FF2B5EF4-FFF2-40B4-BE49-F238E27FC236}">
                  <a16:creationId xmlns:a16="http://schemas.microsoft.com/office/drawing/2014/main" id="{FCE351E0-ECC2-42E8-A7B4-7C4DB6795A6D}"/>
                </a:ext>
              </a:extLst>
            </p:cNvPr>
            <p:cNvSpPr txBox="1"/>
            <p:nvPr/>
          </p:nvSpPr>
          <p:spPr>
            <a:xfrm>
              <a:off x="12692216" y="4841313"/>
              <a:ext cx="1549964" cy="27123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800" spc="-140" dirty="0">
                  <a:latin typeface="Arial" panose="020B0604020202020204" pitchFamily="34" charset="0"/>
                  <a:cs typeface="Arial" panose="020B0604020202020204" pitchFamily="34" charset="0"/>
                </a:rPr>
                <a:t>AKKERMAT®.</a:t>
              </a:r>
              <a:endParaRPr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object 7">
            <a:extLst>
              <a:ext uri="{FF2B5EF4-FFF2-40B4-BE49-F238E27FC236}">
                <a16:creationId xmlns:a16="http://schemas.microsoft.com/office/drawing/2014/main" id="{1E9D1E52-666C-46C5-8AF7-9C1F3BD8148E}"/>
              </a:ext>
            </a:extLst>
          </p:cNvPr>
          <p:cNvSpPr txBox="1"/>
          <p:nvPr/>
        </p:nvSpPr>
        <p:spPr>
          <a:xfrm>
            <a:off x="9269463" y="6135896"/>
            <a:ext cx="5726979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t-BR" sz="3200" b="1" dirty="0">
                <a:solidFill>
                  <a:srgbClr val="C00000"/>
                </a:solidFill>
                <a:latin typeface="DM Sans" pitchFamily="2" charset="77"/>
                <a:cs typeface="Arial" panose="020B0604020202020204" pitchFamily="34" charset="0"/>
              </a:rPr>
              <a:t>C</a:t>
            </a:r>
            <a:r>
              <a:rPr sz="3200" b="1" dirty="0" err="1">
                <a:solidFill>
                  <a:srgbClr val="C00000"/>
                </a:solidFill>
                <a:latin typeface="DM Sans" pitchFamily="2" charset="77"/>
                <a:cs typeface="Arial" panose="020B0604020202020204" pitchFamily="34" charset="0"/>
              </a:rPr>
              <a:t>apsaicinoides</a:t>
            </a:r>
            <a:r>
              <a:rPr sz="3200" b="1" spc="-65" dirty="0">
                <a:solidFill>
                  <a:srgbClr val="C00000"/>
                </a:solidFill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C00000"/>
                </a:solidFill>
                <a:latin typeface="DM Sans" pitchFamily="2" charset="77"/>
                <a:cs typeface="Arial" panose="020B0604020202020204" pitchFamily="34" charset="0"/>
              </a:rPr>
              <a:t>extraídos</a:t>
            </a:r>
            <a:r>
              <a:rPr sz="3200" b="1" spc="-35" dirty="0">
                <a:solidFill>
                  <a:srgbClr val="C00000"/>
                </a:solidFill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C00000"/>
                </a:solidFill>
                <a:latin typeface="DM Sans" pitchFamily="2" charset="77"/>
                <a:cs typeface="Arial" panose="020B0604020202020204" pitchFamily="34" charset="0"/>
              </a:rPr>
              <a:t>da</a:t>
            </a:r>
            <a:r>
              <a:rPr sz="3200" b="1" spc="-25" dirty="0">
                <a:solidFill>
                  <a:srgbClr val="C00000"/>
                </a:solidFill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3200" b="1" i="1" dirty="0">
                <a:solidFill>
                  <a:srgbClr val="C00000"/>
                </a:solidFill>
                <a:latin typeface="DM Sans" pitchFamily="2" charset="77"/>
                <a:cs typeface="Arial" panose="020B0604020202020204" pitchFamily="34" charset="0"/>
              </a:rPr>
              <a:t>Capsicum</a:t>
            </a:r>
            <a:r>
              <a:rPr sz="3200" b="1" i="1" spc="-60" dirty="0">
                <a:solidFill>
                  <a:srgbClr val="C00000"/>
                </a:solidFill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3200" b="1" i="1" spc="-10" dirty="0">
                <a:solidFill>
                  <a:srgbClr val="C00000"/>
                </a:solidFill>
                <a:latin typeface="DM Sans" pitchFamily="2" charset="77"/>
                <a:cs typeface="Arial" panose="020B0604020202020204" pitchFamily="34" charset="0"/>
              </a:rPr>
              <a:t>frutescens</a:t>
            </a:r>
            <a:endParaRPr sz="3200" dirty="0">
              <a:solidFill>
                <a:srgbClr val="C00000"/>
              </a:solidFill>
              <a:latin typeface="DM Sans" pitchFamily="2" charset="77"/>
              <a:cs typeface="Arial" panose="020B0604020202020204" pitchFamily="34" charset="0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1E9D1E52-666C-46C5-8AF7-9C1F3BD8148E}"/>
              </a:ext>
            </a:extLst>
          </p:cNvPr>
          <p:cNvSpPr txBox="1"/>
          <p:nvPr/>
        </p:nvSpPr>
        <p:spPr>
          <a:xfrm>
            <a:off x="370357" y="383002"/>
            <a:ext cx="1178125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t-BR" sz="4400" b="1" dirty="0">
                <a:solidFill>
                  <a:srgbClr val="991919"/>
                </a:solidFill>
                <a:latin typeface="DM Sans" pitchFamily="2" charset="0"/>
                <a:cs typeface="Arial" panose="020B0604020202020204" pitchFamily="34" charset="0"/>
              </a:rPr>
              <a:t>A NOVA GERAÇÃO DE ESTIMULANTES DE GLP-1</a:t>
            </a:r>
            <a:endParaRPr sz="4400" dirty="0">
              <a:solidFill>
                <a:srgbClr val="991919"/>
              </a:solidFill>
              <a:latin typeface="DM Sans" pitchFamily="2" charset="0"/>
              <a:cs typeface="Arial" panose="020B0604020202020204" pitchFamily="34" charset="0"/>
            </a:endParaRPr>
          </a:p>
        </p:txBody>
      </p:sp>
      <p:pic>
        <p:nvPicPr>
          <p:cNvPr id="4" name="Imagem 3" descr="Gráfico, Gráfico de barras&#10;&#10;Descrição gerada automaticamente">
            <a:extLst>
              <a:ext uri="{FF2B5EF4-FFF2-40B4-BE49-F238E27FC236}">
                <a16:creationId xmlns:a16="http://schemas.microsoft.com/office/drawing/2014/main" id="{C44E5383-AC39-07F2-0735-68F90C9197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7" y="7709970"/>
            <a:ext cx="12643463" cy="5057385"/>
          </a:xfrm>
          <a:prstGeom prst="rect">
            <a:avLst/>
          </a:prstGeom>
        </p:spPr>
      </p:pic>
      <p:pic>
        <p:nvPicPr>
          <p:cNvPr id="6" name="Imagem 5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34444E62-1D90-D7AA-06C3-FC827EAE76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51" y="1765600"/>
            <a:ext cx="10333431" cy="4254942"/>
          </a:xfrm>
          <a:prstGeom prst="rect">
            <a:avLst/>
          </a:prstGeom>
        </p:spPr>
      </p:pic>
      <p:pic>
        <p:nvPicPr>
          <p:cNvPr id="8" name="Imagem 7" descr="Pimenta vermelha com letras brancas&#10;&#10;Descrição gerada automaticamente com confiança baixa">
            <a:extLst>
              <a:ext uri="{FF2B5EF4-FFF2-40B4-BE49-F238E27FC236}">
                <a16:creationId xmlns:a16="http://schemas.microsoft.com/office/drawing/2014/main" id="{34B6CE6E-D78C-B59F-BE46-299CC33D85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850" y="1662659"/>
            <a:ext cx="4178300" cy="4305300"/>
          </a:xfrm>
          <a:prstGeom prst="rect">
            <a:avLst/>
          </a:prstGeom>
        </p:spPr>
      </p:pic>
      <p:sp>
        <p:nvSpPr>
          <p:cNvPr id="10" name="object 17">
            <a:extLst>
              <a:ext uri="{FF2B5EF4-FFF2-40B4-BE49-F238E27FC236}">
                <a16:creationId xmlns:a16="http://schemas.microsoft.com/office/drawing/2014/main" id="{98C5507D-64D9-4BEB-28EC-A777D00F346C}"/>
              </a:ext>
            </a:extLst>
          </p:cNvPr>
          <p:cNvSpPr txBox="1"/>
          <p:nvPr/>
        </p:nvSpPr>
        <p:spPr>
          <a:xfrm>
            <a:off x="14281150" y="743718"/>
            <a:ext cx="9452506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pt-BR" sz="2800" b="1" spc="-10" dirty="0">
                <a:latin typeface="DM Sans" pitchFamily="2" charset="77"/>
                <a:cs typeface="Arial" panose="020B0604020202020204" pitchFamily="34" charset="0"/>
              </a:rPr>
              <a:t>Padronizado</a:t>
            </a:r>
            <a:r>
              <a:rPr lang="pt-BR" sz="2800" b="1" spc="-4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2800" b="1" dirty="0">
                <a:latin typeface="DM Sans" pitchFamily="2" charset="77"/>
                <a:cs typeface="Arial" panose="020B0604020202020204" pitchFamily="34" charset="0"/>
              </a:rPr>
              <a:t>em</a:t>
            </a:r>
            <a:r>
              <a:rPr lang="pt-BR" sz="2800" b="1" spc="-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2800" b="1" dirty="0">
                <a:latin typeface="DM Sans" pitchFamily="2" charset="77"/>
                <a:cs typeface="Arial" panose="020B0604020202020204" pitchFamily="34" charset="0"/>
              </a:rPr>
              <a:t>2%</a:t>
            </a:r>
            <a:r>
              <a:rPr lang="pt-BR" sz="2800" b="1" spc="-4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2800" b="1" dirty="0">
                <a:latin typeface="DM Sans" pitchFamily="2" charset="77"/>
                <a:cs typeface="Arial" panose="020B0604020202020204" pitchFamily="34" charset="0"/>
              </a:rPr>
              <a:t>do</a:t>
            </a:r>
            <a:r>
              <a:rPr lang="pt-BR" sz="2800" b="1" spc="-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2800" b="1" spc="-10" dirty="0" err="1">
                <a:latin typeface="DM Sans" pitchFamily="2" charset="77"/>
                <a:cs typeface="Arial" panose="020B0604020202020204" pitchFamily="34" charset="0"/>
              </a:rPr>
              <a:t>fitocomplexo</a:t>
            </a:r>
            <a:r>
              <a:rPr lang="pt-BR" sz="2800" b="1" spc="-3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2800" b="1" dirty="0">
                <a:latin typeface="DM Sans" pitchFamily="2" charset="77"/>
                <a:cs typeface="Arial" panose="020B0604020202020204" pitchFamily="34" charset="0"/>
              </a:rPr>
              <a:t>de</a:t>
            </a:r>
            <a:r>
              <a:rPr lang="pt-BR" sz="2800" b="1" spc="-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2800" b="1" spc="-10" dirty="0">
                <a:latin typeface="DM Sans" pitchFamily="2" charset="77"/>
                <a:cs typeface="Arial" panose="020B0604020202020204" pitchFamily="34" charset="0"/>
              </a:rPr>
              <a:t>capsaicina, </a:t>
            </a:r>
            <a:r>
              <a:rPr lang="pt-BR" sz="2800" b="1" dirty="0" err="1">
                <a:latin typeface="DM Sans" pitchFamily="2" charset="77"/>
                <a:cs typeface="Arial" panose="020B0604020202020204" pitchFamily="34" charset="0"/>
              </a:rPr>
              <a:t>dihidrocapsaicina</a:t>
            </a:r>
            <a:r>
              <a:rPr lang="pt-BR" sz="2800" b="1" spc="-4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2800" b="1" dirty="0">
                <a:latin typeface="DM Sans" pitchFamily="2" charset="77"/>
                <a:cs typeface="Arial" panose="020B0604020202020204" pitchFamily="34" charset="0"/>
              </a:rPr>
              <a:t>e</a:t>
            </a:r>
            <a:r>
              <a:rPr lang="pt-BR" sz="2800" b="1" spc="-3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2800" b="1" spc="-10" dirty="0" err="1">
                <a:latin typeface="DM Sans" pitchFamily="2" charset="77"/>
                <a:cs typeface="Arial" panose="020B0604020202020204" pitchFamily="34" charset="0"/>
              </a:rPr>
              <a:t>nordihidrocapsaicina</a:t>
            </a:r>
            <a:endParaRPr lang="pt-BR" sz="2800" b="1" dirty="0">
              <a:latin typeface="DM Sans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668073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3BD3287-897A-809C-DB68-4F0C0BDC0070}"/>
              </a:ext>
            </a:extLst>
          </p:cNvPr>
          <p:cNvSpPr/>
          <p:nvPr/>
        </p:nvSpPr>
        <p:spPr>
          <a:xfrm>
            <a:off x="-99431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7248" y="2693098"/>
            <a:ext cx="12099153" cy="7404100"/>
          </a:xfrm>
        </p:spPr>
        <p:txBody>
          <a:bodyPr>
            <a:normAutofit/>
          </a:bodyPr>
          <a:lstStyle/>
          <a:p>
            <a:pPr algn="just"/>
            <a:r>
              <a:rPr lang="pt-BR" sz="3400" dirty="0">
                <a:latin typeface="DM Sans" pitchFamily="2" charset="77"/>
                <a:cs typeface="Arial" panose="020B0604020202020204" pitchFamily="34" charset="0"/>
              </a:rPr>
              <a:t>Importante para modular a fome noturna (serotonina/cortisol)</a:t>
            </a:r>
          </a:p>
          <a:p>
            <a:pPr algn="just"/>
            <a:r>
              <a:rPr lang="pt-BR" sz="3400" dirty="0">
                <a:latin typeface="DM Sans" pitchFamily="2" charset="77"/>
                <a:cs typeface="Arial" panose="020B0604020202020204" pitchFamily="34" charset="0"/>
              </a:rPr>
              <a:t>Carboidrato de baixo IG + proteína + gorduras de qualidade (abacate, azeite de oliva, castanhas)</a:t>
            </a:r>
          </a:p>
          <a:p>
            <a:pPr algn="just"/>
            <a:r>
              <a:rPr lang="pt-BR" sz="3400" b="1" dirty="0">
                <a:latin typeface="DM Sans" pitchFamily="2" charset="77"/>
                <a:cs typeface="Arial" panose="020B0604020202020204" pitchFamily="34" charset="0"/>
              </a:rPr>
              <a:t>16h00-17h00-</a:t>
            </a:r>
            <a:r>
              <a:rPr lang="pt-BR" sz="3400" dirty="0">
                <a:latin typeface="DM Sans" pitchFamily="2" charset="77"/>
                <a:cs typeface="Arial" panose="020B0604020202020204" pitchFamily="34" charset="0"/>
              </a:rPr>
              <a:t> Nossa parte intelectual começa a desacelerar, foco e concentração já são mais difíceis e fontes de cafeína já passam a ser contraindicadas pois, demoram de 6 a 8 horas para serem metabolizadas e vão interferir na qualidade do sono tornando-o mais superficial. Usar café ao final da tarde representa na piora da qualidade do sono.</a:t>
            </a:r>
          </a:p>
        </p:txBody>
      </p:sp>
      <p:pic>
        <p:nvPicPr>
          <p:cNvPr id="18" name="Imagem 17" descr="Gráfico, Gráfico de linhas&#10;&#10;Descrição gerada automaticamente">
            <a:extLst>
              <a:ext uri="{FF2B5EF4-FFF2-40B4-BE49-F238E27FC236}">
                <a16:creationId xmlns:a16="http://schemas.microsoft.com/office/drawing/2014/main" id="{8967C8FF-42BF-1A24-D811-767EFC947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020" y="1374456"/>
            <a:ext cx="9791699" cy="9613308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EEC7CB5C-C46B-327F-4D7F-E5C1FBCDA9BB}"/>
              </a:ext>
            </a:extLst>
          </p:cNvPr>
          <p:cNvSpPr/>
          <p:nvPr/>
        </p:nvSpPr>
        <p:spPr>
          <a:xfrm>
            <a:off x="-657727" y="10913784"/>
            <a:ext cx="25699453" cy="493140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187A483-A78C-0DC0-BD23-D8FF26871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21" t="15001" r="32083" b="61481"/>
          <a:stretch/>
        </p:blipFill>
        <p:spPr>
          <a:xfrm>
            <a:off x="18662" y="10913784"/>
            <a:ext cx="9791700" cy="3026796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F2F622B9-BCAC-1D52-AABB-6835280537D7}"/>
              </a:ext>
            </a:extLst>
          </p:cNvPr>
          <p:cNvSpPr txBox="1"/>
          <p:nvPr/>
        </p:nvSpPr>
        <p:spPr>
          <a:xfrm>
            <a:off x="249967" y="1246997"/>
            <a:ext cx="825607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LANCHE DA TARDE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13783479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la para imagens - Subtítulo">
            <a:extLst>
              <a:ext uri="{FF2B5EF4-FFF2-40B4-BE49-F238E27FC236}">
                <a16:creationId xmlns:a16="http://schemas.microsoft.com/office/drawing/2014/main" id="{855B925F-DC98-4629-9964-71CEBFF6EC81}"/>
              </a:ext>
            </a:extLst>
          </p:cNvPr>
          <p:cNvSpPr/>
          <p:nvPr/>
        </p:nvSpPr>
        <p:spPr>
          <a:xfrm>
            <a:off x="613202" y="502223"/>
            <a:ext cx="3875122" cy="69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70000"/>
              </a:lnSpc>
              <a:defRPr sz="5000" b="1" i="1">
                <a:solidFill>
                  <a:srgbClr val="E25B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Exemplos:</a:t>
            </a:r>
            <a:endParaRPr lang="pt-BR" sz="40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72C01D2-A140-4A3B-E725-35DDDF46AE0B}"/>
              </a:ext>
            </a:extLst>
          </p:cNvPr>
          <p:cNvSpPr/>
          <p:nvPr/>
        </p:nvSpPr>
        <p:spPr>
          <a:xfrm>
            <a:off x="-99431" y="-359866"/>
            <a:ext cx="24464769" cy="14075865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86A1AB3A-E0E7-C5B9-87DB-2F8D20DD0B64}"/>
              </a:ext>
            </a:extLst>
          </p:cNvPr>
          <p:cNvSpPr/>
          <p:nvPr/>
        </p:nvSpPr>
        <p:spPr>
          <a:xfrm>
            <a:off x="196946" y="10742650"/>
            <a:ext cx="15358229" cy="3512174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 descr="Copo de vidro&#10;&#10;Descrição gerada automaticamente">
            <a:extLst>
              <a:ext uri="{FF2B5EF4-FFF2-40B4-BE49-F238E27FC236}">
                <a16:creationId xmlns:a16="http://schemas.microsoft.com/office/drawing/2014/main" id="{B9AE0126-488D-7325-2857-F7A29036C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299" y="2253560"/>
            <a:ext cx="7648701" cy="11645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34D61A-6269-DDBE-9F83-B79BF7229F71}"/>
              </a:ext>
            </a:extLst>
          </p:cNvPr>
          <p:cNvSpPr txBox="1"/>
          <p:nvPr/>
        </p:nvSpPr>
        <p:spPr>
          <a:xfrm>
            <a:off x="10422621" y="3844917"/>
            <a:ext cx="7345463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3346" lvl="1" indent="-316674" defTabSz="4876676">
              <a:lnSpc>
                <a:spcPts val="4106"/>
              </a:lnSpc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1 dose de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proteína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pó</a:t>
            </a:r>
            <a:endParaRPr lang="en-US" sz="2800" dirty="0">
              <a:solidFill>
                <a:schemeClr val="tx1"/>
              </a:solidFill>
              <a:latin typeface="DM Sans" pitchFamily="2" charset="77"/>
              <a:cs typeface="Arial" panose="020B0604020202020204" pitchFamily="34" charset="0"/>
              <a:sym typeface="Helvetica Neue"/>
            </a:endParaRPr>
          </a:p>
          <a:p>
            <a:pPr marL="633346" lvl="1" indent="-316674" defTabSz="4876676">
              <a:lnSpc>
                <a:spcPts val="4106"/>
              </a:lnSpc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1 dose de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fibras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(psyllium, mix de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fibras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lowfodmap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)</a:t>
            </a:r>
          </a:p>
          <a:p>
            <a:pPr marL="633346" lvl="1" indent="-316674" defTabSz="4876676">
              <a:lnSpc>
                <a:spcPts val="4106"/>
              </a:lnSpc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1 col. de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sopa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de TCM</a:t>
            </a:r>
          </a:p>
          <a:p>
            <a:pPr marL="633346" lvl="1" indent="-316674" defTabSz="4876676">
              <a:lnSpc>
                <a:spcPts val="4106"/>
              </a:lnSpc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150mL de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água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quente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/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fria</a:t>
            </a:r>
            <a:endParaRPr lang="en-US" sz="2800" dirty="0">
              <a:solidFill>
                <a:schemeClr val="tx1"/>
              </a:solidFill>
              <a:latin typeface="DM Sans" pitchFamily="2" charset="77"/>
              <a:cs typeface="Arial" panose="020B0604020202020204" pitchFamily="34" charset="0"/>
              <a:sym typeface="Helvetica Neue"/>
            </a:endParaRPr>
          </a:p>
          <a:p>
            <a:pPr marL="633346" lvl="1" indent="-316674" defTabSz="4876676">
              <a:lnSpc>
                <a:spcPts val="4106"/>
              </a:lnSpc>
              <a:buFont typeface="Arial"/>
              <a:buChar char="•"/>
            </a:pP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Gelo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e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canela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opcionais</a:t>
            </a:r>
            <a:endParaRPr lang="en-US" sz="2800" dirty="0">
              <a:solidFill>
                <a:schemeClr val="tx1"/>
              </a:solidFill>
              <a:latin typeface="DM Sans" pitchFamily="2" charset="77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6961C9-8BCF-0A29-ABBC-ECE879FB66BB}"/>
              </a:ext>
            </a:extLst>
          </p:cNvPr>
          <p:cNvSpPr txBox="1"/>
          <p:nvPr/>
        </p:nvSpPr>
        <p:spPr>
          <a:xfrm>
            <a:off x="10787361" y="3010057"/>
            <a:ext cx="6615982" cy="699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876676">
              <a:lnSpc>
                <a:spcPts val="5878"/>
              </a:lnSpc>
            </a:pPr>
            <a:r>
              <a:rPr lang="en-US" sz="3600" b="1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Ingredientes</a:t>
            </a:r>
            <a:endParaRPr lang="en-US" sz="3600" b="1" dirty="0">
              <a:solidFill>
                <a:schemeClr val="tx1"/>
              </a:solidFill>
              <a:latin typeface="DM Sans" pitchFamily="2" charset="77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6A8E75-9C16-884A-2DF3-B327752B3C96}"/>
              </a:ext>
            </a:extLst>
          </p:cNvPr>
          <p:cNvSpPr txBox="1"/>
          <p:nvPr/>
        </p:nvSpPr>
        <p:spPr>
          <a:xfrm>
            <a:off x="10789928" y="7129031"/>
            <a:ext cx="5731115" cy="699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876676">
              <a:lnSpc>
                <a:spcPts val="5878"/>
              </a:lnSpc>
            </a:pPr>
            <a:r>
              <a:rPr lang="en-US" sz="3600" b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Modo de preparo: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440B0-455F-1907-52F5-0616858D649F}"/>
              </a:ext>
            </a:extLst>
          </p:cNvPr>
          <p:cNvSpPr txBox="1"/>
          <p:nvPr/>
        </p:nvSpPr>
        <p:spPr>
          <a:xfrm>
            <a:off x="10422621" y="8013923"/>
            <a:ext cx="7412820" cy="1022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3346" lvl="1" indent="-316674" defTabSz="4876676">
              <a:lnSpc>
                <a:spcPts val="4106"/>
              </a:lnSpc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Bata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tudo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com um mixer e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consuma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seguida</a:t>
            </a:r>
            <a:r>
              <a:rPr lang="en-US" sz="28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  <a:sym typeface="Helvetica Neue"/>
              </a:rPr>
              <a:t>.</a:t>
            </a:r>
          </a:p>
        </p:txBody>
      </p:sp>
      <p:pic>
        <p:nvPicPr>
          <p:cNvPr id="3" name="Imagem 2" descr="Mesa com frutas e doces&#10;&#10;Descrição gerada automaticamente">
            <a:extLst>
              <a:ext uri="{FF2B5EF4-FFF2-40B4-BE49-F238E27FC236}">
                <a16:creationId xmlns:a16="http://schemas.microsoft.com/office/drawing/2014/main" id="{08B4169D-9255-02B5-BE6A-239250AEA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37" y="3427008"/>
            <a:ext cx="9399614" cy="6667546"/>
          </a:xfrm>
          <a:prstGeom prst="rect">
            <a:avLst/>
          </a:prstGeom>
        </p:spPr>
      </p:pic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2171D01-90C9-872A-6DBC-ADF0C3913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6" y="86784"/>
            <a:ext cx="8842030" cy="3534663"/>
          </a:xfrm>
          <a:prstGeom prst="rect">
            <a:avLst/>
          </a:prstGeom>
        </p:spPr>
      </p:pic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5CE9A2F9-E26F-C64F-7965-2D0D430255F8}"/>
              </a:ext>
            </a:extLst>
          </p:cNvPr>
          <p:cNvSpPr txBox="1">
            <a:spLocks/>
          </p:cNvSpPr>
          <p:nvPr/>
        </p:nvSpPr>
        <p:spPr>
          <a:xfrm>
            <a:off x="1101819" y="11378690"/>
            <a:ext cx="13548482" cy="9915526"/>
          </a:xfrm>
          <a:prstGeom prst="rect">
            <a:avLst/>
          </a:prstGeom>
        </p:spPr>
        <p:txBody>
          <a:bodyPr>
            <a:normAutofit/>
          </a:bodyPr>
          <a:lstStyle>
            <a:lvl1pPr marL="63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just" defTabSz="1828800" eaLnBrk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3600" dirty="0">
                <a:solidFill>
                  <a:schemeClr val="bg1"/>
                </a:solidFill>
                <a:latin typeface="DM Sans" pitchFamily="2" charset="77"/>
                <a:sym typeface="Helvetica Neue"/>
              </a:rPr>
              <a:t>O consumo dessa combinação reduz o   apetite, estimula a síntese de peptídeos gastrintestinais  anorexígenos (GLP-I e PYY) e melhora o controle glicêmico 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9055300F-FE12-9122-3D46-F91BE6881C95}"/>
              </a:ext>
            </a:extLst>
          </p:cNvPr>
          <p:cNvSpPr txBox="1"/>
          <p:nvPr/>
        </p:nvSpPr>
        <p:spPr>
          <a:xfrm>
            <a:off x="7350716" y="909707"/>
            <a:ext cx="2031363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b="1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SHAKE “OZEMPIC LIKE”</a:t>
            </a:r>
            <a:endParaRPr kumimoji="0" lang="pt-BR" sz="7200" b="1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E33198BB-1E9F-2C19-7015-1DEAA807BEF7}"/>
              </a:ext>
            </a:extLst>
          </p:cNvPr>
          <p:cNvSpPr txBox="1"/>
          <p:nvPr/>
        </p:nvSpPr>
        <p:spPr>
          <a:xfrm>
            <a:off x="2550763" y="4154957"/>
            <a:ext cx="171605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+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766A481D-B706-E255-D851-1238EBF46CA9}"/>
              </a:ext>
            </a:extLst>
          </p:cNvPr>
          <p:cNvSpPr txBox="1"/>
          <p:nvPr/>
        </p:nvSpPr>
        <p:spPr>
          <a:xfrm>
            <a:off x="5634666" y="4154957"/>
            <a:ext cx="171605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+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0F00652C-785E-1895-F8C9-AE91AD925786}"/>
              </a:ext>
            </a:extLst>
          </p:cNvPr>
          <p:cNvSpPr txBox="1"/>
          <p:nvPr/>
        </p:nvSpPr>
        <p:spPr>
          <a:xfrm>
            <a:off x="2380854" y="6199516"/>
            <a:ext cx="171605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+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DEAD0650-762D-87D0-52A9-125F3BE549AA}"/>
              </a:ext>
            </a:extLst>
          </p:cNvPr>
          <p:cNvSpPr txBox="1"/>
          <p:nvPr/>
        </p:nvSpPr>
        <p:spPr>
          <a:xfrm>
            <a:off x="5634666" y="6095478"/>
            <a:ext cx="171605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+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64D9E11A-0756-D74B-DAAC-048238A1DABC}"/>
              </a:ext>
            </a:extLst>
          </p:cNvPr>
          <p:cNvSpPr txBox="1"/>
          <p:nvPr/>
        </p:nvSpPr>
        <p:spPr>
          <a:xfrm>
            <a:off x="4227738" y="8041978"/>
            <a:ext cx="171605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+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37933503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Saiba como você pode evitar as pernas inchadas - Reliz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6"/>
          <a:stretch/>
        </p:blipFill>
        <p:spPr bwMode="auto">
          <a:xfrm>
            <a:off x="16128154" y="-829340"/>
            <a:ext cx="17210353" cy="1769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6"/>
          <p:cNvGrpSpPr/>
          <p:nvPr/>
        </p:nvGrpSpPr>
        <p:grpSpPr>
          <a:xfrm>
            <a:off x="239957" y="2354564"/>
            <a:ext cx="9806673" cy="3629539"/>
            <a:chOff x="81317" y="1501199"/>
            <a:chExt cx="3634018" cy="2838092"/>
          </a:xfrm>
        </p:grpSpPr>
        <p:sp>
          <p:nvSpPr>
            <p:cNvPr id="23" name="Espaço Reservado para Conteúdo 2"/>
            <p:cNvSpPr txBox="1">
              <a:spLocks/>
            </p:cNvSpPr>
            <p:nvPr/>
          </p:nvSpPr>
          <p:spPr>
            <a:xfrm>
              <a:off x="81317" y="1501199"/>
              <a:ext cx="3634018" cy="1258403"/>
            </a:xfrm>
            <a:prstGeom prst="rect">
              <a:avLst/>
            </a:prstGeom>
            <a:noFill/>
          </p:spPr>
          <p:txBody>
            <a:bodyPr vert="horz" lIns="121920" tIns="60960" rIns="121920" bIns="60960" rtlCol="0">
              <a:noAutofit/>
            </a:bodyPr>
            <a:lstStyle>
              <a:lvl1pPr marL="228600" indent="-228600" algn="just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b="1" kern="1200">
                  <a:solidFill>
                    <a:srgbClr val="548235"/>
                  </a:solidFill>
                  <a:latin typeface="HK Grotesk" panose="020B0604020202020204" charset="0"/>
                  <a:ea typeface="+mn-ea"/>
                  <a:cs typeface="+mn-cs"/>
                </a:defRPr>
              </a:lvl1pPr>
              <a:lvl2pPr marL="6858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bg1">
                      <a:lumMod val="50000"/>
                    </a:schemeClr>
                  </a:solidFill>
                  <a:latin typeface="HK Grotesk" panose="020B0604020202020204" charset="0"/>
                  <a:ea typeface="+mn-ea"/>
                  <a:cs typeface="+mn-cs"/>
                </a:defRPr>
              </a:lvl2pPr>
              <a:lvl3pPr marL="11430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>
                      <a:lumMod val="50000"/>
                    </a:schemeClr>
                  </a:solidFill>
                  <a:latin typeface="HK Grotesk" panose="020B0604020202020204" charset="0"/>
                  <a:ea typeface="+mn-ea"/>
                  <a:cs typeface="+mn-cs"/>
                </a:defRPr>
              </a:lvl3pPr>
              <a:lvl4pPr marL="16002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>
                      <a:lumMod val="50000"/>
                    </a:schemeClr>
                  </a:solidFill>
                  <a:latin typeface="HK Grotesk" panose="020B0604020202020204" charset="0"/>
                  <a:ea typeface="+mn-ea"/>
                  <a:cs typeface="+mn-cs"/>
                </a:defRPr>
              </a:lvl4pPr>
              <a:lvl5pPr marL="20574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>
                      <a:lumMod val="50000"/>
                    </a:schemeClr>
                  </a:solidFill>
                  <a:latin typeface="HK Grotesk" panose="020B060402020202020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800"/>
                </a:spcBef>
                <a:buNone/>
              </a:pPr>
              <a:r>
                <a:rPr lang="pt-BR" sz="3600" i="1" dirty="0">
                  <a:solidFill>
                    <a:srgbClr val="991919"/>
                  </a:solidFill>
                  <a:latin typeface="DM Sans" pitchFamily="2" charset="77"/>
                  <a:cs typeface="Arial" panose="020B0604020202020204" pitchFamily="34" charset="0"/>
                </a:rPr>
                <a:t>DRENOW C</a:t>
              </a:r>
              <a:r>
                <a:rPr lang="pt-BR" sz="3600" i="1" dirty="0">
                  <a:solidFill>
                    <a:srgbClr val="9919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</a:p>
            <a:p>
              <a:pPr marL="0" indent="0">
                <a:lnSpc>
                  <a:spcPct val="100000"/>
                </a:lnSpc>
                <a:spcBef>
                  <a:spcPts val="800"/>
                </a:spcBef>
                <a:buNone/>
              </a:pPr>
              <a:r>
                <a:rPr lang="pt-BR" sz="3600" b="0" i="1" dirty="0" err="1">
                  <a:solidFill>
                    <a:schemeClr val="tx1"/>
                  </a:solidFill>
                  <a:latin typeface="DM Sans" pitchFamily="2" charset="77"/>
                  <a:cs typeface="Arial" panose="020B0604020202020204" pitchFamily="34" charset="0"/>
                </a:rPr>
                <a:t>Opuntia</a:t>
              </a:r>
              <a:r>
                <a:rPr lang="pt-BR" sz="3600" b="0" i="1" dirty="0">
                  <a:solidFill>
                    <a:schemeClr val="tx1"/>
                  </a:solidFill>
                  <a:latin typeface="DM Sans" pitchFamily="2" charset="77"/>
                  <a:cs typeface="Arial" panose="020B0604020202020204" pitchFamily="34" charset="0"/>
                </a:rPr>
                <a:t> </a:t>
              </a:r>
              <a:r>
                <a:rPr lang="pt-BR" sz="3600" b="0" i="1" dirty="0" err="1">
                  <a:solidFill>
                    <a:schemeClr val="tx1"/>
                  </a:solidFill>
                  <a:latin typeface="DM Sans" pitchFamily="2" charset="77"/>
                  <a:cs typeface="Arial" panose="020B0604020202020204" pitchFamily="34" charset="0"/>
                </a:rPr>
                <a:t>ficus</a:t>
              </a:r>
              <a:r>
                <a:rPr lang="pt-BR" sz="3600" b="0" i="1" dirty="0">
                  <a:solidFill>
                    <a:schemeClr val="tx1"/>
                  </a:solidFill>
                  <a:latin typeface="DM Sans" pitchFamily="2" charset="77"/>
                  <a:cs typeface="Arial" panose="020B0604020202020204" pitchFamily="34" charset="0"/>
                </a:rPr>
                <a:t> indica</a:t>
              </a:r>
            </a:p>
            <a:p>
              <a:pPr marL="0" indent="0" algn="l">
                <a:lnSpc>
                  <a:spcPct val="100000"/>
                </a:lnSpc>
                <a:spcBef>
                  <a:spcPts val="800"/>
                </a:spcBef>
                <a:buNone/>
              </a:pPr>
              <a:r>
                <a:rPr lang="pt-BR" sz="3600" b="0" dirty="0">
                  <a:solidFill>
                    <a:schemeClr val="tx1"/>
                  </a:solidFill>
                  <a:latin typeface="DM Sans" pitchFamily="2" charset="77"/>
                  <a:cs typeface="Arial" panose="020B0604020202020204" pitchFamily="34" charset="0"/>
                </a:rPr>
                <a:t>10% </a:t>
              </a:r>
              <a:r>
                <a:rPr lang="pt-BR" sz="3600" b="0" dirty="0" err="1">
                  <a:solidFill>
                    <a:schemeClr val="tx1"/>
                  </a:solidFill>
                  <a:latin typeface="DM Sans" pitchFamily="2" charset="77"/>
                  <a:cs typeface="Arial" panose="020B0604020202020204" pitchFamily="34" charset="0"/>
                </a:rPr>
                <a:t>betalaínas</a:t>
              </a:r>
              <a:r>
                <a:rPr lang="pt-BR" sz="3600" b="0" dirty="0">
                  <a:solidFill>
                    <a:schemeClr val="tx1"/>
                  </a:solidFill>
                  <a:latin typeface="DM Sans" pitchFamily="2" charset="77"/>
                  <a:cs typeface="Arial" panose="020B0604020202020204" pitchFamily="34" charset="0"/>
                </a:rPr>
                <a:t> | 0,06% </a:t>
              </a:r>
              <a:r>
                <a:rPr lang="pt-BR" sz="3600" b="0" dirty="0" err="1">
                  <a:solidFill>
                    <a:schemeClr val="tx1"/>
                  </a:solidFill>
                  <a:latin typeface="DM Sans" pitchFamily="2" charset="77"/>
                  <a:cs typeface="Arial" panose="020B0604020202020204" pitchFamily="34" charset="0"/>
                </a:rPr>
                <a:t>indicaxantina</a:t>
              </a:r>
              <a:endParaRPr lang="pt-BR" sz="3600" b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4" name="Espaço Reservado para Conteúdo 2"/>
            <p:cNvSpPr txBox="1">
              <a:spLocks/>
            </p:cNvSpPr>
            <p:nvPr/>
          </p:nvSpPr>
          <p:spPr>
            <a:xfrm>
              <a:off x="81317" y="3117188"/>
              <a:ext cx="2021178" cy="1222103"/>
            </a:xfrm>
            <a:prstGeom prst="rect">
              <a:avLst/>
            </a:prstGeom>
            <a:noFill/>
          </p:spPr>
          <p:txBody>
            <a:bodyPr vert="horz" lIns="121920" tIns="60960" rIns="121920" bIns="60960" rtlCol="0">
              <a:noAutofit/>
            </a:bodyPr>
            <a:lstStyle>
              <a:lvl1pPr marL="228600" indent="-228600" algn="just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b="1" kern="1200">
                  <a:solidFill>
                    <a:srgbClr val="548235"/>
                  </a:solidFill>
                  <a:latin typeface="HK Grotesk" panose="020B0604020202020204" charset="0"/>
                  <a:ea typeface="+mn-ea"/>
                  <a:cs typeface="+mn-cs"/>
                </a:defRPr>
              </a:lvl1pPr>
              <a:lvl2pPr marL="6858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bg1">
                      <a:lumMod val="50000"/>
                    </a:schemeClr>
                  </a:solidFill>
                  <a:latin typeface="HK Grotesk" panose="020B0604020202020204" charset="0"/>
                  <a:ea typeface="+mn-ea"/>
                  <a:cs typeface="+mn-cs"/>
                </a:defRPr>
              </a:lvl2pPr>
              <a:lvl3pPr marL="11430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>
                      <a:lumMod val="50000"/>
                    </a:schemeClr>
                  </a:solidFill>
                  <a:latin typeface="HK Grotesk" panose="020B0604020202020204" charset="0"/>
                  <a:ea typeface="+mn-ea"/>
                  <a:cs typeface="+mn-cs"/>
                </a:defRPr>
              </a:lvl3pPr>
              <a:lvl4pPr marL="16002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>
                      <a:lumMod val="50000"/>
                    </a:schemeClr>
                  </a:solidFill>
                  <a:latin typeface="HK Grotesk" panose="020B0604020202020204" charset="0"/>
                  <a:ea typeface="+mn-ea"/>
                  <a:cs typeface="+mn-cs"/>
                </a:defRPr>
              </a:lvl4pPr>
              <a:lvl5pPr marL="2057400" indent="-228600" algn="just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>
                      <a:lumMod val="50000"/>
                    </a:schemeClr>
                  </a:solidFill>
                  <a:latin typeface="HK Grotesk" panose="020B060402020202020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800"/>
                </a:spcBef>
                <a:buNone/>
              </a:pPr>
              <a:r>
                <a:rPr lang="pt-BR" sz="3600" b="0" i="1" dirty="0">
                  <a:solidFill>
                    <a:schemeClr val="tx1"/>
                  </a:solidFill>
                  <a:latin typeface="DM Sans" pitchFamily="2" charset="77"/>
                  <a:cs typeface="Arial" panose="020B0604020202020204" pitchFamily="34" charset="0"/>
                </a:rPr>
                <a:t>Rosa canina </a:t>
              </a:r>
            </a:p>
            <a:p>
              <a:pPr marL="0" indent="0">
                <a:lnSpc>
                  <a:spcPct val="100000"/>
                </a:lnSpc>
                <a:spcBef>
                  <a:spcPts val="800"/>
                </a:spcBef>
                <a:buNone/>
              </a:pPr>
              <a:r>
                <a:rPr lang="pt-BR" sz="3600" b="0" dirty="0">
                  <a:solidFill>
                    <a:schemeClr val="tx1"/>
                  </a:solidFill>
                  <a:latin typeface="DM Sans" pitchFamily="2" charset="77"/>
                  <a:cs typeface="Arial" panose="020B0604020202020204" pitchFamily="34" charset="0"/>
                </a:rPr>
                <a:t>30% Vitamina C</a:t>
              </a:r>
            </a:p>
          </p:txBody>
        </p:sp>
      </p:grpSp>
      <p:pic>
        <p:nvPicPr>
          <p:cNvPr id="6" name="Imagem 5" descr="Planta com flores vermelhas&#10;&#10;Descrição gerada automaticamente">
            <a:extLst>
              <a:ext uri="{FF2B5EF4-FFF2-40B4-BE49-F238E27FC236}">
                <a16:creationId xmlns:a16="http://schemas.microsoft.com/office/drawing/2014/main" id="{B21FCAA9-D3C7-30E7-E947-BC54BA109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948" y="1234277"/>
            <a:ext cx="5723575" cy="5459233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2311C9B0-2EFC-CDDC-50B0-D206864667D6}"/>
              </a:ext>
            </a:extLst>
          </p:cNvPr>
          <p:cNvSpPr txBox="1"/>
          <p:nvPr/>
        </p:nvSpPr>
        <p:spPr>
          <a:xfrm>
            <a:off x="317638" y="314978"/>
            <a:ext cx="1537488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 algn="just" hangingPunct="1">
              <a:buNone/>
            </a:pPr>
            <a:r>
              <a:rPr lang="pt-BR" sz="32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Mulheres após as 18h00 maior tendência a ter membros inferiores inchados- por fisiologia temos </a:t>
            </a:r>
            <a:r>
              <a:rPr lang="pt-BR" sz="3200" b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maior produção de aldosterona </a:t>
            </a:r>
            <a:r>
              <a:rPr lang="pt-BR" sz="32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que inibe o hormônio diurético- chás e </a:t>
            </a:r>
            <a:r>
              <a:rPr lang="pt-BR" sz="32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fitoativos</a:t>
            </a:r>
            <a:r>
              <a:rPr lang="pt-BR" sz="32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 diuréticos para agilizar o processo.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381" y="6570896"/>
            <a:ext cx="16208924" cy="539457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227116" y="7807432"/>
            <a:ext cx="7398827" cy="19389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pt-BR" sz="3000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Drenante no combate a celulite, </a:t>
            </a:r>
            <a:r>
              <a:rPr lang="pt-BR" sz="3000" dirty="0" err="1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anti-aging</a:t>
            </a:r>
            <a:r>
              <a:rPr lang="pt-BR" sz="3000" dirty="0">
                <a:solidFill>
                  <a:schemeClr val="tx1"/>
                </a:solidFill>
                <a:latin typeface="DM Sans" pitchFamily="2" charset="77"/>
                <a:ea typeface="Calibri" panose="020F0502020204030204" pitchFamily="34" charset="0"/>
                <a:cs typeface="Arial" panose="020B0604020202020204" pitchFamily="34" charset="0"/>
              </a:rPr>
              <a:t>, antioxidante e anti-inflamatória por regular mediadores inflamatórios (TNFα, IL-1β, IL-6, óxido nítrico e PGE2).</a:t>
            </a:r>
            <a:endParaRPr lang="pt-BR" sz="3000" dirty="0">
              <a:solidFill>
                <a:schemeClr val="tx1"/>
              </a:solidFill>
              <a:latin typeface="DM Sans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90085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20029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26009" y="2590302"/>
            <a:ext cx="100868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3000" b="1" dirty="0">
                <a:latin typeface="DM Sans" pitchFamily="2" charset="77"/>
                <a:cs typeface="Arial" panose="020B0604020202020204" pitchFamily="34" charset="0"/>
              </a:rPr>
              <a:t>Sugestão de formulação</a:t>
            </a:r>
            <a:b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</a:br>
            <a:r>
              <a:rPr lang="pt-BR" altLang="pt-BR" sz="3000" b="1" i="1" dirty="0">
                <a:latin typeface="DM Sans" pitchFamily="2" charset="77"/>
                <a:cs typeface="Arial" panose="020B0604020202020204" pitchFamily="34" charset="0"/>
              </a:rPr>
              <a:t>Melissa </a:t>
            </a:r>
            <a:r>
              <a:rPr lang="pt-BR" altLang="pt-BR" sz="3000" b="1" i="1" dirty="0" err="1">
                <a:latin typeface="DM Sans" pitchFamily="2" charset="77"/>
                <a:cs typeface="Arial" panose="020B0604020202020204" pitchFamily="34" charset="0"/>
              </a:rPr>
              <a:t>officinalis</a:t>
            </a:r>
            <a:r>
              <a:rPr lang="pt-BR" altLang="pt-BR" sz="3000" b="1" i="1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altLang="pt-BR" sz="3000" b="1" i="1" dirty="0" err="1">
                <a:latin typeface="DM Sans" pitchFamily="2" charset="77"/>
                <a:cs typeface="Arial" panose="020B0604020202020204" pitchFamily="34" charset="0"/>
              </a:rPr>
              <a:t>Phytosome</a:t>
            </a:r>
            <a:r>
              <a:rPr lang="pt-BR" altLang="pt-BR" sz="3000" b="1" i="1" dirty="0">
                <a:latin typeface="DM Sans" pitchFamily="2" charset="77"/>
                <a:cs typeface="Arial" panose="020B0604020202020204" pitchFamily="34" charset="0"/>
              </a:rPr>
              <a:t>® </a:t>
            </a:r>
            <a: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  <a:t>(</a:t>
            </a:r>
            <a:r>
              <a:rPr lang="pt-BR" altLang="pt-BR" sz="3000" dirty="0" err="1">
                <a:latin typeface="DM Sans" pitchFamily="2" charset="77"/>
                <a:cs typeface="Arial" panose="020B0604020202020204" pitchFamily="34" charset="0"/>
              </a:rPr>
              <a:t>Relissa</a:t>
            </a:r>
            <a: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  <a:t>®) -200mg </a:t>
            </a:r>
            <a:b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</a:br>
            <a: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  <a:t>Aviar 30 doses em cápsulas* transparentes </a:t>
            </a:r>
            <a:r>
              <a:rPr lang="pt-BR" altLang="pt-BR" sz="3000" dirty="0" err="1">
                <a:latin typeface="DM Sans" pitchFamily="2" charset="77"/>
                <a:cs typeface="Arial" panose="020B0604020202020204" pitchFamily="34" charset="0"/>
              </a:rPr>
              <a:t>qsp</a:t>
            </a:r>
            <a: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  <a:t> para 30 dias. </a:t>
            </a:r>
            <a:b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</a:br>
            <a:r>
              <a:rPr lang="pt-BR" altLang="pt-BR" sz="3000" b="1" dirty="0">
                <a:latin typeface="DM Sans" pitchFamily="2" charset="77"/>
                <a:cs typeface="Arial" panose="020B0604020202020204" pitchFamily="34" charset="0"/>
              </a:rPr>
              <a:t>Posologia: </a:t>
            </a:r>
            <a: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  <a:t>Consumir 1 dose no início da manhã para melhora do humor ou ao final da tarde/início da noite.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6009" y="5832078"/>
            <a:ext cx="1008681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3000" b="1" cap="all" dirty="0">
                <a:latin typeface="DM Sans" pitchFamily="2" charset="77"/>
                <a:cs typeface="Arial" panose="020B0604020202020204" pitchFamily="34" charset="0"/>
              </a:rPr>
              <a:t>BENEFÍCIO PARA A SAÚDE</a:t>
            </a:r>
          </a:p>
          <a:p>
            <a:r>
              <a:rPr lang="pt-BR" sz="3000" b="1" dirty="0">
                <a:latin typeface="DM Sans" pitchFamily="2" charset="77"/>
                <a:cs typeface="Arial" panose="020B0604020202020204" pitchFamily="34" charset="0"/>
              </a:rPr>
              <a:t>Ação calmante, Sono saudável, Relaxamento</a:t>
            </a:r>
            <a:endParaRPr kumimoji="0" lang="pt-BR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26009" y="7118877"/>
            <a:ext cx="10086816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3000" b="1" dirty="0">
                <a:latin typeface="DM Sans" pitchFamily="2" charset="77"/>
                <a:cs typeface="Arial" panose="020B0604020202020204" pitchFamily="34" charset="0"/>
              </a:rPr>
              <a:t>70% de melhora na ansiedade e humor</a:t>
            </a:r>
          </a:p>
          <a:p>
            <a:r>
              <a:rPr lang="pt-BR" sz="3000" b="1" dirty="0">
                <a:latin typeface="DM Sans" pitchFamily="2" charset="77"/>
                <a:cs typeface="Arial" panose="020B0604020202020204" pitchFamily="34" charset="0"/>
              </a:rPr>
              <a:t>Efeitos em até 3 semanas </a:t>
            </a:r>
          </a:p>
          <a:p>
            <a:r>
              <a:rPr lang="pt-BR" sz="3000" b="1" dirty="0" err="1">
                <a:latin typeface="DM Sans" pitchFamily="2" charset="77"/>
                <a:cs typeface="Arial" panose="020B0604020202020204" pitchFamily="34" charset="0"/>
              </a:rPr>
              <a:t>Neuroproteção</a:t>
            </a:r>
            <a:r>
              <a:rPr lang="pt-BR" sz="3000" b="1" dirty="0">
                <a:latin typeface="DM Sans" pitchFamily="2" charset="77"/>
                <a:cs typeface="Arial" panose="020B0604020202020204" pitchFamily="34" charset="0"/>
              </a:rPr>
              <a:t> e </a:t>
            </a:r>
            <a:r>
              <a:rPr lang="pt-BR" sz="3000" b="1" dirty="0" err="1">
                <a:latin typeface="DM Sans" pitchFamily="2" charset="77"/>
                <a:cs typeface="Arial" panose="020B0604020202020204" pitchFamily="34" charset="0"/>
              </a:rPr>
              <a:t>neuroplasticidade</a:t>
            </a:r>
            <a:r>
              <a:rPr lang="pt-BR" sz="3000" dirty="0">
                <a:latin typeface="DM Sans" pitchFamily="2" charset="77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1685" y="7862671"/>
            <a:ext cx="12782315" cy="5901712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26009" y="9108416"/>
            <a:ext cx="1008681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3000" b="1" dirty="0">
                <a:latin typeface="DM Sans" pitchFamily="2" charset="77"/>
                <a:cs typeface="Arial" panose="020B0604020202020204" pitchFamily="34" charset="0"/>
              </a:rPr>
              <a:t>ESTUDOS CLÍNICOS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3000" b="1" dirty="0">
                <a:latin typeface="DM Sans" pitchFamily="2" charset="77"/>
                <a:cs typeface="Arial" panose="020B0604020202020204" pitchFamily="34" charset="0"/>
              </a:rPr>
              <a:t> </a:t>
            </a:r>
            <a:b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</a:br>
            <a: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  <a:t>Em um estudo clínico randomizado, duplo-cego e controlado por placebo, o tratamento com RELISSA® por 3 semanas em adultos com grau moderado de depressão e ansiedade </a:t>
            </a:r>
            <a:r>
              <a:rPr lang="pt-BR" altLang="pt-BR" sz="3000" b="1" dirty="0">
                <a:latin typeface="DM Sans" pitchFamily="2" charset="77"/>
                <a:cs typeface="Arial" panose="020B0604020202020204" pitchFamily="34" charset="0"/>
              </a:rPr>
              <a:t>apresentou resultados positivos.</a:t>
            </a:r>
            <a: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  <a:t> Entre as variáveis avaliadas, estavam o humor, a sensação de estresse, o bem-estar mental e a própria ansiedade (</a:t>
            </a:r>
            <a:r>
              <a:rPr lang="pt-BR" altLang="pt-BR" sz="3000" dirty="0" err="1">
                <a:latin typeface="DM Sans" pitchFamily="2" charset="77"/>
                <a:cs typeface="Arial" panose="020B0604020202020204" pitchFamily="34" charset="0"/>
              </a:rPr>
              <a:t>Bano</a:t>
            </a:r>
            <a:r>
              <a:rPr lang="pt-BR" altLang="pt-BR" sz="3000" dirty="0">
                <a:latin typeface="DM Sans" pitchFamily="2" charset="77"/>
                <a:cs typeface="Arial" panose="020B0604020202020204" pitchFamily="34" charset="0"/>
              </a:rPr>
              <a:t> et al., 2023).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685" y="-76737"/>
            <a:ext cx="13951254" cy="7985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4021D9-704A-D671-E2C0-CF76F01D3AAB}"/>
              </a:ext>
            </a:extLst>
          </p:cNvPr>
          <p:cNvSpPr txBox="1"/>
          <p:nvPr/>
        </p:nvSpPr>
        <p:spPr>
          <a:xfrm>
            <a:off x="-4587399" y="103590"/>
            <a:ext cx="20313632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SUGESTÕES PARA</a:t>
            </a:r>
          </a:p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CHAMAR O GABA</a:t>
            </a:r>
          </a:p>
        </p:txBody>
      </p:sp>
    </p:spTree>
    <p:extLst>
      <p:ext uri="{BB962C8B-B14F-4D97-AF65-F5344CB8AC3E}">
        <p14:creationId xmlns:p14="http://schemas.microsoft.com/office/powerpoint/2010/main" val="3803429511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35F41577-5040-D10D-D777-203B5630B98E}"/>
              </a:ext>
            </a:extLst>
          </p:cNvPr>
          <p:cNvSpPr/>
          <p:nvPr/>
        </p:nvSpPr>
        <p:spPr>
          <a:xfrm>
            <a:off x="0" y="0"/>
            <a:ext cx="246171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o Explicativo em Seta para a Direita 18"/>
          <p:cNvSpPr/>
          <p:nvPr/>
        </p:nvSpPr>
        <p:spPr>
          <a:xfrm>
            <a:off x="1219200" y="9108693"/>
            <a:ext cx="11414867" cy="3600450"/>
          </a:xfrm>
          <a:prstGeom prst="rightArrowCallout">
            <a:avLst/>
          </a:prstGeom>
          <a:solidFill>
            <a:srgbClr val="C75D5D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3706" y="4209744"/>
            <a:ext cx="14933100" cy="365936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BR" sz="3600" dirty="0">
                <a:latin typeface="DM Sans" pitchFamily="2" charset="77"/>
                <a:cs typeface="Arial" panose="020B0604020202020204" pitchFamily="34" charset="0"/>
              </a:rPr>
              <a:t>Baixo teor de gordura saturada, açúcar e proteínas de difícil digestão; </a:t>
            </a:r>
          </a:p>
          <a:p>
            <a:pPr>
              <a:spcBef>
                <a:spcPts val="0"/>
              </a:spcBef>
            </a:pPr>
            <a:r>
              <a:rPr lang="pt-BR" sz="3600" dirty="0">
                <a:latin typeface="DM Sans" pitchFamily="2" charset="77"/>
                <a:cs typeface="Arial" panose="020B0604020202020204" pitchFamily="34" charset="0"/>
              </a:rPr>
              <a:t>Combine proteínas com carboidratos fonte de triptofano</a:t>
            </a:r>
          </a:p>
          <a:p>
            <a:pPr>
              <a:spcBef>
                <a:spcPts val="0"/>
              </a:spcBef>
            </a:pPr>
            <a:r>
              <a:rPr lang="pt-BR" sz="3600" dirty="0">
                <a:latin typeface="DM Sans" pitchFamily="2" charset="77"/>
                <a:cs typeface="Arial" panose="020B0604020202020204" pitchFamily="34" charset="0"/>
              </a:rPr>
              <a:t>Evite alta concentração de carboidratos; </a:t>
            </a:r>
          </a:p>
          <a:p>
            <a:pPr>
              <a:spcBef>
                <a:spcPts val="0"/>
              </a:spcBef>
            </a:pPr>
            <a:r>
              <a:rPr lang="pt-BR" sz="3600" dirty="0">
                <a:latin typeface="DM Sans" pitchFamily="2" charset="77"/>
                <a:cs typeface="Arial" panose="020B0604020202020204" pitchFamily="34" charset="0"/>
              </a:rPr>
              <a:t>Prefira sempre os de baixo a moderado índice glicêmico</a:t>
            </a:r>
          </a:p>
          <a:p>
            <a:pPr>
              <a:spcBef>
                <a:spcPts val="0"/>
              </a:spcBef>
            </a:pPr>
            <a:r>
              <a:rPr lang="pt-BR" sz="3600" dirty="0">
                <a:latin typeface="DM Sans" pitchFamily="2" charset="77"/>
                <a:cs typeface="Arial" panose="020B0604020202020204" pitchFamily="34" charset="0"/>
              </a:rPr>
              <a:t>Fontes de </a:t>
            </a:r>
            <a:r>
              <a:rPr lang="pt-BR" sz="3600" dirty="0" err="1">
                <a:latin typeface="DM Sans" pitchFamily="2" charset="77"/>
                <a:cs typeface="Arial" panose="020B0604020202020204" pitchFamily="34" charset="0"/>
              </a:rPr>
              <a:t>fitomelatonina</a:t>
            </a:r>
            <a:r>
              <a:rPr lang="pt-BR" sz="3600" dirty="0">
                <a:latin typeface="DM Sans" pitchFamily="2" charset="77"/>
                <a:cs typeface="Arial" panose="020B0604020202020204" pitchFamily="34" charset="0"/>
              </a:rPr>
              <a:t>, B6, magnésio, niacina; </a:t>
            </a:r>
          </a:p>
          <a:p>
            <a:pPr>
              <a:spcBef>
                <a:spcPts val="0"/>
              </a:spcBef>
            </a:pPr>
            <a:r>
              <a:rPr lang="pt-BR" sz="3600" dirty="0">
                <a:latin typeface="DM Sans" pitchFamily="2" charset="77"/>
                <a:cs typeface="Arial" panose="020B0604020202020204" pitchFamily="34" charset="0"/>
              </a:rPr>
              <a:t>Evitar cafeína até 8 horas antes do sono; </a:t>
            </a:r>
          </a:p>
          <a:p>
            <a:pPr>
              <a:spcBef>
                <a:spcPts val="0"/>
              </a:spcBef>
            </a:pPr>
            <a:r>
              <a:rPr lang="pt-BR" sz="3600" dirty="0">
                <a:latin typeface="DM Sans" pitchFamily="2" charset="77"/>
                <a:cs typeface="Arial" panose="020B0604020202020204" pitchFamily="34" charset="0"/>
              </a:rPr>
              <a:t>Evitar refeições muito salgadas;  </a:t>
            </a:r>
          </a:p>
          <a:p>
            <a:pPr>
              <a:spcBef>
                <a:spcPts val="0"/>
              </a:spcBef>
            </a:pPr>
            <a:r>
              <a:rPr lang="pt-BR" sz="3600" dirty="0">
                <a:latin typeface="DM Sans" pitchFamily="2" charset="77"/>
                <a:cs typeface="Arial" panose="020B0604020202020204" pitchFamily="34" charset="0"/>
              </a:rPr>
              <a:t>Consuma uma refeição anti-inflamatória e antioxidante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B6D1AA-448F-3BCD-4A1F-464C331625C6}"/>
              </a:ext>
            </a:extLst>
          </p:cNvPr>
          <p:cNvSpPr txBox="1"/>
          <p:nvPr/>
        </p:nvSpPr>
        <p:spPr>
          <a:xfrm>
            <a:off x="7819319" y="1654200"/>
            <a:ext cx="7908257" cy="1487587"/>
          </a:xfrm>
          <a:prstGeom prst="rect">
            <a:avLst/>
          </a:prstGeom>
          <a:noFill/>
          <a:ln w="12700" cap="flat">
            <a:solidFill>
              <a:srgbClr val="99191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000" i="0" u="none" strike="noStrike" cap="none" spc="0" normalizeH="0" baseline="0" dirty="0">
                <a:ln>
                  <a:solidFill>
                    <a:srgbClr val="991919"/>
                  </a:solidFill>
                </a:ln>
                <a:solidFill>
                  <a:srgbClr val="000000"/>
                </a:solidFill>
                <a:effectLst/>
                <a:uFillTx/>
                <a:latin typeface="DM Sans" pitchFamily="2" charset="77"/>
                <a:cs typeface="Arial" panose="020B0604020202020204" pitchFamily="34" charset="0"/>
                <a:sym typeface="Helvetica"/>
              </a:rPr>
              <a:t>Reduzir a expressão de genes </a:t>
            </a:r>
            <a:r>
              <a:rPr kumimoji="0" lang="pt-BR" sz="3000" i="0" u="none" strike="noStrike" cap="none" spc="0" normalizeH="0" baseline="0" dirty="0" err="1">
                <a:ln>
                  <a:solidFill>
                    <a:srgbClr val="991919"/>
                  </a:solidFill>
                </a:ln>
                <a:solidFill>
                  <a:srgbClr val="000000"/>
                </a:solidFill>
                <a:effectLst/>
                <a:uFillTx/>
                <a:latin typeface="DM Sans" pitchFamily="2" charset="77"/>
                <a:cs typeface="Arial" panose="020B0604020202020204" pitchFamily="34" charset="0"/>
                <a:sym typeface="Helvetica"/>
              </a:rPr>
              <a:t>lipogênicos</a:t>
            </a:r>
            <a:r>
              <a:rPr kumimoji="0" lang="pt-BR" sz="3000" i="0" u="none" strike="noStrike" cap="none" spc="0" normalizeH="0" baseline="0" dirty="0">
                <a:ln>
                  <a:solidFill>
                    <a:srgbClr val="991919"/>
                  </a:solidFill>
                </a:ln>
                <a:solidFill>
                  <a:srgbClr val="000000"/>
                </a:solidFill>
                <a:effectLst/>
                <a:uFillTx/>
                <a:latin typeface="DM Sans" pitchFamily="2" charset="77"/>
                <a:cs typeface="Arial" panose="020B0604020202020204" pitchFamily="34" charset="0"/>
                <a:sym typeface="Helvetica"/>
              </a:rPr>
              <a:t> menor Carga Glicêmica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000" i="0" u="none" strike="noStrike" cap="none" spc="0" normalizeH="0" baseline="0" dirty="0">
                <a:ln>
                  <a:solidFill>
                    <a:srgbClr val="991919"/>
                  </a:solidFill>
                </a:ln>
                <a:solidFill>
                  <a:srgbClr val="000000"/>
                </a:solidFill>
                <a:effectLst/>
                <a:uFillTx/>
                <a:latin typeface="DM Sans" pitchFamily="2" charset="77"/>
                <a:cs typeface="Arial" panose="020B0604020202020204" pitchFamily="34" charset="0"/>
                <a:sym typeface="Helvetica"/>
              </a:rPr>
              <a:t>Estimular fase II e III da </a:t>
            </a:r>
            <a:r>
              <a:rPr kumimoji="0" lang="pt-BR" sz="3000" i="0" u="none" strike="noStrike" cap="none" spc="0" normalizeH="0" baseline="0" dirty="0" err="1">
                <a:ln>
                  <a:solidFill>
                    <a:srgbClr val="991919"/>
                  </a:solidFill>
                </a:ln>
                <a:solidFill>
                  <a:srgbClr val="000000"/>
                </a:solidFill>
                <a:effectLst/>
                <a:uFillTx/>
                <a:latin typeface="DM Sans" pitchFamily="2" charset="77"/>
                <a:cs typeface="Arial" panose="020B0604020202020204" pitchFamily="34" charset="0"/>
                <a:sym typeface="Helvetica"/>
              </a:rPr>
              <a:t>detoxificação</a:t>
            </a:r>
            <a:endParaRPr kumimoji="0" lang="pt-BR" sz="3000" i="0" u="none" strike="noStrike" cap="none" spc="0" normalizeH="0" baseline="0" dirty="0">
              <a:ln>
                <a:solidFill>
                  <a:srgbClr val="991919"/>
                </a:solidFill>
              </a:ln>
              <a:solidFill>
                <a:srgbClr val="000000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C332AD-BEFA-B0D1-B518-AE4C05124646}"/>
              </a:ext>
            </a:extLst>
          </p:cNvPr>
          <p:cNvSpPr txBox="1"/>
          <p:nvPr/>
        </p:nvSpPr>
        <p:spPr>
          <a:xfrm>
            <a:off x="1219200" y="9660257"/>
            <a:ext cx="7372350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M Sans" pitchFamily="2" charset="77"/>
                <a:cs typeface="Arial" panose="020B0604020202020204" pitchFamily="34" charset="0"/>
                <a:sym typeface="Helvetica"/>
              </a:rPr>
              <a:t>Jante cedo e evite a ceia!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M Sans" pitchFamily="2" charset="77"/>
                <a:cs typeface="Arial" panose="020B0604020202020204" pitchFamily="34" charset="0"/>
                <a:sym typeface="Helvetica"/>
              </a:rPr>
              <a:t>Até 20h - Só consuma a próxima refeição 12 horas após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E351B0D-F87C-8202-58CA-6C767EE9E0B7}"/>
              </a:ext>
            </a:extLst>
          </p:cNvPr>
          <p:cNvSpPr txBox="1"/>
          <p:nvPr/>
        </p:nvSpPr>
        <p:spPr>
          <a:xfrm>
            <a:off x="12774983" y="8627418"/>
            <a:ext cx="10749473" cy="1487587"/>
          </a:xfrm>
          <a:prstGeom prst="rect">
            <a:avLst/>
          </a:prstGeom>
          <a:noFill/>
          <a:ln w="12700" cap="flat">
            <a:solidFill>
              <a:srgbClr val="99191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000" dirty="0">
                <a:latin typeface="DM Sans" pitchFamily="2" charset="77"/>
                <a:cs typeface="Arial" panose="020B0604020202020204" pitchFamily="34" charset="0"/>
              </a:rPr>
              <a:t>Diminui os níveis dos marcadores da inflamação no período da manhã e aumenta as enzimas </a:t>
            </a:r>
            <a:r>
              <a:rPr lang="pt-BR" sz="3000" dirty="0" err="1">
                <a:latin typeface="DM Sans" pitchFamily="2" charset="77"/>
                <a:cs typeface="Arial" panose="020B0604020202020204" pitchFamily="34" charset="0"/>
              </a:rPr>
              <a:t>destoxificantes</a:t>
            </a:r>
            <a:r>
              <a:rPr lang="pt-BR" sz="3000" dirty="0">
                <a:latin typeface="DM Sans" pitchFamily="2" charset="77"/>
                <a:cs typeface="Arial" panose="020B0604020202020204" pitchFamily="34" charset="0"/>
              </a:rPr>
              <a:t> no período noturno</a:t>
            </a:r>
            <a:endParaRPr kumimoji="0" lang="pt-BR" sz="3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F09400D-7DFC-4739-8E63-A4D863CA1FC2}"/>
              </a:ext>
            </a:extLst>
          </p:cNvPr>
          <p:cNvSpPr txBox="1"/>
          <p:nvPr/>
        </p:nvSpPr>
        <p:spPr>
          <a:xfrm>
            <a:off x="12822239" y="10574213"/>
            <a:ext cx="10749473" cy="1487587"/>
          </a:xfrm>
          <a:prstGeom prst="rect">
            <a:avLst/>
          </a:prstGeom>
          <a:noFill/>
          <a:ln w="12700" cap="flat">
            <a:solidFill>
              <a:srgbClr val="99191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000" dirty="0">
                <a:latin typeface="DM Sans" pitchFamily="2" charset="77"/>
                <a:cs typeface="Arial" panose="020B0604020202020204" pitchFamily="34" charset="0"/>
              </a:rPr>
              <a:t>Ativa diversos genes associados, longevidade, expectativa de vida, oxidação de gordura, aumenta a flexibilidade metabólica e auxilia nas vias inflamatória. </a:t>
            </a:r>
            <a:endParaRPr kumimoji="0" lang="pt-BR" sz="3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cxnSp>
        <p:nvCxnSpPr>
          <p:cNvPr id="12" name="Conector em Curva 11"/>
          <p:cNvCxnSpPr/>
          <p:nvPr/>
        </p:nvCxnSpPr>
        <p:spPr>
          <a:xfrm>
            <a:off x="3712589" y="1051469"/>
            <a:ext cx="3907757" cy="546241"/>
          </a:xfrm>
          <a:prstGeom prst="curvedConnector3">
            <a:avLst>
              <a:gd name="adj1" fmla="val 50975"/>
            </a:avLst>
          </a:prstGeom>
          <a:noFill/>
          <a:ln w="76200" cap="flat">
            <a:solidFill>
              <a:srgbClr val="991919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TextBox 1">
            <a:extLst>
              <a:ext uri="{FF2B5EF4-FFF2-40B4-BE49-F238E27FC236}">
                <a16:creationId xmlns:a16="http://schemas.microsoft.com/office/drawing/2014/main" id="{35D5784E-F0CA-D3D2-59BD-33AE3983A222}"/>
              </a:ext>
            </a:extLst>
          </p:cNvPr>
          <p:cNvSpPr txBox="1"/>
          <p:nvPr/>
        </p:nvSpPr>
        <p:spPr>
          <a:xfrm>
            <a:off x="-8278397" y="652006"/>
            <a:ext cx="2031363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JANTAR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15" name="Imagem 14" descr="Mesa com pratos de comida&#10;&#10;Descrição gerada automaticamente">
            <a:extLst>
              <a:ext uri="{FF2B5EF4-FFF2-40B4-BE49-F238E27FC236}">
                <a16:creationId xmlns:a16="http://schemas.microsoft.com/office/drawing/2014/main" id="{E67D3BBD-1D4A-4189-A515-113C20193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980" y="580395"/>
            <a:ext cx="8380189" cy="64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93309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231126" y="-14177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6687506" y="8915062"/>
            <a:ext cx="6794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4C3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5650" y="0"/>
            <a:ext cx="14063469" cy="1371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47650" y="3162469"/>
            <a:ext cx="13726282" cy="6565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3000" b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CHÁ DA CEIA PARA MELHORAR O SONO </a:t>
            </a:r>
          </a:p>
          <a:p>
            <a:endParaRPr lang="pt-BR" sz="3000" b="1" dirty="0">
              <a:solidFill>
                <a:schemeClr val="tx1"/>
              </a:solidFill>
              <a:latin typeface="DM Sans" pitchFamily="2" charset="77"/>
              <a:cs typeface="Arial" panose="020B0604020202020204" pitchFamily="34" charset="0"/>
            </a:endParaRPr>
          </a:p>
          <a:p>
            <a:r>
              <a:rPr lang="pt-BR" sz="30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40g de mulungu (</a:t>
            </a:r>
            <a:r>
              <a:rPr lang="pt-BR" sz="3000" i="1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Erythrina</a:t>
            </a:r>
            <a:r>
              <a:rPr lang="pt-BR" sz="3000" i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 mulungu</a:t>
            </a:r>
            <a:r>
              <a:rPr lang="pt-BR" sz="30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) (casca); </a:t>
            </a:r>
          </a:p>
          <a:p>
            <a:r>
              <a:rPr lang="pt-BR" sz="30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40g de camomila (</a:t>
            </a:r>
            <a:r>
              <a:rPr lang="pt-BR" sz="3000" i="1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Matricaria</a:t>
            </a:r>
            <a:r>
              <a:rPr lang="pt-BR" sz="3000" i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3000" i="1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chamomilla</a:t>
            </a:r>
            <a:r>
              <a:rPr lang="pt-BR" sz="3000" i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 L</a:t>
            </a:r>
            <a:r>
              <a:rPr lang="pt-BR" sz="30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.) (flores); </a:t>
            </a:r>
          </a:p>
          <a:p>
            <a:r>
              <a:rPr lang="pt-BR" sz="30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40g melissa (</a:t>
            </a:r>
            <a:r>
              <a:rPr lang="pt-BR" sz="3000" i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Melissa </a:t>
            </a:r>
            <a:r>
              <a:rPr lang="pt-BR" sz="3000" i="1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officialis</a:t>
            </a:r>
            <a:r>
              <a:rPr lang="pt-BR" sz="3000" i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 L</a:t>
            </a:r>
            <a:r>
              <a:rPr lang="pt-BR" sz="30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.) (folha); </a:t>
            </a:r>
          </a:p>
          <a:p>
            <a:r>
              <a:rPr lang="pt-BR" sz="30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40g de maracujá (</a:t>
            </a:r>
            <a:r>
              <a:rPr lang="pt-BR" sz="3000" i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Passiflora </a:t>
            </a:r>
            <a:r>
              <a:rPr lang="pt-BR" sz="3000" i="1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incarnata</a:t>
            </a:r>
            <a:r>
              <a:rPr lang="pt-BR" sz="30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) (folhas); </a:t>
            </a:r>
          </a:p>
          <a:p>
            <a:r>
              <a:rPr lang="pt-BR" sz="30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Água. </a:t>
            </a:r>
          </a:p>
          <a:p>
            <a:endParaRPr lang="pt-BR" sz="3000" dirty="0">
              <a:solidFill>
                <a:schemeClr val="tx1"/>
              </a:solidFill>
              <a:latin typeface="DM Sans" pitchFamily="2" charset="77"/>
              <a:cs typeface="Arial" panose="020B0604020202020204" pitchFamily="34" charset="0"/>
            </a:endParaRPr>
          </a:p>
          <a:p>
            <a:r>
              <a:rPr lang="pt-BR" sz="3000" b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MODO DE FAZER: </a:t>
            </a:r>
            <a:endParaRPr lang="pt-BR" sz="3000" dirty="0">
              <a:solidFill>
                <a:schemeClr val="tx1"/>
              </a:solidFill>
              <a:latin typeface="DM Sans" pitchFamily="2" charset="77"/>
              <a:cs typeface="Arial" panose="020B0604020202020204" pitchFamily="34" charset="0"/>
            </a:endParaRPr>
          </a:p>
          <a:p>
            <a:endParaRPr lang="pt-BR" sz="3000" dirty="0">
              <a:solidFill>
                <a:schemeClr val="tx1"/>
              </a:solidFill>
              <a:latin typeface="DM Sans" pitchFamily="2" charset="77"/>
              <a:cs typeface="Arial" panose="020B0604020202020204" pitchFamily="34" charset="0"/>
            </a:endParaRPr>
          </a:p>
          <a:p>
            <a:r>
              <a:rPr lang="pt-BR" sz="30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Triturar as ervas no </a:t>
            </a:r>
            <a:r>
              <a:rPr lang="pt-BR" sz="300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mixer</a:t>
            </a:r>
            <a:r>
              <a:rPr lang="pt-BR" sz="300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 ou liquidificador e armazenar em uma embalagem de vidro, guardar ao abrigo da luz e umidade. Utilizar 5 colheres de sopa cheias (30g) da mistura para 1 litro de agua quente (85°C). Deixar em infusão por 10 minutos. Consumir 1 a 2 xícaras (200ml cada) antes de dormir. </a:t>
            </a:r>
            <a:endParaRPr kumimoji="0" lang="pt-BR" sz="3000" i="0" strike="noStrike" cap="none" spc="0" normalizeH="0" baseline="0" dirty="0">
              <a:ln>
                <a:noFill/>
              </a:ln>
              <a:solidFill>
                <a:schemeClr val="tx1"/>
              </a:solidFill>
              <a:uFillTx/>
              <a:latin typeface="DM Sans" pitchFamily="2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Tela para imagens - Subtítulo"/>
          <p:cNvSpPr/>
          <p:nvPr/>
        </p:nvSpPr>
        <p:spPr>
          <a:xfrm>
            <a:off x="150357" y="11272723"/>
            <a:ext cx="12308343" cy="627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70000"/>
              </a:lnSpc>
              <a:defRPr sz="5000" b="1" i="1">
                <a:solidFill>
                  <a:srgbClr val="E25B5A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sz="4400" dirty="0">
              <a:solidFill>
                <a:srgbClr val="991919"/>
              </a:solidFill>
              <a:latin typeface="DIN Next LT Pro Heavy" panose="020B0903020203050203" pitchFamily="34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AC56D1E9-BF8C-2B2A-7FBD-0E4D2AEE8B0C}"/>
              </a:ext>
            </a:extLst>
          </p:cNvPr>
          <p:cNvSpPr txBox="1"/>
          <p:nvPr/>
        </p:nvSpPr>
        <p:spPr>
          <a:xfrm>
            <a:off x="-2658647" y="200724"/>
            <a:ext cx="20313632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SUGESTÃO PARA UM</a:t>
            </a:r>
          </a:p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SONO REPARADOR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FFCE6DB-7501-1792-D59D-4C66EB0B51D3}"/>
              </a:ext>
            </a:extLst>
          </p:cNvPr>
          <p:cNvSpPr txBox="1"/>
          <p:nvPr/>
        </p:nvSpPr>
        <p:spPr>
          <a:xfrm>
            <a:off x="-380416" y="10435384"/>
            <a:ext cx="14575776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50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SEU PACIENTE TEM DIFICULDADE COM SONO? </a:t>
            </a:r>
            <a:r>
              <a:rPr kumimoji="0" lang="pt-BR" sz="50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CONSIDERE </a:t>
            </a:r>
            <a:r>
              <a:rPr lang="pt-BR" sz="50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ESTRATÉGIAS COMPLEMENTARES: </a:t>
            </a:r>
            <a:r>
              <a:rPr lang="pt-BR" sz="5000" b="1" dirty="0">
                <a:solidFill>
                  <a:schemeClr val="tx1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FITOMELATONINA</a:t>
            </a:r>
            <a:endParaRPr kumimoji="0" lang="pt-BR" sz="5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83561622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3713FC37-7872-F233-8EF3-742D41416953}"/>
              </a:ext>
            </a:extLst>
          </p:cNvPr>
          <p:cNvSpPr/>
          <p:nvPr/>
        </p:nvSpPr>
        <p:spPr>
          <a:xfrm>
            <a:off x="-233169" y="0"/>
            <a:ext cx="246171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961FB4A1-5D99-C83E-F930-879EDD44A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25" y="4216539"/>
            <a:ext cx="16529387" cy="971828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8F0B9772-BDA2-9199-4D38-3F7CAFE4A3B2}"/>
              </a:ext>
            </a:extLst>
          </p:cNvPr>
          <p:cNvSpPr/>
          <p:nvPr/>
        </p:nvSpPr>
        <p:spPr>
          <a:xfrm>
            <a:off x="7518569" y="8285720"/>
            <a:ext cx="747789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2400" b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CONSUMA ALIMENTOS RICOS EM MELATOTINA</a:t>
            </a:r>
          </a:p>
          <a:p>
            <a:r>
              <a:rPr kumimoji="0" lang="pt-BR" sz="2400" i="0" strike="noStrike" cap="none" spc="0" normalizeH="0" baseline="0" dirty="0">
                <a:ln>
                  <a:noFill/>
                </a:ln>
                <a:solidFill>
                  <a:schemeClr val="tx1"/>
                </a:solidFill>
                <a:uFillTx/>
                <a:latin typeface="DM Sans" pitchFamily="2" charset="77"/>
                <a:ea typeface="+mj-ea"/>
                <a:cs typeface="Arial" panose="020B0604020202020204" pitchFamily="34" charset="0"/>
                <a:sym typeface="Helvetica Neue Medium"/>
              </a:rPr>
              <a:t>“O consumo de alimentos ricos em melatonina aumenta a concentração sérica de melatonina e a capacidade antioxidante em seres humanos”</a:t>
            </a:r>
          </a:p>
        </p:txBody>
      </p:sp>
      <p:pic>
        <p:nvPicPr>
          <p:cNvPr id="19" name="Imagem 18" descr="Pessoa segurando um objeto verde&#10;&#10;Descrição gerada automaticamente com confiança média">
            <a:extLst>
              <a:ext uri="{FF2B5EF4-FFF2-40B4-BE49-F238E27FC236}">
                <a16:creationId xmlns:a16="http://schemas.microsoft.com/office/drawing/2014/main" id="{29C95572-B2F9-8630-C6E4-3DF30C7C9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861" y="4876800"/>
            <a:ext cx="9147172" cy="10015574"/>
          </a:xfrm>
          <a:prstGeom prst="rect">
            <a:avLst/>
          </a:prstGeom>
        </p:spPr>
      </p:pic>
      <p:pic>
        <p:nvPicPr>
          <p:cNvPr id="23" name="Espaço Reservado para Conteúdo 2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BE519D61-8B2E-8B9B-7A66-176CD2206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3262" y="1424298"/>
            <a:ext cx="8255000" cy="3926159"/>
          </a:xfrm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C005C2C6-E476-C4A5-411B-30C153CC717B}"/>
              </a:ext>
            </a:extLst>
          </p:cNvPr>
          <p:cNvSpPr txBox="1"/>
          <p:nvPr/>
        </p:nvSpPr>
        <p:spPr>
          <a:xfrm>
            <a:off x="-490202" y="1068795"/>
            <a:ext cx="16529387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0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CEIA – SE ESTIVER COM FOME FÍSICA, INCLUA FONTES DE FITOMELATONINA</a:t>
            </a:r>
          </a:p>
        </p:txBody>
      </p:sp>
    </p:spTree>
    <p:extLst>
      <p:ext uri="{BB962C8B-B14F-4D97-AF65-F5344CB8AC3E}">
        <p14:creationId xmlns:p14="http://schemas.microsoft.com/office/powerpoint/2010/main" val="975838967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69" y="-365760"/>
            <a:ext cx="24464769" cy="14188767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3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143" y="-2083724"/>
            <a:ext cx="429048" cy="830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bject 4">
            <a:extLst>
              <a:ext uri="{FF2B5EF4-FFF2-40B4-BE49-F238E27FC236}">
                <a16:creationId xmlns:a16="http://schemas.microsoft.com/office/drawing/2014/main" id="{BDC87796-A45D-483F-85F3-3A2920CF262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406026" y="2564038"/>
            <a:ext cx="4362337" cy="4909146"/>
          </a:xfrm>
          <a:prstGeom prst="rect">
            <a:avLst/>
          </a:prstGeom>
        </p:spPr>
      </p:pic>
      <p:sp>
        <p:nvSpPr>
          <p:cNvPr id="23" name="object 6">
            <a:extLst>
              <a:ext uri="{FF2B5EF4-FFF2-40B4-BE49-F238E27FC236}">
                <a16:creationId xmlns:a16="http://schemas.microsoft.com/office/drawing/2014/main" id="{4051D33C-FF68-4126-89F6-A789813568F0}"/>
              </a:ext>
            </a:extLst>
          </p:cNvPr>
          <p:cNvSpPr txBox="1"/>
          <p:nvPr/>
        </p:nvSpPr>
        <p:spPr>
          <a:xfrm>
            <a:off x="4690426" y="2495373"/>
            <a:ext cx="8739824" cy="4945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800" spc="-60" dirty="0">
                <a:latin typeface="DM Sans" pitchFamily="2" charset="77"/>
                <a:cs typeface="Arial" panose="020B0604020202020204" pitchFamily="34" charset="0"/>
              </a:rPr>
              <a:t>Verbascosídeo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(</a:t>
            </a:r>
            <a:r>
              <a:rPr sz="2800" spc="1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24,0%)</a:t>
            </a:r>
            <a:r>
              <a:rPr sz="2800" spc="1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160" dirty="0">
                <a:latin typeface="DM Sans" pitchFamily="2" charset="77"/>
                <a:cs typeface="Arial" panose="020B0604020202020204" pitchFamily="34" charset="0"/>
              </a:rPr>
              <a:t>+</a:t>
            </a:r>
            <a:r>
              <a:rPr sz="2800" spc="1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35" dirty="0">
                <a:latin typeface="DM Sans" pitchFamily="2" charset="77"/>
                <a:cs typeface="Arial" panose="020B0604020202020204" pitchFamily="34" charset="0"/>
              </a:rPr>
              <a:t>fenilpropanoides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 err="1">
                <a:latin typeface="DM Sans" pitchFamily="2" charset="77"/>
                <a:cs typeface="Arial" panose="020B0604020202020204" pitchFamily="34" charset="0"/>
              </a:rPr>
              <a:t>totais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 </a:t>
            </a:r>
            <a:endParaRPr lang="pt-BR" sz="2800" spc="-10" dirty="0">
              <a:latin typeface="DM Sans" pitchFamily="2" charset="77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(</a:t>
            </a:r>
            <a:r>
              <a:rPr sz="2800" spc="1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28,0%).</a:t>
            </a:r>
            <a:endParaRPr sz="2800" dirty="0">
              <a:latin typeface="DM Sans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800" dirty="0">
              <a:latin typeface="DM Sans" pitchFamily="2" charset="77"/>
              <a:cs typeface="Arial" panose="020B0604020202020204" pitchFamily="34" charset="0"/>
            </a:endParaRPr>
          </a:p>
          <a:p>
            <a:pPr marL="12700" marR="8255" algn="just">
              <a:lnSpc>
                <a:spcPct val="100000"/>
              </a:lnSpc>
              <a:spcBef>
                <a:spcPts val="1545"/>
              </a:spcBef>
            </a:pPr>
            <a:r>
              <a:rPr sz="2800" b="1" spc="-130" dirty="0">
                <a:latin typeface="DM Sans" pitchFamily="2" charset="77"/>
                <a:cs typeface="Arial" panose="020B0604020202020204" pitchFamily="34" charset="0"/>
              </a:rPr>
              <a:t>Posologia</a:t>
            </a:r>
            <a:r>
              <a:rPr sz="2800" b="1" spc="8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b="1" dirty="0">
                <a:latin typeface="DM Sans" pitchFamily="2" charset="77"/>
                <a:cs typeface="Arial" panose="020B0604020202020204" pitchFamily="34" charset="0"/>
              </a:rPr>
              <a:t>e</a:t>
            </a:r>
            <a:r>
              <a:rPr sz="2800" b="1" spc="8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b="1" spc="-90" dirty="0">
                <a:latin typeface="DM Sans" pitchFamily="2" charset="77"/>
                <a:cs typeface="Arial" panose="020B0604020202020204" pitchFamily="34" charset="0"/>
              </a:rPr>
              <a:t>modo</a:t>
            </a:r>
            <a:r>
              <a:rPr sz="2800" b="1" spc="8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b="1" dirty="0">
                <a:latin typeface="DM Sans" pitchFamily="2" charset="77"/>
                <a:cs typeface="Arial" panose="020B0604020202020204" pitchFamily="34" charset="0"/>
              </a:rPr>
              <a:t>de</a:t>
            </a:r>
            <a:r>
              <a:rPr sz="2800" b="1" spc="8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b="1" spc="-130" dirty="0">
                <a:latin typeface="DM Sans" pitchFamily="2" charset="77"/>
                <a:cs typeface="Arial" panose="020B0604020202020204" pitchFamily="34" charset="0"/>
              </a:rPr>
              <a:t>usar:</a:t>
            </a:r>
            <a:r>
              <a:rPr sz="2800" b="1" spc="11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Ingerir</a:t>
            </a:r>
            <a:r>
              <a:rPr sz="2800" spc="12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uma</a:t>
            </a:r>
            <a:r>
              <a:rPr sz="2800" spc="114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dose</a:t>
            </a:r>
            <a:r>
              <a:rPr sz="2800" spc="1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de</a:t>
            </a:r>
            <a:r>
              <a:rPr sz="2800" spc="13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85" dirty="0">
                <a:latin typeface="DM Sans" pitchFamily="2" charset="77"/>
                <a:cs typeface="Arial" panose="020B0604020202020204" pitchFamily="34" charset="0"/>
              </a:rPr>
              <a:t>200</a:t>
            </a:r>
            <a:r>
              <a:rPr sz="2800" spc="1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-</a:t>
            </a:r>
            <a:r>
              <a:rPr sz="2800" spc="1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85" dirty="0">
                <a:latin typeface="DM Sans" pitchFamily="2" charset="77"/>
                <a:cs typeface="Arial" panose="020B0604020202020204" pitchFamily="34" charset="0"/>
              </a:rPr>
              <a:t>400</a:t>
            </a:r>
            <a:r>
              <a:rPr sz="2800" spc="12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mg</a:t>
            </a:r>
            <a:r>
              <a:rPr sz="2800" spc="114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de </a:t>
            </a:r>
            <a:r>
              <a:rPr sz="2800" spc="-160" dirty="0">
                <a:latin typeface="DM Sans" pitchFamily="2" charset="77"/>
                <a:cs typeface="Arial" panose="020B0604020202020204" pitchFamily="34" charset="0"/>
              </a:rPr>
              <a:t>RELAXPLX®,</a:t>
            </a:r>
            <a:r>
              <a:rPr sz="2800" spc="2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55" dirty="0">
                <a:latin typeface="DM Sans" pitchFamily="2" charset="77"/>
                <a:cs typeface="Arial" panose="020B0604020202020204" pitchFamily="34" charset="0"/>
              </a:rPr>
              <a:t>antes</a:t>
            </a:r>
            <a:r>
              <a:rPr sz="2800" spc="-3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de</a:t>
            </a:r>
            <a:r>
              <a:rPr sz="2800" spc="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dormir.</a:t>
            </a:r>
            <a:endParaRPr sz="2800" dirty="0">
              <a:latin typeface="DM Sans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 dirty="0">
              <a:latin typeface="DM Sans" pitchFamily="2" charset="77"/>
              <a:cs typeface="Arial" panose="020B0604020202020204" pitchFamily="34" charset="0"/>
            </a:endParaRPr>
          </a:p>
          <a:p>
            <a:pPr marL="12700" marR="5080" algn="just">
              <a:lnSpc>
                <a:spcPct val="100000"/>
              </a:lnSpc>
            </a:pPr>
            <a:r>
              <a:rPr sz="2800" b="1" spc="-95" dirty="0">
                <a:latin typeface="DM Sans" pitchFamily="2" charset="77"/>
                <a:cs typeface="Arial" panose="020B0604020202020204" pitchFamily="34" charset="0"/>
              </a:rPr>
              <a:t>Contraindicações:</a:t>
            </a:r>
            <a:r>
              <a:rPr sz="2800" b="1" spc="55" dirty="0">
                <a:latin typeface="DM Sans" pitchFamily="2" charset="77"/>
                <a:cs typeface="Arial" panose="020B0604020202020204" pitchFamily="34" charset="0"/>
              </a:rPr>
              <a:t> 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apresenta</a:t>
            </a:r>
            <a:r>
              <a:rPr sz="2800" spc="85" dirty="0">
                <a:latin typeface="DM Sans" pitchFamily="2" charset="77"/>
                <a:cs typeface="Arial" panose="020B0604020202020204" pitchFamily="34" charset="0"/>
              </a:rPr>
              <a:t> 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boa</a:t>
            </a:r>
            <a:r>
              <a:rPr sz="2800" spc="75" dirty="0">
                <a:latin typeface="DM Sans" pitchFamily="2" charset="77"/>
                <a:cs typeface="Arial" panose="020B0604020202020204" pitchFamily="34" charset="0"/>
              </a:rPr>
              <a:t> 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tolerabilidade.</a:t>
            </a:r>
            <a:r>
              <a:rPr sz="2800" spc="80" dirty="0">
                <a:latin typeface="DM Sans" pitchFamily="2" charset="77"/>
                <a:cs typeface="Arial" panose="020B0604020202020204" pitchFamily="34" charset="0"/>
              </a:rPr>
              <a:t> 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Não</a:t>
            </a:r>
            <a:r>
              <a:rPr sz="2800" spc="80" dirty="0">
                <a:latin typeface="DM Sans" pitchFamily="2" charset="77"/>
                <a:cs typeface="Arial" panose="020B0604020202020204" pitchFamily="34" charset="0"/>
              </a:rPr>
              <a:t> 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deve</a:t>
            </a:r>
            <a:r>
              <a:rPr sz="2800" spc="80" dirty="0">
                <a:latin typeface="DM Sans" pitchFamily="2" charset="77"/>
                <a:cs typeface="Arial" panose="020B0604020202020204" pitchFamily="34" charset="0"/>
              </a:rPr>
              <a:t>  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ser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utilizado</a:t>
            </a:r>
            <a:r>
              <a:rPr sz="2800" spc="-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por</a:t>
            </a:r>
            <a:r>
              <a:rPr sz="2800" spc="-1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35" dirty="0">
                <a:latin typeface="DM Sans" pitchFamily="2" charset="77"/>
                <a:cs typeface="Arial" panose="020B0604020202020204" pitchFamily="34" charset="0"/>
              </a:rPr>
              <a:t>gestantes,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55" dirty="0">
                <a:latin typeface="DM Sans" pitchFamily="2" charset="77"/>
                <a:cs typeface="Arial" panose="020B0604020202020204" pitchFamily="34" charset="0"/>
              </a:rPr>
              <a:t>crianças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e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35" dirty="0">
                <a:latin typeface="DM Sans" pitchFamily="2" charset="77"/>
                <a:cs typeface="Arial" panose="020B0604020202020204" pitchFamily="34" charset="0"/>
              </a:rPr>
              <a:t>lactantes.</a:t>
            </a:r>
            <a:r>
              <a:rPr sz="2800" spc="-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0" dirty="0">
                <a:latin typeface="DM Sans" pitchFamily="2" charset="77"/>
                <a:cs typeface="Arial" panose="020B0604020202020204" pitchFamily="34" charset="0"/>
              </a:rPr>
              <a:t>Deve</a:t>
            </a:r>
            <a:r>
              <a:rPr sz="2800" spc="-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ser</a:t>
            </a:r>
            <a:r>
              <a:rPr sz="2800" spc="-2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utilizado</a:t>
            </a:r>
            <a:r>
              <a:rPr sz="2800" spc="-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25" dirty="0">
                <a:latin typeface="DM Sans" pitchFamily="2" charset="77"/>
                <a:cs typeface="Arial" panose="020B0604020202020204" pitchFamily="34" charset="0"/>
              </a:rPr>
              <a:t>com </a:t>
            </a:r>
            <a:r>
              <a:rPr sz="2800" spc="-50" dirty="0">
                <a:latin typeface="DM Sans" pitchFamily="2" charset="77"/>
                <a:cs typeface="Arial" panose="020B0604020202020204" pitchFamily="34" charset="0"/>
              </a:rPr>
              <a:t>cautela</a:t>
            </a:r>
            <a:r>
              <a:rPr sz="2800" spc="-5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em</a:t>
            </a:r>
            <a:r>
              <a:rPr sz="2800" spc="-5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45" dirty="0">
                <a:latin typeface="DM Sans" pitchFamily="2" charset="77"/>
                <a:cs typeface="Arial" panose="020B0604020202020204" pitchFamily="34" charset="0"/>
              </a:rPr>
              <a:t>pacientes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que</a:t>
            </a:r>
            <a:r>
              <a:rPr sz="2800" spc="-4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55" dirty="0">
                <a:latin typeface="DM Sans" pitchFamily="2" charset="77"/>
                <a:cs typeface="Arial" panose="020B0604020202020204" pitchFamily="34" charset="0"/>
              </a:rPr>
              <a:t>fazem</a:t>
            </a:r>
            <a:r>
              <a:rPr sz="2800" spc="-5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uso</a:t>
            </a:r>
            <a:r>
              <a:rPr sz="2800" spc="-4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dirty="0">
                <a:latin typeface="DM Sans" pitchFamily="2" charset="77"/>
                <a:cs typeface="Arial" panose="020B0604020202020204" pitchFamily="34" charset="0"/>
              </a:rPr>
              <a:t>de</a:t>
            </a:r>
            <a:r>
              <a:rPr sz="2800" spc="-4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60" dirty="0">
                <a:latin typeface="DM Sans" pitchFamily="2" charset="77"/>
                <a:cs typeface="Arial" panose="020B0604020202020204" pitchFamily="34" charset="0"/>
              </a:rPr>
              <a:t>medicamentos</a:t>
            </a:r>
            <a:r>
              <a:rPr sz="2800" spc="-55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sz="2800" spc="-10" dirty="0">
                <a:latin typeface="DM Sans" pitchFamily="2" charset="77"/>
                <a:cs typeface="Arial" panose="020B0604020202020204" pitchFamily="34" charset="0"/>
              </a:rPr>
              <a:t>psicotrópicos convencionais.</a:t>
            </a:r>
            <a:endParaRPr sz="2800" dirty="0">
              <a:latin typeface="DM Sans" pitchFamily="2" charset="77"/>
              <a:cs typeface="Arial" panose="020B0604020202020204" pitchFamily="34" charset="0"/>
            </a:endParaRPr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5CB921B3-B2F8-418A-919A-2E57F45B1738}"/>
              </a:ext>
            </a:extLst>
          </p:cNvPr>
          <p:cNvGrpSpPr/>
          <p:nvPr/>
        </p:nvGrpSpPr>
        <p:grpSpPr>
          <a:xfrm>
            <a:off x="13792622" y="1078093"/>
            <a:ext cx="10229005" cy="6565900"/>
            <a:chOff x="-929394" y="97535"/>
            <a:chExt cx="12549437" cy="5935979"/>
          </a:xfrm>
        </p:grpSpPr>
        <p:pic>
          <p:nvPicPr>
            <p:cNvPr id="27" name="object 4">
              <a:extLst>
                <a:ext uri="{FF2B5EF4-FFF2-40B4-BE49-F238E27FC236}">
                  <a16:creationId xmlns:a16="http://schemas.microsoft.com/office/drawing/2014/main" id="{FBA476C5-55DF-43F0-B37D-077CF47FA62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929394" y="172692"/>
              <a:ext cx="8928338" cy="5860822"/>
            </a:xfrm>
            <a:prstGeom prst="rect">
              <a:avLst/>
            </a:prstGeom>
          </p:spPr>
        </p:pic>
        <p:pic>
          <p:nvPicPr>
            <p:cNvPr id="28" name="object 5">
              <a:extLst>
                <a:ext uri="{FF2B5EF4-FFF2-40B4-BE49-F238E27FC236}">
                  <a16:creationId xmlns:a16="http://schemas.microsoft.com/office/drawing/2014/main" id="{68181C53-B623-4652-9BE3-454FD63A8FF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04275" y="97535"/>
              <a:ext cx="3315768" cy="1944623"/>
            </a:xfrm>
            <a:prstGeom prst="rect">
              <a:avLst/>
            </a:prstGeom>
          </p:spPr>
        </p:pic>
        <p:pic>
          <p:nvPicPr>
            <p:cNvPr id="29" name="object 6">
              <a:extLst>
                <a:ext uri="{FF2B5EF4-FFF2-40B4-BE49-F238E27FC236}">
                  <a16:creationId xmlns:a16="http://schemas.microsoft.com/office/drawing/2014/main" id="{DAD9E9A6-2FF5-40F2-ADB2-19794E4FC71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2479" y="2183891"/>
              <a:ext cx="3207564" cy="1854707"/>
            </a:xfrm>
            <a:prstGeom prst="rect">
              <a:avLst/>
            </a:prstGeom>
          </p:spPr>
        </p:pic>
        <p:pic>
          <p:nvPicPr>
            <p:cNvPr id="30" name="object 7">
              <a:extLst>
                <a:ext uri="{FF2B5EF4-FFF2-40B4-BE49-F238E27FC236}">
                  <a16:creationId xmlns:a16="http://schemas.microsoft.com/office/drawing/2014/main" id="{54004A84-48C9-4734-AD73-37B0D53C727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12479" y="4178807"/>
              <a:ext cx="3207564" cy="1854707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AE9D3D37-6558-7FD0-0C8B-5D30E888EDAA}"/>
              </a:ext>
            </a:extLst>
          </p:cNvPr>
          <p:cNvSpPr txBox="1"/>
          <p:nvPr/>
        </p:nvSpPr>
        <p:spPr>
          <a:xfrm>
            <a:off x="7833676" y="8657645"/>
            <a:ext cx="12515290" cy="3231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5400" b="1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REFRESCO COM ESPIRULINA AZUL</a:t>
            </a:r>
            <a:endParaRPr lang="pt-BR" sz="5400" b="1" i="0" u="none" strike="noStrike" baseline="0" dirty="0">
              <a:solidFill>
                <a:srgbClr val="991919"/>
              </a:solidFill>
              <a:latin typeface="DIN Next LT Pro Heavy" panose="020B0903020203050203" pitchFamily="34" charset="77"/>
              <a:cs typeface="Arial" panose="020B0604020202020204" pitchFamily="34" charset="0"/>
            </a:endParaRPr>
          </a:p>
          <a:p>
            <a:r>
              <a:rPr lang="pt-BR" sz="3000" b="0" i="0" u="none" strike="noStrike" baseline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Relax </a:t>
            </a:r>
            <a:r>
              <a:rPr lang="pt-BR" sz="3000" b="0" i="0" u="none" strike="noStrike" baseline="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plx</a:t>
            </a:r>
            <a:r>
              <a:rPr lang="pt-BR" sz="3000" b="0" i="0" u="none" strike="noStrike" baseline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®                                                                            400 mg</a:t>
            </a:r>
          </a:p>
          <a:p>
            <a:r>
              <a:rPr lang="pt-BR" sz="3000" b="0" i="0" u="none" strike="noStrike" baseline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Espirulina azul                                                                       100mg</a:t>
            </a:r>
          </a:p>
          <a:p>
            <a:r>
              <a:rPr lang="pt-BR" sz="3000" b="0" i="0" u="none" strike="noStrike" baseline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Base refresca </a:t>
            </a:r>
            <a:r>
              <a:rPr lang="pt-BR" sz="3000" b="0" i="0" u="none" strike="noStrike" baseline="0" dirty="0" err="1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q.s.p</a:t>
            </a:r>
            <a:r>
              <a:rPr lang="pt-BR" sz="3000" b="0" i="0" u="none" strike="noStrike" baseline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.                                                                    5 g</a:t>
            </a:r>
          </a:p>
          <a:p>
            <a:r>
              <a:rPr lang="pt-BR" sz="3000" b="0" i="0" u="none" strike="noStrike" baseline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Posologia e modo de usar: </a:t>
            </a:r>
          </a:p>
          <a:p>
            <a:r>
              <a:rPr lang="pt-BR" sz="3000" b="0" i="0" u="none" strike="noStrike" baseline="0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Diluir um sachê em água e beber 1 hora antes de ir á cama.</a:t>
            </a:r>
            <a:endParaRPr lang="pt-BR" sz="3000" dirty="0">
              <a:solidFill>
                <a:schemeClr val="tx1"/>
              </a:solidFill>
              <a:latin typeface="DM Sans" pitchFamily="2" charset="77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C07FDC-8B23-4464-24FA-242334100CE5}"/>
              </a:ext>
            </a:extLst>
          </p:cNvPr>
          <p:cNvSpPr txBox="1"/>
          <p:nvPr/>
        </p:nvSpPr>
        <p:spPr>
          <a:xfrm>
            <a:off x="-3637754" y="909476"/>
            <a:ext cx="1652938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kumimoji="0" lang="pt-BR" sz="7200" b="0" i="1" u="none" strike="noStrike" cap="none" spc="0" normalizeH="0" baseline="0" dirty="0" err="1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Lippia</a:t>
            </a:r>
            <a:r>
              <a:rPr kumimoji="0" lang="pt-BR" sz="7200" b="0" i="1" u="none" strike="noStrike" cap="none" spc="0" normalizeH="0" baseline="0" dirty="0">
                <a:ln>
                  <a:noFill/>
                </a:ln>
                <a:solidFill>
                  <a:srgbClr val="991919"/>
                </a:solidFill>
                <a:effectLst/>
                <a:uFillTx/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 citriodora</a:t>
            </a:r>
          </a:p>
        </p:txBody>
      </p:sp>
      <p:pic>
        <p:nvPicPr>
          <p:cNvPr id="5" name="Imagem 4" descr="Vaso azul com flor laranja&#10;&#10;Descrição gerada automaticamente">
            <a:extLst>
              <a:ext uri="{FF2B5EF4-FFF2-40B4-BE49-F238E27FC236}">
                <a16:creationId xmlns:a16="http://schemas.microsoft.com/office/drawing/2014/main" id="{6CD07B2D-0905-A963-F4F1-3028D7A7C2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" y="7473184"/>
            <a:ext cx="61087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2297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Título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47088" y="-252864"/>
            <a:ext cx="30925549" cy="14509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0122" y="3603628"/>
            <a:ext cx="1197959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São fenômenos biológicos e fisiológicos que ocorrem em 24 horas de acordo com o ciclo: CLARO e ESCURO.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653" y="5821827"/>
            <a:ext cx="14365084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NÓS SOMOS SERES RÍTMICOS!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4837" y="7041105"/>
            <a:ext cx="1246471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Todas as espécies foram adaptadas durante milhões de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anos ao ciclo de claro e escuro</a:t>
            </a:r>
            <a:endParaRPr kumimoji="0" lang="en-US" sz="36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2760A-9B8F-1511-F8E2-FECC79953811}"/>
              </a:ext>
            </a:extLst>
          </p:cNvPr>
          <p:cNvSpPr txBox="1"/>
          <p:nvPr/>
        </p:nvSpPr>
        <p:spPr>
          <a:xfrm>
            <a:off x="-816721" y="2387163"/>
            <a:ext cx="18358142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7000" b="1" dirty="0">
                <a:solidFill>
                  <a:schemeClr val="bg1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RITMO CIRCADIANO (CERCA DE UM DIA)</a:t>
            </a:r>
            <a:endParaRPr kumimoji="0" lang="en-US" sz="7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DIN Next LT Pro Heavy" panose="020B0903020203050203" pitchFamily="34" charset="77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9" name="Imagem 8" descr="Imagem em preto e branco&#10;&#10;Descrição gerada automaticamente com confiança baixa">
            <a:extLst>
              <a:ext uri="{FF2B5EF4-FFF2-40B4-BE49-F238E27FC236}">
                <a16:creationId xmlns:a16="http://schemas.microsoft.com/office/drawing/2014/main" id="{A7C5322D-BE76-44CE-BEB3-802B015CB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19" y="6819602"/>
            <a:ext cx="14005957" cy="7878351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D6AEE1A7-58E5-FC05-4A5B-0B86DB7FB35D}"/>
              </a:ext>
            </a:extLst>
          </p:cNvPr>
          <p:cNvSpPr txBox="1"/>
          <p:nvPr/>
        </p:nvSpPr>
        <p:spPr>
          <a:xfrm>
            <a:off x="16195143" y="6214308"/>
            <a:ext cx="867881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Dia: </a:t>
            </a:r>
            <a:r>
              <a:rPr lang="pt-BR" sz="36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ativos (caçavam e comiam)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Noite:</a:t>
            </a:r>
            <a:r>
              <a:rPr lang="pt-BR" sz="36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se recolhiam nas cavernas </a:t>
            </a:r>
          </a:p>
        </p:txBody>
      </p:sp>
      <p:pic>
        <p:nvPicPr>
          <p:cNvPr id="12" name="Imagem 11" descr="Uma imagem contendo Esquemático&#10;&#10;Descrição gerada automaticamente">
            <a:extLst>
              <a:ext uri="{FF2B5EF4-FFF2-40B4-BE49-F238E27FC236}">
                <a16:creationId xmlns:a16="http://schemas.microsoft.com/office/drawing/2014/main" id="{52731BDC-A41A-6D73-C55B-9EB3869968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203" y="-67822"/>
            <a:ext cx="10885548" cy="612312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Picture 2" descr="7 hábitos que casais felizes mantém antes de dormi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770" y="-15322"/>
            <a:ext cx="24852697" cy="150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7 hábitos que casais felizes mantém antes de dormir">
            <a:extLst>
              <a:ext uri="{FF2B5EF4-FFF2-40B4-BE49-F238E27FC236}">
                <a16:creationId xmlns:a16="http://schemas.microsoft.com/office/drawing/2014/main" id="{6EBA9BC7-95F4-F9DB-B2E5-DC52218A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4349" y="-28354"/>
            <a:ext cx="24852697" cy="150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6617065-AB88-FD55-E70A-475A6AAFF3B9}"/>
              </a:ext>
            </a:extLst>
          </p:cNvPr>
          <p:cNvSpPr/>
          <p:nvPr/>
        </p:nvSpPr>
        <p:spPr>
          <a:xfrm>
            <a:off x="-513988" y="-661034"/>
            <a:ext cx="25411974" cy="14234897"/>
          </a:xfrm>
          <a:prstGeom prst="rect">
            <a:avLst/>
          </a:prstGeom>
          <a:gradFill>
            <a:gsLst>
              <a:gs pos="0">
                <a:schemeClr val="tx1"/>
              </a:gs>
              <a:gs pos="74000">
                <a:srgbClr val="991919">
                  <a:alpha val="0"/>
                </a:srgbClr>
              </a:gs>
            </a:gsLst>
            <a:lin ang="5400000" scaled="1"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DC2316D4-8991-79DF-9898-8889CB8DC375}"/>
              </a:ext>
            </a:extLst>
          </p:cNvPr>
          <p:cNvSpPr txBox="1"/>
          <p:nvPr/>
        </p:nvSpPr>
        <p:spPr>
          <a:xfrm>
            <a:off x="1174967" y="3688718"/>
            <a:ext cx="22859937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18000" b="1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DIN Next LT Pro Heavy" panose="020B0903020203050203" pitchFamily="34" charset="77"/>
                <a:cs typeface="Arial" panose="020B0604020202020204" pitchFamily="34" charset="0"/>
              </a:rPr>
              <a:t>HIGIENE CICARDIANA</a:t>
            </a:r>
            <a:endParaRPr kumimoji="0" lang="en-US" sz="18000" b="0" i="0" u="none" strike="noStrike" cap="none" spc="0" normalizeH="0" baseline="0" dirty="0">
              <a:ln>
                <a:noFill/>
              </a:ln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5400000" scaled="1"/>
              </a:gradFill>
              <a:uFillTx/>
              <a:latin typeface="DIN Next LT Pro Heavy" panose="020B0903020203050203" pitchFamily="34" charset="77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3" name="Imagem 12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3BA1189E-6F55-BE02-4629-175240ED3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381" y="-1568676"/>
            <a:ext cx="28906576" cy="16259949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7DC03F3-5100-1F8E-60E2-2D9D52C15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903" y="629204"/>
            <a:ext cx="22034064" cy="27084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34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A importância da higiene do sono: “</a:t>
            </a:r>
            <a:r>
              <a:rPr lang="pt-BR" altLang="pt-BR" sz="3400" b="1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A iluminação artificial comumente utilizada é  um forte fator facilitador do processo de </a:t>
            </a:r>
            <a:r>
              <a:rPr lang="pt-BR" altLang="pt-BR" sz="3400" b="1" dirty="0" err="1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cronodisrrupção</a:t>
            </a:r>
            <a:r>
              <a:rPr lang="pt-BR" altLang="pt-BR" sz="3400" b="1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 e aumento de gordura  visceral. </a:t>
            </a:r>
            <a:r>
              <a:rPr lang="pt-BR" altLang="pt-BR" sz="3400" dirty="0">
                <a:solidFill>
                  <a:schemeClr val="bg1"/>
                </a:solidFill>
                <a:latin typeface="DM Sans" pitchFamily="2" charset="77"/>
                <a:cs typeface="Arial" panose="020B0604020202020204" pitchFamily="34" charset="0"/>
              </a:rPr>
              <a:t>”  Por isso, evitar celular 2h antes da hora ir á cama- pode evitar a supressão dos  níveis de melatonina. Evite DR antes de dormir. E uma estratégia interessante para reduzir cortisol, aumentar a síntese de melatonina é a MEDITAÇÃO. Trabalhos vem sendo publicados a esse respeito. 1 sessão de meditação é capaz de reduzir o cortisol salivar.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6F9569-65D8-5F49-7D61-FCE6A0D3D13D}"/>
              </a:ext>
            </a:extLst>
          </p:cNvPr>
          <p:cNvSpPr txBox="1"/>
          <p:nvPr/>
        </p:nvSpPr>
        <p:spPr>
          <a:xfrm>
            <a:off x="232707" y="13112660"/>
            <a:ext cx="11721618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Proceedings of the National Academy of Sciences, 2010; 107(43): 18664-9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QUILES, Caroline Luísa. Iluminação artificial: efeito do fotoperíodo e do espectro de cor sobre os ritmos biológicos e metabolismo. 2017.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06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63184" y="1470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602122" y="2979528"/>
            <a:ext cx="1429357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400" b="1" dirty="0" err="1">
                <a:latin typeface="DM Sans" pitchFamily="2" charset="77"/>
                <a:cs typeface="Arial" panose="020B0604020202020204" pitchFamily="34" charset="0"/>
              </a:rPr>
              <a:t>Crono</a:t>
            </a:r>
            <a:r>
              <a:rPr lang="pt-BR" sz="3400" b="1" dirty="0">
                <a:latin typeface="DM Sans" pitchFamily="2" charset="77"/>
                <a:cs typeface="Arial" panose="020B0604020202020204" pitchFamily="34" charset="0"/>
              </a:rPr>
              <a:t>- Estilo de Vida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400" dirty="0">
                <a:latin typeface="DM Sans" pitchFamily="2" charset="77"/>
                <a:cs typeface="Arial" panose="020B0604020202020204" pitchFamily="34" charset="0"/>
              </a:rPr>
              <a:t> Alinhe-se o máximo possível com os ritmos naturais e sazonais.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400" dirty="0">
                <a:latin typeface="DM Sans" pitchFamily="2" charset="77"/>
                <a:cs typeface="Arial" panose="020B0604020202020204" pitchFamily="34" charset="0"/>
              </a:rPr>
              <a:t> Limite a exposição à luz artificial à noite e aumente a exposição à luz brilhante pela manhã.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400" dirty="0">
                <a:latin typeface="DM Sans" pitchFamily="2" charset="77"/>
                <a:cs typeface="Arial" panose="020B0604020202020204" pitchFamily="34" charset="0"/>
              </a:rPr>
              <a:t> Crie rotinas personalizadas que se alinhem ao seu </a:t>
            </a:r>
            <a:r>
              <a:rPr lang="pt-BR" sz="3400" dirty="0" err="1">
                <a:latin typeface="DM Sans" pitchFamily="2" charset="77"/>
                <a:cs typeface="Arial" panose="020B0604020202020204" pitchFamily="34" charset="0"/>
              </a:rPr>
              <a:t>cronótipo</a:t>
            </a:r>
            <a:r>
              <a:rPr lang="pt-BR" sz="3400" dirty="0">
                <a:latin typeface="DM Sans" pitchFamily="2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46654" y="6464860"/>
            <a:ext cx="1434904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400" b="1" dirty="0" err="1">
                <a:latin typeface="DM Sans" pitchFamily="2" charset="77"/>
                <a:cs typeface="Arial" panose="020B0604020202020204" pitchFamily="34" charset="0"/>
              </a:rPr>
              <a:t>Crononutrição</a:t>
            </a:r>
            <a:endParaRPr lang="pt-BR" sz="3400" b="1" dirty="0">
              <a:latin typeface="DM Sans" pitchFamily="2" charset="77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400" dirty="0">
                <a:latin typeface="DM Sans" pitchFamily="2" charset="77"/>
                <a:cs typeface="Arial" panose="020B0604020202020204" pitchFamily="34" charset="0"/>
              </a:rPr>
              <a:t>Coma durante as horas de luz e tenha horários determinados para comer.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400" dirty="0">
                <a:latin typeface="DM Sans" pitchFamily="2" charset="77"/>
                <a:cs typeface="Arial" panose="020B0604020202020204" pitchFamily="34" charset="0"/>
              </a:rPr>
              <a:t>Coma alimentos da estação.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400" dirty="0">
                <a:latin typeface="DM Sans" pitchFamily="2" charset="77"/>
                <a:cs typeface="Arial" panose="020B0604020202020204" pitchFamily="34" charset="0"/>
              </a:rPr>
              <a:t>Adote uma dieta rica em polifenóis.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400" dirty="0">
                <a:latin typeface="DM Sans" pitchFamily="2" charset="77"/>
                <a:cs typeface="Arial" panose="020B0604020202020204" pitchFamily="34" charset="0"/>
              </a:rPr>
              <a:t>Otimize os níveis dos "nutrientes circadianos": vitamina D e melatonina 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18198793" y="12406016"/>
            <a:ext cx="5636871" cy="1370283"/>
            <a:chOff x="18198793" y="12406016"/>
            <a:chExt cx="5636871" cy="1370283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5381" y="12406016"/>
              <a:ext cx="1370283" cy="1370283"/>
            </a:xfrm>
            <a:prstGeom prst="rect">
              <a:avLst/>
            </a:prstGeom>
          </p:spPr>
        </p:pic>
        <p:sp>
          <p:nvSpPr>
            <p:cNvPr id="11" name="Retângulo 10"/>
            <p:cNvSpPr/>
            <p:nvPr/>
          </p:nvSpPr>
          <p:spPr>
            <a:xfrm>
              <a:off x="18198793" y="12807284"/>
              <a:ext cx="291063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2800" dirty="0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@</a:t>
              </a:r>
              <a:r>
                <a:rPr lang="pt-BR" sz="2800" dirty="0" err="1">
                  <a:solidFill>
                    <a:schemeClr val="bg1"/>
                  </a:solidFill>
                  <a:latin typeface="DIN Next LT Pro" panose="020B0503020203050203"/>
                  <a:cs typeface="Arial" panose="020B0604020202020204" pitchFamily="34" charset="0"/>
                </a:rPr>
                <a:t>adriana_azank</a:t>
              </a:r>
              <a:endParaRPr lang="pt-BR" sz="2800" dirty="0">
                <a:solidFill>
                  <a:schemeClr val="bg1"/>
                </a:solidFill>
                <a:latin typeface="DIN Next LT Pro" panose="020B0503020203050203"/>
                <a:cs typeface="Arial" panose="020B0604020202020204" pitchFamily="34" charset="0"/>
              </a:endParaRPr>
            </a:p>
          </p:txBody>
        </p:sp>
        <p:grpSp>
          <p:nvGrpSpPr>
            <p:cNvPr id="12" name="Agrupar 11"/>
            <p:cNvGrpSpPr/>
            <p:nvPr/>
          </p:nvGrpSpPr>
          <p:grpSpPr>
            <a:xfrm>
              <a:off x="21194462" y="12435168"/>
              <a:ext cx="1370283" cy="1309984"/>
              <a:chOff x="18197786" y="12078600"/>
              <a:chExt cx="1728612" cy="1728612"/>
            </a:xfrm>
          </p:grpSpPr>
          <p:pic>
            <p:nvPicPr>
              <p:cNvPr id="14" name="Imagem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97786" y="12078600"/>
                <a:ext cx="1728612" cy="1728612"/>
              </a:xfrm>
              <a:prstGeom prst="rect">
                <a:avLst/>
              </a:prstGeom>
            </p:spPr>
          </p:pic>
          <p:pic>
            <p:nvPicPr>
              <p:cNvPr id="15" name="Imagem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80421" y="12468954"/>
                <a:ext cx="973437" cy="973437"/>
              </a:xfrm>
              <a:prstGeom prst="rect">
                <a:avLst/>
              </a:prstGeom>
            </p:spPr>
          </p:pic>
        </p:grpSp>
      </p:grp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/>
          <a:srcRect l="22062" r="10952"/>
          <a:stretch/>
        </p:blipFill>
        <p:spPr>
          <a:xfrm>
            <a:off x="16433484" y="-30318"/>
            <a:ext cx="17348226" cy="15451549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5B1A01E0-0D3C-CD42-C796-362CCEC68285}"/>
              </a:ext>
            </a:extLst>
          </p:cNvPr>
          <p:cNvSpPr txBox="1"/>
          <p:nvPr/>
        </p:nvSpPr>
        <p:spPr>
          <a:xfrm>
            <a:off x="-387365" y="924530"/>
            <a:ext cx="1627255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b="1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PONTOS-CHAVE PARA LEMBRAR</a:t>
            </a:r>
            <a:endParaRPr kumimoji="0" lang="pt-BR" sz="7200" b="1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18" name="Imagem 17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7447E804-9C0C-9D7F-998B-710D0BF6C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45" y="10219734"/>
            <a:ext cx="11358143" cy="33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64138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8266A-A153-113B-CCAE-679E5B4F7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tivacio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A7AAB6F-5DDB-3135-87B5-E7DC1E8FBD12}"/>
              </a:ext>
            </a:extLst>
          </p:cNvPr>
          <p:cNvSpPr/>
          <p:nvPr/>
        </p:nvSpPr>
        <p:spPr>
          <a:xfrm>
            <a:off x="0" y="0"/>
            <a:ext cx="21382891" cy="13716000"/>
          </a:xfrm>
          <a:prstGeom prst="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pic>
        <p:nvPicPr>
          <p:cNvPr id="4" name="Imagem 3" descr="Mulher sentada no sofá&#10;&#10;Descrição gerada automaticamente com confiança média">
            <a:extLst>
              <a:ext uri="{FF2B5EF4-FFF2-40B4-BE49-F238E27FC236}">
                <a16:creationId xmlns:a16="http://schemas.microsoft.com/office/drawing/2014/main" id="{05FCA58F-A7BE-D588-449A-B76E87B35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32"/>
            <a:ext cx="24673535" cy="13878863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5998464" y="3860317"/>
            <a:ext cx="17887447" cy="8675072"/>
            <a:chOff x="1103177" y="1938019"/>
            <a:chExt cx="17887447" cy="8675072"/>
          </a:xfrm>
        </p:grpSpPr>
        <p:sp>
          <p:nvSpPr>
            <p:cNvPr id="11" name="Agradecimento"/>
            <p:cNvSpPr/>
            <p:nvPr/>
          </p:nvSpPr>
          <p:spPr>
            <a:xfrm>
              <a:off x="1103177" y="1938019"/>
              <a:ext cx="17887447" cy="19492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9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pt-BR" sz="6000" b="1" i="0" dirty="0">
                  <a:latin typeface="DIN Next LT Pro Heavy" panose="020B0903020203050203" pitchFamily="34" charset="77"/>
                  <a:ea typeface="Calibri" panose="020F0502020204030204" pitchFamily="34" charset="0"/>
                  <a:cs typeface="Arial" panose="020B0604020202020204" pitchFamily="34" charset="0"/>
                </a:rPr>
                <a:t>“ALIMENTAR-SE SEM SINCRONIA COM A NATUREZA É UMA FORMA SÁBIA DE VIVER MAIS E MELHOR”</a:t>
              </a:r>
            </a:p>
          </p:txBody>
        </p:sp>
        <p:pic>
          <p:nvPicPr>
            <p:cNvPr id="12" name="Picture 4" descr="Resultado de imagem para email png">
              <a:extLst>
                <a:ext uri="{FF2B5EF4-FFF2-40B4-BE49-F238E27FC236}">
                  <a16:creationId xmlns:a16="http://schemas.microsoft.com/office/drawing/2014/main" id="{F2554F5E-CCB5-49C0-BF67-FB72661A6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217" y="6918538"/>
              <a:ext cx="1127328" cy="1127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Resultado de imagem para instagram png">
              <a:extLst>
                <a:ext uri="{FF2B5EF4-FFF2-40B4-BE49-F238E27FC236}">
                  <a16:creationId xmlns:a16="http://schemas.microsoft.com/office/drawing/2014/main" id="{09E0B562-9792-452C-AB5B-3D6BD8806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976" y="8261381"/>
              <a:ext cx="909994" cy="911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Resultado de imagem para site png">
              <a:extLst>
                <a:ext uri="{FF2B5EF4-FFF2-40B4-BE49-F238E27FC236}">
                  <a16:creationId xmlns:a16="http://schemas.microsoft.com/office/drawing/2014/main" id="{55B795D2-45DE-4C01-B13F-89F9C834E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416" y="9612527"/>
              <a:ext cx="1000564" cy="1000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8"/>
            <p:cNvSpPr txBox="1"/>
            <p:nvPr/>
          </p:nvSpPr>
          <p:spPr>
            <a:xfrm>
              <a:off x="7696682" y="5428535"/>
              <a:ext cx="4378569" cy="11445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0268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chemeClr val="bg1"/>
                  </a:solidFill>
                  <a:latin typeface="DIN Next LT Pro Heavy" panose="020B0903020203050203" pitchFamily="34" charset="77"/>
                  <a:cs typeface="Arial" panose="020B0604020202020204" pitchFamily="34" charset="0"/>
                </a:rPr>
                <a:t>ADRIANA AZANK</a:t>
              </a:r>
            </a:p>
          </p:txBody>
        </p:sp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707BC846-1042-40A8-BED8-2C5D8802F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433976" y="5745607"/>
              <a:ext cx="963444" cy="957422"/>
            </a:xfrm>
            <a:prstGeom prst="rect">
              <a:avLst/>
            </a:prstGeom>
          </p:spPr>
        </p:pic>
        <p:sp>
          <p:nvSpPr>
            <p:cNvPr id="18" name="CaixaDeTexto 10">
              <a:extLst>
                <a:ext uri="{FF2B5EF4-FFF2-40B4-BE49-F238E27FC236}">
                  <a16:creationId xmlns:a16="http://schemas.microsoft.com/office/drawing/2014/main" id="{4BE05C2B-2A03-4B20-8BD5-669A76440D2B}"/>
                </a:ext>
              </a:extLst>
            </p:cNvPr>
            <p:cNvSpPr txBox="1"/>
            <p:nvPr/>
          </p:nvSpPr>
          <p:spPr>
            <a:xfrm>
              <a:off x="7626341" y="7067125"/>
              <a:ext cx="7219375" cy="75982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square" lIns="71436" tIns="71436" rIns="71436" bIns="71436" spcCol="38099" anchor="ctr">
              <a:spAutoFit/>
            </a:bodyPr>
            <a:lstStyle/>
            <a:p>
              <a:pPr defTabSz="1095319" hangingPunct="0">
                <a:defRPr/>
              </a:pPr>
              <a:r>
                <a:rPr lang="pt-BR" sz="4000" dirty="0">
                  <a:solidFill>
                    <a:schemeClr val="bg1"/>
                  </a:solidFill>
                  <a:latin typeface="DM Sans" pitchFamily="2" charset="77"/>
                  <a:cs typeface="Arial" panose="020B0604020202020204" pitchFamily="34" charset="0"/>
                </a:rPr>
                <a:t>contato@adrianazank.com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4BE05C2B-2A03-4B20-8BD5-669A76440D2B}"/>
                </a:ext>
              </a:extLst>
            </p:cNvPr>
            <p:cNvSpPr txBox="1"/>
            <p:nvPr/>
          </p:nvSpPr>
          <p:spPr>
            <a:xfrm>
              <a:off x="7626341" y="8403820"/>
              <a:ext cx="7738359" cy="75982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square" lIns="71436" tIns="71436" rIns="71436" bIns="71436" spcCol="38099" anchor="ctr">
              <a:spAutoFit/>
            </a:bodyPr>
            <a:lstStyle/>
            <a:p>
              <a:pPr defTabSz="1095319">
                <a:defRPr/>
              </a:pPr>
              <a:r>
                <a:rPr lang="pt-BR" sz="4000" dirty="0">
                  <a:solidFill>
                    <a:schemeClr val="bg1"/>
                  </a:solidFill>
                  <a:latin typeface="DM Sans" pitchFamily="2" charset="77"/>
                  <a:cs typeface="Arial" panose="020B0604020202020204" pitchFamily="34" charset="0"/>
                </a:rPr>
                <a:t>@adriana_azank</a:t>
              </a:r>
            </a:p>
          </p:txBody>
        </p:sp>
        <p:sp>
          <p:nvSpPr>
            <p:cNvPr id="21" name="CaixaDeTexto 10">
              <a:extLst>
                <a:ext uri="{FF2B5EF4-FFF2-40B4-BE49-F238E27FC236}">
                  <a16:creationId xmlns:a16="http://schemas.microsoft.com/office/drawing/2014/main" id="{4BE05C2B-2A03-4B20-8BD5-669A76440D2B}"/>
                </a:ext>
              </a:extLst>
            </p:cNvPr>
            <p:cNvSpPr txBox="1"/>
            <p:nvPr/>
          </p:nvSpPr>
          <p:spPr>
            <a:xfrm>
              <a:off x="7633991" y="9732899"/>
              <a:ext cx="6430684" cy="75982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square" lIns="71436" tIns="71436" rIns="71436" bIns="71436" spcCol="38099" anchor="ctr">
              <a:spAutoFit/>
            </a:bodyPr>
            <a:lstStyle/>
            <a:p>
              <a:pPr defTabSz="1095319">
                <a:defRPr/>
              </a:pPr>
              <a:r>
                <a:rPr lang="pt-BR" sz="4000" dirty="0">
                  <a:solidFill>
                    <a:schemeClr val="bg1"/>
                  </a:solidFill>
                  <a:latin typeface="DM Sans" pitchFamily="2" charset="77"/>
                  <a:cs typeface="Arial" panose="020B0604020202020204" pitchFamily="34" charset="0"/>
                </a:rPr>
                <a:t>www.adrianazank.com</a:t>
              </a:r>
            </a:p>
          </p:txBody>
        </p:sp>
      </p:grpSp>
      <p:pic>
        <p:nvPicPr>
          <p:cNvPr id="6" name="Imagem 5" descr="Código QR&#10;&#10;Descrição gerada automaticamente">
            <a:extLst>
              <a:ext uri="{FF2B5EF4-FFF2-40B4-BE49-F238E27FC236}">
                <a16:creationId xmlns:a16="http://schemas.microsoft.com/office/drawing/2014/main" id="{69615BD8-AC1B-0CDB-21F5-AFC7BA9BA1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374" y="7537983"/>
            <a:ext cx="4837768" cy="486037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6D7E72-C942-82A0-4FCA-1B239CE0CA34}"/>
              </a:ext>
            </a:extLst>
          </p:cNvPr>
          <p:cNvSpPr txBox="1"/>
          <p:nvPr/>
        </p:nvSpPr>
        <p:spPr>
          <a:xfrm>
            <a:off x="16131315" y="6396765"/>
            <a:ext cx="834390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4800" b="1" i="0" dirty="0">
                <a:solidFill>
                  <a:schemeClr val="bg1"/>
                </a:solidFill>
                <a:latin typeface="DIN Next LT Pro Heavy" panose="020B0903020203050203" pitchFamily="34" charset="77"/>
                <a:ea typeface="Calibri" panose="020F0502020204030204" pitchFamily="34" charset="0"/>
                <a:cs typeface="Arial" panose="020B0604020202020204" pitchFamily="34" charset="0"/>
              </a:rPr>
              <a:t>BÔNUS DA NUTRI, BAIXE AQUI!  </a:t>
            </a:r>
            <a:endParaRPr lang="pt-B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9465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70" y="-28354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DIN Next LT Pro Heavy" panose="020B0903020203050203" pitchFamily="34" charset="77"/>
            </a:endParaRPr>
          </a:p>
        </p:txBody>
      </p:sp>
      <p:sp>
        <p:nvSpPr>
          <p:cNvPr id="6" name="Text 2"/>
          <p:cNvSpPr/>
          <p:nvPr/>
        </p:nvSpPr>
        <p:spPr>
          <a:xfrm>
            <a:off x="756425" y="5929724"/>
            <a:ext cx="4750990" cy="6879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5418"/>
              </a:lnSpc>
            </a:pPr>
            <a:r>
              <a:rPr lang="en-US" sz="4000" b="1" dirty="0">
                <a:solidFill>
                  <a:srgbClr val="1F1E1E"/>
                </a:solidFill>
                <a:latin typeface="DIN Next LT Pro Heavy" panose="020B0903020203050203" pitchFamily="34" charset="77"/>
                <a:ea typeface="Red Hat Text" pitchFamily="34" charset="-122"/>
                <a:cs typeface="Arial" panose="020B0604020202020204" pitchFamily="34" charset="0"/>
              </a:rPr>
              <a:t>RITMO CIRCADIANO</a:t>
            </a:r>
            <a:endParaRPr lang="en-US" sz="4000" dirty="0">
              <a:latin typeface="DIN Next LT Pro Heavy" panose="020B09030202030502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815335" y="6679768"/>
            <a:ext cx="4750990" cy="38218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O ritmo circadiano regula os padrões de sono-vigília, temperatura corporal, hormônios e outras funções corporais.</a:t>
            </a:r>
          </a:p>
        </p:txBody>
      </p:sp>
      <p:sp>
        <p:nvSpPr>
          <p:cNvPr id="9" name="Text 4"/>
          <p:cNvSpPr/>
          <p:nvPr/>
        </p:nvSpPr>
        <p:spPr>
          <a:xfrm>
            <a:off x="6758539" y="5926381"/>
            <a:ext cx="4750990" cy="6879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5418"/>
              </a:lnSpc>
            </a:pPr>
            <a:r>
              <a:rPr lang="en-US" sz="4000" b="1" dirty="0">
                <a:solidFill>
                  <a:srgbClr val="1F1E1E"/>
                </a:solidFill>
                <a:latin typeface="DIN Next LT Pro Heavy" panose="020B0903020203050203" pitchFamily="34" charset="77"/>
                <a:ea typeface="Red Hat Text" pitchFamily="34" charset="-122"/>
                <a:cs typeface="Arial" panose="020B0604020202020204" pitchFamily="34" charset="0"/>
              </a:rPr>
              <a:t>ESTAÇÕES</a:t>
            </a:r>
            <a:endParaRPr lang="en-US" sz="4000" dirty="0">
              <a:latin typeface="DIN Next LT Pro Heavy" panose="020B0903020203050203" pitchFamily="34" charset="77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090174" y="6705577"/>
            <a:ext cx="4750990" cy="44910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As estações do ano também influenciam os ritmos biológicos, afetando a produção de hormônios, o apetite e o humor.</a:t>
            </a:r>
          </a:p>
        </p:txBody>
      </p:sp>
      <p:sp>
        <p:nvSpPr>
          <p:cNvPr id="12" name="Text 6"/>
          <p:cNvSpPr/>
          <p:nvPr/>
        </p:nvSpPr>
        <p:spPr>
          <a:xfrm>
            <a:off x="12346724" y="5926381"/>
            <a:ext cx="5610927" cy="137596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5418"/>
              </a:lnSpc>
            </a:pPr>
            <a:r>
              <a:rPr lang="en-US" sz="4000" b="1" dirty="0">
                <a:solidFill>
                  <a:srgbClr val="1F1E1E"/>
                </a:solidFill>
                <a:latin typeface="DIN Next LT Pro Heavy" panose="020B0903020203050203" pitchFamily="34" charset="77"/>
                <a:ea typeface="Red Hat Text" pitchFamily="34" charset="-122"/>
                <a:cs typeface="Arial" panose="020B0604020202020204" pitchFamily="34" charset="0"/>
              </a:rPr>
              <a:t>MÊS DE NASCIMENTO</a:t>
            </a:r>
            <a:endParaRPr lang="en-US" sz="4000" dirty="0">
              <a:latin typeface="DIN Next LT Pro Heavy" panose="020B0903020203050203" pitchFamily="34" charset="77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2627799" y="6705577"/>
            <a:ext cx="4750990" cy="455997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Estudos sugerem que o mês de nascimento pode influenciar o risco de desenvolver certas doenças, como doenças cardíacas e autoimunes</a:t>
            </a:r>
            <a:endParaRPr lang="en-US" sz="3600" dirty="0">
              <a:latin typeface="DM Sans" pitchFamily="2" charset="77"/>
              <a:cs typeface="Arial" panose="020B0604020202020204" pitchFamily="34" charset="0"/>
            </a:endParaRPr>
          </a:p>
        </p:txBody>
      </p:sp>
      <p:grpSp>
        <p:nvGrpSpPr>
          <p:cNvPr id="17" name="Agrupar 16"/>
          <p:cNvGrpSpPr/>
          <p:nvPr/>
        </p:nvGrpSpPr>
        <p:grpSpPr>
          <a:xfrm>
            <a:off x="469618" y="2701650"/>
            <a:ext cx="23363990" cy="3069100"/>
            <a:chOff x="1637507" y="3598465"/>
            <a:chExt cx="21108986" cy="2936280"/>
          </a:xfrm>
        </p:grpSpPr>
        <p:pic>
          <p:nvPicPr>
            <p:cNvPr id="5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7507" y="3598465"/>
              <a:ext cx="4750990" cy="2936280"/>
            </a:xfrm>
            <a:prstGeom prst="rect">
              <a:avLst/>
            </a:prstGeom>
          </p:spPr>
        </p:pic>
        <p:pic>
          <p:nvPicPr>
            <p:cNvPr id="8" name="Image 2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0172" y="3598465"/>
              <a:ext cx="4750990" cy="2936280"/>
            </a:xfrm>
            <a:prstGeom prst="rect">
              <a:avLst/>
            </a:prstGeom>
          </p:spPr>
        </p:pic>
        <p:pic>
          <p:nvPicPr>
            <p:cNvPr id="11" name="Image 3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42838" y="3598465"/>
              <a:ext cx="4750990" cy="2936280"/>
            </a:xfrm>
            <a:prstGeom prst="rect">
              <a:avLst/>
            </a:prstGeom>
          </p:spPr>
        </p:pic>
        <p:pic>
          <p:nvPicPr>
            <p:cNvPr id="14" name="Image 4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95503" y="3598465"/>
              <a:ext cx="4750990" cy="2936280"/>
            </a:xfrm>
            <a:prstGeom prst="rect">
              <a:avLst/>
            </a:prstGeom>
          </p:spPr>
        </p:pic>
      </p:grpSp>
      <p:sp>
        <p:nvSpPr>
          <p:cNvPr id="15" name="Text 8"/>
          <p:cNvSpPr/>
          <p:nvPr/>
        </p:nvSpPr>
        <p:spPr>
          <a:xfrm>
            <a:off x="18876824" y="5926381"/>
            <a:ext cx="4750990" cy="6879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5418"/>
              </a:lnSpc>
            </a:pPr>
            <a:r>
              <a:rPr lang="en-US" sz="4000" b="1" dirty="0">
                <a:solidFill>
                  <a:srgbClr val="1F1E1E"/>
                </a:solidFill>
                <a:latin typeface="DIN Next LT Pro Heavy" panose="020B0903020203050203" pitchFamily="34" charset="77"/>
                <a:ea typeface="Red Hat Text" pitchFamily="34" charset="-122"/>
                <a:cs typeface="Arial" panose="020B0604020202020204" pitchFamily="34" charset="0"/>
              </a:rPr>
              <a:t>CICLO LUNAR</a:t>
            </a:r>
            <a:endParaRPr lang="en-US" sz="4000" dirty="0">
              <a:latin typeface="DIN Next LT Pro Heavy" panose="020B0903020203050203" pitchFamily="34" charset="77"/>
              <a:cs typeface="Arial" panose="020B0604020202020204" pitchFamily="34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9122284" y="6732126"/>
            <a:ext cx="4750990" cy="44910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O ciclo lunar pode afetar os ritmos biológicos, especialmente o sono e o humor, em algumas pessoas.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C6730B-C397-F6E3-8339-79EBCD7771E3}"/>
              </a:ext>
            </a:extLst>
          </p:cNvPr>
          <p:cNvSpPr txBox="1"/>
          <p:nvPr/>
        </p:nvSpPr>
        <p:spPr>
          <a:xfrm>
            <a:off x="469618" y="550494"/>
            <a:ext cx="2336399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10000" b="1" dirty="0">
                <a:solidFill>
                  <a:srgbClr val="991919"/>
                </a:solidFill>
                <a:latin typeface="DIN Next LT Pro Heavy" panose="020B0903020203050203" pitchFamily="34" charset="77"/>
                <a:cs typeface="Arial" panose="020B0604020202020204" pitchFamily="34" charset="0"/>
              </a:rPr>
              <a:t>NÓS SOMOS GOVERNADOS POR RITMOS</a:t>
            </a:r>
            <a:endParaRPr kumimoji="0" lang="en-US" sz="100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uFillTx/>
              <a:latin typeface="DIN Next LT Pro Heavy" panose="020B0903020203050203" pitchFamily="34" charset="77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36" name="Imagem 35" descr="Logotipo&#10;&#10;Descrição gerada automaticamente">
            <a:extLst>
              <a:ext uri="{FF2B5EF4-FFF2-40B4-BE49-F238E27FC236}">
                <a16:creationId xmlns:a16="http://schemas.microsoft.com/office/drawing/2014/main" id="{AFFFD5E6-D9D1-3015-0FA9-A36A12EA9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01" y="11304834"/>
            <a:ext cx="3822126" cy="142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8659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0" y="0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ext 1"/>
          <p:cNvSpPr/>
          <p:nvPr/>
        </p:nvSpPr>
        <p:spPr>
          <a:xfrm>
            <a:off x="518118" y="262826"/>
            <a:ext cx="21419459" cy="2798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pt-BR" sz="6500" b="1" dirty="0">
                <a:solidFill>
                  <a:srgbClr val="991919"/>
                </a:solidFill>
                <a:latin typeface="DIN Next LT Pro Heavy" panose="020B0903020203050203" pitchFamily="34" charset="77"/>
                <a:ea typeface="Red Hat Text" pitchFamily="34" charset="-122"/>
                <a:cs typeface="Arial" panose="020B0604020202020204" pitchFamily="34" charset="0"/>
              </a:rPr>
              <a:t>ASSOCIAÇÃO ENTRE O CICLO LUNAR, </a:t>
            </a:r>
          </a:p>
          <a:p>
            <a:r>
              <a:rPr lang="pt-BR" sz="6500" b="1" dirty="0">
                <a:solidFill>
                  <a:srgbClr val="991919"/>
                </a:solidFill>
                <a:latin typeface="DIN Next LT Pro Heavy" panose="020B0903020203050203" pitchFamily="34" charset="77"/>
                <a:ea typeface="Red Hat Text" pitchFamily="34" charset="-122"/>
                <a:cs typeface="Arial" panose="020B0604020202020204" pitchFamily="34" charset="0"/>
              </a:rPr>
              <a:t>CICLO MENSTRUAL E A QUALIDADE DO SONO EM MULHERES</a:t>
            </a:r>
          </a:p>
        </p:txBody>
      </p:sp>
      <p:sp>
        <p:nvSpPr>
          <p:cNvPr id="6" name="Text 2"/>
          <p:cNvSpPr/>
          <p:nvPr/>
        </p:nvSpPr>
        <p:spPr>
          <a:xfrm>
            <a:off x="398395" y="6139208"/>
            <a:ext cx="5825136" cy="11640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583"/>
              </a:lnSpc>
            </a:pPr>
            <a:r>
              <a:rPr lang="pt-BR" sz="4000" b="1" dirty="0">
                <a:solidFill>
                  <a:srgbClr val="1F1E1E"/>
                </a:solidFill>
                <a:latin typeface="DIN Next LT Pro Heavy" panose="020B0903020203050203" pitchFamily="34" charset="77"/>
                <a:ea typeface="Red Hat Text" pitchFamily="34" charset="-122"/>
                <a:cs typeface="Arial" panose="020B0604020202020204" pitchFamily="34" charset="0"/>
              </a:rPr>
              <a:t>INFLUÊNCIA DA FASE LUNAR NO SONO</a:t>
            </a:r>
            <a:endParaRPr lang="en-US" sz="4000" b="1" dirty="0">
              <a:latin typeface="DIN Next LT Pro Heavy" panose="020B0903020203050203" pitchFamily="34" charset="77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041792" y="7633307"/>
            <a:ext cx="4957962" cy="31670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200" indent="-457200">
              <a:lnSpc>
                <a:spcPts val="4987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Interação com Melatonina: Níveis de melatonina mais baixos ao redor da lua cheia</a:t>
            </a:r>
          </a:p>
          <a:p>
            <a:pPr marL="457200" indent="-457200">
              <a:lnSpc>
                <a:spcPts val="4987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Influencia a qualidade do sono</a:t>
            </a:r>
          </a:p>
        </p:txBody>
      </p:sp>
      <p:sp>
        <p:nvSpPr>
          <p:cNvPr id="9" name="Text 4"/>
          <p:cNvSpPr/>
          <p:nvPr/>
        </p:nvSpPr>
        <p:spPr>
          <a:xfrm>
            <a:off x="6768581" y="6139207"/>
            <a:ext cx="4958160" cy="11640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583"/>
              </a:lnSpc>
            </a:pPr>
            <a:r>
              <a:rPr lang="en-US" sz="4000" b="1" dirty="0">
                <a:solidFill>
                  <a:srgbClr val="1F1E1E"/>
                </a:solidFill>
                <a:latin typeface="DIN Next LT Pro Heavy" panose="020B0903020203050203" pitchFamily="34" charset="77"/>
                <a:ea typeface="Red Hat Text" pitchFamily="34" charset="-122"/>
                <a:cs typeface="Arial" panose="020B0604020202020204" pitchFamily="34" charset="0"/>
              </a:rPr>
              <a:t>EXPRESSÃO DE GENES CLOCK</a:t>
            </a:r>
            <a:endParaRPr lang="en-US" sz="4000" b="1" dirty="0">
              <a:latin typeface="DIN Next LT Pro Heavy" panose="020B0903020203050203" pitchFamily="34" charset="77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041545" y="7612175"/>
            <a:ext cx="4958160" cy="253365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200" indent="-457200">
              <a:lnSpc>
                <a:spcPts val="4987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A luz da lua pode afetar a expressão dos genes relógio, influenciando os ritmos circadianos. </a:t>
            </a:r>
          </a:p>
        </p:txBody>
      </p:sp>
      <p:sp>
        <p:nvSpPr>
          <p:cNvPr id="12" name="Text 6"/>
          <p:cNvSpPr/>
          <p:nvPr/>
        </p:nvSpPr>
        <p:spPr>
          <a:xfrm>
            <a:off x="12628653" y="6072898"/>
            <a:ext cx="4957962" cy="11640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583"/>
              </a:lnSpc>
            </a:pPr>
            <a:r>
              <a:rPr lang="en-US" sz="4000" b="1" dirty="0">
                <a:solidFill>
                  <a:srgbClr val="1F1E1E"/>
                </a:solidFill>
                <a:latin typeface="DIN Next LT Pro Heavy" panose="020B0903020203050203" pitchFamily="34" charset="77"/>
                <a:ea typeface="Red Hat Text" pitchFamily="34" charset="-122"/>
                <a:cs typeface="Arial" panose="020B0604020202020204" pitchFamily="34" charset="0"/>
              </a:rPr>
              <a:t>MENSTRUAÇÃO E SONO</a:t>
            </a:r>
            <a:endParaRPr lang="en-US" sz="4000" b="1" dirty="0">
              <a:latin typeface="DIN Next LT Pro Heavy" panose="020B0903020203050203" pitchFamily="34" charset="77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2628653" y="7609543"/>
            <a:ext cx="4957962" cy="38019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200" indent="-457200">
              <a:lnSpc>
                <a:spcPts val="4987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Início do ciclo menstrual entre quarto minguante e quarto crescente</a:t>
            </a:r>
          </a:p>
          <a:p>
            <a:pPr marL="457200" indent="-457200">
              <a:lnSpc>
                <a:spcPts val="4987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Piora da qualidade do sono</a:t>
            </a:r>
          </a:p>
          <a:p>
            <a:pPr marL="457200" indent="-457200">
              <a:lnSpc>
                <a:spcPts val="4987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Impacto maior em ciclos consecutivos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5E0428A-3A8A-8476-5537-CD6309B30E33}"/>
              </a:ext>
            </a:extLst>
          </p:cNvPr>
          <p:cNvGrpSpPr/>
          <p:nvPr/>
        </p:nvGrpSpPr>
        <p:grpSpPr>
          <a:xfrm>
            <a:off x="660111" y="2678730"/>
            <a:ext cx="23111903" cy="3151544"/>
            <a:chOff x="1385292" y="3044230"/>
            <a:chExt cx="21613416" cy="3064273"/>
          </a:xfrm>
        </p:grpSpPr>
        <p:pic>
          <p:nvPicPr>
            <p:cNvPr id="5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5292" y="3044230"/>
              <a:ext cx="4957962" cy="3064073"/>
            </a:xfrm>
            <a:prstGeom prst="rect">
              <a:avLst/>
            </a:prstGeom>
          </p:spPr>
        </p:pic>
        <p:pic>
          <p:nvPicPr>
            <p:cNvPr id="8" name="Image 2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6978" y="3044231"/>
              <a:ext cx="4958160" cy="3064272"/>
            </a:xfrm>
            <a:prstGeom prst="rect">
              <a:avLst/>
            </a:prstGeom>
          </p:spPr>
        </p:pic>
        <p:pic>
          <p:nvPicPr>
            <p:cNvPr id="11" name="Image 3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88864" y="3044230"/>
              <a:ext cx="4957962" cy="3064073"/>
            </a:xfrm>
            <a:prstGeom prst="rect">
              <a:avLst/>
            </a:prstGeom>
          </p:spPr>
        </p:pic>
        <p:pic>
          <p:nvPicPr>
            <p:cNvPr id="14" name="Image 4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040548" y="3044231"/>
              <a:ext cx="4958160" cy="3064272"/>
            </a:xfrm>
            <a:prstGeom prst="rect">
              <a:avLst/>
            </a:prstGeom>
          </p:spPr>
        </p:pic>
      </p:grpSp>
      <p:sp>
        <p:nvSpPr>
          <p:cNvPr id="15" name="Text 8"/>
          <p:cNvSpPr/>
          <p:nvPr/>
        </p:nvSpPr>
        <p:spPr>
          <a:xfrm>
            <a:off x="18092061" y="6117577"/>
            <a:ext cx="6175057" cy="11640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583"/>
              </a:lnSpc>
            </a:pPr>
            <a:r>
              <a:rPr lang="pt-BR" sz="4000" b="1" dirty="0">
                <a:solidFill>
                  <a:srgbClr val="1F1E1E"/>
                </a:solidFill>
                <a:latin typeface="DIN Next LT Pro Heavy" panose="020B0903020203050203" pitchFamily="34" charset="77"/>
                <a:ea typeface="Red Hat Text" pitchFamily="34" charset="-122"/>
                <a:cs typeface="Arial" panose="020B0604020202020204" pitchFamily="34" charset="0"/>
              </a:rPr>
              <a:t>CRONOSUPLEMENTAÇÃO</a:t>
            </a:r>
            <a:endParaRPr lang="en-US" sz="4000" b="1" dirty="0">
              <a:latin typeface="DIN Next LT Pro Heavy" panose="020B0903020203050203" pitchFamily="34" charset="77"/>
              <a:cs typeface="Arial" panose="020B0604020202020204" pitchFamily="34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8785366" y="7614921"/>
            <a:ext cx="5389509" cy="44350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200" indent="-457200">
              <a:lnSpc>
                <a:spcPts val="4987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Melatonina e fitoterápicos calmantes</a:t>
            </a:r>
          </a:p>
          <a:p>
            <a:pPr marL="457200" indent="-457200">
              <a:lnSpc>
                <a:spcPts val="4987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Eficácia maior da lua minguante até a lua nova</a:t>
            </a:r>
          </a:p>
          <a:p>
            <a:pPr marL="457200" indent="-457200">
              <a:lnSpc>
                <a:spcPts val="4987"/>
              </a:lnSpc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Eficácia também da lua nova até o quarto crescente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17421638" y="12674866"/>
            <a:ext cx="4214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b="1" dirty="0">
                <a:solidFill>
                  <a:schemeClr val="tx1"/>
                </a:solidFill>
                <a:latin typeface="DM Sans" pitchFamily="2" charset="77"/>
                <a:cs typeface="Arial" panose="020B0604020202020204" pitchFamily="34" charset="0"/>
              </a:rPr>
              <a:t>Leia esse artigo aqui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6317" y="11433553"/>
            <a:ext cx="2310801" cy="2310801"/>
          </a:xfrm>
          <a:prstGeom prst="rect">
            <a:avLst/>
          </a:prstGeom>
        </p:spPr>
      </p:pic>
      <p:pic>
        <p:nvPicPr>
          <p:cNvPr id="17" name="Imagem 16" descr="Logotipo&#10;&#10;Descrição gerada automaticamente">
            <a:extLst>
              <a:ext uri="{FF2B5EF4-FFF2-40B4-BE49-F238E27FC236}">
                <a16:creationId xmlns:a16="http://schemas.microsoft.com/office/drawing/2014/main" id="{6D868799-1046-5C37-733A-6FF6C8300E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01" y="12151646"/>
            <a:ext cx="3822126" cy="142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3157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69" y="0"/>
            <a:ext cx="24464769" cy="13744354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Shape 10"/>
          <p:cNvSpPr/>
          <p:nvPr/>
        </p:nvSpPr>
        <p:spPr>
          <a:xfrm>
            <a:off x="11842865" y="8500545"/>
            <a:ext cx="1578905" cy="631627"/>
          </a:xfrm>
          <a:prstGeom prst="roundRect">
            <a:avLst>
              <a:gd name="adj" fmla="val 26669"/>
            </a:avLst>
          </a:prstGeom>
          <a:solidFill>
            <a:srgbClr val="80C79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429BBAF-4633-5A15-930E-A22301A10810}"/>
              </a:ext>
            </a:extLst>
          </p:cNvPr>
          <p:cNvSpPr/>
          <p:nvPr/>
        </p:nvSpPr>
        <p:spPr>
          <a:xfrm>
            <a:off x="-360947" y="-397042"/>
            <a:ext cx="11718758" cy="1451008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62" y="1285803"/>
            <a:ext cx="10359018" cy="26098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62" y="4650981"/>
            <a:ext cx="10359018" cy="633559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1842865" y="5592766"/>
            <a:ext cx="11743873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2800" b="1" dirty="0">
                <a:latin typeface="DM Sans" pitchFamily="2" charset="77"/>
                <a:cs typeface="Arial" panose="020B0604020202020204" pitchFamily="34" charset="0"/>
              </a:rPr>
              <a:t>Sincronização com Ritmos Sazonais</a:t>
            </a:r>
            <a:r>
              <a:rPr lang="pt-BR" sz="2800" dirty="0">
                <a:latin typeface="DM Sans" pitchFamily="2" charset="77"/>
                <a:cs typeface="Arial" panose="020B0604020202020204" pitchFamily="34" charset="0"/>
              </a:rPr>
              <a:t>: Ajustar a suplementação de acordo com as variações sazonais na dieta pode otimizar a saúde intestinal.</a:t>
            </a:r>
          </a:p>
          <a:p>
            <a:endParaRPr lang="pt-BR" sz="2800" b="1" dirty="0">
              <a:latin typeface="DM Sans" pitchFamily="2" charset="77"/>
              <a:cs typeface="Arial" panose="020B0604020202020204" pitchFamily="34" charset="0"/>
            </a:endParaRPr>
          </a:p>
          <a:p>
            <a:r>
              <a:rPr lang="pt-BR" sz="2800" b="1" dirty="0">
                <a:latin typeface="DM Sans" pitchFamily="2" charset="77"/>
                <a:cs typeface="Arial" panose="020B0604020202020204" pitchFamily="34" charset="0"/>
              </a:rPr>
              <a:t>Suplementos Específicos</a:t>
            </a:r>
            <a:r>
              <a:rPr lang="pt-BR" sz="2800" dirty="0">
                <a:latin typeface="DM Sans" pitchFamily="2" charset="77"/>
                <a:cs typeface="Arial" panose="020B0604020202020204" pitchFamily="34" charset="0"/>
              </a:rPr>
              <a:t>:</a:t>
            </a:r>
          </a:p>
          <a:p>
            <a:pPr lvl="1" algn="just"/>
            <a:endParaRPr lang="pt-BR" sz="2800" b="1" dirty="0">
              <a:latin typeface="DM Sans" pitchFamily="2" charset="77"/>
              <a:cs typeface="Arial" panose="020B0604020202020204" pitchFamily="34" charset="0"/>
            </a:endParaRPr>
          </a:p>
          <a:p>
            <a:pPr lvl="1"/>
            <a:endParaRPr lang="pt-BR" sz="2800" b="1" dirty="0">
              <a:latin typeface="DM Sans" pitchFamily="2" charset="77"/>
              <a:cs typeface="Arial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6" name="Shape 6"/>
          <p:cNvSpPr/>
          <p:nvPr/>
        </p:nvSpPr>
        <p:spPr>
          <a:xfrm>
            <a:off x="18246732" y="8466317"/>
            <a:ext cx="1959976" cy="631627"/>
          </a:xfrm>
          <a:prstGeom prst="roundRect">
            <a:avLst>
              <a:gd name="adj" fmla="val 26669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8"/>
          <p:cNvSpPr/>
          <p:nvPr/>
        </p:nvSpPr>
        <p:spPr>
          <a:xfrm>
            <a:off x="11842865" y="8562918"/>
            <a:ext cx="3302794" cy="4127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51"/>
              </a:lnSpc>
              <a:buNone/>
            </a:pPr>
            <a:r>
              <a:rPr lang="en-US" sz="3600" b="1" dirty="0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Verão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9"/>
          <p:cNvSpPr/>
          <p:nvPr/>
        </p:nvSpPr>
        <p:spPr>
          <a:xfrm>
            <a:off x="11842865" y="9311373"/>
            <a:ext cx="5280184" cy="13473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537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Foco em enzimas digestivas para suportar a maior ingestão de frutas e vegetais frescos.</a:t>
            </a:r>
            <a:endParaRPr lang="en-US" sz="3200" dirty="0">
              <a:latin typeface="DM Sans" pitchFamily="2" charset="77"/>
              <a:cs typeface="Arial" panose="020B0604020202020204" pitchFamily="34" charset="0"/>
            </a:endParaRPr>
          </a:p>
        </p:txBody>
      </p:sp>
      <p:sp>
        <p:nvSpPr>
          <p:cNvPr id="30" name="Text 12"/>
          <p:cNvSpPr/>
          <p:nvPr/>
        </p:nvSpPr>
        <p:spPr>
          <a:xfrm>
            <a:off x="18246732" y="8500545"/>
            <a:ext cx="3302794" cy="4127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51"/>
              </a:lnSpc>
              <a:buNone/>
            </a:pPr>
            <a:r>
              <a:rPr lang="en-US" sz="3600" b="1" dirty="0">
                <a:solidFill>
                  <a:srgbClr val="1F1E1E"/>
                </a:solidFill>
                <a:latin typeface="Arial" panose="020B0604020202020204" pitchFamily="34" charset="0"/>
                <a:ea typeface="Red Hat Text" pitchFamily="34" charset="-122"/>
                <a:cs typeface="Arial" panose="020B0604020202020204" pitchFamily="34" charset="0"/>
              </a:rPr>
              <a:t>Inverno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13"/>
          <p:cNvSpPr/>
          <p:nvPr/>
        </p:nvSpPr>
        <p:spPr>
          <a:xfrm>
            <a:off x="18197940" y="9310473"/>
            <a:ext cx="5994613" cy="17964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537"/>
              </a:lnSpc>
              <a:buNone/>
            </a:pPr>
            <a:r>
              <a:rPr lang="en-US" sz="32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Probióticos diversificados para manter a diversidade microbiana e suplementação de </a:t>
            </a:r>
            <a:r>
              <a:rPr lang="en-US" sz="3200" dirty="0" err="1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fibras</a:t>
            </a:r>
            <a:r>
              <a:rPr lang="en-US" sz="32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prebióticas</a:t>
            </a:r>
            <a:r>
              <a:rPr lang="en-US" sz="3200" dirty="0">
                <a:solidFill>
                  <a:srgbClr val="3B3535"/>
                </a:solidFill>
                <a:latin typeface="DM Sans" pitchFamily="2" charset="77"/>
                <a:ea typeface="Roboto" pitchFamily="34" charset="-122"/>
                <a:cs typeface="Arial" panose="020B0604020202020204" pitchFamily="34" charset="0"/>
              </a:rPr>
              <a:t> para compensar a menor ingestão de alimentos frescos.</a:t>
            </a:r>
            <a:endParaRPr lang="en-US" sz="3200" dirty="0">
              <a:latin typeface="DM Sans" pitchFamily="2" charset="77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6C5887A-445A-8A79-CDEE-B480A7B0FD74}"/>
              </a:ext>
            </a:extLst>
          </p:cNvPr>
          <p:cNvSpPr txBox="1"/>
          <p:nvPr/>
        </p:nvSpPr>
        <p:spPr>
          <a:xfrm>
            <a:off x="10918796" y="1802576"/>
            <a:ext cx="13904220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pt-BR" sz="7200" dirty="0">
                <a:solidFill>
                  <a:srgbClr val="991919"/>
                </a:solidFill>
                <a:latin typeface="DIN Next LT Pro Heavy" panose="020B0903020203050203" pitchFamily="34" charset="77"/>
                <a:ea typeface="+mj-ea"/>
                <a:cs typeface="Arial" panose="020B0604020202020204" pitchFamily="34" charset="0"/>
                <a:sym typeface="Helvetica Neue Medium"/>
              </a:rPr>
              <a:t>VARIAÇÃO SAZONAL NA COMPOSIÇÃO DO MICROBIOMA INTESTINAL HUMANO</a:t>
            </a:r>
            <a:endParaRPr kumimoji="0" lang="pt-BR" sz="7200" b="0" i="0" u="none" strike="noStrike" cap="none" spc="0" normalizeH="0" baseline="0" dirty="0">
              <a:ln>
                <a:noFill/>
              </a:ln>
              <a:solidFill>
                <a:srgbClr val="991919"/>
              </a:solidFill>
              <a:effectLst/>
              <a:uFillTx/>
              <a:latin typeface="DIN Next LT Pro Heavy" panose="020B0903020203050203" pitchFamily="34" charset="77"/>
              <a:ea typeface="+mj-ea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A8A71537-D00D-3245-D7D3-46C9DAFA3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811" y="180781"/>
            <a:ext cx="3822126" cy="142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0435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FD80F80D-9E2D-9EBC-E23E-8C684BFB8F4E}"/>
              </a:ext>
            </a:extLst>
          </p:cNvPr>
          <p:cNvSpPr/>
          <p:nvPr/>
        </p:nvSpPr>
        <p:spPr>
          <a:xfrm>
            <a:off x="-80769" y="-235539"/>
            <a:ext cx="24464769" cy="15385148"/>
          </a:xfrm>
          <a:prstGeom prst="rect">
            <a:avLst/>
          </a:prstGeom>
          <a:solidFill>
            <a:srgbClr val="F0EA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Arredondado 3">
            <a:extLst>
              <a:ext uri="{FF2B5EF4-FFF2-40B4-BE49-F238E27FC236}">
                <a16:creationId xmlns:a16="http://schemas.microsoft.com/office/drawing/2014/main" id="{3120DE65-77E5-9D42-4145-5B39F93DE758}"/>
              </a:ext>
            </a:extLst>
          </p:cNvPr>
          <p:cNvSpPr/>
          <p:nvPr/>
        </p:nvSpPr>
        <p:spPr>
          <a:xfrm rot="5400000">
            <a:off x="4798629" y="7647497"/>
            <a:ext cx="2045368" cy="10780295"/>
          </a:xfrm>
          <a:prstGeom prst="roundRect">
            <a:avLst/>
          </a:prstGeom>
          <a:solidFill>
            <a:srgbClr val="9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91919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C1F11BB-4F53-0BF8-6A81-B6A55AFDF4D5}"/>
              </a:ext>
            </a:extLst>
          </p:cNvPr>
          <p:cNvSpPr/>
          <p:nvPr/>
        </p:nvSpPr>
        <p:spPr>
          <a:xfrm>
            <a:off x="-657727" y="-236162"/>
            <a:ext cx="25699453" cy="493140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Neue Medium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60064" y="5321320"/>
            <a:ext cx="11174932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pt-BR" sz="3200" b="1" dirty="0">
                <a:latin typeface="DM Sans" pitchFamily="2" charset="77"/>
                <a:cs typeface="Arial" panose="020B0604020202020204" pitchFamily="34" charset="0"/>
              </a:rPr>
              <a:t>Níveis de vitamina C e brócolis</a:t>
            </a:r>
          </a:p>
          <a:p>
            <a:pPr algn="just"/>
            <a:r>
              <a:rPr lang="pt-BR" sz="3200" dirty="0">
                <a:latin typeface="DM Sans" pitchFamily="2" charset="77"/>
                <a:cs typeface="Arial" panose="020B0604020202020204" pitchFamily="34" charset="0"/>
              </a:rPr>
              <a:t>Esse estudo concluiu que o conteúdo de vitamina C não foi diferente entre </a:t>
            </a:r>
            <a:r>
              <a:rPr lang="pt-BR" sz="3200" b="1" dirty="0">
                <a:latin typeface="DM Sans" pitchFamily="2" charset="77"/>
                <a:cs typeface="Arial" panose="020B0604020202020204" pitchFamily="34" charset="0"/>
              </a:rPr>
              <a:t>brócolis orgânico e convencional</a:t>
            </a:r>
            <a:r>
              <a:rPr lang="pt-BR" sz="3200" dirty="0">
                <a:latin typeface="DM Sans" pitchFamily="2" charset="77"/>
                <a:cs typeface="Arial" panose="020B0604020202020204" pitchFamily="34" charset="0"/>
              </a:rPr>
              <a:t>.</a:t>
            </a:r>
          </a:p>
          <a:p>
            <a:pPr algn="just"/>
            <a:endParaRPr lang="pt-BR" sz="3200" dirty="0">
              <a:latin typeface="DM Sans" pitchFamily="2" charset="77"/>
              <a:cs typeface="Arial" panose="020B0604020202020204" pitchFamily="34" charset="0"/>
            </a:endParaRPr>
          </a:p>
          <a:p>
            <a:pPr algn="just"/>
            <a:r>
              <a:rPr lang="pt-BR" sz="3200" b="1" dirty="0">
                <a:latin typeface="DM Sans" pitchFamily="2" charset="77"/>
                <a:cs typeface="Arial" panose="020B0604020202020204" pitchFamily="34" charset="0"/>
              </a:rPr>
              <a:t>O que mais impactou</a:t>
            </a:r>
            <a:r>
              <a:rPr lang="pt-BR" sz="3200" dirty="0"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lang="pt-BR" sz="3200" b="1" dirty="0">
                <a:latin typeface="DM Sans" pitchFamily="2" charset="77"/>
                <a:cs typeface="Arial" panose="020B0604020202020204" pitchFamily="34" charset="0"/>
              </a:rPr>
              <a:t>o conteúdo de vitamina C foi a estação em que foi cultivado: </a:t>
            </a:r>
            <a:r>
              <a:rPr lang="pt-BR" sz="3200" dirty="0">
                <a:latin typeface="DM Sans" pitchFamily="2" charset="77"/>
                <a:cs typeface="Arial" panose="020B0604020202020204" pitchFamily="34" charset="0"/>
              </a:rPr>
              <a:t>durante o outono, quando o brócolis está na estação, os níveis eram quase o dobro dos da primavera.</a:t>
            </a:r>
          </a:p>
          <a:p>
            <a:pPr algn="just"/>
            <a:endParaRPr lang="pt-BR" sz="3200" dirty="0">
              <a:latin typeface="DM Sans" pitchFamily="2" charset="77"/>
              <a:cs typeface="Arial" panose="020B0604020202020204" pitchFamily="34" charset="0"/>
            </a:endParaRPr>
          </a:p>
          <a:p>
            <a:pPr algn="just"/>
            <a:r>
              <a:rPr lang="pt-BR" sz="3200" b="1" dirty="0">
                <a:latin typeface="DM Sans" pitchFamily="2" charset="77"/>
                <a:cs typeface="Arial" panose="020B0604020202020204" pitchFamily="34" charset="0"/>
              </a:rPr>
              <a:t>Portanto</a:t>
            </a:r>
            <a:r>
              <a:rPr lang="pt-BR" sz="3200" dirty="0">
                <a:latin typeface="DM Sans" pitchFamily="2" charset="77"/>
                <a:cs typeface="Arial" panose="020B0604020202020204" pitchFamily="34" charset="0"/>
              </a:rPr>
              <a:t>, </a:t>
            </a:r>
            <a:r>
              <a:rPr lang="pt-BR" sz="3200" b="1" dirty="0">
                <a:latin typeface="DM Sans" pitchFamily="2" charset="77"/>
                <a:cs typeface="Arial" panose="020B0604020202020204" pitchFamily="34" charset="0"/>
              </a:rPr>
              <a:t>neste caso, as mudanças sazonais foram mais importantes para os níveis de vitamina C no brócolis do que se ele era orgânico ou convencional</a:t>
            </a:r>
            <a:r>
              <a:rPr lang="pt-BR" sz="3200" dirty="0">
                <a:latin typeface="DM Sans" pitchFamily="2" charset="77"/>
                <a:cs typeface="Arial" panose="020B0604020202020204" pitchFamily="34" charset="0"/>
              </a:rPr>
              <a:t>.</a:t>
            </a:r>
            <a:endParaRPr kumimoji="0" lang="pt-BR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96752" y="12476719"/>
            <a:ext cx="1004912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pt-BR" sz="3000" b="1" dirty="0">
                <a:solidFill>
                  <a:srgbClr val="F7EFDD"/>
                </a:solidFill>
                <a:latin typeface="DM Sans" pitchFamily="2" charset="77"/>
                <a:cs typeface="Arial" panose="020B0604020202020204" pitchFamily="34" charset="0"/>
              </a:rPr>
              <a:t>Comer alimentos da estação pode garantir melhores níveis de nutrientes em um determinado alimento.</a:t>
            </a:r>
            <a:endParaRPr kumimoji="0" lang="pt-BR" sz="3000" b="1" i="0" u="none" strike="noStrike" cap="none" spc="0" normalizeH="0" baseline="0" dirty="0">
              <a:ln>
                <a:noFill/>
              </a:ln>
              <a:solidFill>
                <a:srgbClr val="F7EFDD"/>
              </a:solidFill>
              <a:effectLst/>
              <a:uFillTx/>
              <a:latin typeface="DM Sans" pitchFamily="2" charset="77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517" y="75301"/>
            <a:ext cx="8831218" cy="3372061"/>
          </a:xfrm>
          <a:prstGeom prst="rect">
            <a:avLst/>
          </a:prstGeom>
        </p:spPr>
      </p:pic>
      <p:pic>
        <p:nvPicPr>
          <p:cNvPr id="21" name="Imagem 20" descr="Logotipo&#10;&#10;Descrição gerada automaticamente">
            <a:extLst>
              <a:ext uri="{FF2B5EF4-FFF2-40B4-BE49-F238E27FC236}">
                <a16:creationId xmlns:a16="http://schemas.microsoft.com/office/drawing/2014/main" id="{8A855EB0-5CCD-443B-7FB9-4E6555EB5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428" y="3608448"/>
            <a:ext cx="3216156" cy="11957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397" y="-236162"/>
            <a:ext cx="13026188" cy="1538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50044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16943</TotalTime>
  <Words>3507</Words>
  <Application>Microsoft Office PowerPoint</Application>
  <PresentationFormat>Personalizar</PresentationFormat>
  <Paragraphs>378</Paragraphs>
  <Slides>52</Slides>
  <Notes>35</Notes>
  <HiddenSlides>0</HiddenSlides>
  <MMClips>1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66" baseType="lpstr">
      <vt:lpstr>Arial</vt:lpstr>
      <vt:lpstr>DIN Next LT Pro</vt:lpstr>
      <vt:lpstr>DIN Next LT Pro Bold</vt:lpstr>
      <vt:lpstr>DIN Next LT Pro Heavy</vt:lpstr>
      <vt:lpstr>DIN Next LT Pro Medium</vt:lpstr>
      <vt:lpstr>DINNextRoundedLTW01-Regular</vt:lpstr>
      <vt:lpstr>DM Sans</vt:lpstr>
      <vt:lpstr>Helvetica</vt:lpstr>
      <vt:lpstr>Helvetica Neue</vt:lpstr>
      <vt:lpstr>Helvetica Neue Light</vt:lpstr>
      <vt:lpstr>Lucida Grande</vt:lpstr>
      <vt:lpstr>Montserrat  </vt:lpstr>
      <vt:lpstr>Wingdings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 Martins</dc:creator>
  <cp:lastModifiedBy>Adriana Azank</cp:lastModifiedBy>
  <cp:revision>350</cp:revision>
  <dcterms:modified xsi:type="dcterms:W3CDTF">2024-07-26T19:14:54Z</dcterms:modified>
</cp:coreProperties>
</file>