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5" r:id="rId4"/>
  </p:sldMasterIdLst>
  <p:notesMasterIdLst>
    <p:notesMasterId r:id="rId47"/>
  </p:notesMasterIdLst>
  <p:sldIdLst>
    <p:sldId id="283" r:id="rId5"/>
    <p:sldId id="270" r:id="rId6"/>
    <p:sldId id="273" r:id="rId7"/>
    <p:sldId id="281" r:id="rId8"/>
    <p:sldId id="4180" r:id="rId9"/>
    <p:sldId id="4170" r:id="rId10"/>
    <p:sldId id="4168" r:id="rId11"/>
    <p:sldId id="4169" r:id="rId12"/>
    <p:sldId id="4164" r:id="rId13"/>
    <p:sldId id="4156" r:id="rId14"/>
    <p:sldId id="4161" r:id="rId15"/>
    <p:sldId id="4160" r:id="rId16"/>
    <p:sldId id="4159" r:id="rId17"/>
    <p:sldId id="257" r:id="rId18"/>
    <p:sldId id="4188" r:id="rId19"/>
    <p:sldId id="4185" r:id="rId20"/>
    <p:sldId id="4190" r:id="rId21"/>
    <p:sldId id="4187" r:id="rId22"/>
    <p:sldId id="4194" r:id="rId23"/>
    <p:sldId id="4181" r:id="rId24"/>
    <p:sldId id="967" r:id="rId25"/>
    <p:sldId id="1431" r:id="rId26"/>
    <p:sldId id="940" r:id="rId27"/>
    <p:sldId id="4184" r:id="rId28"/>
    <p:sldId id="1897" r:id="rId29"/>
    <p:sldId id="4191" r:id="rId30"/>
    <p:sldId id="1658" r:id="rId31"/>
    <p:sldId id="4193" r:id="rId32"/>
    <p:sldId id="4154" r:id="rId33"/>
    <p:sldId id="2684" r:id="rId34"/>
    <p:sldId id="2705" r:id="rId35"/>
    <p:sldId id="4166" r:id="rId36"/>
    <p:sldId id="4157" r:id="rId37"/>
    <p:sldId id="4155" r:id="rId38"/>
    <p:sldId id="4158" r:id="rId39"/>
    <p:sldId id="4162" r:id="rId40"/>
    <p:sldId id="4176" r:id="rId41"/>
    <p:sldId id="4163" r:id="rId42"/>
    <p:sldId id="4179" r:id="rId43"/>
    <p:sldId id="4175" r:id="rId44"/>
    <p:sldId id="4186" r:id="rId45"/>
    <p:sldId id="4195" r:id="rId46"/>
  </p:sldIdLst>
  <p:sldSz cx="12192000" cy="6858000"/>
  <p:notesSz cx="6858000" cy="9144000"/>
  <p:embeddedFontLst>
    <p:embeddedFont>
      <p:font typeface="Arial Narrow" panose="020B0604020202020204" pitchFamily="34" charset="0"/>
      <p:regular r:id="rId48"/>
      <p:bold r:id="rId49"/>
      <p:italic r:id="rId50"/>
      <p:boldItalic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DIN Next LT Pro" panose="020B0503020203050203" pitchFamily="34" charset="77"/>
      <p:regular r:id="rId56"/>
      <p:bold r:id="rId57"/>
      <p:italic r:id="rId58"/>
      <p:boldItalic r:id="rId59"/>
    </p:embeddedFont>
    <p:embeddedFont>
      <p:font typeface="DINNextRoundedLTW01-Regular" panose="020F0503020203050203" pitchFamily="34" charset="0"/>
      <p:regular r:id="rId60"/>
    </p:embeddedFont>
    <p:embeddedFont>
      <p:font typeface="Raleway Black" panose="020F0502020204030204" pitchFamily="34" charset="0"/>
      <p:bold r:id="rId61"/>
      <p:italic r:id="rId62"/>
      <p:boldItalic r:id="rId6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5D5D"/>
    <a:srgbClr val="991919"/>
    <a:srgbClr val="EFE6C4"/>
    <a:srgbClr val="0C223F"/>
    <a:srgbClr val="F0EAD8"/>
    <a:srgbClr val="6232A4"/>
    <a:srgbClr val="FF7ADB"/>
    <a:srgbClr val="8552CA"/>
    <a:srgbClr val="CC0097"/>
    <a:srgbClr val="DCC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 autoAdjust="0"/>
    <p:restoredTop sz="94690"/>
  </p:normalViewPr>
  <p:slideViewPr>
    <p:cSldViewPr snapToGrid="0">
      <p:cViewPr varScale="1">
        <p:scale>
          <a:sx n="109" d="100"/>
          <a:sy n="109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42529553776497E-2"/>
          <c:y val="0"/>
          <c:w val="0.95299145299145294"/>
          <c:h val="0.826229169382994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C75D5D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1</c:v>
                </c:pt>
                <c:pt idx="5">
                  <c:v>5</c:v>
                </c:pt>
                <c:pt idx="6">
                  <c:v>4</c:v>
                </c:pt>
                <c:pt idx="7">
                  <c:v>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484-40FE-A007-B7491614E9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991919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</c:v>
                </c:pt>
                <c:pt idx="5">
                  <c:v>2</c:v>
                </c:pt>
                <c:pt idx="6">
                  <c:v>4</c:v>
                </c:pt>
                <c:pt idx="7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484-40FE-A007-B7491614E9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F0EAD8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4</c:v>
                </c:pt>
                <c:pt idx="6">
                  <c:v>1</c:v>
                </c:pt>
                <c:pt idx="7">
                  <c:v>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484-40FE-A007-B7491614E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0215456"/>
        <c:axId val="650214736"/>
      </c:lineChart>
      <c:catAx>
        <c:axId val="6502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50214736"/>
        <c:crosses val="autoZero"/>
        <c:auto val="1"/>
        <c:lblAlgn val="ctr"/>
        <c:lblOffset val="100"/>
        <c:noMultiLvlLbl val="0"/>
      </c:catAx>
      <c:valAx>
        <c:axId val="650214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02154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6040831722382005"/>
          <c:y val="0.91999710514126909"/>
          <c:w val="0.27918336555235984"/>
          <c:h val="8.00028948587308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C2DC6-A9DF-8347-AF30-050CB418FCC0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8BFEA-5463-7B43-A397-993DEB555D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98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C1805-E35C-784D-B96F-17AE2FE957A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71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3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61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31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Dieta </a:t>
            </a:r>
            <a:r>
              <a:rPr lang="pt-BR" dirty="0" err="1"/>
              <a:t>cetogenica</a:t>
            </a:r>
            <a:r>
              <a:rPr lang="pt-BR" dirty="0"/>
              <a:t> em um estudo clinico em fase 2 já encontrou benefícios no uso da dieta </a:t>
            </a:r>
            <a:r>
              <a:rPr lang="pt-BR" dirty="0" err="1"/>
              <a:t>cetogenica</a:t>
            </a:r>
            <a:r>
              <a:rPr lang="pt-BR" dirty="0"/>
              <a:t> para indivíduos com esclerose </a:t>
            </a:r>
            <a:r>
              <a:rPr lang="pt-BR" dirty="0" err="1"/>
              <a:t>multipla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66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58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98C40-228B-42FD-9B6F-654D294074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82117-609A-4705-AD68-A0F5848A68D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07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E1E27-FC5F-9F30-E811-20EB8DF15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8520D8-9B12-D234-89FD-BFA3A32BB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09214A-EC8C-A767-D480-82281B5C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815C5-A404-2FBD-80C6-D484A1E2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BB6C06-935C-F9A7-6754-6B6067EB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1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F3770-07F5-DD24-D012-92B00AD7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9C8D78-3B78-7ACD-DAA1-16F07CDF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353A4-5811-EFCE-0372-6F53E6D3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843BA2-D379-FAAE-DEC8-A4A943AF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54B0AB-65CB-62A0-7A04-ABAE6C68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95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26D0C8-5AA2-CB5B-9B6B-CED91F6ED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89749B-CDBF-AC1E-89DF-FE62C093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3B06B7-1034-3ADD-827F-D2E81F5E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ECA8A2-DB35-1017-148B-FD1C2289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A98427-82DE-2713-DCFA-19751260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28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930671"/>
            <a:ext cx="10515240" cy="1938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3779442"/>
            <a:ext cx="105152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982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61B54D-6DA1-1542-C0DA-9A60BBB3F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6165" y="0"/>
            <a:ext cx="4701264" cy="6858000"/>
          </a:xfrm>
          <a:custGeom>
            <a:avLst/>
            <a:gdLst>
              <a:gd name="connsiteX0" fmla="*/ 186640 w 4701264"/>
              <a:gd name="connsiteY0" fmla="*/ 0 h 6858000"/>
              <a:gd name="connsiteX1" fmla="*/ 4701264 w 4701264"/>
              <a:gd name="connsiteY1" fmla="*/ 0 h 6858000"/>
              <a:gd name="connsiteX2" fmla="*/ 4701264 w 4701264"/>
              <a:gd name="connsiteY2" fmla="*/ 6858000 h 6858000"/>
              <a:gd name="connsiteX3" fmla="*/ 186640 w 4701264"/>
              <a:gd name="connsiteY3" fmla="*/ 6858000 h 6858000"/>
              <a:gd name="connsiteX4" fmla="*/ 0 w 4701264"/>
              <a:gd name="connsiteY4" fmla="*/ 6671360 h 6858000"/>
              <a:gd name="connsiteX5" fmla="*/ 0 w 4701264"/>
              <a:gd name="connsiteY5" fmla="*/ 186640 h 6858000"/>
              <a:gd name="connsiteX6" fmla="*/ 186640 w 470126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1264" h="6858000">
                <a:moveTo>
                  <a:pt x="186640" y="0"/>
                </a:moveTo>
                <a:lnTo>
                  <a:pt x="4701264" y="0"/>
                </a:lnTo>
                <a:lnTo>
                  <a:pt x="4701264" y="6858000"/>
                </a:lnTo>
                <a:lnTo>
                  <a:pt x="186640" y="6858000"/>
                </a:lnTo>
                <a:cubicBezTo>
                  <a:pt x="83562" y="6858000"/>
                  <a:pt x="0" y="6774438"/>
                  <a:pt x="0" y="6671360"/>
                </a:cubicBezTo>
                <a:lnTo>
                  <a:pt x="0" y="186640"/>
                </a:lnTo>
                <a:cubicBezTo>
                  <a:pt x="0" y="83562"/>
                  <a:pt x="83562" y="0"/>
                  <a:pt x="18664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768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B732D-C30F-AEDF-30C2-1BD0B3FC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E204E-44EA-8E2F-FC0B-112E326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F05A5F-56E6-10C4-214E-D7EF1CD4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EB7D7C-836D-3DF3-9D93-4B85A3D5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191B94-A8E5-5D44-CAF4-6711C790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64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071C7-A930-3108-0538-215F4993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CB4CD3-3C69-26B5-9606-AB1D3B0E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CE23A8-DC8B-B53E-9A72-097D470C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73E606-EA44-0EBD-1A5B-8D3C49B4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B2FD1-DEC0-00AA-6F34-3F4882F1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2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7CA28-5C72-BF1B-635D-3F0062FA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D481B4-D096-CAA7-7DE1-9884E2881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5E6CE1-E183-28F2-8B6D-F63C5A908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2AD60E-88A8-7220-5F8B-1F03073D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50015C-2BC5-3205-A03F-EF40CD0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26F9E3-767E-FF3F-4155-2C300005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04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5C2D4-B4D7-8CC8-BB7D-AF353CDB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7862B1-D141-28E9-2BD2-FAAB826CD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A00451-CFC4-68F6-415D-5ABFDF22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3AFD645-BB69-052A-9B13-86A3BDBA8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FA3899-7D9A-233E-13C0-1B02FE327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C779B6-447C-C5EA-A62C-47E0A334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53A53C-9C31-1B0A-FB4F-D8B59DEC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67E1BF1-17D2-91A3-D4AB-3F22EB19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02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390FD-A001-39AF-0FBE-AC7499B8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41E0724-F5F9-D762-63EC-56BD2698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A3F66B-5010-C223-5E21-6F6B197E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AF5700-0681-D46E-2B68-9B146F7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56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D6CFB1-F3C4-33D3-CAAE-3EE500EB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861E7B-62A2-9C69-E261-262FADAB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B090DA-5825-07EE-2446-A13A2678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5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A933A-0174-F994-826C-58251886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DBDCDF-4A94-4171-EBF6-9F74A7E6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129668-7B24-670D-96E5-CEE1CBFE4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B484A0-2BE1-A778-5959-8D85B353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D8A8CB-C5AF-7D2D-A0F8-4D2EED39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DA936E-1DAD-4CF4-E439-E8FC7311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59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AB50F-BE52-0E0A-0E47-750DA4F4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F4829C-CF5B-50C8-95EC-0D91F5153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4FC448-4872-A389-5A34-52F72A055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326CD8-99EC-6178-16C4-5689B594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74C533-37A5-D0E0-67BB-81A709A5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2166C0-C924-CBCE-0448-F78B6253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18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860410-6EF3-C0BA-03E3-3D95931F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2E6615-1125-913F-9DB4-9DD16377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ABE40F-86AA-8105-0FB0-A6A42BAFE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A6B6B-1432-46C4-96CB-B057CEFE89B7}" type="datetimeFigureOut">
              <a:rPr lang="en-ID" smtClean="0"/>
              <a:t>27/07/24</a:t>
            </a:fld>
            <a:endParaRPr lang="en-ID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97539C-1E2A-7D5B-75F1-85BD15C96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C35DC4-99B0-919D-16EE-0F28BA613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CA350-1510-4253-B2BF-29845DFC66B8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850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oi.org/10.1016/j.cmi.2021.07.03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dx.doi.org/10.1016/j.mib.2017.10.020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hyperlink" Target="http://doi.org/10.1038/nrmicro271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ib.2020.05.006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neur.2017.00535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oi.org/10.1080/14740338.2021.1918673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doi.org/10.1212/WNL.0b013e3181cef810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9490976.2022.2154092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.unifesp.br/epe/desc/noticias/esclerose-multipla-2021" TargetMode="Externa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acticalneurology.com/articles/2022-july-aug/ms-minute-multiple-sclerosis-the-gut-microbiom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lim.2017.03.00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B1C21317-09B1-FE10-BEAE-5B67C326C7FF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7B3C22-D19B-7120-27E2-5F9DADE85EE1}"/>
              </a:ext>
            </a:extLst>
          </p:cNvPr>
          <p:cNvSpPr/>
          <p:nvPr/>
        </p:nvSpPr>
        <p:spPr>
          <a:xfrm>
            <a:off x="10397438" y="0"/>
            <a:ext cx="820116" cy="1597306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F878D0-48BE-E904-7AB0-72D1C2603A3E}"/>
              </a:ext>
            </a:extLst>
          </p:cNvPr>
          <p:cNvSpPr txBox="1"/>
          <p:nvPr/>
        </p:nvSpPr>
        <p:spPr>
          <a:xfrm>
            <a:off x="10422636" y="500060"/>
            <a:ext cx="769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991919"/>
                </a:solidFill>
                <a:latin typeface="DINNextRoundedLTW01-Regular" panose="020F0503020203050203" pitchFamily="34" charset="0"/>
              </a:rPr>
              <a:t>Realização</a:t>
            </a:r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EC10B2FD-DF4A-7E27-EA82-4262F71B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134" y="657415"/>
            <a:ext cx="736719" cy="910552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84A7A865-2603-A73E-1EB9-03BD05A03116}"/>
              </a:ext>
            </a:extLst>
          </p:cNvPr>
          <p:cNvSpPr/>
          <p:nvPr/>
        </p:nvSpPr>
        <p:spPr>
          <a:xfrm>
            <a:off x="4382307" y="3957349"/>
            <a:ext cx="3427380" cy="350327"/>
          </a:xfrm>
          <a:prstGeom prst="round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632024-545B-2507-B222-15B5C9943C03}"/>
              </a:ext>
            </a:extLst>
          </p:cNvPr>
          <p:cNvSpPr txBox="1"/>
          <p:nvPr/>
        </p:nvSpPr>
        <p:spPr>
          <a:xfrm>
            <a:off x="4578481" y="3970319"/>
            <a:ext cx="303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91919"/>
                </a:solidFill>
                <a:latin typeface="DIN Next LT Pro Bold" panose="020B0503020203050203" pitchFamily="34" charset="77"/>
              </a:rPr>
              <a:t>26 e 27 de Julho | São Paulo</a:t>
            </a:r>
          </a:p>
        </p:txBody>
      </p:sp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309FF3D7-A2A6-11B9-20DB-070F303B7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48"/>
          <a:stretch/>
        </p:blipFill>
        <p:spPr>
          <a:xfrm>
            <a:off x="3703806" y="4563430"/>
            <a:ext cx="1165105" cy="764370"/>
          </a:xfrm>
          <a:prstGeom prst="rect">
            <a:avLst/>
          </a:prstGeom>
        </p:spPr>
      </p:pic>
      <p:pic>
        <p:nvPicPr>
          <p:cNvPr id="22" name="Imagem 21" descr="Maçã vermelha em fundo branco&#10;&#10;Descrição gerada automaticamente com confiança média">
            <a:extLst>
              <a:ext uri="{FF2B5EF4-FFF2-40B4-BE49-F238E27FC236}">
                <a16:creationId xmlns:a16="http://schemas.microsoft.com/office/drawing/2014/main" id="{02407157-AFE0-808E-C6C8-A86B33077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69" t="24005" r="8395" b="24918"/>
          <a:stretch/>
        </p:blipFill>
        <p:spPr>
          <a:xfrm rot="926442">
            <a:off x="-622280" y="370024"/>
            <a:ext cx="3234511" cy="3355428"/>
          </a:xfrm>
          <a:prstGeom prst="rect">
            <a:avLst/>
          </a:prstGeom>
        </p:spPr>
      </p:pic>
      <p:pic>
        <p:nvPicPr>
          <p:cNvPr id="29" name="Imagem 28" descr="Imagem em preto e branco&#10;&#10;Descrição gerada automaticamente">
            <a:extLst>
              <a:ext uri="{FF2B5EF4-FFF2-40B4-BE49-F238E27FC236}">
                <a16:creationId xmlns:a16="http://schemas.microsoft.com/office/drawing/2014/main" id="{E0107C4A-FD72-74E4-CF4A-E479B00D4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4590" t="14398" r="13650" b="8761"/>
          <a:stretch/>
        </p:blipFill>
        <p:spPr>
          <a:xfrm rot="4644863">
            <a:off x="6209047" y="-414831"/>
            <a:ext cx="7318705" cy="8744360"/>
          </a:xfrm>
          <a:prstGeom prst="rect">
            <a:avLst/>
          </a:prstGeom>
        </p:spPr>
      </p:pic>
      <p:pic>
        <p:nvPicPr>
          <p:cNvPr id="4" name="Imagem 3" descr="Desenho de frutas&#10;&#10;Descrição gerada automaticamente">
            <a:extLst>
              <a:ext uri="{FF2B5EF4-FFF2-40B4-BE49-F238E27FC236}">
                <a16:creationId xmlns:a16="http://schemas.microsoft.com/office/drawing/2014/main" id="{80187FDB-3507-2EBF-6164-0027EAB04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95" t="15336" r="36638" b="11264"/>
          <a:stretch/>
        </p:blipFill>
        <p:spPr>
          <a:xfrm rot="500075">
            <a:off x="8764727" y="3448388"/>
            <a:ext cx="4012432" cy="4280744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52257BE-F4F2-B886-1081-536F8D38B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787" y="1781240"/>
            <a:ext cx="6534426" cy="2099487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400D4B11-7C3A-09BC-24E0-C63831B86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42" r="51092"/>
          <a:stretch/>
        </p:blipFill>
        <p:spPr>
          <a:xfrm>
            <a:off x="6095997" y="4563430"/>
            <a:ext cx="1146622" cy="76437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7275282-2CDE-D3CE-8771-0A9D7DE4B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8" r="29843"/>
          <a:stretch/>
        </p:blipFill>
        <p:spPr>
          <a:xfrm>
            <a:off x="5050043" y="4563430"/>
            <a:ext cx="1016618" cy="76437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6D4DE2EA-368B-0BB6-ADA5-D21E4CF17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84"/>
          <a:stretch/>
        </p:blipFill>
        <p:spPr>
          <a:xfrm>
            <a:off x="7155974" y="4563722"/>
            <a:ext cx="1421718" cy="7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88346A1-979E-ECF5-5B42-ED4F7E11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5" y="1586643"/>
            <a:ext cx="101600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3B46C9E-6D1E-7A77-C10B-5CCBDFEEF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3236355" y="1551543"/>
            <a:ext cx="5410339" cy="5245088"/>
          </a:xfrm>
          <a:prstGeom prst="rect">
            <a:avLst/>
          </a:prstGeom>
        </p:spPr>
      </p:pic>
      <p:sp>
        <p:nvSpPr>
          <p:cNvPr id="2" name="Retângulo Arredondado 5">
            <a:extLst>
              <a:ext uri="{FF2B5EF4-FFF2-40B4-BE49-F238E27FC236}">
                <a16:creationId xmlns:a16="http://schemas.microsoft.com/office/drawing/2014/main" id="{04DBEA07-E259-F2F2-94C0-0302D3486139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err="1">
                <a:solidFill>
                  <a:schemeClr val="bg1"/>
                </a:solidFill>
                <a:latin typeface="DIN Next LT Pro Heavy" panose="020B0503020203050203" pitchFamily="34" charset="77"/>
              </a:rPr>
              <a:t>Coprológico</a:t>
            </a:r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 funcional</a:t>
            </a:r>
          </a:p>
        </p:txBody>
      </p:sp>
    </p:spTree>
    <p:extLst>
      <p:ext uri="{BB962C8B-B14F-4D97-AF65-F5344CB8AC3E}">
        <p14:creationId xmlns:p14="http://schemas.microsoft.com/office/powerpoint/2010/main" val="306720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E73D9F1-E8C2-BF61-8414-FD25156C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3657600" y="1928806"/>
            <a:ext cx="5150760" cy="461852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B3B395-7F6B-63F3-E0EB-5AD0F65D4B13}"/>
              </a:ext>
            </a:extLst>
          </p:cNvPr>
          <p:cNvSpPr/>
          <p:nvPr/>
        </p:nvSpPr>
        <p:spPr>
          <a:xfrm>
            <a:off x="5253545" y="4114768"/>
            <a:ext cx="3554815" cy="6578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8AA8C75-D790-86D9-0320-C4B0EC1D862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808360" y="4443717"/>
            <a:ext cx="67449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E215C1-C15C-1288-18C1-91734D845978}"/>
              </a:ext>
            </a:extLst>
          </p:cNvPr>
          <p:cNvSpPr txBox="1"/>
          <p:nvPr/>
        </p:nvSpPr>
        <p:spPr>
          <a:xfrm>
            <a:off x="9482855" y="423806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METABOLÔMICA</a:t>
            </a:r>
          </a:p>
        </p:txBody>
      </p:sp>
      <p:sp>
        <p:nvSpPr>
          <p:cNvPr id="2" name="Retângulo Arredondado 5">
            <a:extLst>
              <a:ext uri="{FF2B5EF4-FFF2-40B4-BE49-F238E27FC236}">
                <a16:creationId xmlns:a16="http://schemas.microsoft.com/office/drawing/2014/main" id="{E8466D89-3A54-7030-BE49-A6BAA7193F49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 err="1">
                <a:solidFill>
                  <a:schemeClr val="bg1"/>
                </a:solidFill>
                <a:latin typeface="DIN Next LT Pro Heavy" panose="020B0503020203050203" pitchFamily="34" charset="77"/>
              </a:rPr>
              <a:t>Coprológico</a:t>
            </a:r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 funcional</a:t>
            </a:r>
          </a:p>
        </p:txBody>
      </p:sp>
    </p:spTree>
    <p:extLst>
      <p:ext uri="{BB962C8B-B14F-4D97-AF65-F5344CB8AC3E}">
        <p14:creationId xmlns:p14="http://schemas.microsoft.com/office/powerpoint/2010/main" val="48753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38DB3B0C-F388-15A1-E814-D8C63D406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0"/>
          <a:stretch/>
        </p:blipFill>
        <p:spPr>
          <a:xfrm>
            <a:off x="1739401" y="1412776"/>
            <a:ext cx="8713199" cy="403244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CCEB80A-6CD2-391E-94DD-F27C67395A88}"/>
              </a:ext>
            </a:extLst>
          </p:cNvPr>
          <p:cNvSpPr/>
          <p:nvPr/>
        </p:nvSpPr>
        <p:spPr>
          <a:xfrm>
            <a:off x="1739400" y="1412776"/>
            <a:ext cx="6660856" cy="6720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FCA1A3-6182-04BB-01DB-0F44B21BF7D9}"/>
              </a:ext>
            </a:extLst>
          </p:cNvPr>
          <p:cNvSpPr txBox="1"/>
          <p:nvPr/>
        </p:nvSpPr>
        <p:spPr>
          <a:xfrm>
            <a:off x="1739400" y="920334"/>
            <a:ext cx="666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MARCADOR INFLAMATÓRIO</a:t>
            </a:r>
          </a:p>
        </p:txBody>
      </p:sp>
    </p:spTree>
    <p:extLst>
      <p:ext uri="{BB962C8B-B14F-4D97-AF65-F5344CB8AC3E}">
        <p14:creationId xmlns:p14="http://schemas.microsoft.com/office/powerpoint/2010/main" val="27809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5AA8B5C-2978-20AA-AC81-85CF84FC5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9" b="1"/>
          <a:stretch/>
        </p:blipFill>
        <p:spPr>
          <a:xfrm>
            <a:off x="914400" y="2852937"/>
            <a:ext cx="10363200" cy="207626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151ECCD-1651-D783-6D78-074B67A9DC1B}"/>
              </a:ext>
            </a:extLst>
          </p:cNvPr>
          <p:cNvSpPr/>
          <p:nvPr/>
        </p:nvSpPr>
        <p:spPr>
          <a:xfrm>
            <a:off x="1199456" y="3621021"/>
            <a:ext cx="4704523" cy="3840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2970B52-5BA5-B263-3087-6151774C1EB3}"/>
              </a:ext>
            </a:extLst>
          </p:cNvPr>
          <p:cNvSpPr/>
          <p:nvPr/>
        </p:nvSpPr>
        <p:spPr>
          <a:xfrm>
            <a:off x="3983766" y="3044957"/>
            <a:ext cx="768085" cy="3840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Retângulo Arredondado 5">
            <a:extLst>
              <a:ext uri="{FF2B5EF4-FFF2-40B4-BE49-F238E27FC236}">
                <a16:creationId xmlns:a16="http://schemas.microsoft.com/office/drawing/2014/main" id="{D039C4B3-9FF9-AEB1-9981-E2EFDAEB3D49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Teste molecular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5A49EE-D046-ED37-217C-96BBB7C03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10515600" cy="4403559"/>
          </a:xfrm>
        </p:spPr>
        <p:txBody>
          <a:bodyPr>
            <a:normAutofit/>
          </a:bodyPr>
          <a:lstStyle/>
          <a:p>
            <a:pPr marL="342900" indent="-342900"/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Paciente segue o Protocolo Coimbra desde 2014. Sendo assim, o consumo de cálcio deve ser controlado. </a:t>
            </a:r>
          </a:p>
          <a:p>
            <a:pPr marL="342900" indent="-342900"/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Devido a excessiva distensão abdominal, foi proposto inicialmente a dieta low FODMAP. Os resultados foram expressivos e por isso, o paciente não se sentiu seguro para a reintrodução dos alimentos. </a:t>
            </a:r>
          </a:p>
          <a:p>
            <a:pPr marL="342900" indent="-342900"/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O uso de suplementos foi sugerido desde a primeira consulta:</a:t>
            </a:r>
          </a:p>
          <a:p>
            <a:pPr marL="457200" lvl="1" indent="0">
              <a:buNone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1. VIT D </a:t>
            </a:r>
          </a:p>
          <a:p>
            <a:pPr marL="457200" lvl="1" indent="0">
              <a:buNone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2. Ômega 3 </a:t>
            </a:r>
          </a:p>
          <a:p>
            <a:pPr marL="457200" lvl="1" indent="0">
              <a:buNone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3. Glutamina</a:t>
            </a:r>
          </a:p>
        </p:txBody>
      </p:sp>
      <p:sp>
        <p:nvSpPr>
          <p:cNvPr id="5" name="Retângulo Arredondado 5">
            <a:extLst>
              <a:ext uri="{FF2B5EF4-FFF2-40B4-BE49-F238E27FC236}">
                <a16:creationId xmlns:a16="http://schemas.microsoft.com/office/drawing/2014/main" id="{74F3FBBF-4D34-80F9-F5D6-7FAA748E9384}"/>
              </a:ext>
            </a:extLst>
          </p:cNvPr>
          <p:cNvSpPr/>
          <p:nvPr/>
        </p:nvSpPr>
        <p:spPr>
          <a:xfrm>
            <a:off x="2335618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Informações adicionais relevantes para a Nutrição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C7D9D6-FB0E-25B3-ED3D-AFA9D8272CA9}"/>
              </a:ext>
            </a:extLst>
          </p:cNvPr>
          <p:cNvSpPr txBox="1"/>
          <p:nvPr/>
        </p:nvSpPr>
        <p:spPr>
          <a:xfrm>
            <a:off x="4892841" y="18284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DIN Next LT Pro Heavy" panose="020B0503020203050203" pitchFamily="34" charset="77"/>
              </a:rPr>
              <a:t>Nutricionista responsável: Thais </a:t>
            </a:r>
            <a:r>
              <a:rPr lang="pt-BR" sz="1800" b="1" dirty="0" err="1">
                <a:latin typeface="DIN Next LT Pro Heavy" panose="020B0503020203050203" pitchFamily="34" charset="77"/>
              </a:rPr>
              <a:t>Marten</a:t>
            </a:r>
            <a:endParaRPr lang="pt-BR" sz="1800" b="1" dirty="0">
              <a:latin typeface="DIN Next LT Pro Heavy" panose="020B0503020203050203" pitchFamily="34" charset="77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CEDC8D-ADDA-C98C-483C-94ACD94BD3C9}"/>
              </a:ext>
            </a:extLst>
          </p:cNvPr>
          <p:cNvSpPr txBox="1"/>
          <p:nvPr/>
        </p:nvSpPr>
        <p:spPr>
          <a:xfrm>
            <a:off x="3760381" y="492260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4. Vitaminas e minerais</a:t>
            </a:r>
          </a:p>
          <a:p>
            <a:pPr lvl="1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5. Probióticos </a:t>
            </a:r>
          </a:p>
          <a:p>
            <a:pPr lvl="1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6. FOS (a partir de dez/23)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86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303F0F-3200-F701-496A-59160545E5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2657608" y="6003316"/>
            <a:ext cx="98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Adiciona uma garrafa de azeite extra virgem por semana</a:t>
            </a: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4154CF84-F774-D63D-D557-F83AB3DCDFCE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1DCE77-1CBA-09DF-04BA-7507A86048CE}"/>
              </a:ext>
            </a:extLst>
          </p:cNvPr>
          <p:cNvSpPr txBox="1"/>
          <p:nvPr/>
        </p:nvSpPr>
        <p:spPr>
          <a:xfrm>
            <a:off x="2388781" y="309830"/>
            <a:ext cx="713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Dieta CETOGÊNICA</a:t>
            </a:r>
          </a:p>
        </p:txBody>
      </p:sp>
      <p:sp>
        <p:nvSpPr>
          <p:cNvPr id="3" name="Retângulo Arredondado 25">
            <a:extLst>
              <a:ext uri="{FF2B5EF4-FFF2-40B4-BE49-F238E27FC236}">
                <a16:creationId xmlns:a16="http://schemas.microsoft.com/office/drawing/2014/main" id="{3C46B2FE-6A9F-E8F5-B2C7-67FAAE6FAE9C}"/>
              </a:ext>
            </a:extLst>
          </p:cNvPr>
          <p:cNvSpPr/>
          <p:nvPr/>
        </p:nvSpPr>
        <p:spPr>
          <a:xfrm>
            <a:off x="212351" y="3088090"/>
            <a:ext cx="2966839" cy="2655737"/>
          </a:xfrm>
          <a:prstGeom prst="roundRect">
            <a:avLst>
              <a:gd name="adj" fmla="val 11235"/>
            </a:avLst>
          </a:prstGeom>
          <a:solidFill>
            <a:srgbClr val="991919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DIN Next LT Pro" panose="020B0503020203050203" pitchFamily="34" charset="77"/>
              </a:rPr>
              <a:t>Shot = suco de 1 limão + gengibre + 35 ml de óleo de coco + alecrim + pimenta </a:t>
            </a:r>
            <a:r>
              <a:rPr lang="pt-BR" sz="2200" dirty="0" err="1">
                <a:solidFill>
                  <a:schemeClr val="bg1"/>
                </a:solidFill>
                <a:latin typeface="DIN Next LT Pro" panose="020B0503020203050203" pitchFamily="34" charset="77"/>
              </a:rPr>
              <a:t>cayena</a:t>
            </a:r>
            <a:r>
              <a:rPr lang="pt-BR" sz="2200" dirty="0">
                <a:solidFill>
                  <a:schemeClr val="bg1"/>
                </a:solidFill>
                <a:latin typeface="DIN Next LT Pro" panose="020B0503020203050203" pitchFamily="34" charset="77"/>
              </a:rPr>
              <a:t> + 1/2 copo de água</a:t>
            </a:r>
          </a:p>
          <a:p>
            <a:pPr algn="ctr"/>
            <a:endParaRPr lang="pt-BR" sz="2200" dirty="0"/>
          </a:p>
        </p:txBody>
      </p:sp>
      <p:sp>
        <p:nvSpPr>
          <p:cNvPr id="4" name="Retângulo Arredondado 26">
            <a:extLst>
              <a:ext uri="{FF2B5EF4-FFF2-40B4-BE49-F238E27FC236}">
                <a16:creationId xmlns:a16="http://schemas.microsoft.com/office/drawing/2014/main" id="{9262FDA4-5C11-22F4-CE3D-9D6FFAF6BB34}"/>
              </a:ext>
            </a:extLst>
          </p:cNvPr>
          <p:cNvSpPr/>
          <p:nvPr/>
        </p:nvSpPr>
        <p:spPr>
          <a:xfrm>
            <a:off x="3168187" y="3088090"/>
            <a:ext cx="2966839" cy="2655737"/>
          </a:xfrm>
          <a:prstGeom prst="roundRect">
            <a:avLst>
              <a:gd name="adj" fmla="val 11235"/>
            </a:avLst>
          </a:prstGeom>
          <a:solidFill>
            <a:srgbClr val="C75D5D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DIN Next LT Pro" panose="020B0503020203050203" pitchFamily="34" charset="77"/>
              </a:rPr>
              <a:t>suco vermelho (açaí + morango + mirtilo + amora + cereja + 1 avocado)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5" name="Retângulo Arredondado 27">
            <a:extLst>
              <a:ext uri="{FF2B5EF4-FFF2-40B4-BE49-F238E27FC236}">
                <a16:creationId xmlns:a16="http://schemas.microsoft.com/office/drawing/2014/main" id="{A14C3CE8-1F1F-C641-2B1A-04B1DD9E9E13}"/>
              </a:ext>
            </a:extLst>
          </p:cNvPr>
          <p:cNvSpPr/>
          <p:nvPr/>
        </p:nvSpPr>
        <p:spPr>
          <a:xfrm>
            <a:off x="6124023" y="3103379"/>
            <a:ext cx="2966839" cy="2655737"/>
          </a:xfrm>
          <a:prstGeom prst="roundRect">
            <a:avLst>
              <a:gd name="adj" fmla="val 11235"/>
            </a:avLst>
          </a:prstGeom>
          <a:solidFill>
            <a:schemeClr val="bg1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Mousse de chocolate 85% (avocado + leite de coco + néctar de coco)</a:t>
            </a:r>
          </a:p>
          <a:p>
            <a:pPr algn="ctr"/>
            <a:endParaRPr lang="pt-BR" sz="2200" dirty="0"/>
          </a:p>
        </p:txBody>
      </p:sp>
      <p:sp>
        <p:nvSpPr>
          <p:cNvPr id="10" name="Retângulo Arredondado 28">
            <a:extLst>
              <a:ext uri="{FF2B5EF4-FFF2-40B4-BE49-F238E27FC236}">
                <a16:creationId xmlns:a16="http://schemas.microsoft.com/office/drawing/2014/main" id="{3652EAFB-BBA5-490D-7042-7629449815BD}"/>
              </a:ext>
            </a:extLst>
          </p:cNvPr>
          <p:cNvSpPr/>
          <p:nvPr/>
        </p:nvSpPr>
        <p:spPr>
          <a:xfrm>
            <a:off x="9098847" y="3095734"/>
            <a:ext cx="2966839" cy="2655737"/>
          </a:xfrm>
          <a:prstGeom prst="roundRect">
            <a:avLst>
              <a:gd name="adj" fmla="val 11235"/>
            </a:avLst>
          </a:prstGeom>
          <a:solidFill>
            <a:srgbClr val="F0EAD8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Legumes e 150g de proteína (peixe/carne/frango)</a:t>
            </a:r>
          </a:p>
          <a:p>
            <a:pPr algn="ctr"/>
            <a:endParaRPr lang="pt-BR" sz="2200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B75A7E2-DF0A-E744-6551-44F614E69F40}"/>
              </a:ext>
            </a:extLst>
          </p:cNvPr>
          <p:cNvSpPr/>
          <p:nvPr/>
        </p:nvSpPr>
        <p:spPr>
          <a:xfrm>
            <a:off x="212351" y="2776510"/>
            <a:ext cx="2966839" cy="584564"/>
          </a:xfrm>
          <a:prstGeom prst="roundRect">
            <a:avLst/>
          </a:prstGeom>
          <a:solidFill>
            <a:srgbClr val="EFE6C4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JEJUM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C079F67-1F07-D95C-3464-2CBBF442A7F0}"/>
              </a:ext>
            </a:extLst>
          </p:cNvPr>
          <p:cNvSpPr/>
          <p:nvPr/>
        </p:nvSpPr>
        <p:spPr>
          <a:xfrm>
            <a:off x="3179190" y="2776510"/>
            <a:ext cx="2966839" cy="584564"/>
          </a:xfrm>
          <a:prstGeom prst="roundRect">
            <a:avLst/>
          </a:prstGeom>
          <a:solidFill>
            <a:srgbClr val="EFE6C4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CAFÉ DA MANHÃ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D31E052-33E0-2616-EB04-8C5C29F8F3B1}"/>
              </a:ext>
            </a:extLst>
          </p:cNvPr>
          <p:cNvSpPr/>
          <p:nvPr/>
        </p:nvSpPr>
        <p:spPr>
          <a:xfrm>
            <a:off x="6124022" y="2775303"/>
            <a:ext cx="2966839" cy="584564"/>
          </a:xfrm>
          <a:prstGeom prst="roundRect">
            <a:avLst/>
          </a:prstGeom>
          <a:solidFill>
            <a:srgbClr val="EFE6C4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COLAÇÃO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21EE847-1DB7-ADF6-6034-E9981341DE04}"/>
              </a:ext>
            </a:extLst>
          </p:cNvPr>
          <p:cNvSpPr/>
          <p:nvPr/>
        </p:nvSpPr>
        <p:spPr>
          <a:xfrm>
            <a:off x="9112867" y="2775303"/>
            <a:ext cx="2966839" cy="584564"/>
          </a:xfrm>
          <a:prstGeom prst="roundRect">
            <a:avLst/>
          </a:prstGeom>
          <a:solidFill>
            <a:srgbClr val="EFE6C4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ALMOÇO E JANTAR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F41B485-DEB9-9140-CC99-AF241D1044CC}"/>
              </a:ext>
            </a:extLst>
          </p:cNvPr>
          <p:cNvSpPr txBox="1"/>
          <p:nvPr/>
        </p:nvSpPr>
        <p:spPr>
          <a:xfrm>
            <a:off x="4780546" y="18353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DIN Next LT Pro Heavy" panose="020B0503020203050203" pitchFamily="34" charset="77"/>
              </a:rPr>
              <a:t>Nutricionista responsável: Thais </a:t>
            </a:r>
            <a:r>
              <a:rPr lang="pt-BR" sz="1800" b="1" dirty="0" err="1">
                <a:latin typeface="DIN Next LT Pro Heavy" panose="020B0503020203050203" pitchFamily="34" charset="77"/>
              </a:rPr>
              <a:t>Marten</a:t>
            </a:r>
            <a:endParaRPr lang="pt-BR" sz="1800" b="1" dirty="0">
              <a:latin typeface="DIN Next LT Pro Heavy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01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6D08975-1303-6FC8-11EF-268D535F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32" y="192507"/>
            <a:ext cx="8199608" cy="61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1B8C32A-0BB9-8071-7731-7E5CAE73BF02}"/>
              </a:ext>
            </a:extLst>
          </p:cNvPr>
          <p:cNvSpPr txBox="1"/>
          <p:nvPr/>
        </p:nvSpPr>
        <p:spPr>
          <a:xfrm>
            <a:off x="3352798" y="656626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Nutrients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 2019 </a:t>
            </a:r>
            <a:r>
              <a:rPr lang="pt-B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Oct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7;11(10):2393. </a:t>
            </a:r>
            <a:r>
              <a:rPr lang="pt-B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doi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: 10.3390/nu11102393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92C9E9-F9C7-E9F7-3C50-7A7530780799}"/>
              </a:ext>
            </a:extLst>
          </p:cNvPr>
          <p:cNvSpPr/>
          <p:nvPr/>
        </p:nvSpPr>
        <p:spPr>
          <a:xfrm rot="5400000">
            <a:off x="2155864" y="2220035"/>
            <a:ext cx="5598695" cy="1319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08220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D496777-DEFC-6FC1-4D7A-1B20FCA04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5575" cy="17907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4FF4605-43CB-343A-A2EA-C0BD04E0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286" y="1346855"/>
            <a:ext cx="7223209" cy="531204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4F790FC-D905-53C7-753F-D1F31A73BE3C}"/>
              </a:ext>
            </a:extLst>
          </p:cNvPr>
          <p:cNvSpPr txBox="1"/>
          <p:nvPr/>
        </p:nvSpPr>
        <p:spPr>
          <a:xfrm>
            <a:off x="401053" y="2686988"/>
            <a:ext cx="43752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⇩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Bifidobacterium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Roseburia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E.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rectale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F.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prausnitzii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Subdogranulum</a:t>
            </a:r>
            <a:endParaRPr lang="pt-BR" sz="2800" i="1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  <a:p>
            <a:endParaRPr lang="pt-BR" sz="2800" i="1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⇩ Diversidade bacteriana</a:t>
            </a:r>
          </a:p>
          <a:p>
            <a:endParaRPr lang="pt-BR" sz="2800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⇩ AGCC</a:t>
            </a:r>
          </a:p>
          <a:p>
            <a:endParaRPr lang="pt-BR" sz="2800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813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AFCE0A0-7FBD-740B-4451-BCBAAEDC1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06"/>
          <a:stretch/>
        </p:blipFill>
        <p:spPr>
          <a:xfrm>
            <a:off x="5756970" y="1863285"/>
            <a:ext cx="6247433" cy="47300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7691A37-415F-1D66-0FD9-43F893FEF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529137" cy="17847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1968C9B-90E3-10F3-3C6A-14F0C4D39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20"/>
          <a:stretch/>
        </p:blipFill>
        <p:spPr>
          <a:xfrm>
            <a:off x="2411486" y="264695"/>
            <a:ext cx="3345485" cy="1973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32017E-388F-9D92-F5E1-19698B669918}"/>
              </a:ext>
            </a:extLst>
          </p:cNvPr>
          <p:cNvSpPr txBox="1"/>
          <p:nvPr/>
        </p:nvSpPr>
        <p:spPr>
          <a:xfrm>
            <a:off x="617987" y="4697289"/>
            <a:ext cx="475411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DIN Next LT Pro" panose="020B0503020203050203" pitchFamily="34" charset="77"/>
              </a:rPr>
              <a:t>Vermelho = maior no grupo saudável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717728-D4D2-1A58-F843-F7E5D5D6F977}"/>
              </a:ext>
            </a:extLst>
          </p:cNvPr>
          <p:cNvSpPr txBox="1"/>
          <p:nvPr/>
        </p:nvSpPr>
        <p:spPr>
          <a:xfrm>
            <a:off x="648223" y="2610189"/>
            <a:ext cx="4723877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DIN Next LT Pro" panose="020B0503020203050203" pitchFamily="34" charset="77"/>
              </a:rPr>
              <a:t>Verde = maior nos indivíduos com esclerose múltipla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66ECFB6-E837-2BA8-B99F-E031E189B247}"/>
              </a:ext>
            </a:extLst>
          </p:cNvPr>
          <p:cNvSpPr txBox="1"/>
          <p:nvPr/>
        </p:nvSpPr>
        <p:spPr>
          <a:xfrm>
            <a:off x="648223" y="3832312"/>
            <a:ext cx="47238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DIN Next LT Pro" panose="020B0503020203050203" pitchFamily="34" charset="77"/>
              </a:rPr>
              <a:t>Amarelo = resultados conflitantes</a:t>
            </a:r>
          </a:p>
        </p:txBody>
      </p:sp>
    </p:spTree>
    <p:extLst>
      <p:ext uri="{BB962C8B-B14F-4D97-AF65-F5344CB8AC3E}">
        <p14:creationId xmlns:p14="http://schemas.microsoft.com/office/powerpoint/2010/main" val="355216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445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927455" y="1195685"/>
            <a:ext cx="43492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Esclerose múltipla e </a:t>
            </a:r>
            <a:r>
              <a:rPr lang="pt-BR" sz="4800" b="1" i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Cândida</a:t>
            </a:r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 intestinal: abordagem integrativa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5815014" y="922730"/>
            <a:ext cx="5529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Profa. Dra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. Ana Carolina Franco de Moraes</a:t>
            </a:r>
            <a:endParaRPr lang="pt-BR" sz="2400" dirty="0">
              <a:solidFill>
                <a:schemeClr val="bg2">
                  <a:lumMod val="25000"/>
                </a:schemeClr>
              </a:solidFill>
              <a:effectLst/>
              <a:latin typeface="DIN Next LT Pro" panose="020B0503020203050203" pitchFamily="34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Graduação em Nutrição pela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Puc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-Campinas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Mestrado em Enfermagem pela UNICAMP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Doutorado em Nutrição em Saúde Pública pela USP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Pós-doutorado em Epidemiologia pela USP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Certificação em dieta low FODMAP pela Monash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University</a:t>
            </a:r>
            <a:endParaRPr lang="pt-BR" sz="1600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</p:txBody>
      </p:sp>
      <p:pic>
        <p:nvPicPr>
          <p:cNvPr id="8" name="Imagem 7" descr="Frutas em superfície preta&#10;&#10;Descrição gerada automaticamente">
            <a:extLst>
              <a:ext uri="{FF2B5EF4-FFF2-40B4-BE49-F238E27FC236}">
                <a16:creationId xmlns:a16="http://schemas.microsoft.com/office/drawing/2014/main" id="{09830E73-DF7B-F8EB-06B7-4588944F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74" y="5237518"/>
            <a:ext cx="3367778" cy="18059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62E2EB-F2D4-AA2E-B4CF-6B71367F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65" y="4812587"/>
            <a:ext cx="1266248" cy="1361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CD3842-9994-F669-83A2-123D441F4CBC}"/>
              </a:ext>
            </a:extLst>
          </p:cNvPr>
          <p:cNvSpPr txBox="1"/>
          <p:nvPr/>
        </p:nvSpPr>
        <p:spPr>
          <a:xfrm>
            <a:off x="5815013" y="3467432"/>
            <a:ext cx="62102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Prof. Dr. Alessandro Silveira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Graduação em Farmácia pela UFSM e Bioquímica pela PUC-PR 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Especialização em Microbiologia pela PUC-PR, Doenças Infecciosas e Parasitárias pela FURB e em Educação pela PUC-RS. 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Mestrado em Ciências Farmacêuticas pela UNIVALI. 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Doutorado em Ciências Médicas pela UFCSPA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Pós-doutorado em Análises Clínicas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pela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 UFSC.</a:t>
            </a:r>
            <a:endParaRPr lang="pt-BR" sz="1600" dirty="0">
              <a:solidFill>
                <a:schemeClr val="bg2">
                  <a:lumMod val="25000"/>
                </a:schemeClr>
              </a:solidFill>
              <a:effectLst/>
              <a:latin typeface="DIN Next LT Pro" panose="020B0503020203050203" pitchFamily="34" charset="77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9AD0E72-80F6-6CC4-65AA-B36C04C30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51" b="27776"/>
          <a:stretch/>
        </p:blipFill>
        <p:spPr>
          <a:xfrm>
            <a:off x="10648281" y="1562284"/>
            <a:ext cx="1578993" cy="1543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724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303F0F-3200-F701-496A-59160545E5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4154CF84-F774-D63D-D557-F83AB3DCDFCE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1DCE77-1CBA-09DF-04BA-7507A86048CE}"/>
              </a:ext>
            </a:extLst>
          </p:cNvPr>
          <p:cNvSpPr txBox="1"/>
          <p:nvPr/>
        </p:nvSpPr>
        <p:spPr>
          <a:xfrm>
            <a:off x="3035318" y="-88927"/>
            <a:ext cx="6015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Teste de microbiota fecal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23F9F7-8463-F3A2-EAB0-29349463D043}"/>
              </a:ext>
            </a:extLst>
          </p:cNvPr>
          <p:cNvSpPr txBox="1"/>
          <p:nvPr/>
        </p:nvSpPr>
        <p:spPr>
          <a:xfrm>
            <a:off x="8108017" y="3697235"/>
            <a:ext cx="355058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000" lvl="1">
              <a:buClr>
                <a:srgbClr val="51AAEA"/>
              </a:buClr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Como os microrganismos estão equilibrados entre si?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27D08F5-4581-1295-8E6D-806DBAA8C1E7}"/>
              </a:ext>
            </a:extLst>
          </p:cNvPr>
          <p:cNvSpPr txBox="1"/>
          <p:nvPr/>
        </p:nvSpPr>
        <p:spPr>
          <a:xfrm>
            <a:off x="8093496" y="2798371"/>
            <a:ext cx="356510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000" lvl="1">
              <a:buClr>
                <a:srgbClr val="51AAEA"/>
              </a:buClr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Quantas espécies ≠ podem ser detectadas na amostra?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3FB717-E711-B4B5-44F9-0EE958D6E3C2}"/>
              </a:ext>
            </a:extLst>
          </p:cNvPr>
          <p:cNvSpPr txBox="1"/>
          <p:nvPr/>
        </p:nvSpPr>
        <p:spPr>
          <a:xfrm>
            <a:off x="8108017" y="4596099"/>
            <a:ext cx="3550583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000" lvl="1">
              <a:buClr>
                <a:srgbClr val="51AAEA"/>
              </a:buClr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Temos a regularidade das espécies (nível de abundância semelhante) ou algumas espécies dominam outras?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ED73C6C-A32F-B005-CE72-0D0A9D56C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" t="37633" r="50000" b="13315"/>
          <a:stretch/>
        </p:blipFill>
        <p:spPr>
          <a:xfrm>
            <a:off x="126011" y="2574819"/>
            <a:ext cx="5610225" cy="3362325"/>
          </a:xfrm>
          <a:prstGeom prst="rect">
            <a:avLst/>
          </a:prstGeom>
        </p:spPr>
      </p:pic>
      <p:sp>
        <p:nvSpPr>
          <p:cNvPr id="14" name="Seta para a Direita 19">
            <a:extLst>
              <a:ext uri="{FF2B5EF4-FFF2-40B4-BE49-F238E27FC236}">
                <a16:creationId xmlns:a16="http://schemas.microsoft.com/office/drawing/2014/main" id="{12F66DD9-CD6B-E0EC-EBDB-EBBF226E6C2C}"/>
              </a:ext>
            </a:extLst>
          </p:cNvPr>
          <p:cNvSpPr/>
          <p:nvPr/>
        </p:nvSpPr>
        <p:spPr>
          <a:xfrm>
            <a:off x="5331479" y="3655645"/>
            <a:ext cx="2498071" cy="600336"/>
          </a:xfrm>
          <a:custGeom>
            <a:avLst/>
            <a:gdLst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7496 w 1457737"/>
              <a:gd name="connsiteY5" fmla="*/ 510362 h 680483"/>
              <a:gd name="connsiteX6" fmla="*/ 0 w 1457737"/>
              <a:gd name="connsiteY6" fmla="*/ 510362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7496 w 1457737"/>
              <a:gd name="connsiteY5" fmla="*/ 418213 h 680483"/>
              <a:gd name="connsiteX6" fmla="*/ 0 w 1457737"/>
              <a:gd name="connsiteY6" fmla="*/ 510362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7496 w 1457737"/>
              <a:gd name="connsiteY5" fmla="*/ 418213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11146 w 1457737"/>
              <a:gd name="connsiteY5" fmla="*/ 443613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7496 w 1457737"/>
              <a:gd name="connsiteY1" fmla="*/ 17012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07971 w 1457737"/>
              <a:gd name="connsiteY5" fmla="*/ 427738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57737"/>
              <a:gd name="connsiteY0" fmla="*/ 170121 h 680483"/>
              <a:gd name="connsiteX1" fmla="*/ 1114321 w 1457737"/>
              <a:gd name="connsiteY1" fmla="*/ 201871 h 680483"/>
              <a:gd name="connsiteX2" fmla="*/ 1117496 w 1457737"/>
              <a:gd name="connsiteY2" fmla="*/ 0 h 680483"/>
              <a:gd name="connsiteX3" fmla="*/ 1457737 w 1457737"/>
              <a:gd name="connsiteY3" fmla="*/ 340242 h 680483"/>
              <a:gd name="connsiteX4" fmla="*/ 1117496 w 1457737"/>
              <a:gd name="connsiteY4" fmla="*/ 680483 h 680483"/>
              <a:gd name="connsiteX5" fmla="*/ 1107971 w 1457737"/>
              <a:gd name="connsiteY5" fmla="*/ 427738 h 680483"/>
              <a:gd name="connsiteX6" fmla="*/ 0 w 1457737"/>
              <a:gd name="connsiteY6" fmla="*/ 432390 h 680483"/>
              <a:gd name="connsiteX7" fmla="*/ 0 w 1457737"/>
              <a:gd name="connsiteY7" fmla="*/ 170121 h 680483"/>
              <a:gd name="connsiteX0" fmla="*/ 0 w 1460912"/>
              <a:gd name="connsiteY0" fmla="*/ 198696 h 680483"/>
              <a:gd name="connsiteX1" fmla="*/ 1117496 w 1460912"/>
              <a:gd name="connsiteY1" fmla="*/ 201871 h 680483"/>
              <a:gd name="connsiteX2" fmla="*/ 1120671 w 1460912"/>
              <a:gd name="connsiteY2" fmla="*/ 0 h 680483"/>
              <a:gd name="connsiteX3" fmla="*/ 1460912 w 1460912"/>
              <a:gd name="connsiteY3" fmla="*/ 340242 h 680483"/>
              <a:gd name="connsiteX4" fmla="*/ 1120671 w 1460912"/>
              <a:gd name="connsiteY4" fmla="*/ 680483 h 680483"/>
              <a:gd name="connsiteX5" fmla="*/ 1111146 w 1460912"/>
              <a:gd name="connsiteY5" fmla="*/ 427738 h 680483"/>
              <a:gd name="connsiteX6" fmla="*/ 3175 w 1460912"/>
              <a:gd name="connsiteY6" fmla="*/ 432390 h 680483"/>
              <a:gd name="connsiteX7" fmla="*/ 0 w 1460912"/>
              <a:gd name="connsiteY7" fmla="*/ 198696 h 680483"/>
              <a:gd name="connsiteX0" fmla="*/ 0 w 1587912"/>
              <a:gd name="connsiteY0" fmla="*/ 198696 h 680483"/>
              <a:gd name="connsiteX1" fmla="*/ 1117496 w 1587912"/>
              <a:gd name="connsiteY1" fmla="*/ 201871 h 680483"/>
              <a:gd name="connsiteX2" fmla="*/ 1120671 w 1587912"/>
              <a:gd name="connsiteY2" fmla="*/ 0 h 680483"/>
              <a:gd name="connsiteX3" fmla="*/ 1587912 w 1587912"/>
              <a:gd name="connsiteY3" fmla="*/ 343417 h 680483"/>
              <a:gd name="connsiteX4" fmla="*/ 1120671 w 1587912"/>
              <a:gd name="connsiteY4" fmla="*/ 680483 h 680483"/>
              <a:gd name="connsiteX5" fmla="*/ 1111146 w 1587912"/>
              <a:gd name="connsiteY5" fmla="*/ 427738 h 680483"/>
              <a:gd name="connsiteX6" fmla="*/ 3175 w 1587912"/>
              <a:gd name="connsiteY6" fmla="*/ 432390 h 680483"/>
              <a:gd name="connsiteX7" fmla="*/ 0 w 1587912"/>
              <a:gd name="connsiteY7" fmla="*/ 198696 h 680483"/>
              <a:gd name="connsiteX0" fmla="*/ 0 w 1657762"/>
              <a:gd name="connsiteY0" fmla="*/ 198696 h 680483"/>
              <a:gd name="connsiteX1" fmla="*/ 1117496 w 1657762"/>
              <a:gd name="connsiteY1" fmla="*/ 201871 h 680483"/>
              <a:gd name="connsiteX2" fmla="*/ 1120671 w 1657762"/>
              <a:gd name="connsiteY2" fmla="*/ 0 h 680483"/>
              <a:gd name="connsiteX3" fmla="*/ 1657762 w 1657762"/>
              <a:gd name="connsiteY3" fmla="*/ 337067 h 680483"/>
              <a:gd name="connsiteX4" fmla="*/ 1120671 w 1657762"/>
              <a:gd name="connsiteY4" fmla="*/ 680483 h 680483"/>
              <a:gd name="connsiteX5" fmla="*/ 1111146 w 1657762"/>
              <a:gd name="connsiteY5" fmla="*/ 427738 h 680483"/>
              <a:gd name="connsiteX6" fmla="*/ 3175 w 1657762"/>
              <a:gd name="connsiteY6" fmla="*/ 432390 h 680483"/>
              <a:gd name="connsiteX7" fmla="*/ 0 w 1657762"/>
              <a:gd name="connsiteY7" fmla="*/ 198696 h 680483"/>
              <a:gd name="connsiteX0" fmla="*/ 0 w 1648237"/>
              <a:gd name="connsiteY0" fmla="*/ 198696 h 680483"/>
              <a:gd name="connsiteX1" fmla="*/ 1117496 w 1648237"/>
              <a:gd name="connsiteY1" fmla="*/ 201871 h 680483"/>
              <a:gd name="connsiteX2" fmla="*/ 1120671 w 1648237"/>
              <a:gd name="connsiteY2" fmla="*/ 0 h 680483"/>
              <a:gd name="connsiteX3" fmla="*/ 1648237 w 1648237"/>
              <a:gd name="connsiteY3" fmla="*/ 318017 h 680483"/>
              <a:gd name="connsiteX4" fmla="*/ 1120671 w 1648237"/>
              <a:gd name="connsiteY4" fmla="*/ 680483 h 680483"/>
              <a:gd name="connsiteX5" fmla="*/ 1111146 w 1648237"/>
              <a:gd name="connsiteY5" fmla="*/ 427738 h 680483"/>
              <a:gd name="connsiteX6" fmla="*/ 3175 w 1648237"/>
              <a:gd name="connsiteY6" fmla="*/ 432390 h 680483"/>
              <a:gd name="connsiteX7" fmla="*/ 0 w 1648237"/>
              <a:gd name="connsiteY7" fmla="*/ 198696 h 680483"/>
              <a:gd name="connsiteX0" fmla="*/ 0 w 1654587"/>
              <a:gd name="connsiteY0" fmla="*/ 198696 h 680483"/>
              <a:gd name="connsiteX1" fmla="*/ 1117496 w 1654587"/>
              <a:gd name="connsiteY1" fmla="*/ 201871 h 680483"/>
              <a:gd name="connsiteX2" fmla="*/ 1120671 w 1654587"/>
              <a:gd name="connsiteY2" fmla="*/ 0 h 680483"/>
              <a:gd name="connsiteX3" fmla="*/ 1654587 w 1654587"/>
              <a:gd name="connsiteY3" fmla="*/ 333892 h 680483"/>
              <a:gd name="connsiteX4" fmla="*/ 1120671 w 1654587"/>
              <a:gd name="connsiteY4" fmla="*/ 680483 h 680483"/>
              <a:gd name="connsiteX5" fmla="*/ 1111146 w 1654587"/>
              <a:gd name="connsiteY5" fmla="*/ 427738 h 680483"/>
              <a:gd name="connsiteX6" fmla="*/ 3175 w 1654587"/>
              <a:gd name="connsiteY6" fmla="*/ 432390 h 680483"/>
              <a:gd name="connsiteX7" fmla="*/ 0 w 1654587"/>
              <a:gd name="connsiteY7" fmla="*/ 198696 h 680483"/>
              <a:gd name="connsiteX0" fmla="*/ 0 w 1638712"/>
              <a:gd name="connsiteY0" fmla="*/ 198696 h 680483"/>
              <a:gd name="connsiteX1" fmla="*/ 1117496 w 1638712"/>
              <a:gd name="connsiteY1" fmla="*/ 201871 h 680483"/>
              <a:gd name="connsiteX2" fmla="*/ 1120671 w 1638712"/>
              <a:gd name="connsiteY2" fmla="*/ 0 h 680483"/>
              <a:gd name="connsiteX3" fmla="*/ 1638712 w 1638712"/>
              <a:gd name="connsiteY3" fmla="*/ 314842 h 680483"/>
              <a:gd name="connsiteX4" fmla="*/ 1120671 w 1638712"/>
              <a:gd name="connsiteY4" fmla="*/ 680483 h 680483"/>
              <a:gd name="connsiteX5" fmla="*/ 1111146 w 1638712"/>
              <a:gd name="connsiteY5" fmla="*/ 427738 h 680483"/>
              <a:gd name="connsiteX6" fmla="*/ 3175 w 1638712"/>
              <a:gd name="connsiteY6" fmla="*/ 432390 h 680483"/>
              <a:gd name="connsiteX7" fmla="*/ 0 w 1638712"/>
              <a:gd name="connsiteY7" fmla="*/ 198696 h 680483"/>
              <a:gd name="connsiteX0" fmla="*/ 0 w 1638712"/>
              <a:gd name="connsiteY0" fmla="*/ 198696 h 651908"/>
              <a:gd name="connsiteX1" fmla="*/ 1117496 w 1638712"/>
              <a:gd name="connsiteY1" fmla="*/ 201871 h 651908"/>
              <a:gd name="connsiteX2" fmla="*/ 1120671 w 1638712"/>
              <a:gd name="connsiteY2" fmla="*/ 0 h 651908"/>
              <a:gd name="connsiteX3" fmla="*/ 1638712 w 1638712"/>
              <a:gd name="connsiteY3" fmla="*/ 314842 h 651908"/>
              <a:gd name="connsiteX4" fmla="*/ 1120671 w 1638712"/>
              <a:gd name="connsiteY4" fmla="*/ 651908 h 651908"/>
              <a:gd name="connsiteX5" fmla="*/ 1111146 w 1638712"/>
              <a:gd name="connsiteY5" fmla="*/ 427738 h 651908"/>
              <a:gd name="connsiteX6" fmla="*/ 3175 w 1638712"/>
              <a:gd name="connsiteY6" fmla="*/ 432390 h 651908"/>
              <a:gd name="connsiteX7" fmla="*/ 0 w 1638712"/>
              <a:gd name="connsiteY7" fmla="*/ 198696 h 651908"/>
              <a:gd name="connsiteX0" fmla="*/ 0 w 1638712"/>
              <a:gd name="connsiteY0" fmla="*/ 198696 h 623333"/>
              <a:gd name="connsiteX1" fmla="*/ 1117496 w 1638712"/>
              <a:gd name="connsiteY1" fmla="*/ 201871 h 623333"/>
              <a:gd name="connsiteX2" fmla="*/ 1120671 w 1638712"/>
              <a:gd name="connsiteY2" fmla="*/ 0 h 623333"/>
              <a:gd name="connsiteX3" fmla="*/ 1638712 w 1638712"/>
              <a:gd name="connsiteY3" fmla="*/ 314842 h 623333"/>
              <a:gd name="connsiteX4" fmla="*/ 1117496 w 1638712"/>
              <a:gd name="connsiteY4" fmla="*/ 623333 h 623333"/>
              <a:gd name="connsiteX5" fmla="*/ 1111146 w 1638712"/>
              <a:gd name="connsiteY5" fmla="*/ 427738 h 623333"/>
              <a:gd name="connsiteX6" fmla="*/ 3175 w 1638712"/>
              <a:gd name="connsiteY6" fmla="*/ 432390 h 623333"/>
              <a:gd name="connsiteX7" fmla="*/ 0 w 1638712"/>
              <a:gd name="connsiteY7" fmla="*/ 198696 h 623333"/>
              <a:gd name="connsiteX0" fmla="*/ 0 w 1638712"/>
              <a:gd name="connsiteY0" fmla="*/ 198696 h 591583"/>
              <a:gd name="connsiteX1" fmla="*/ 1117496 w 1638712"/>
              <a:gd name="connsiteY1" fmla="*/ 201871 h 591583"/>
              <a:gd name="connsiteX2" fmla="*/ 1120671 w 1638712"/>
              <a:gd name="connsiteY2" fmla="*/ 0 h 591583"/>
              <a:gd name="connsiteX3" fmla="*/ 1638712 w 1638712"/>
              <a:gd name="connsiteY3" fmla="*/ 314842 h 591583"/>
              <a:gd name="connsiteX4" fmla="*/ 1117496 w 1638712"/>
              <a:gd name="connsiteY4" fmla="*/ 591583 h 591583"/>
              <a:gd name="connsiteX5" fmla="*/ 1111146 w 1638712"/>
              <a:gd name="connsiteY5" fmla="*/ 427738 h 591583"/>
              <a:gd name="connsiteX6" fmla="*/ 3175 w 1638712"/>
              <a:gd name="connsiteY6" fmla="*/ 432390 h 591583"/>
              <a:gd name="connsiteX7" fmla="*/ 0 w 1638712"/>
              <a:gd name="connsiteY7" fmla="*/ 198696 h 591583"/>
              <a:gd name="connsiteX0" fmla="*/ 0 w 1673637"/>
              <a:gd name="connsiteY0" fmla="*/ 198696 h 591583"/>
              <a:gd name="connsiteX1" fmla="*/ 1117496 w 1673637"/>
              <a:gd name="connsiteY1" fmla="*/ 201871 h 591583"/>
              <a:gd name="connsiteX2" fmla="*/ 1120671 w 1673637"/>
              <a:gd name="connsiteY2" fmla="*/ 0 h 591583"/>
              <a:gd name="connsiteX3" fmla="*/ 1673637 w 1673637"/>
              <a:gd name="connsiteY3" fmla="*/ 340242 h 591583"/>
              <a:gd name="connsiteX4" fmla="*/ 1117496 w 1673637"/>
              <a:gd name="connsiteY4" fmla="*/ 591583 h 591583"/>
              <a:gd name="connsiteX5" fmla="*/ 1111146 w 1673637"/>
              <a:gd name="connsiteY5" fmla="*/ 427738 h 591583"/>
              <a:gd name="connsiteX6" fmla="*/ 3175 w 1673637"/>
              <a:gd name="connsiteY6" fmla="*/ 432390 h 591583"/>
              <a:gd name="connsiteX7" fmla="*/ 0 w 1673637"/>
              <a:gd name="connsiteY7" fmla="*/ 198696 h 591583"/>
              <a:gd name="connsiteX0" fmla="*/ 0 w 1667287"/>
              <a:gd name="connsiteY0" fmla="*/ 198696 h 591583"/>
              <a:gd name="connsiteX1" fmla="*/ 1117496 w 1667287"/>
              <a:gd name="connsiteY1" fmla="*/ 201871 h 591583"/>
              <a:gd name="connsiteX2" fmla="*/ 1120671 w 1667287"/>
              <a:gd name="connsiteY2" fmla="*/ 0 h 591583"/>
              <a:gd name="connsiteX3" fmla="*/ 1667287 w 1667287"/>
              <a:gd name="connsiteY3" fmla="*/ 318017 h 591583"/>
              <a:gd name="connsiteX4" fmla="*/ 1117496 w 1667287"/>
              <a:gd name="connsiteY4" fmla="*/ 591583 h 591583"/>
              <a:gd name="connsiteX5" fmla="*/ 1111146 w 1667287"/>
              <a:gd name="connsiteY5" fmla="*/ 427738 h 591583"/>
              <a:gd name="connsiteX6" fmla="*/ 3175 w 1667287"/>
              <a:gd name="connsiteY6" fmla="*/ 432390 h 591583"/>
              <a:gd name="connsiteX7" fmla="*/ 0 w 1667287"/>
              <a:gd name="connsiteY7" fmla="*/ 198696 h 591583"/>
              <a:gd name="connsiteX0" fmla="*/ 0 w 1667287"/>
              <a:gd name="connsiteY0" fmla="*/ 198696 h 629683"/>
              <a:gd name="connsiteX1" fmla="*/ 1117496 w 1667287"/>
              <a:gd name="connsiteY1" fmla="*/ 201871 h 629683"/>
              <a:gd name="connsiteX2" fmla="*/ 1120671 w 1667287"/>
              <a:gd name="connsiteY2" fmla="*/ 0 h 629683"/>
              <a:gd name="connsiteX3" fmla="*/ 1667287 w 1667287"/>
              <a:gd name="connsiteY3" fmla="*/ 318017 h 629683"/>
              <a:gd name="connsiteX4" fmla="*/ 1117496 w 1667287"/>
              <a:gd name="connsiteY4" fmla="*/ 629683 h 629683"/>
              <a:gd name="connsiteX5" fmla="*/ 1111146 w 1667287"/>
              <a:gd name="connsiteY5" fmla="*/ 427738 h 629683"/>
              <a:gd name="connsiteX6" fmla="*/ 3175 w 1667287"/>
              <a:gd name="connsiteY6" fmla="*/ 432390 h 629683"/>
              <a:gd name="connsiteX7" fmla="*/ 0 w 1667287"/>
              <a:gd name="connsiteY7" fmla="*/ 198696 h 629683"/>
              <a:gd name="connsiteX0" fmla="*/ 0 w 1603787"/>
              <a:gd name="connsiteY0" fmla="*/ 198696 h 629683"/>
              <a:gd name="connsiteX1" fmla="*/ 1117496 w 1603787"/>
              <a:gd name="connsiteY1" fmla="*/ 201871 h 629683"/>
              <a:gd name="connsiteX2" fmla="*/ 1120671 w 1603787"/>
              <a:gd name="connsiteY2" fmla="*/ 0 h 629683"/>
              <a:gd name="connsiteX3" fmla="*/ 1603787 w 1603787"/>
              <a:gd name="connsiteY3" fmla="*/ 314842 h 629683"/>
              <a:gd name="connsiteX4" fmla="*/ 1117496 w 1603787"/>
              <a:gd name="connsiteY4" fmla="*/ 629683 h 629683"/>
              <a:gd name="connsiteX5" fmla="*/ 1111146 w 1603787"/>
              <a:gd name="connsiteY5" fmla="*/ 427738 h 629683"/>
              <a:gd name="connsiteX6" fmla="*/ 3175 w 1603787"/>
              <a:gd name="connsiteY6" fmla="*/ 432390 h 629683"/>
              <a:gd name="connsiteX7" fmla="*/ 0 w 1603787"/>
              <a:gd name="connsiteY7" fmla="*/ 198696 h 6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3787" h="629683">
                <a:moveTo>
                  <a:pt x="0" y="198696"/>
                </a:moveTo>
                <a:lnTo>
                  <a:pt x="1117496" y="201871"/>
                </a:lnTo>
                <a:cubicBezTo>
                  <a:pt x="1118554" y="134581"/>
                  <a:pt x="1119613" y="67290"/>
                  <a:pt x="1120671" y="0"/>
                </a:cubicBezTo>
                <a:lnTo>
                  <a:pt x="1603787" y="314842"/>
                </a:lnTo>
                <a:lnTo>
                  <a:pt x="1117496" y="629683"/>
                </a:lnTo>
                <a:lnTo>
                  <a:pt x="1111146" y="427738"/>
                </a:lnTo>
                <a:lnTo>
                  <a:pt x="3175" y="432390"/>
                </a:lnTo>
                <a:cubicBezTo>
                  <a:pt x="2117" y="354492"/>
                  <a:pt x="1058" y="276594"/>
                  <a:pt x="0" y="198696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5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14BBE0-802D-4478-91B1-391E6A8F9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5" t="18933" r="25658" b="30517"/>
          <a:stretch/>
        </p:blipFill>
        <p:spPr>
          <a:xfrm>
            <a:off x="217791" y="279818"/>
            <a:ext cx="5666045" cy="298503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7F44E1F-EA40-41DC-86E6-883575FBBF97}"/>
              </a:ext>
            </a:extLst>
          </p:cNvPr>
          <p:cNvSpPr/>
          <p:nvPr/>
        </p:nvSpPr>
        <p:spPr>
          <a:xfrm>
            <a:off x="1026626" y="3547631"/>
            <a:ext cx="3644728" cy="1107996"/>
          </a:xfrm>
          <a:prstGeom prst="rect">
            <a:avLst/>
          </a:prstGeom>
          <a:solidFill>
            <a:srgbClr val="991919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</a:rPr>
              <a:t>Diversidade bacteriana aumenta com a inclusão de alimentos de origem </a:t>
            </a:r>
            <a:r>
              <a:rPr lang="pt-BR" sz="2200" u="sng" dirty="0">
                <a:solidFill>
                  <a:schemeClr val="bg1"/>
                </a:solidFill>
              </a:rPr>
              <a:t>vegetal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01DBB84-3E72-4199-9962-52F60B83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00" y="649593"/>
            <a:ext cx="5719160" cy="589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8D3377C-34B5-463D-BD42-D3B7B6520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54" y="4802255"/>
            <a:ext cx="1542623" cy="105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C0796586-E9AD-43DD-A99F-06F5D3B0FCB9}"/>
              </a:ext>
            </a:extLst>
          </p:cNvPr>
          <p:cNvSpPr/>
          <p:nvPr/>
        </p:nvSpPr>
        <p:spPr>
          <a:xfrm rot="19159501">
            <a:off x="8807221" y="956788"/>
            <a:ext cx="2255687" cy="461613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EF7C3D8-A95B-47AA-9D58-31BD4016F2F3}"/>
              </a:ext>
            </a:extLst>
          </p:cNvPr>
          <p:cNvSpPr/>
          <p:nvPr/>
        </p:nvSpPr>
        <p:spPr>
          <a:xfrm rot="19159501">
            <a:off x="6662616" y="2820790"/>
            <a:ext cx="2360893" cy="242553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E056881-D2EB-49DF-966E-551CA81A399F}"/>
              </a:ext>
            </a:extLst>
          </p:cNvPr>
          <p:cNvSpPr/>
          <p:nvPr/>
        </p:nvSpPr>
        <p:spPr>
          <a:xfrm rot="19159501">
            <a:off x="8017301" y="4520508"/>
            <a:ext cx="1986276" cy="18910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7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0969FE-06C0-4842-9525-BA857030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4" t="15904" r="14366" b="15008"/>
          <a:stretch/>
        </p:blipFill>
        <p:spPr>
          <a:xfrm>
            <a:off x="1251284" y="242078"/>
            <a:ext cx="9561095" cy="618973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9E533F8-026F-464C-B1D0-78C7399A19B4}"/>
              </a:ext>
            </a:extLst>
          </p:cNvPr>
          <p:cNvSpPr/>
          <p:nvPr/>
        </p:nvSpPr>
        <p:spPr>
          <a:xfrm>
            <a:off x="5076012" y="6517724"/>
            <a:ext cx="2919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 err="1">
                <a:latin typeface="Arial Narrow" panose="020B0606020202030204" pitchFamily="34" charset="0"/>
              </a:rPr>
              <a:t>Leeming</a:t>
            </a:r>
            <a:r>
              <a:rPr lang="pt-BR" sz="1400" b="1" dirty="0">
                <a:latin typeface="Arial Narrow" panose="020B0606020202030204" pitchFamily="34" charset="0"/>
              </a:rPr>
              <a:t> et al. </a:t>
            </a:r>
            <a:r>
              <a:rPr lang="pt-BR" sz="1400" b="1" dirty="0" err="1">
                <a:latin typeface="Arial Narrow" panose="020B0606020202030204" pitchFamily="34" charset="0"/>
              </a:rPr>
              <a:t>Nutrients</a:t>
            </a:r>
            <a:r>
              <a:rPr lang="pt-BR" sz="1400" b="1" dirty="0">
                <a:latin typeface="Arial Narrow" panose="020B0606020202030204" pitchFamily="34" charset="0"/>
              </a:rPr>
              <a:t>. 2019, 11, 2862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157D47-D8E2-4F6A-9B55-A6E091BA9DC9}"/>
              </a:ext>
            </a:extLst>
          </p:cNvPr>
          <p:cNvSpPr txBox="1"/>
          <p:nvPr/>
        </p:nvSpPr>
        <p:spPr>
          <a:xfrm>
            <a:off x="2070049" y="417095"/>
            <a:ext cx="101003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Introdução de alimentos sólidos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6BB8CE-6123-4068-B633-D90415C6BD3A}"/>
              </a:ext>
            </a:extLst>
          </p:cNvPr>
          <p:cNvSpPr txBox="1"/>
          <p:nvPr/>
        </p:nvSpPr>
        <p:spPr>
          <a:xfrm>
            <a:off x="3144252" y="380008"/>
            <a:ext cx="73793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Introdução de novos alimentos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F95530-652D-4E78-B721-D7A47681D771}"/>
              </a:ext>
            </a:extLst>
          </p:cNvPr>
          <p:cNvSpPr txBox="1"/>
          <p:nvPr/>
        </p:nvSpPr>
        <p:spPr>
          <a:xfrm>
            <a:off x="3946357" y="380007"/>
            <a:ext cx="89598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Maior diversidade de alimentos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DF9F34A-9381-46B3-9691-527DD732EA8F}"/>
              </a:ext>
            </a:extLst>
          </p:cNvPr>
          <p:cNvSpPr txBox="1"/>
          <p:nvPr/>
        </p:nvSpPr>
        <p:spPr>
          <a:xfrm>
            <a:off x="2070048" y="1375245"/>
            <a:ext cx="5760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Peito ou fórmula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98937AA-EADE-402E-A6EE-FED1CAEFFF9D}"/>
              </a:ext>
            </a:extLst>
          </p:cNvPr>
          <p:cNvSpPr txBox="1"/>
          <p:nvPr/>
        </p:nvSpPr>
        <p:spPr>
          <a:xfrm>
            <a:off x="3988833" y="3956889"/>
            <a:ext cx="81103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Maior diversidade microbiana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28E757-1950-4AAA-94D9-F4CF31F76AD9}"/>
              </a:ext>
            </a:extLst>
          </p:cNvPr>
          <p:cNvSpPr txBox="1"/>
          <p:nvPr/>
        </p:nvSpPr>
        <p:spPr>
          <a:xfrm>
            <a:off x="6135758" y="3183572"/>
            <a:ext cx="89319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Microbiota estável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EF2790C-8CD5-49B0-AABC-D3B5EA6C979A}"/>
              </a:ext>
            </a:extLst>
          </p:cNvPr>
          <p:cNvSpPr txBox="1"/>
          <p:nvPr/>
        </p:nvSpPr>
        <p:spPr>
          <a:xfrm>
            <a:off x="2949934" y="4257228"/>
            <a:ext cx="9322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Formação da microbiota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CF992EA-94CF-454C-983C-30BD520B5C0A}"/>
              </a:ext>
            </a:extLst>
          </p:cNvPr>
          <p:cNvSpPr txBox="1"/>
          <p:nvPr/>
        </p:nvSpPr>
        <p:spPr>
          <a:xfrm>
            <a:off x="1876019" y="4595782"/>
            <a:ext cx="9322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Microbiota instável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4F51A55-79AE-49BE-8BDC-6CC9E7954B01}"/>
              </a:ext>
            </a:extLst>
          </p:cNvPr>
          <p:cNvSpPr txBox="1"/>
          <p:nvPr/>
        </p:nvSpPr>
        <p:spPr>
          <a:xfrm>
            <a:off x="8294047" y="3336947"/>
            <a:ext cx="508047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ANO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AE5155-640B-47C1-8BB8-23AE51DB75E7}"/>
              </a:ext>
            </a:extLst>
          </p:cNvPr>
          <p:cNvSpPr txBox="1"/>
          <p:nvPr/>
        </p:nvSpPr>
        <p:spPr>
          <a:xfrm>
            <a:off x="8309813" y="626228"/>
            <a:ext cx="508047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ANO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75278B-CD30-43D0-B14C-AD112D127320}"/>
              </a:ext>
            </a:extLst>
          </p:cNvPr>
          <p:cNvSpPr txBox="1"/>
          <p:nvPr/>
        </p:nvSpPr>
        <p:spPr>
          <a:xfrm>
            <a:off x="9662860" y="626228"/>
            <a:ext cx="649705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SEMANA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9F13B5C-CA53-4C31-9702-148A22AEE4A4}"/>
              </a:ext>
            </a:extLst>
          </p:cNvPr>
          <p:cNvSpPr txBox="1"/>
          <p:nvPr/>
        </p:nvSpPr>
        <p:spPr>
          <a:xfrm>
            <a:off x="9718480" y="3336947"/>
            <a:ext cx="649705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SEMANA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0887B5A-60C7-4D18-99D4-048724FC015F}"/>
              </a:ext>
            </a:extLst>
          </p:cNvPr>
          <p:cNvSpPr txBox="1"/>
          <p:nvPr/>
        </p:nvSpPr>
        <p:spPr>
          <a:xfrm>
            <a:off x="6243935" y="6025812"/>
            <a:ext cx="689602" cy="2154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</a:rPr>
              <a:t>Adulto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8030683-F54C-4080-AE0F-49F8D73E1FFF}"/>
              </a:ext>
            </a:extLst>
          </p:cNvPr>
          <p:cNvSpPr txBox="1"/>
          <p:nvPr/>
        </p:nvSpPr>
        <p:spPr>
          <a:xfrm>
            <a:off x="3988833" y="6025812"/>
            <a:ext cx="689602" cy="2154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</a:rPr>
              <a:t>6 – 12 anos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7E53B14-CCF7-47EF-84B4-71C6981820C2}"/>
              </a:ext>
            </a:extLst>
          </p:cNvPr>
          <p:cNvSpPr txBox="1"/>
          <p:nvPr/>
        </p:nvSpPr>
        <p:spPr>
          <a:xfrm>
            <a:off x="3005593" y="6025812"/>
            <a:ext cx="751258" cy="2154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</a:rPr>
              <a:t>2 – 3 anos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3DB8A65-E89D-4EBA-A124-FD7A963571CD}"/>
              </a:ext>
            </a:extLst>
          </p:cNvPr>
          <p:cNvSpPr txBox="1"/>
          <p:nvPr/>
        </p:nvSpPr>
        <p:spPr>
          <a:xfrm>
            <a:off x="2047704" y="6025812"/>
            <a:ext cx="751258" cy="2154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</a:rPr>
              <a:t>Neonatal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25334FF-19A5-48E7-8BD5-39B7554CF94D}"/>
              </a:ext>
            </a:extLst>
          </p:cNvPr>
          <p:cNvSpPr txBox="1"/>
          <p:nvPr/>
        </p:nvSpPr>
        <p:spPr>
          <a:xfrm rot="16200000">
            <a:off x="425212" y="3986586"/>
            <a:ext cx="2242770" cy="276999"/>
          </a:xfrm>
          <a:prstGeom prst="rect">
            <a:avLst/>
          </a:prstGeom>
          <a:solidFill>
            <a:srgbClr val="E5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</a:rPr>
              <a:t>MICROBIOTA INTESTINAL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2796AC3-3FA3-4F69-BE9A-7EE1AAFAD62C}"/>
              </a:ext>
            </a:extLst>
          </p:cNvPr>
          <p:cNvSpPr txBox="1"/>
          <p:nvPr/>
        </p:nvSpPr>
        <p:spPr>
          <a:xfrm rot="16200000">
            <a:off x="295483" y="1360067"/>
            <a:ext cx="2436681" cy="276999"/>
          </a:xfrm>
          <a:prstGeom prst="rect">
            <a:avLst/>
          </a:prstGeom>
          <a:solidFill>
            <a:srgbClr val="E5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</a:rPr>
              <a:t>DIVERSIDADE DA ALIMENTAÇÃO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D2F09CA-AC09-40F1-9101-5A797D0F5526}"/>
              </a:ext>
            </a:extLst>
          </p:cNvPr>
          <p:cNvSpPr txBox="1"/>
          <p:nvPr/>
        </p:nvSpPr>
        <p:spPr>
          <a:xfrm>
            <a:off x="5844453" y="456951"/>
            <a:ext cx="150520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Alimentação habitual baseada no estilo de vida e preferências </a:t>
            </a:r>
          </a:p>
        </p:txBody>
      </p:sp>
    </p:spTree>
    <p:extLst>
      <p:ext uri="{BB962C8B-B14F-4D97-AF65-F5344CB8AC3E}">
        <p14:creationId xmlns:p14="http://schemas.microsoft.com/office/powerpoint/2010/main" val="362229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756FB27-2D30-4496-984D-BA763423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2" y="651240"/>
            <a:ext cx="11290242" cy="595979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7C6ED7F-46FA-4D2C-B165-A24A06E2689F}"/>
              </a:ext>
            </a:extLst>
          </p:cNvPr>
          <p:cNvSpPr/>
          <p:nvPr/>
        </p:nvSpPr>
        <p:spPr>
          <a:xfrm>
            <a:off x="374596" y="172656"/>
            <a:ext cx="11652831" cy="12557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Heat-map da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diferença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nas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abundâncias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de OTUs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em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295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indivíduos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estratificados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segundo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alteração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no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metabolismo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da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glicose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(DM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ou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 </a:t>
            </a:r>
            <a:r>
              <a:rPr lang="en-US" b="1" dirty="0" err="1">
                <a:latin typeface="Raleway Black" panose="020B0503030101060003" pitchFamily="34" charset="77"/>
                <a:ea typeface="+mj-ea"/>
                <a:cs typeface="+mj-cs"/>
              </a:rPr>
              <a:t>não</a:t>
            </a:r>
            <a:r>
              <a:rPr lang="en-US" b="1" dirty="0">
                <a:latin typeface="Raleway Black" panose="020B0503030101060003" pitchFamily="34" charset="77"/>
                <a:ea typeface="+mj-ea"/>
                <a:cs typeface="+mj-cs"/>
              </a:rPr>
              <a:t>-DM) </a:t>
            </a:r>
            <a:r>
              <a:rPr lang="en-US" sz="1200" b="1" dirty="0">
                <a:latin typeface="Raleway Black" panose="020B0503030101060003" pitchFamily="34" charset="77"/>
                <a:ea typeface="+mj-ea"/>
                <a:cs typeface="+mj-cs"/>
              </a:rPr>
              <a:t>Test-Z com 95% de </a:t>
            </a:r>
            <a:r>
              <a:rPr lang="en-US" sz="1200" b="1" dirty="0" err="1">
                <a:latin typeface="Raleway Black" panose="020B0503030101060003" pitchFamily="34" charset="77"/>
                <a:ea typeface="+mj-ea"/>
                <a:cs typeface="+mj-cs"/>
              </a:rPr>
              <a:t>similaridade</a:t>
            </a:r>
            <a:r>
              <a:rPr lang="en-US" sz="1200" b="1" dirty="0">
                <a:latin typeface="Raleway Black" panose="020B0503030101060003" pitchFamily="34" charset="77"/>
                <a:ea typeface="+mj-ea"/>
                <a:cs typeface="+mj-cs"/>
              </a:rPr>
              <a:t> (p = 0.001).</a:t>
            </a:r>
            <a:endParaRPr lang="pt-BR" sz="2000" b="1" dirty="0">
              <a:latin typeface="Raleway Black" panose="020B0503030101060003" pitchFamily="34" charset="77"/>
              <a:ea typeface="+mj-ea"/>
              <a:cs typeface="+mj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2DCBCD-FD48-4E8D-B014-CEF849AE0496}"/>
              </a:ext>
            </a:extLst>
          </p:cNvPr>
          <p:cNvSpPr txBox="1"/>
          <p:nvPr/>
        </p:nvSpPr>
        <p:spPr>
          <a:xfrm>
            <a:off x="500213" y="6549843"/>
            <a:ext cx="1159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C223F"/>
                </a:solidFill>
              </a:rPr>
              <a:t>DM                                                               não-DM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B566502-DA48-E382-7451-94CBA01F2F22}"/>
              </a:ext>
            </a:extLst>
          </p:cNvPr>
          <p:cNvSpPr/>
          <p:nvPr/>
        </p:nvSpPr>
        <p:spPr>
          <a:xfrm rot="5400000">
            <a:off x="-1392852" y="2537468"/>
            <a:ext cx="4395541" cy="8606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8304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C4C9AE-35E1-2D48-8E5F-402C27E38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" t="37416" r="4713" b="20842"/>
          <a:stretch/>
        </p:blipFill>
        <p:spPr>
          <a:xfrm>
            <a:off x="690981" y="1855064"/>
            <a:ext cx="10789819" cy="27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27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aixaDeTexto 345">
            <a:extLst>
              <a:ext uri="{FF2B5EF4-FFF2-40B4-BE49-F238E27FC236}">
                <a16:creationId xmlns:a16="http://schemas.microsoft.com/office/drawing/2014/main" id="{86A781A5-157A-4EE3-952C-D0FBF5613D32}"/>
              </a:ext>
            </a:extLst>
          </p:cNvPr>
          <p:cNvSpPr txBox="1"/>
          <p:nvPr/>
        </p:nvSpPr>
        <p:spPr>
          <a:xfrm>
            <a:off x="4639489" y="652000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latin typeface="Arial Narrow" panose="020B0606020202030204" pitchFamily="34" charset="0"/>
              </a:rPr>
              <a:t>Moraes et al. </a:t>
            </a:r>
            <a:r>
              <a:rPr lang="pt-BR" sz="1400" b="1" dirty="0" err="1">
                <a:latin typeface="Arial Narrow" panose="020B0606020202030204" pitchFamily="34" charset="0"/>
              </a:rPr>
              <a:t>Arq</a:t>
            </a:r>
            <a:r>
              <a:rPr lang="pt-BR" sz="1400" b="1" dirty="0">
                <a:latin typeface="Arial Narrow" panose="020B0606020202030204" pitchFamily="34" charset="0"/>
              </a:rPr>
              <a:t> </a:t>
            </a:r>
            <a:r>
              <a:rPr lang="pt-BR" sz="1400" b="1" dirty="0" err="1">
                <a:latin typeface="Arial Narrow" panose="020B0606020202030204" pitchFamily="34" charset="0"/>
              </a:rPr>
              <a:t>Bras</a:t>
            </a:r>
            <a:r>
              <a:rPr lang="pt-BR" sz="1400" b="1" dirty="0">
                <a:latin typeface="Arial Narrow" panose="020B0606020202030204" pitchFamily="34" charset="0"/>
              </a:rPr>
              <a:t> </a:t>
            </a:r>
            <a:r>
              <a:rPr lang="pt-BR" sz="1400" b="1" dirty="0" err="1">
                <a:latin typeface="Arial Narrow" panose="020B0606020202030204" pitchFamily="34" charset="0"/>
              </a:rPr>
              <a:t>Endocrinol</a:t>
            </a:r>
            <a:r>
              <a:rPr lang="pt-BR" sz="1400" b="1" dirty="0">
                <a:latin typeface="Arial Narrow" panose="020B0606020202030204" pitchFamily="34" charset="0"/>
              </a:rPr>
              <a:t> </a:t>
            </a:r>
            <a:r>
              <a:rPr lang="pt-BR" sz="1400" b="1" dirty="0" err="1">
                <a:latin typeface="Arial Narrow" panose="020B0606020202030204" pitchFamily="34" charset="0"/>
              </a:rPr>
              <a:t>Metabol</a:t>
            </a:r>
            <a:r>
              <a:rPr lang="pt-BR" sz="1400" b="1" dirty="0">
                <a:latin typeface="Arial Narrow" panose="020B0606020202030204" pitchFamily="34" charset="0"/>
              </a:rPr>
              <a:t>; 2014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E20C57B-D181-ACB4-42D5-419DB2B4E25D}"/>
              </a:ext>
            </a:extLst>
          </p:cNvPr>
          <p:cNvSpPr/>
          <p:nvPr/>
        </p:nvSpPr>
        <p:spPr>
          <a:xfrm rot="20064215">
            <a:off x="4852612" y="5747758"/>
            <a:ext cx="1905000" cy="433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4DEAC63-7C27-CF27-5DE7-128D3AFB7E26}"/>
              </a:ext>
            </a:extLst>
          </p:cNvPr>
          <p:cNvSpPr/>
          <p:nvPr/>
        </p:nvSpPr>
        <p:spPr>
          <a:xfrm rot="20064215">
            <a:off x="8415968" y="5723310"/>
            <a:ext cx="1905000" cy="433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Curva para a Esquerda 17">
            <a:extLst>
              <a:ext uri="{FF2B5EF4-FFF2-40B4-BE49-F238E27FC236}">
                <a16:creationId xmlns:a16="http://schemas.microsoft.com/office/drawing/2014/main" id="{A1D95A68-7073-4514-CEF5-BBA26E7DA985}"/>
              </a:ext>
            </a:extLst>
          </p:cNvPr>
          <p:cNvSpPr/>
          <p:nvPr/>
        </p:nvSpPr>
        <p:spPr>
          <a:xfrm rot="3410305">
            <a:off x="3724831" y="3991804"/>
            <a:ext cx="225940" cy="44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562AC2E-D3A6-AC18-AFD1-2C61EB89443B}"/>
              </a:ext>
            </a:extLst>
          </p:cNvPr>
          <p:cNvSpPr txBox="1"/>
          <p:nvPr/>
        </p:nvSpPr>
        <p:spPr>
          <a:xfrm>
            <a:off x="2974887" y="4096804"/>
            <a:ext cx="9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↑GLP2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6BBA635-D767-58EC-2033-E139D0C66CD6}"/>
              </a:ext>
            </a:extLst>
          </p:cNvPr>
          <p:cNvGrpSpPr/>
          <p:nvPr/>
        </p:nvGrpSpPr>
        <p:grpSpPr>
          <a:xfrm>
            <a:off x="1282791" y="645114"/>
            <a:ext cx="9626419" cy="5877053"/>
            <a:chOff x="1282791" y="645113"/>
            <a:chExt cx="9626418" cy="5877053"/>
          </a:xfrm>
        </p:grpSpPr>
        <p:pic>
          <p:nvPicPr>
            <p:cNvPr id="345" name="Imagem 344">
              <a:extLst>
                <a:ext uri="{FF2B5EF4-FFF2-40B4-BE49-F238E27FC236}">
                  <a16:creationId xmlns:a16="http://schemas.microsoft.com/office/drawing/2014/main" id="{E735CC45-CED0-4BE9-87D5-03D8CD668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791" y="645113"/>
              <a:ext cx="9626418" cy="5877053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C66C9C2-2B8D-9E20-9949-F6B2459992B1}"/>
                </a:ext>
              </a:extLst>
            </p:cNvPr>
            <p:cNvSpPr/>
            <p:nvPr/>
          </p:nvSpPr>
          <p:spPr>
            <a:xfrm>
              <a:off x="1344706" y="5285761"/>
              <a:ext cx="2779059" cy="1117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E335AB38-E949-1ADF-5DB6-4F823307AC9E}"/>
              </a:ext>
            </a:extLst>
          </p:cNvPr>
          <p:cNvSpPr/>
          <p:nvPr/>
        </p:nvSpPr>
        <p:spPr>
          <a:xfrm>
            <a:off x="3780433" y="5513028"/>
            <a:ext cx="7021084" cy="916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7561DE7-7FB3-D0FD-C682-8EC12086BE33}"/>
              </a:ext>
            </a:extLst>
          </p:cNvPr>
          <p:cNvSpPr/>
          <p:nvPr/>
        </p:nvSpPr>
        <p:spPr>
          <a:xfrm>
            <a:off x="2505293" y="596218"/>
            <a:ext cx="1170321" cy="897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9DBF0CB-EFBA-13C5-CF1A-D0F0FA14768B}"/>
              </a:ext>
            </a:extLst>
          </p:cNvPr>
          <p:cNvSpPr/>
          <p:nvPr/>
        </p:nvSpPr>
        <p:spPr>
          <a:xfrm>
            <a:off x="9631196" y="675184"/>
            <a:ext cx="1170321" cy="897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6" name="Picture 6" descr="Ver a imagem de origem">
            <a:extLst>
              <a:ext uri="{FF2B5EF4-FFF2-40B4-BE49-F238E27FC236}">
                <a16:creationId xmlns:a16="http://schemas.microsoft.com/office/drawing/2014/main" id="{DF1BFDF5-C19E-1DBC-B05D-E4F8A950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341" y="303269"/>
            <a:ext cx="1977952" cy="148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r a imagem de origem">
            <a:extLst>
              <a:ext uri="{FF2B5EF4-FFF2-40B4-BE49-F238E27FC236}">
                <a16:creationId xmlns:a16="http://schemas.microsoft.com/office/drawing/2014/main" id="{9CC705E9-4197-2416-2FCB-4EFD807A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27965" y="-21888"/>
            <a:ext cx="1410599" cy="211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11C0ABE-8D71-0988-233E-99DFDA8A01C6}"/>
              </a:ext>
            </a:extLst>
          </p:cNvPr>
          <p:cNvSpPr/>
          <p:nvPr/>
        </p:nvSpPr>
        <p:spPr>
          <a:xfrm>
            <a:off x="3519961" y="5589902"/>
            <a:ext cx="1965479" cy="855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67" dirty="0"/>
              <a:t>↓ risco CM</a:t>
            </a:r>
          </a:p>
          <a:p>
            <a:pPr algn="ctr"/>
            <a:r>
              <a:rPr lang="pt-BR" sz="1467" dirty="0"/>
              <a:t>↓ inflamação crônica de baixo grau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18130D4-0FFC-5C2F-2CD7-A0C935E87635}"/>
              </a:ext>
            </a:extLst>
          </p:cNvPr>
          <p:cNvSpPr/>
          <p:nvPr/>
        </p:nvSpPr>
        <p:spPr>
          <a:xfrm>
            <a:off x="7165427" y="5589902"/>
            <a:ext cx="1935339" cy="855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67" dirty="0"/>
              <a:t>↑ risco CM</a:t>
            </a:r>
          </a:p>
          <a:p>
            <a:pPr algn="ctr"/>
            <a:r>
              <a:rPr lang="pt-BR" sz="1467" dirty="0"/>
              <a:t>↑ inflamação crônica de baixo grau</a:t>
            </a:r>
          </a:p>
        </p:txBody>
      </p:sp>
      <p:sp>
        <p:nvSpPr>
          <p:cNvPr id="27" name="Fluxograma: Fita Perfurada 26">
            <a:extLst>
              <a:ext uri="{FF2B5EF4-FFF2-40B4-BE49-F238E27FC236}">
                <a16:creationId xmlns:a16="http://schemas.microsoft.com/office/drawing/2014/main" id="{7E5563D1-C2E3-4543-C9CE-94204CAF0E25}"/>
              </a:ext>
            </a:extLst>
          </p:cNvPr>
          <p:cNvSpPr/>
          <p:nvPr/>
        </p:nvSpPr>
        <p:spPr>
          <a:xfrm>
            <a:off x="3119719" y="1688699"/>
            <a:ext cx="3765176" cy="515115"/>
          </a:xfrm>
          <a:prstGeom prst="flowChartPunchedTape">
            <a:avLst/>
          </a:prstGeom>
          <a:solidFill>
            <a:srgbClr val="C4CEE2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luxograma: Fita Perfurada 27">
            <a:extLst>
              <a:ext uri="{FF2B5EF4-FFF2-40B4-BE49-F238E27FC236}">
                <a16:creationId xmlns:a16="http://schemas.microsoft.com/office/drawing/2014/main" id="{ADEEDAB5-5268-C028-ACFC-33774F9C4F04}"/>
              </a:ext>
            </a:extLst>
          </p:cNvPr>
          <p:cNvSpPr/>
          <p:nvPr/>
        </p:nvSpPr>
        <p:spPr>
          <a:xfrm>
            <a:off x="6884895" y="1983309"/>
            <a:ext cx="3765176" cy="185993"/>
          </a:xfrm>
          <a:prstGeom prst="flowChartPunchedTape">
            <a:avLst/>
          </a:prstGeom>
          <a:solidFill>
            <a:srgbClr val="C4CEE2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978EB57D-3DAB-1CB0-CFF3-DA079F8EA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5" t="79730" r="91155" b="14342"/>
          <a:stretch/>
        </p:blipFill>
        <p:spPr>
          <a:xfrm flipH="1">
            <a:off x="8930201" y="1568322"/>
            <a:ext cx="329711" cy="29298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D21CCE84-1706-0711-F4CB-A208E7F85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5" t="79730" r="91155" b="14342"/>
          <a:stretch/>
        </p:blipFill>
        <p:spPr>
          <a:xfrm flipH="1">
            <a:off x="9856862" y="1937667"/>
            <a:ext cx="329711" cy="29298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9B2956A0-6B14-DFA7-B884-DE276BE3D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5" t="79730" r="91155" b="14342"/>
          <a:stretch/>
        </p:blipFill>
        <p:spPr>
          <a:xfrm flipH="1">
            <a:off x="7214978" y="1640243"/>
            <a:ext cx="329711" cy="292981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FB93F5F-CA96-E862-0FD3-48E9F6F9B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5" t="79730" r="91155" b="14342"/>
          <a:stretch/>
        </p:blipFill>
        <p:spPr>
          <a:xfrm flipH="1">
            <a:off x="7742879" y="1493627"/>
            <a:ext cx="329711" cy="2929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6908AA-E8B7-3669-DFB1-184B93187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" t="78456" r="71130"/>
          <a:stretch/>
        </p:blipFill>
        <p:spPr>
          <a:xfrm>
            <a:off x="1344706" y="5227706"/>
            <a:ext cx="2077746" cy="12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C0E5D70-2CBA-CEC3-23C0-2A130672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54" y="844550"/>
            <a:ext cx="11390291" cy="51689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4405255-409C-3CFA-4CFF-4B326F781343}"/>
              </a:ext>
            </a:extLst>
          </p:cNvPr>
          <p:cNvSpPr/>
          <p:nvPr/>
        </p:nvSpPr>
        <p:spPr>
          <a:xfrm>
            <a:off x="725714" y="2246336"/>
            <a:ext cx="5370285" cy="1806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B78866-77BB-3AF4-21E5-6FD007C85F39}"/>
              </a:ext>
            </a:extLst>
          </p:cNvPr>
          <p:cNvSpPr/>
          <p:nvPr/>
        </p:nvSpPr>
        <p:spPr>
          <a:xfrm rot="5400000">
            <a:off x="7435645" y="1835945"/>
            <a:ext cx="2863848" cy="54911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7361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D9E838E-F69E-454B-8AB5-923047195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2339348"/>
            <a:ext cx="10827657" cy="4467852"/>
          </a:xfrm>
        </p:spPr>
        <p:txBody>
          <a:bodyPr>
            <a:noAutofit/>
          </a:bodyPr>
          <a:lstStyle/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Farinhas: Farinha de linhaça ou de biomassa de banana verde;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Sementes: Semente de girassol ou de abóbora;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Frutas: Framboesa, </a:t>
            </a:r>
            <a:r>
              <a:rPr lang="pt-BR" sz="22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pitaya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kiwi, melão, pêssego, nectarina, ameixa e coco;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Verduras e legumes: Acelga, repolho, pepino, rabanete, abobrinha, abóbora </a:t>
            </a:r>
            <a:r>
              <a:rPr lang="pt-BR" sz="22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cabotian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tomate.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Trocar o óleo de coco por óleo de semente de uva ou de linhaça;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Usar chás com efeito antifúngico e antimicrobiano para aliviar o desconforto abdominal (hortelã, gengibre, tomilho, alecrim, </a:t>
            </a:r>
            <a:r>
              <a:rPr lang="pt-BR" sz="22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guaçatonga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, espinheira santa).</a:t>
            </a:r>
          </a:p>
        </p:txBody>
      </p:sp>
      <p:sp>
        <p:nvSpPr>
          <p:cNvPr id="3" name="Retângulo Arredondado 5">
            <a:extLst>
              <a:ext uri="{FF2B5EF4-FFF2-40B4-BE49-F238E27FC236}">
                <a16:creationId xmlns:a16="http://schemas.microsoft.com/office/drawing/2014/main" id="{DE4076FE-DE35-7112-9D64-124E052C3D38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A4DB370-27AF-9016-E70C-32F74613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56" y="365125"/>
            <a:ext cx="61976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300" b="1" dirty="0">
                <a:solidFill>
                  <a:schemeClr val="bg1"/>
                </a:solidFill>
                <a:latin typeface="DIN Next LT Pro Heavy" panose="020B0503020203050203" pitchFamily="34" charset="77"/>
                <a:ea typeface="+mn-ea"/>
                <a:cs typeface="+mn-cs"/>
              </a:rPr>
              <a:t>Sugestões – dieta </a:t>
            </a:r>
            <a:b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  <a:ea typeface="+mn-ea"/>
                <a:cs typeface="+mn-cs"/>
              </a:rPr>
            </a:br>
            <a:r>
              <a:rPr lang="pt-BR" sz="3100" b="1" dirty="0">
                <a:solidFill>
                  <a:schemeClr val="bg1"/>
                </a:solidFill>
                <a:latin typeface="DIN Next LT Pro Heavy" panose="020B0503020203050203" pitchFamily="34" charset="77"/>
                <a:ea typeface="+mn-ea"/>
                <a:cs typeface="+mn-cs"/>
              </a:rPr>
              <a:t>(Teste de microbiota + restrições alimentares + recomendação médica)</a:t>
            </a:r>
            <a:endParaRPr lang="pt-BR" sz="6000" b="1" dirty="0">
              <a:solidFill>
                <a:schemeClr val="bg1"/>
              </a:solidFill>
              <a:latin typeface="DIN Next LT Pro Heavy" panose="020B0503020203050203" pitchFamily="34" charset="77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9DB8360-BDFD-CB5E-B82A-C19129244B21}"/>
              </a:ext>
            </a:extLst>
          </p:cNvPr>
          <p:cNvSpPr txBox="1"/>
          <p:nvPr/>
        </p:nvSpPr>
        <p:spPr>
          <a:xfrm>
            <a:off x="1741714" y="3429000"/>
            <a:ext cx="8708571" cy="1323439"/>
          </a:xfrm>
          <a:prstGeom prst="rect">
            <a:avLst/>
          </a:prstGeom>
          <a:solidFill>
            <a:srgbClr val="C75D5D"/>
          </a:solidFill>
          <a:ln>
            <a:solidFill>
              <a:srgbClr val="99191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Estimular o consumo rotativo de alimentos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D9E838E-F69E-454B-8AB5-923047195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2434556"/>
            <a:ext cx="10827657" cy="4372644"/>
          </a:xfrm>
        </p:spPr>
        <p:txBody>
          <a:bodyPr>
            <a:noAutofit/>
          </a:bodyPr>
          <a:lstStyle/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Trocar FOS por fibra solúvel não fermentativa: goma acácia, goma guar e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psyllium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Fitoquímicos: quercetina, extrato de romã e extrato de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cranberry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Posbiótico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: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Corebiome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 ou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NewBiome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Reavaliar o uso de probióticos;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Adequar a dosagem de ômega 3.</a:t>
            </a:r>
          </a:p>
        </p:txBody>
      </p:sp>
      <p:sp>
        <p:nvSpPr>
          <p:cNvPr id="3" name="Retângulo Arredondado 5">
            <a:extLst>
              <a:ext uri="{FF2B5EF4-FFF2-40B4-BE49-F238E27FC236}">
                <a16:creationId xmlns:a16="http://schemas.microsoft.com/office/drawing/2014/main" id="{DE4076FE-DE35-7112-9D64-124E052C3D38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A4DB370-27AF-9016-E70C-32F74613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81" y="300956"/>
            <a:ext cx="74144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300" b="1" dirty="0">
                <a:solidFill>
                  <a:schemeClr val="bg1"/>
                </a:solidFill>
                <a:latin typeface="DIN Next LT Pro Heavy" panose="020B0503020203050203" pitchFamily="34" charset="77"/>
                <a:ea typeface="+mn-ea"/>
                <a:cs typeface="+mn-cs"/>
              </a:rPr>
              <a:t>Sugestões – suplementação</a:t>
            </a:r>
            <a:br>
              <a:rPr lang="pt-BR" sz="6000" b="1" dirty="0">
                <a:solidFill>
                  <a:schemeClr val="bg1"/>
                </a:solidFill>
                <a:latin typeface="DIN Next LT Pro Heavy" panose="020B0503020203050203" pitchFamily="34" charset="77"/>
                <a:ea typeface="+mn-ea"/>
                <a:cs typeface="+mn-cs"/>
              </a:rPr>
            </a:br>
            <a:r>
              <a:rPr lang="pt-BR" sz="3100" b="1" dirty="0">
                <a:solidFill>
                  <a:schemeClr val="bg1"/>
                </a:solidFill>
                <a:latin typeface="DIN Next LT Pro Heavy" panose="020B0503020203050203" pitchFamily="34" charset="77"/>
                <a:ea typeface="+mn-ea"/>
                <a:cs typeface="+mn-cs"/>
              </a:rPr>
              <a:t>(Teste de microbiota + restrições alimentares + recomendação médica)</a:t>
            </a:r>
            <a:endParaRPr lang="pt-BR" sz="6000" b="1" dirty="0">
              <a:solidFill>
                <a:schemeClr val="bg1"/>
              </a:solidFill>
              <a:latin typeface="DIN Next LT Pro Heavy" panose="020B050302020305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03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72A8ABF-E9FF-4E5A-9E72-DE2CB3C48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8" y="-2478"/>
            <a:ext cx="5050860" cy="1607575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29D9A08B-8CB9-468F-885E-3CD4672AD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3348"/>
          <a:stretch/>
        </p:blipFill>
        <p:spPr>
          <a:xfrm>
            <a:off x="4655840" y="606808"/>
            <a:ext cx="7258401" cy="594275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DA8A1F-39CC-4E34-AC7E-3651BC75AB2F}"/>
              </a:ext>
            </a:extLst>
          </p:cNvPr>
          <p:cNvSpPr txBox="1"/>
          <p:nvPr/>
        </p:nvSpPr>
        <p:spPr>
          <a:xfrm>
            <a:off x="3924251" y="6550223"/>
            <a:ext cx="6098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http://doi.org/10.1016/j.cmi.2021.07.034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20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303F0F-3200-F701-496A-59160545E5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861237" y="2579899"/>
            <a:ext cx="10363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Doença autoimune crônica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Ocorre inflamação e desmielinização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Degenerativa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Prevalência por 100 por 100.00 pessoas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Acomete jovens entre 20 e 40 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Principalmente mulheres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/>
                <a:latin typeface="DIN Next LT Pro" panose="020B0503020203050203" pitchFamily="34" charset="77"/>
              </a:rPr>
              <a:t>Alteração do padrão de resposta imune Th1/Th2</a:t>
            </a: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4154CF84-F774-D63D-D557-F83AB3DCDFCE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1DCE77-1CBA-09DF-04BA-7507A86048CE}"/>
              </a:ext>
            </a:extLst>
          </p:cNvPr>
          <p:cNvSpPr txBox="1"/>
          <p:nvPr/>
        </p:nvSpPr>
        <p:spPr>
          <a:xfrm>
            <a:off x="3372202" y="367766"/>
            <a:ext cx="6015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Esclerose Múltipla</a:t>
            </a:r>
          </a:p>
        </p:txBody>
      </p:sp>
    </p:spTree>
    <p:extLst>
      <p:ext uri="{BB962C8B-B14F-4D97-AF65-F5344CB8AC3E}">
        <p14:creationId xmlns:p14="http://schemas.microsoft.com/office/powerpoint/2010/main" val="2374009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2BC046D-5A68-4D43-A960-00282E2462D8}"/>
              </a:ext>
            </a:extLst>
          </p:cNvPr>
          <p:cNvSpPr txBox="1"/>
          <p:nvPr/>
        </p:nvSpPr>
        <p:spPr>
          <a:xfrm>
            <a:off x="761360" y="92305"/>
            <a:ext cx="736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pt-BR" sz="4400" b="1" dirty="0">
                <a:solidFill>
                  <a:srgbClr val="9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“</a:t>
            </a:r>
            <a:r>
              <a:rPr lang="pt-BR" sz="4400" b="1" dirty="0" err="1">
                <a:solidFill>
                  <a:srgbClr val="9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vilã”</a:t>
            </a:r>
            <a:r>
              <a:rPr lang="pt-BR" sz="4400" b="1" i="1" dirty="0" err="1">
                <a:solidFill>
                  <a:srgbClr val="9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</a:t>
            </a:r>
            <a:endParaRPr lang="pt-BR" sz="4400" b="1" dirty="0">
              <a:solidFill>
                <a:srgbClr val="9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501C21-F0B1-43EA-9F9A-DB86B1C23436}"/>
              </a:ext>
            </a:extLst>
          </p:cNvPr>
          <p:cNvSpPr txBox="1"/>
          <p:nvPr/>
        </p:nvSpPr>
        <p:spPr>
          <a:xfrm>
            <a:off x="2186942" y="6530393"/>
            <a:ext cx="62165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1200" dirty="0">
                <a:latin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http://dx.doi.org/10.1016/j.mib.2017.10.020</a:t>
            </a:r>
            <a:r>
              <a:rPr lang="pt-BR" sz="1200" dirty="0">
                <a:latin typeface="Calibri" panose="020F0502020204030204"/>
              </a:rPr>
              <a:t>  </a:t>
            </a:r>
          </a:p>
        </p:txBody>
      </p:sp>
      <p:pic>
        <p:nvPicPr>
          <p:cNvPr id="7170" name="Picture 2" descr="Fungal interactions with the human host: exploring the spectrum of  symbiosis - ScienceDirect">
            <a:extLst>
              <a:ext uri="{FF2B5EF4-FFF2-40B4-BE49-F238E27FC236}">
                <a16:creationId xmlns:a16="http://schemas.microsoft.com/office/drawing/2014/main" id="{BBFFB6F7-0174-4B00-BB7B-5AB86C7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42" y="1102549"/>
            <a:ext cx="7818119" cy="51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E048B23-2BCE-40B7-A884-44C967F97915}"/>
              </a:ext>
            </a:extLst>
          </p:cNvPr>
          <p:cNvSpPr/>
          <p:nvPr/>
        </p:nvSpPr>
        <p:spPr>
          <a:xfrm>
            <a:off x="1282891" y="995617"/>
            <a:ext cx="3178845" cy="5473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A441966-3DC0-4E98-A8B0-D95C32D79335}"/>
              </a:ext>
            </a:extLst>
          </p:cNvPr>
          <p:cNvSpPr/>
          <p:nvPr/>
        </p:nvSpPr>
        <p:spPr>
          <a:xfrm>
            <a:off x="4540741" y="995617"/>
            <a:ext cx="6368368" cy="5473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9B6A50-BFA7-4D03-871F-7183EF10ED25}"/>
              </a:ext>
            </a:extLst>
          </p:cNvPr>
          <p:cNvSpPr txBox="1"/>
          <p:nvPr/>
        </p:nvSpPr>
        <p:spPr>
          <a:xfrm>
            <a:off x="7039571" y="6515148"/>
            <a:ext cx="62165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1200" dirty="0"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http://doi.org/10.1038/nrmicro2711</a:t>
            </a:r>
            <a:r>
              <a:rPr lang="pt-BR" sz="1200" dirty="0">
                <a:latin typeface="Calibri" panose="020F0502020204030204"/>
              </a:rPr>
              <a:t>  </a:t>
            </a: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87B29A92-395D-4A0B-8889-2210F4FE5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97" y="1170009"/>
            <a:ext cx="2693172" cy="512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399BD27-368E-449B-9698-44361E620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053" y="932937"/>
            <a:ext cx="3668571" cy="54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D9E1951-978C-4F87-8204-FB66B1EB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" t="1936" r="776" b="5161"/>
          <a:stretch/>
        </p:blipFill>
        <p:spPr>
          <a:xfrm>
            <a:off x="1501066" y="450193"/>
            <a:ext cx="9189869" cy="59699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EF06D09-D120-41E3-A320-A1AA33EA8A13}"/>
              </a:ext>
            </a:extLst>
          </p:cNvPr>
          <p:cNvSpPr txBox="1"/>
          <p:nvPr/>
        </p:nvSpPr>
        <p:spPr>
          <a:xfrm>
            <a:off x="4300721" y="6520144"/>
            <a:ext cx="60984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https://doi.org/10.1016/j.mib.2020.05.006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0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0A105E14-291C-FCEF-E4E3-3C7362DE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97000"/>
            <a:ext cx="9906000" cy="4064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BDC3CD3-B8C4-3F00-DAD9-653C2C99D355}"/>
              </a:ext>
            </a:extLst>
          </p:cNvPr>
          <p:cNvSpPr/>
          <p:nvPr/>
        </p:nvSpPr>
        <p:spPr>
          <a:xfrm>
            <a:off x="3503712" y="3236979"/>
            <a:ext cx="672075" cy="3840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B31BE0-9A9B-3A86-B021-967E6F9E0C84}"/>
              </a:ext>
            </a:extLst>
          </p:cNvPr>
          <p:cNvSpPr/>
          <p:nvPr/>
        </p:nvSpPr>
        <p:spPr>
          <a:xfrm>
            <a:off x="2543605" y="3909053"/>
            <a:ext cx="672075" cy="3840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672399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BCED41B-6D1B-209D-B50B-7BCE120C8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>
          <a:xfrm>
            <a:off x="2096561" y="1921129"/>
            <a:ext cx="7998877" cy="479705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E7454BD-4923-0F77-85A4-270E13D7DDA3}"/>
              </a:ext>
            </a:extLst>
          </p:cNvPr>
          <p:cNvSpPr/>
          <p:nvPr/>
        </p:nvSpPr>
        <p:spPr>
          <a:xfrm>
            <a:off x="4650682" y="3935612"/>
            <a:ext cx="2784309" cy="3840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Retângulo Arredondado 5">
            <a:extLst>
              <a:ext uri="{FF2B5EF4-FFF2-40B4-BE49-F238E27FC236}">
                <a16:creationId xmlns:a16="http://schemas.microsoft.com/office/drawing/2014/main" id="{CABF45FD-8318-2EFA-AE16-8EF433159ACD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Teste imunológico</a:t>
            </a:r>
          </a:p>
        </p:txBody>
      </p:sp>
    </p:spTree>
    <p:extLst>
      <p:ext uri="{BB962C8B-B14F-4D97-AF65-F5344CB8AC3E}">
        <p14:creationId xmlns:p14="http://schemas.microsoft.com/office/powerpoint/2010/main" val="8554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7B2AE35-24D7-9AC5-918D-09D0663C6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45" y="1428546"/>
            <a:ext cx="7520763" cy="546193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D44FBAC-8ECC-2CE6-FC8D-A30795D192C3}"/>
              </a:ext>
            </a:extLst>
          </p:cNvPr>
          <p:cNvSpPr/>
          <p:nvPr/>
        </p:nvSpPr>
        <p:spPr>
          <a:xfrm>
            <a:off x="4271798" y="1193884"/>
            <a:ext cx="2784309" cy="3840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61053F-BC88-D261-736A-AD2CFC5F78AE}"/>
              </a:ext>
            </a:extLst>
          </p:cNvPr>
          <p:cNvSpPr/>
          <p:nvPr/>
        </p:nvSpPr>
        <p:spPr>
          <a:xfrm>
            <a:off x="4703845" y="5601685"/>
            <a:ext cx="2784309" cy="3840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Retângulo Arredondado 5">
            <a:extLst>
              <a:ext uri="{FF2B5EF4-FFF2-40B4-BE49-F238E27FC236}">
                <a16:creationId xmlns:a16="http://schemas.microsoft.com/office/drawing/2014/main" id="{7117133A-55F2-0B38-C2C2-1FC86593F938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Teste imunológico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34808BB-32F7-705D-3EAF-AB1C03297B78}"/>
              </a:ext>
            </a:extLst>
          </p:cNvPr>
          <p:cNvSpPr/>
          <p:nvPr/>
        </p:nvSpPr>
        <p:spPr>
          <a:xfrm>
            <a:off x="4650682" y="1856832"/>
            <a:ext cx="2784309" cy="3840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42044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Aplicativo&#10;&#10;Descrição gerada automaticamente">
            <a:extLst>
              <a:ext uri="{FF2B5EF4-FFF2-40B4-BE49-F238E27FC236}">
                <a16:creationId xmlns:a16="http://schemas.microsoft.com/office/drawing/2014/main" id="{CEFBC0EA-CBE1-4411-CE0A-58D7E96B7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/>
          <a:stretch/>
        </p:blipFill>
        <p:spPr>
          <a:xfrm>
            <a:off x="1727878" y="1725872"/>
            <a:ext cx="8352928" cy="5132128"/>
          </a:xfrm>
          <a:prstGeom prst="rect">
            <a:avLst/>
          </a:prstGeom>
        </p:spPr>
      </p:pic>
      <p:sp>
        <p:nvSpPr>
          <p:cNvPr id="4" name="Retângulo Arredondado 5">
            <a:extLst>
              <a:ext uri="{FF2B5EF4-FFF2-40B4-BE49-F238E27FC236}">
                <a16:creationId xmlns:a16="http://schemas.microsoft.com/office/drawing/2014/main" id="{527E51AE-59A5-1831-987F-4AB7F475021E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Teste de imagem</a:t>
            </a:r>
          </a:p>
        </p:txBody>
      </p:sp>
    </p:spTree>
    <p:extLst>
      <p:ext uri="{BB962C8B-B14F-4D97-AF65-F5344CB8AC3E}">
        <p14:creationId xmlns:p14="http://schemas.microsoft.com/office/powerpoint/2010/main" val="373446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7A904F7E-ADA6-E796-A410-B07F7C336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24" y="355420"/>
            <a:ext cx="9422951" cy="61471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60C9607-152B-0BB1-165D-3D1891C3BE73}"/>
              </a:ext>
            </a:extLst>
          </p:cNvPr>
          <p:cNvSpPr txBox="1"/>
          <p:nvPr/>
        </p:nvSpPr>
        <p:spPr>
          <a:xfrm>
            <a:off x="220824" y="6525147"/>
            <a:ext cx="11971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https://doi.org/10.3389/fneur.2017.00535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67972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65580C5-9C22-14BE-B834-ACC9C7EDBBB3}"/>
              </a:ext>
            </a:extLst>
          </p:cNvPr>
          <p:cNvSpPr txBox="1"/>
          <p:nvPr/>
        </p:nvSpPr>
        <p:spPr>
          <a:xfrm>
            <a:off x="239349" y="6289888"/>
            <a:ext cx="11952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https://doi.org/10.1080/14740338.2021.1918673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Imagem 4" descr="Interface gráfica do usuário, Tabela&#10;&#10;Descrição gerada automaticamente">
            <a:extLst>
              <a:ext uri="{FF2B5EF4-FFF2-40B4-BE49-F238E27FC236}">
                <a16:creationId xmlns:a16="http://schemas.microsoft.com/office/drawing/2014/main" id="{A641309F-9C9D-CCD5-C84E-15B44115D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75" y="705054"/>
            <a:ext cx="10363200" cy="54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78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AE5FE0-83CD-A413-4F33-7BD12E6FA5BF}"/>
              </a:ext>
            </a:extLst>
          </p:cNvPr>
          <p:cNvSpPr txBox="1"/>
          <p:nvPr/>
        </p:nvSpPr>
        <p:spPr>
          <a:xfrm>
            <a:off x="3650856" y="6231841"/>
            <a:ext cx="11952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https://doi.org/10.1212/WNL.0b013e3181cef810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m 4" descr="Uma imagem contendo no interior, pessoa, homem, mesa&#10;&#10;Descrição gerada automaticamente">
            <a:extLst>
              <a:ext uri="{FF2B5EF4-FFF2-40B4-BE49-F238E27FC236}">
                <a16:creationId xmlns:a16="http://schemas.microsoft.com/office/drawing/2014/main" id="{1236A5FA-8731-D19F-6DD7-11146016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24" y="2321037"/>
            <a:ext cx="4770376" cy="355335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F901018-6825-EBEC-F8E5-3753C87CF1A0}"/>
              </a:ext>
            </a:extLst>
          </p:cNvPr>
          <p:cNvSpPr txBox="1"/>
          <p:nvPr/>
        </p:nvSpPr>
        <p:spPr>
          <a:xfrm>
            <a:off x="343259" y="2207517"/>
            <a:ext cx="66151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Mulher de 61 anos com EM desenvolveu uma vermelhidão pruriginosa nas regiões inguinal, genital, axilar e lombar, poucos dias após sua 11ª infusão de </a:t>
            </a:r>
            <a:r>
              <a:rPr lang="pt-BR" sz="26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natalizumabe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Teve diagnóstico de infecção cutânea por </a:t>
            </a:r>
            <a:r>
              <a:rPr lang="pt-BR" sz="26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Candida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 spp.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Em 14 dias, mais de 30% da superfície corporal estava coberta por </a:t>
            </a:r>
            <a:r>
              <a:rPr lang="pt-BR" sz="26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Candida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 spp., com múltiplas ulcerações na região glútea infectada.</a:t>
            </a:r>
          </a:p>
        </p:txBody>
      </p:sp>
      <p:sp>
        <p:nvSpPr>
          <p:cNvPr id="2" name="Retângulo Arredondado 5">
            <a:extLst>
              <a:ext uri="{FF2B5EF4-FFF2-40B4-BE49-F238E27FC236}">
                <a16:creationId xmlns:a16="http://schemas.microsoft.com/office/drawing/2014/main" id="{39BA41D2-1271-0F22-B992-3DF9F7325468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Complicações - </a:t>
            </a:r>
            <a:r>
              <a:rPr lang="pt-BR" sz="4800" b="1" dirty="0" err="1">
                <a:solidFill>
                  <a:schemeClr val="bg1"/>
                </a:solidFill>
                <a:latin typeface="DIN Next LT Pro Heavy" panose="020B0503020203050203" pitchFamily="34" charset="77"/>
              </a:rPr>
              <a:t>Natalizumab</a:t>
            </a:r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6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28B1520-8835-9EA3-B24B-4D3FF2745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58" y="83337"/>
            <a:ext cx="4954085" cy="637351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E0C0C1E-7421-01A5-6E53-031A20C33ABA}"/>
              </a:ext>
            </a:extLst>
          </p:cNvPr>
          <p:cNvSpPr txBox="1"/>
          <p:nvPr/>
        </p:nvSpPr>
        <p:spPr>
          <a:xfrm>
            <a:off x="0" y="6469499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https://doi.org/10.1080/19490976.2022.2154092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C1B6FE-FCB7-636B-ACD2-64D7CB873AE0}"/>
              </a:ext>
            </a:extLst>
          </p:cNvPr>
          <p:cNvSpPr txBox="1"/>
          <p:nvPr/>
        </p:nvSpPr>
        <p:spPr>
          <a:xfrm>
            <a:off x="0" y="3053109"/>
            <a:ext cx="37917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rgbClr val="9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MULTI-OMICS</a:t>
            </a:r>
          </a:p>
        </p:txBody>
      </p:sp>
    </p:spTree>
    <p:extLst>
      <p:ext uri="{BB962C8B-B14F-4D97-AF65-F5344CB8AC3E}">
        <p14:creationId xmlns:p14="http://schemas.microsoft.com/office/powerpoint/2010/main" val="36359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E9219B-D5D3-31B3-C787-E640516B27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46" name="Chart 4">
            <a:extLst>
              <a:ext uri="{FF2B5EF4-FFF2-40B4-BE49-F238E27FC236}">
                <a16:creationId xmlns:a16="http://schemas.microsoft.com/office/drawing/2014/main" id="{6F85B6CE-2269-C696-5DED-B6465BB66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211948"/>
              </p:ext>
            </p:extLst>
          </p:nvPr>
        </p:nvGraphicFramePr>
        <p:xfrm>
          <a:off x="-4876404" y="3584798"/>
          <a:ext cx="1090216" cy="7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A vida com esclerose múltipla é um desafio a superar">
            <a:extLst>
              <a:ext uri="{FF2B5EF4-FFF2-40B4-BE49-F238E27FC236}">
                <a16:creationId xmlns:a16="http://schemas.microsoft.com/office/drawing/2014/main" id="{864BEB60-94F4-1803-DA4B-123381D4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7" y="529389"/>
            <a:ext cx="11705376" cy="58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63E4B62-93BF-16A0-6966-09B179677268}"/>
              </a:ext>
            </a:extLst>
          </p:cNvPr>
          <p:cNvSpPr txBox="1"/>
          <p:nvPr/>
        </p:nvSpPr>
        <p:spPr>
          <a:xfrm>
            <a:off x="4332872" y="6488764"/>
            <a:ext cx="95922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0C223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https://sp.unifesp.br/epe/desc/noticias/esclerose-multipla-2021</a:t>
            </a:r>
            <a:r>
              <a:rPr lang="pt-BR" sz="1000" dirty="0">
                <a:solidFill>
                  <a:srgbClr val="0C22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1284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262BE9-8C81-75EE-B455-65FEAD7A8DCB}"/>
              </a:ext>
            </a:extLst>
          </p:cNvPr>
          <p:cNvSpPr txBox="1"/>
          <p:nvPr/>
        </p:nvSpPr>
        <p:spPr>
          <a:xfrm>
            <a:off x="320940" y="2431923"/>
            <a:ext cx="11443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 esclerose múltipla é uma doença com uma íntima relação com intestino/ microbiota, assim como uma série de doenças infecciosas.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Estudos demonstram que pacientes com esclerose múltipla são mais suscetíveis à infecções fúngicas (inclusive nas suas formas mais graves).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 avaliação da saúde intestinal é fundamental no monitoramento dos pacientes, seja para frear o avanço da doença, assim como para fortalecer a resposta imune desse hospedeiro.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Arredondado 5">
            <a:extLst>
              <a:ext uri="{FF2B5EF4-FFF2-40B4-BE49-F238E27FC236}">
                <a16:creationId xmlns:a16="http://schemas.microsoft.com/office/drawing/2014/main" id="{9F4CAF02-1295-C507-27EC-CB527A6898EB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Take home </a:t>
            </a:r>
            <a:r>
              <a:rPr lang="pt-BR" sz="4800" b="1" dirty="0" err="1">
                <a:solidFill>
                  <a:schemeClr val="bg1"/>
                </a:solidFill>
                <a:latin typeface="DIN Next LT Pro Heavy" panose="020B0503020203050203" pitchFamily="34" charset="77"/>
              </a:rPr>
              <a:t>message</a:t>
            </a:r>
            <a:endParaRPr lang="pt-BR" sz="4800" b="1" dirty="0">
              <a:solidFill>
                <a:schemeClr val="bg1"/>
              </a:solidFill>
              <a:latin typeface="DIN Next LT Pro Heavy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95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262BE9-8C81-75EE-B455-65FEAD7A8DCB}"/>
              </a:ext>
            </a:extLst>
          </p:cNvPr>
          <p:cNvSpPr txBox="1"/>
          <p:nvPr/>
        </p:nvSpPr>
        <p:spPr>
          <a:xfrm>
            <a:off x="320940" y="2431923"/>
            <a:ext cx="114437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As relações fisiopatológicas entre a microbiota intestinal e o sistema imunológico já foram estabelecidas e é plausível pensar que uma condição particular de disbiose intestinal esteja ligada à esclerose múltipla.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Os efeitos da alimentação no perfil de risco de diversas doenças podem ser, pelo menos em parte, mediados pela microbiota intestinal.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 diversidade alimentar impacta na diversidade bacteriana da microbiota intestinal.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 dieta interfere diretamente na composição da microbiota intestinal. Nossos microrganismos dependem do substrato que oferecemos à eles.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Arredondado 5">
            <a:extLst>
              <a:ext uri="{FF2B5EF4-FFF2-40B4-BE49-F238E27FC236}">
                <a16:creationId xmlns:a16="http://schemas.microsoft.com/office/drawing/2014/main" id="{9F4CAF02-1295-C507-27EC-CB527A6898EB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Take home </a:t>
            </a:r>
            <a:r>
              <a:rPr lang="pt-BR" sz="4800" b="1" dirty="0" err="1">
                <a:solidFill>
                  <a:schemeClr val="bg1"/>
                </a:solidFill>
                <a:latin typeface="DIN Next LT Pro Heavy" panose="020B0503020203050203" pitchFamily="34" charset="77"/>
              </a:rPr>
              <a:t>message</a:t>
            </a:r>
            <a:endParaRPr lang="pt-BR" sz="4800" b="1" dirty="0">
              <a:solidFill>
                <a:schemeClr val="bg1"/>
              </a:solidFill>
              <a:latin typeface="DIN Next LT Pro Heavy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80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66A-A153-113B-CCAE-679E5B4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7AAB6F-5DDB-3135-87B5-E7DC1E8FBD12}"/>
              </a:ext>
            </a:extLst>
          </p:cNvPr>
          <p:cNvSpPr/>
          <p:nvPr/>
        </p:nvSpPr>
        <p:spPr>
          <a:xfrm>
            <a:off x="0" y="0"/>
            <a:ext cx="12207429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5BD7E-2BB9-609F-8BD8-951DF38D810E}"/>
              </a:ext>
            </a:extLst>
          </p:cNvPr>
          <p:cNvSpPr txBox="1"/>
          <p:nvPr/>
        </p:nvSpPr>
        <p:spPr>
          <a:xfrm>
            <a:off x="11204417" y="6170304"/>
            <a:ext cx="72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2A46414-2F7B-4BF0-8365-7FEAAD210EB1}" type="slidenum">
              <a:rPr lang="en-US" sz="3200" spc="10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42</a:t>
            </a:fld>
            <a:endParaRPr lang="en-ID" sz="3200" spc="1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B9FFD-BE40-E14E-E73A-81C2182B8E11}"/>
              </a:ext>
            </a:extLst>
          </p:cNvPr>
          <p:cNvSpPr txBox="1"/>
          <p:nvPr/>
        </p:nvSpPr>
        <p:spPr>
          <a:xfrm>
            <a:off x="892094" y="3349592"/>
            <a:ext cx="5279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OBRIGADO</a:t>
            </a:r>
            <a:r>
              <a:rPr lang="en-US" sz="6600" b="1" dirty="0">
                <a:solidFill>
                  <a:schemeClr val="bg1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C8187-0619-37FB-19F5-F7E92B556896}"/>
              </a:ext>
            </a:extLst>
          </p:cNvPr>
          <p:cNvSpPr txBox="1"/>
          <p:nvPr/>
        </p:nvSpPr>
        <p:spPr>
          <a:xfrm>
            <a:off x="1978980" y="4673209"/>
            <a:ext cx="310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u="none" strike="noStrike" spc="140" dirty="0" err="1">
                <a:solidFill>
                  <a:schemeClr val="bg1"/>
                </a:solidFill>
                <a:effectLst/>
                <a:latin typeface="DIN Next LT Pro Light" panose="020B03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en-ID" b="1" u="none" strike="noStrike" spc="140" dirty="0" err="1">
                <a:solidFill>
                  <a:schemeClr val="bg1"/>
                </a:solidFill>
                <a:effectLst/>
                <a:latin typeface="DIN Next LT Pro Bold" panose="020B05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nutricaoin</a:t>
            </a:r>
            <a:r>
              <a:rPr lang="en-ID" u="none" strike="noStrike" spc="140" dirty="0" err="1">
                <a:solidFill>
                  <a:schemeClr val="bg1"/>
                </a:solidFill>
                <a:effectLst/>
                <a:latin typeface="DIN Next LT Pro Light" panose="020B03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.com.br</a:t>
            </a:r>
            <a:endParaRPr lang="en-US" spc="140" dirty="0">
              <a:solidFill>
                <a:schemeClr val="bg1"/>
              </a:solidFill>
              <a:latin typeface="DIN Next LT Pro Light" panose="020B0303020203050203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78E98D33-F186-B15E-DC77-99566EC1B4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763" r="24763"/>
          <a:stretch/>
        </p:blipFill>
        <p:spPr>
          <a:xfrm>
            <a:off x="7013575" y="0"/>
            <a:ext cx="5194300" cy="6858000"/>
          </a:xfr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EB1D6E1-2588-3D17-B638-97000AE6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43" y="1956392"/>
            <a:ext cx="3835768" cy="123241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D25488-82AB-C868-8AEE-7552D8FEA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02" b="28421"/>
          <a:stretch/>
        </p:blipFill>
        <p:spPr>
          <a:xfrm>
            <a:off x="8186074" y="476127"/>
            <a:ext cx="2849301" cy="2712683"/>
          </a:xfrm>
          <a:prstGeom prst="rect">
            <a:avLst/>
          </a:prstGeom>
        </p:spPr>
      </p:pic>
      <p:pic>
        <p:nvPicPr>
          <p:cNvPr id="10" name="Imagem 9" descr="Código QR&#10;&#10;Descrição gerada automaticamente">
            <a:extLst>
              <a:ext uri="{FF2B5EF4-FFF2-40B4-BE49-F238E27FC236}">
                <a16:creationId xmlns:a16="http://schemas.microsoft.com/office/drawing/2014/main" id="{C52A7558-35C4-E3DF-D995-F59D8C2E3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588" y="3837739"/>
            <a:ext cx="2040272" cy="204027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7DF4A8C-8D76-3619-06E0-3C44B8988CE2}"/>
              </a:ext>
            </a:extLst>
          </p:cNvPr>
          <p:cNvSpPr/>
          <p:nvPr/>
        </p:nvSpPr>
        <p:spPr>
          <a:xfrm>
            <a:off x="8186073" y="3532572"/>
            <a:ext cx="2849301" cy="2849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8" name="Imagem 7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B707760-BF6F-246B-7031-D1C78818D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410" y="3614080"/>
            <a:ext cx="2720626" cy="26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0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5BF2D-D335-C1E7-7862-C85EAA72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57CB6A-FAFD-9AC2-89FD-3543797DD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43D8AA1-4254-9409-5A13-DD102650D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2" descr="MS Minute: Multiple Sclerosis &amp; the Gut Microbiome - Practical Neurology">
            <a:extLst>
              <a:ext uri="{FF2B5EF4-FFF2-40B4-BE49-F238E27FC236}">
                <a16:creationId xmlns:a16="http://schemas.microsoft.com/office/drawing/2014/main" id="{8EF6E2DC-E55F-8FA3-60A7-9B9C3AD3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22" y="222775"/>
            <a:ext cx="6108441" cy="610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AEB077A-77DD-E1C4-7F30-C2761AF9B149}"/>
              </a:ext>
            </a:extLst>
          </p:cNvPr>
          <p:cNvSpPr txBox="1"/>
          <p:nvPr/>
        </p:nvSpPr>
        <p:spPr>
          <a:xfrm>
            <a:off x="1537159" y="6463803"/>
            <a:ext cx="9117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https://practicalneurology.com/articles/2022-july-aug/ms-minute-multiple-sclerosis-the-gut-microbiome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84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03C76EB-0708-40D5-842D-07769947049D}"/>
              </a:ext>
            </a:extLst>
          </p:cNvPr>
          <p:cNvSpPr txBox="1"/>
          <p:nvPr/>
        </p:nvSpPr>
        <p:spPr>
          <a:xfrm>
            <a:off x="575508" y="2068269"/>
            <a:ext cx="1144379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Genético → MHC classe II HLA - DRB1*15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Deficiência de vitamina </a:t>
            </a:r>
            <a:r>
              <a:rPr lang="pt-BR" sz="2800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D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DIN Next LT Pro" panose="020B050302020305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Tabagismo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Adultos jovens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Mulheres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Obesidade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Exposições a solventes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Infecções</a:t>
            </a:r>
          </a:p>
          <a:p>
            <a:pPr marL="1066773" lvl="1" indent="-457189">
              <a:buFont typeface="Wingdings" pitchFamily="2" charset="2"/>
              <a:buChar char="§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EBV</a:t>
            </a:r>
          </a:p>
          <a:p>
            <a:pPr marL="1066773" lvl="1" indent="-457189">
              <a:buFont typeface="Wingdings" pitchFamily="2" charset="2"/>
              <a:buChar char="§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HSV1 &amp; 2</a:t>
            </a:r>
          </a:p>
          <a:p>
            <a:pPr marL="1066773" lvl="1" indent="-457189">
              <a:buFont typeface="Wingdings" pitchFamily="2" charset="2"/>
              <a:buChar char="§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CMV</a:t>
            </a:r>
          </a:p>
        </p:txBody>
      </p:sp>
      <p:sp>
        <p:nvSpPr>
          <p:cNvPr id="4" name="Retângulo Arredondado 5">
            <a:extLst>
              <a:ext uri="{FF2B5EF4-FFF2-40B4-BE49-F238E27FC236}">
                <a16:creationId xmlns:a16="http://schemas.microsoft.com/office/drawing/2014/main" id="{F52C5035-ABDF-68DD-71E6-F599D8477CF5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Fatores de risco</a:t>
            </a:r>
          </a:p>
        </p:txBody>
      </p:sp>
    </p:spTree>
    <p:extLst>
      <p:ext uri="{BB962C8B-B14F-4D97-AF65-F5344CB8AC3E}">
        <p14:creationId xmlns:p14="http://schemas.microsoft.com/office/powerpoint/2010/main" val="103449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role of the gut microbiota in multiple sclerosis | Nature Reviews  Neurology">
            <a:extLst>
              <a:ext uri="{FF2B5EF4-FFF2-40B4-BE49-F238E27FC236}">
                <a16:creationId xmlns:a16="http://schemas.microsoft.com/office/drawing/2014/main" id="{60B72D5A-2446-AEFD-7565-238AB6F5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28" y="1163400"/>
            <a:ext cx="7766059" cy="5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DA7E78D6-CB3D-FB3D-BC48-5F9B55C0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4" y="87245"/>
            <a:ext cx="4614333" cy="9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gut microbiome and microbial translocation in multiple sclerosis -  ScienceDirect">
            <a:extLst>
              <a:ext uri="{FF2B5EF4-FFF2-40B4-BE49-F238E27FC236}">
                <a16:creationId xmlns:a16="http://schemas.microsoft.com/office/drawing/2014/main" id="{A9CB4B43-5C01-F9FF-1836-7790CD4C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42" y="36847"/>
            <a:ext cx="5950316" cy="63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7ED6E1-3F45-9E9D-BB5E-CCDFDADF6ECF}"/>
              </a:ext>
            </a:extLst>
          </p:cNvPr>
          <p:cNvSpPr txBox="1"/>
          <p:nvPr/>
        </p:nvSpPr>
        <p:spPr>
          <a:xfrm>
            <a:off x="239349" y="6414279"/>
            <a:ext cx="11952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https://doi.org/10.1016/j.clim.2017.03.001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1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03C76EB-0708-40D5-842D-07769947049D}"/>
              </a:ext>
            </a:extLst>
          </p:cNvPr>
          <p:cNvSpPr txBox="1"/>
          <p:nvPr/>
        </p:nvSpPr>
        <p:spPr>
          <a:xfrm>
            <a:off x="495298" y="2212476"/>
            <a:ext cx="11443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Masculino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52 anos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Bom nível intelectual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Diagnóstico de esclerose múltipla realizado há vários 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Disciplinado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Alta testosterona (↑↑↑ libido)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Reclama de padrão evacuatório constipado/ diarreico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Sofre com infecções por </a:t>
            </a:r>
            <a:r>
              <a:rPr lang="pt-BR" sz="2800" i="1" dirty="0" err="1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Candida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DIN Next LT Pro" panose="020B0503020203050203" pitchFamily="34" charset="77"/>
              </a:rPr>
              <a:t> spp.</a:t>
            </a:r>
          </a:p>
        </p:txBody>
      </p:sp>
      <p:sp>
        <p:nvSpPr>
          <p:cNvPr id="4" name="Retângulo Arredondado 5">
            <a:extLst>
              <a:ext uri="{FF2B5EF4-FFF2-40B4-BE49-F238E27FC236}">
                <a16:creationId xmlns:a16="http://schemas.microsoft.com/office/drawing/2014/main" id="{E22EC188-9D69-FDBB-BE17-EEFA050DA500}"/>
              </a:ext>
            </a:extLst>
          </p:cNvPr>
          <p:cNvSpPr/>
          <p:nvPr/>
        </p:nvSpPr>
        <p:spPr>
          <a:xfrm>
            <a:off x="2282456" y="-283535"/>
            <a:ext cx="7520763" cy="2133600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DIN Next LT Pro Heavy" panose="020B0503020203050203" pitchFamily="34" charset="77"/>
              </a:rPr>
              <a:t>Estudo de caso</a:t>
            </a:r>
          </a:p>
        </p:txBody>
      </p:sp>
    </p:spTree>
    <p:extLst>
      <p:ext uri="{BB962C8B-B14F-4D97-AF65-F5344CB8AC3E}">
        <p14:creationId xmlns:p14="http://schemas.microsoft.com/office/powerpoint/2010/main" val="25416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DCC029594AF24B93EE7B28B4D354E6" ma:contentTypeVersion="21" ma:contentTypeDescription="Crie um novo documento." ma:contentTypeScope="" ma:versionID="a5e290435b4bb65b1bb911d87a70b4c2">
  <xsd:schema xmlns:xsd="http://www.w3.org/2001/XMLSchema" xmlns:xs="http://www.w3.org/2001/XMLSchema" xmlns:p="http://schemas.microsoft.com/office/2006/metadata/properties" xmlns:ns1="http://schemas.microsoft.com/sharepoint/v3" xmlns:ns2="61677ec9-1bb2-4e8b-bfc6-f0d46065ce54" xmlns:ns3="cffda810-2db4-42d9-aff9-b6f80e913acd" targetNamespace="http://schemas.microsoft.com/office/2006/metadata/properties" ma:root="true" ma:fieldsID="917127ad8431facd7e47de91e3da896c" ns1:_="" ns2:_="" ns3:_="">
    <xsd:import namespace="http://schemas.microsoft.com/sharepoint/v3"/>
    <xsd:import namespace="61677ec9-1bb2-4e8b-bfc6-f0d46065ce54"/>
    <xsd:import namespace="cffda810-2db4-42d9-aff9-b6f80e913a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7ec9-1bb2-4e8b-bfc6-f0d46065c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tatus de liberação" ma:internalName="Status_x0020_de_x0020_libera_x00e7__x00e3_o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c347893-ee36-4ef3-bdd8-129bdaede6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da810-2db4-42d9-aff9-b6f80e913a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d548259-cb5d-4cb9-aba3-caba4f6c3c6a}" ma:internalName="TaxCatchAll" ma:showField="CatchAllData" ma:web="cffda810-2db4-42d9-aff9-b6f80e913a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677ec9-1bb2-4e8b-bfc6-f0d46065ce5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_Flow_SignoffStatus xmlns="61677ec9-1bb2-4e8b-bfc6-f0d46065ce54" xsi:nil="true"/>
    <TaxCatchAll xmlns="cffda810-2db4-42d9-aff9-b6f80e913acd" xsi:nil="true"/>
  </documentManagement>
</p:properties>
</file>

<file path=customXml/itemProps1.xml><?xml version="1.0" encoding="utf-8"?>
<ds:datastoreItem xmlns:ds="http://schemas.openxmlformats.org/officeDocument/2006/customXml" ds:itemID="{D852EA1E-B794-49E3-94EA-DB6B592D23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853172-8841-439E-B0C0-0A8FA9BDD8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1677ec9-1bb2-4e8b-bfc6-f0d46065ce54"/>
    <ds:schemaRef ds:uri="cffda810-2db4-42d9-aff9-b6f80e913a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D67E2-0B84-44D6-A157-A4A9968FD1DA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cffda810-2db4-42d9-aff9-b6f80e913acd"/>
    <ds:schemaRef ds:uri="61677ec9-1bb2-4e8b-bfc6-f0d46065ce54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4986</TotalTime>
  <Words>1238</Words>
  <Application>Microsoft Macintosh PowerPoint</Application>
  <PresentationFormat>Widescreen</PresentationFormat>
  <Paragraphs>168</Paragraphs>
  <Slides>42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6" baseType="lpstr">
      <vt:lpstr>DIN Next LT Pro Bold</vt:lpstr>
      <vt:lpstr>Arial Narrow</vt:lpstr>
      <vt:lpstr>DIN Next LT Pro</vt:lpstr>
      <vt:lpstr>Aptos Display</vt:lpstr>
      <vt:lpstr>Wingdings</vt:lpstr>
      <vt:lpstr>Calibri</vt:lpstr>
      <vt:lpstr>Cambria</vt:lpstr>
      <vt:lpstr>Aptos</vt:lpstr>
      <vt:lpstr>DIN Next LT Pro Light</vt:lpstr>
      <vt:lpstr>Arial</vt:lpstr>
      <vt:lpstr>Raleway Black</vt:lpstr>
      <vt:lpstr>DINNextRoundedLTW01-Regular</vt:lpstr>
      <vt:lpstr>DIN Next LT Pro Heavy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Sugestões – dieta  (Teste de microbiota + restrições alimentares + recomendação médica)</vt:lpstr>
      <vt:lpstr>Sugestões – suplementação (Teste de microbiota + restrições alimentares + recomendação médica)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Domingues</dc:creator>
  <cp:lastModifiedBy>Alessandro Silveira</cp:lastModifiedBy>
  <cp:revision>52</cp:revision>
  <dcterms:created xsi:type="dcterms:W3CDTF">2024-03-14T18:54:06Z</dcterms:created>
  <dcterms:modified xsi:type="dcterms:W3CDTF">2024-07-27T15:33:04Z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0x0101009EDCC029594AF24B93EE7B28B4D354E6</vt:lpwstr>
  </property>
  <property fmtid="{D5CDD505-2E9C-101B-9397-08002B2CF9AE}" pid="3" name="MediaServiceImageTags">
    <vt:lpwstr/>
  </property>
</Properties>
</file>