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 id="2147483675" r:id="rId5"/>
  </p:sldMasterIdLst>
  <p:notesMasterIdLst>
    <p:notesMasterId r:id="rId59"/>
  </p:notesMasterIdLst>
  <p:sldIdLst>
    <p:sldId id="283" r:id="rId6"/>
    <p:sldId id="270" r:id="rId7"/>
    <p:sldId id="4135" r:id="rId8"/>
    <p:sldId id="900" r:id="rId9"/>
    <p:sldId id="895" r:id="rId10"/>
    <p:sldId id="894" r:id="rId11"/>
    <p:sldId id="896" r:id="rId12"/>
    <p:sldId id="288" r:id="rId13"/>
    <p:sldId id="273" r:id="rId14"/>
    <p:sldId id="4133" r:id="rId15"/>
    <p:sldId id="898" r:id="rId16"/>
    <p:sldId id="897" r:id="rId17"/>
    <p:sldId id="256" r:id="rId18"/>
    <p:sldId id="274" r:id="rId19"/>
    <p:sldId id="287" r:id="rId20"/>
    <p:sldId id="289" r:id="rId21"/>
    <p:sldId id="4329" r:id="rId22"/>
    <p:sldId id="4138" r:id="rId23"/>
    <p:sldId id="4137" r:id="rId24"/>
    <p:sldId id="4143" r:id="rId25"/>
    <p:sldId id="899" r:id="rId26"/>
    <p:sldId id="4144" r:id="rId27"/>
    <p:sldId id="761" r:id="rId28"/>
    <p:sldId id="4134" r:id="rId29"/>
    <p:sldId id="905" r:id="rId30"/>
    <p:sldId id="4136" r:id="rId31"/>
    <p:sldId id="4142" r:id="rId32"/>
    <p:sldId id="4146" r:id="rId33"/>
    <p:sldId id="4148" r:id="rId34"/>
    <p:sldId id="4147" r:id="rId35"/>
    <p:sldId id="902" r:id="rId36"/>
    <p:sldId id="268" r:id="rId37"/>
    <p:sldId id="4155" r:id="rId38"/>
    <p:sldId id="4156" r:id="rId39"/>
    <p:sldId id="4157" r:id="rId40"/>
    <p:sldId id="4141" r:id="rId41"/>
    <p:sldId id="4140" r:id="rId42"/>
    <p:sldId id="4151" r:id="rId43"/>
    <p:sldId id="4160" r:id="rId44"/>
    <p:sldId id="265" r:id="rId45"/>
    <p:sldId id="4153" r:id="rId46"/>
    <p:sldId id="4159" r:id="rId47"/>
    <p:sldId id="4166" r:id="rId48"/>
    <p:sldId id="4164" r:id="rId49"/>
    <p:sldId id="4165" r:id="rId50"/>
    <p:sldId id="4325" r:id="rId51"/>
    <p:sldId id="4170" r:id="rId52"/>
    <p:sldId id="4154" r:id="rId53"/>
    <p:sldId id="4326" r:id="rId54"/>
    <p:sldId id="4161" r:id="rId55"/>
    <p:sldId id="266" r:id="rId56"/>
    <p:sldId id="944" r:id="rId57"/>
    <p:sldId id="279" r:id="rId58"/>
  </p:sldIdLst>
  <p:sldSz cx="12192000" cy="6858000"/>
  <p:notesSz cx="6858000" cy="9144000"/>
  <p:embeddedFontLst>
    <p:embeddedFont>
      <p:font typeface="ADLaM Display" panose="020F0502020204030204" pitchFamily="2" charset="0"/>
      <p:regular r:id="rId60"/>
    </p:embeddedFont>
    <p:embeddedFont>
      <p:font typeface="Aharoni" panose="020F0502020204030204" pitchFamily="2" charset="-79"/>
      <p:bold r:id="rId61"/>
    </p:embeddedFont>
    <p:embeddedFont>
      <p:font typeface="Baguet Script" panose="020F0502020204030204" pitchFamily="2" charset="0"/>
      <p:regular r:id="rId62"/>
    </p:embeddedFont>
    <p:embeddedFont>
      <p:font typeface="Berlin Sans FB Demi" panose="020E0802020502020306" pitchFamily="34" charset="0"/>
      <p:bold r:id="rId63"/>
    </p:embeddedFont>
    <p:embeddedFont>
      <p:font typeface="DINNextRoundedLTW01-Regular" panose="020F0503020203050203" charset="0"/>
      <p:regular r:id="rId64"/>
    </p:embeddedFont>
    <p:embeddedFont>
      <p:font typeface="Montserrat" panose="020F0502020204030204" pitchFamily="2" charset="0"/>
      <p:regular r:id="rId65"/>
      <p:bold r:id="rId66"/>
      <p:italic r:id="rId67"/>
      <p:boldItalic r:id="rId68"/>
    </p:embeddedFont>
    <p:embeddedFont>
      <p:font typeface="Montserrat SemiBold" panose="020F0502020204030204" pitchFamily="2" charset="0"/>
      <p:regular r:id="rId69"/>
      <p:bold r:id="rId70"/>
      <p:italic r:id="rId71"/>
      <p:boldItalic r:id="rId72"/>
    </p:embeddedFont>
    <p:embeddedFont>
      <p:font typeface="Open Sans" panose="020F0502020204030204" pitchFamily="34" charset="0"/>
      <p:regular r:id="rId73"/>
      <p:bold r:id="rId74"/>
      <p:italic r:id="rId75"/>
      <p:boldItalic r:id="rId76"/>
    </p:embeddedFont>
    <p:embeddedFont>
      <p:font typeface="Poppins" panose="020B0502040204020203" pitchFamily="2" charset="0"/>
      <p:regular r:id="rId77"/>
      <p:bold r:id="rId78"/>
      <p:italic r:id="rId79"/>
      <p:boldItalic r:id="rId80"/>
    </p:embeddedFont>
    <p:embeddedFont>
      <p:font typeface="Ubuntu" panose="020F0502020204030204" pitchFamily="34" charset="0"/>
      <p:regular r:id="rId81"/>
      <p:bold r:id="rId82"/>
      <p:italic r:id="rId83"/>
      <p:boldItalic r:id="rId84"/>
    </p:embeddedFont>
    <p:embeddedFont>
      <p:font typeface="Wingdings 3" panose="05040102010807070707" pitchFamily="18" charset="2"/>
      <p:regular r:id="rId85"/>
    </p:embeddedFont>
  </p:embeddedFontLst>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B3B3B"/>
    <a:srgbClr val="EFE6C4"/>
    <a:srgbClr val="991919"/>
    <a:srgbClr val="D78D8D"/>
    <a:srgbClr val="C35151"/>
    <a:srgbClr val="C75D5D"/>
    <a:srgbClr val="EE9696"/>
    <a:srgbClr val="F6C6C6"/>
    <a:srgbClr val="7F7F7F"/>
    <a:srgbClr val="CEBA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6082"/>
    <p:restoredTop sz="93447" autoAdjust="0"/>
  </p:normalViewPr>
  <p:slideViewPr>
    <p:cSldViewPr snapToGrid="0">
      <p:cViewPr>
        <p:scale>
          <a:sx n="60" d="100"/>
          <a:sy n="60" d="100"/>
        </p:scale>
        <p:origin x="1482" y="300"/>
      </p:cViewPr>
      <p:guideLst/>
    </p:cSldViewPr>
  </p:slideViewPr>
  <p:notesTextViewPr>
    <p:cViewPr>
      <p:scale>
        <a:sx n="3" d="2"/>
        <a:sy n="3" d="2"/>
      </p:scale>
      <p:origin x="0" y="0"/>
    </p:cViewPr>
  </p:notesTextViewPr>
  <p:sorterViewPr>
    <p:cViewPr varScale="1">
      <p:scale>
        <a:sx n="100" d="100"/>
        <a:sy n="100" d="100"/>
      </p:scale>
      <p:origin x="0" y="-2204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4.fntdata"/><Relationship Id="rId68" Type="http://schemas.openxmlformats.org/officeDocument/2006/relationships/font" Target="fonts/font9.fntdata"/><Relationship Id="rId84" Type="http://schemas.openxmlformats.org/officeDocument/2006/relationships/font" Target="fonts/font25.fntdata"/><Relationship Id="rId89" Type="http://schemas.openxmlformats.org/officeDocument/2006/relationships/tableStyles" Target="tableStyles.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font" Target="fonts/font15.fntdata"/><Relationship Id="rId79" Type="http://schemas.openxmlformats.org/officeDocument/2006/relationships/font" Target="fonts/font20.fntdata"/><Relationship Id="rId5" Type="http://schemas.openxmlformats.org/officeDocument/2006/relationships/slideMaster" Target="slideMasters/slideMaster2.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5.fntdata"/><Relationship Id="rId69" Type="http://schemas.openxmlformats.org/officeDocument/2006/relationships/font" Target="fonts/font10.fntdata"/><Relationship Id="rId77" Type="http://schemas.openxmlformats.org/officeDocument/2006/relationships/font" Target="fonts/font18.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3.fntdata"/><Relationship Id="rId80" Type="http://schemas.openxmlformats.org/officeDocument/2006/relationships/font" Target="fonts/font21.fntdata"/><Relationship Id="rId85" Type="http://schemas.openxmlformats.org/officeDocument/2006/relationships/font" Target="fonts/font2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notesMaster" Target="notesMasters/notesMaster1.xml"/><Relationship Id="rId6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3.fntdata"/><Relationship Id="rId70" Type="http://schemas.openxmlformats.org/officeDocument/2006/relationships/font" Target="fonts/font11.fntdata"/><Relationship Id="rId75" Type="http://schemas.openxmlformats.org/officeDocument/2006/relationships/font" Target="fonts/font16.fntdata"/><Relationship Id="rId83" Type="http://schemas.openxmlformats.org/officeDocument/2006/relationships/font" Target="fonts/font24.fntdata"/><Relationship Id="rId88"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1.fntdata"/><Relationship Id="rId65" Type="http://schemas.openxmlformats.org/officeDocument/2006/relationships/font" Target="fonts/font6.fntdata"/><Relationship Id="rId73" Type="http://schemas.openxmlformats.org/officeDocument/2006/relationships/font" Target="fonts/font14.fntdata"/><Relationship Id="rId78" Type="http://schemas.openxmlformats.org/officeDocument/2006/relationships/font" Target="fonts/font19.fntdata"/><Relationship Id="rId81" Type="http://schemas.openxmlformats.org/officeDocument/2006/relationships/font" Target="fonts/font22.fntdata"/><Relationship Id="rId86"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7.fntdata"/><Relationship Id="rId7" Type="http://schemas.openxmlformats.org/officeDocument/2006/relationships/slide" Target="slides/slide2.xml"/><Relationship Id="rId71" Type="http://schemas.openxmlformats.org/officeDocument/2006/relationships/font" Target="fonts/font12.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7.fntdata"/><Relationship Id="rId87" Type="http://schemas.openxmlformats.org/officeDocument/2006/relationships/viewProps" Target="viewProps.xml"/><Relationship Id="rId61" Type="http://schemas.openxmlformats.org/officeDocument/2006/relationships/font" Target="fonts/font2.fntdata"/><Relationship Id="rId82" Type="http://schemas.openxmlformats.org/officeDocument/2006/relationships/font" Target="fonts/font23.fntdata"/><Relationship Id="rId19"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2C2DC6-A9DF-8347-AF30-050CB418FCC0}" type="datetimeFigureOut">
              <a:rPr lang="pt-BR" smtClean="0"/>
              <a:t>27/07/2024</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38BFEA-5463-7B43-A397-993DEB555D08}" type="slidenum">
              <a:rPr lang="pt-BR" smtClean="0"/>
              <a:t>‹nº›</a:t>
            </a:fld>
            <a:endParaRPr lang="pt-BR"/>
          </a:p>
        </p:txBody>
      </p:sp>
    </p:spTree>
    <p:extLst>
      <p:ext uri="{BB962C8B-B14F-4D97-AF65-F5344CB8AC3E}">
        <p14:creationId xmlns:p14="http://schemas.microsoft.com/office/powerpoint/2010/main" val="38689852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C69C1805-E35C-784D-B96F-17AE2FE957A7}" type="slidenum">
              <a:rPr lang="pt-BR" smtClean="0"/>
              <a:t>1</a:t>
            </a:fld>
            <a:endParaRPr lang="pt-BR"/>
          </a:p>
        </p:txBody>
      </p:sp>
    </p:spTree>
    <p:extLst>
      <p:ext uri="{BB962C8B-B14F-4D97-AF65-F5344CB8AC3E}">
        <p14:creationId xmlns:p14="http://schemas.microsoft.com/office/powerpoint/2010/main" val="464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800" b="1" i="0" dirty="0">
                <a:solidFill>
                  <a:srgbClr val="CB6538"/>
                </a:solidFill>
                <a:effectLst/>
                <a:latin typeface="Helvetica-Bold"/>
              </a:rPr>
              <a:t>Figure 1. </a:t>
            </a:r>
            <a:r>
              <a:rPr lang="en-US" sz="1800" b="1" i="0" dirty="0">
                <a:solidFill>
                  <a:srgbClr val="242021"/>
                </a:solidFill>
                <a:effectLst/>
                <a:latin typeface="Helvetica-Bold"/>
              </a:rPr>
              <a:t>Acuteness and chronicity of helminth infection drive distinct immune profiles. </a:t>
            </a:r>
            <a:r>
              <a:rPr lang="en-US" sz="1800" b="0" i="0" dirty="0">
                <a:solidFill>
                  <a:srgbClr val="242021"/>
                </a:solidFill>
                <a:effectLst/>
                <a:latin typeface="Helvetica-Light"/>
              </a:rPr>
              <a:t>Early in infection, normally during the larval migration through the lungs or intestinal mucosa, prior to adult worm development and establishment, epithelial cells secrete a group of alarmins—thymic stromal lymphopoietin (TSLP) and interleukin-33 (IL-33), including IL-25-producing tuft cells—that promote the activation and differentiation of type 2 innate lymphoid cells (ILC2) and polyfunctional CD4 T helper 2 (Th2) cells, leading to the secretion of a myriad of cytokines, including IL-4, IL-5, and IL-13. </a:t>
            </a:r>
            <a:r>
              <a:rPr lang="en-US" sz="1800" b="1" i="0" dirty="0">
                <a:solidFill>
                  <a:srgbClr val="242021"/>
                </a:solidFill>
                <a:effectLst/>
                <a:latin typeface="Helvetica-Light"/>
              </a:rPr>
              <a:t>These type 2-associated cytokines result in goblet cell hyperplasia, mucus hyper-secretion, peripheral and tissue eosinophilia, and differentiation of M2 macrophages and also induce high antigen-specific IgG1 and </a:t>
            </a:r>
            <a:r>
              <a:rPr lang="en-US" sz="1800" b="1" i="0" dirty="0" err="1">
                <a:solidFill>
                  <a:srgbClr val="242021"/>
                </a:solidFill>
                <a:effectLst/>
                <a:latin typeface="Helvetica-Light"/>
              </a:rPr>
              <a:t>IgE</a:t>
            </a:r>
            <a:r>
              <a:rPr lang="en-US" sz="1800" b="1" i="0" dirty="0">
                <a:solidFill>
                  <a:srgbClr val="242021"/>
                </a:solidFill>
                <a:effectLst/>
                <a:latin typeface="Helvetica-Light"/>
              </a:rPr>
              <a:t> levels</a:t>
            </a:r>
            <a:r>
              <a:rPr lang="en-US" sz="1800" b="0" i="0" dirty="0">
                <a:solidFill>
                  <a:srgbClr val="242021"/>
                </a:solidFill>
                <a:effectLst/>
                <a:latin typeface="Helvetica-Light"/>
              </a:rPr>
              <a:t>. Helminth early/acute responses generally associate with an allergy-like response. </a:t>
            </a:r>
          </a:p>
          <a:p>
            <a:pPr algn="just"/>
            <a:endParaRPr lang="en-US" sz="1800" b="0" i="0" dirty="0">
              <a:solidFill>
                <a:srgbClr val="242021"/>
              </a:solidFill>
              <a:effectLst/>
              <a:latin typeface="Helvetica-Light"/>
            </a:endParaRPr>
          </a:p>
          <a:p>
            <a:pPr algn="just"/>
            <a:r>
              <a:rPr lang="en-US" sz="1800" b="1" i="0" dirty="0">
                <a:solidFill>
                  <a:srgbClr val="242021"/>
                </a:solidFill>
                <a:effectLst/>
                <a:latin typeface="Helvetica-Light"/>
              </a:rPr>
              <a:t>The persistent exposure to helminth parasites and helminth-derived excretory/secretory (ES) antigens </a:t>
            </a:r>
            <a:r>
              <a:rPr lang="en-US" sz="1800" b="0" i="0" dirty="0">
                <a:solidFill>
                  <a:srgbClr val="242021"/>
                </a:solidFill>
                <a:effectLst/>
                <a:latin typeface="Helvetica-Light"/>
              </a:rPr>
              <a:t>over the course of the infection lead to a modified type 2 response resulting in a significant modulation of T helper 1 (Th1) response—IL-2 and interferon-gamma (IFN-</a:t>
            </a:r>
            <a:r>
              <a:rPr lang="en-US" sz="1800" b="0" i="0" dirty="0">
                <a:solidFill>
                  <a:srgbClr val="242021"/>
                </a:solidFill>
                <a:effectLst/>
                <a:latin typeface="Symbol-Identity-H"/>
              </a:rPr>
              <a:t>γ</a:t>
            </a:r>
            <a:r>
              <a:rPr lang="en-US" sz="1800" b="0" i="0" dirty="0">
                <a:solidFill>
                  <a:srgbClr val="242021"/>
                </a:solidFill>
                <a:effectLst/>
                <a:latin typeface="Helvetica-Light"/>
              </a:rPr>
              <a:t>)—and also induce the expansion of natural regulatory T (</a:t>
            </a:r>
            <a:r>
              <a:rPr lang="en-US" sz="1800" b="0" i="0" dirty="0" err="1">
                <a:solidFill>
                  <a:srgbClr val="242021"/>
                </a:solidFill>
                <a:effectLst/>
                <a:latin typeface="Helvetica-Light"/>
              </a:rPr>
              <a:t>nTreg</a:t>
            </a:r>
            <a:r>
              <a:rPr lang="en-US" sz="1800" b="0" i="0" dirty="0">
                <a:solidFill>
                  <a:srgbClr val="242021"/>
                </a:solidFill>
                <a:effectLst/>
                <a:latin typeface="Helvetica-Light"/>
              </a:rPr>
              <a:t>) cells expressing CTLA-4, PD-1, GITR, and regulatory dendritic cells (</a:t>
            </a:r>
            <a:r>
              <a:rPr lang="en-US" sz="1800" b="0" i="0" dirty="0" err="1">
                <a:solidFill>
                  <a:srgbClr val="242021"/>
                </a:solidFill>
                <a:effectLst/>
                <a:latin typeface="Helvetica-Light"/>
              </a:rPr>
              <a:t>regDCs</a:t>
            </a:r>
            <a:r>
              <a:rPr lang="en-US" sz="1800" b="0" i="0" dirty="0">
                <a:solidFill>
                  <a:srgbClr val="242021"/>
                </a:solidFill>
                <a:effectLst/>
                <a:latin typeface="Helvetica-Light"/>
              </a:rPr>
              <a:t>) and monocytes, which are all sources of IL-10. This same response drives B-cell class-switching to IgG4. </a:t>
            </a:r>
            <a:r>
              <a:rPr lang="en-US" sz="1800" b="1" i="0" dirty="0">
                <a:solidFill>
                  <a:srgbClr val="242021"/>
                </a:solidFill>
                <a:effectLst/>
                <a:latin typeface="Helvetica-Light"/>
              </a:rPr>
              <a:t>Chronic infection with helminth also alters the composition of intestinal bacterial communities leading to more microbial-derived short chain fatty acids (SCFAs)</a:t>
            </a:r>
            <a:r>
              <a:rPr lang="en-US" sz="1800" b="0" i="0" dirty="0">
                <a:solidFill>
                  <a:srgbClr val="242021"/>
                </a:solidFill>
                <a:effectLst/>
                <a:latin typeface="Helvetica-Light"/>
              </a:rPr>
              <a:t> </a:t>
            </a:r>
            <a:r>
              <a:rPr lang="en-US" sz="1800" b="1" i="0" dirty="0">
                <a:solidFill>
                  <a:srgbClr val="242021"/>
                </a:solidFill>
                <a:effectLst/>
                <a:latin typeface="Helvetica-Light"/>
              </a:rPr>
              <a:t>that also activate and promote the expansion of Treg cells. </a:t>
            </a:r>
            <a:r>
              <a:rPr lang="en-US" sz="1800" b="0" i="0" dirty="0">
                <a:solidFill>
                  <a:srgbClr val="242021"/>
                </a:solidFill>
                <a:effectLst/>
                <a:latin typeface="Helvetica-Light"/>
              </a:rPr>
              <a:t>Collectively, this new regulatory environment is the signature for the establishment of an </a:t>
            </a:r>
            <a:r>
              <a:rPr lang="en-US" sz="1800" b="0" i="0" u="sng" dirty="0">
                <a:solidFill>
                  <a:srgbClr val="0070C0"/>
                </a:solidFill>
                <a:effectLst/>
                <a:latin typeface="Helvetica-Light"/>
              </a:rPr>
              <a:t>asymptomatic chronic long-standing infection</a:t>
            </a:r>
            <a:r>
              <a:rPr lang="en-US" sz="1800" b="0" i="0" dirty="0">
                <a:solidFill>
                  <a:srgbClr val="0070C0"/>
                </a:solidFill>
                <a:effectLst/>
                <a:latin typeface="Helvetica-Light"/>
              </a:rPr>
              <a:t>, </a:t>
            </a:r>
            <a:r>
              <a:rPr lang="en-US" sz="1800" b="0" i="0" dirty="0">
                <a:solidFill>
                  <a:srgbClr val="242021"/>
                </a:solidFill>
                <a:effectLst/>
                <a:latin typeface="Helvetica-Light"/>
              </a:rPr>
              <a:t>characterized by a muted/anergic parasite-specific lymphoproliferative response but also a suppressed immunity to bystander pathogens, allergens, vaccines, or non-related inflammatory, autoimmune—inflammatory bowel diseases (IBDs) and type 1 diabetes (T1DM)—or metabolic diseases. DC, dendritic cell; EOS, eosinophil; EV, extracellular vesicle; TGF-</a:t>
            </a:r>
            <a:r>
              <a:rPr lang="en-US" sz="1800" b="0" i="0" dirty="0">
                <a:solidFill>
                  <a:srgbClr val="242021"/>
                </a:solidFill>
                <a:effectLst/>
                <a:latin typeface="Symbol-Identity-H"/>
              </a:rPr>
              <a:t>β</a:t>
            </a:r>
            <a:r>
              <a:rPr lang="en-US" sz="1800" b="0" i="0" dirty="0">
                <a:solidFill>
                  <a:srgbClr val="242021"/>
                </a:solidFill>
                <a:effectLst/>
                <a:latin typeface="Helvetica-Light"/>
              </a:rPr>
              <a:t>, transforming growth factor beta.</a:t>
            </a:r>
            <a:r>
              <a:rPr lang="en-US" dirty="0"/>
              <a:t> </a:t>
            </a:r>
          </a:p>
          <a:p>
            <a:pPr algn="l"/>
            <a:endParaRPr lang="en-US" dirty="0"/>
          </a:p>
          <a:p>
            <a:pPr algn="l"/>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10</a:t>
            </a:fld>
            <a:endParaRPr lang="pt-BR"/>
          </a:p>
        </p:txBody>
      </p:sp>
    </p:spTree>
    <p:extLst>
      <p:ext uri="{BB962C8B-B14F-4D97-AF65-F5344CB8AC3E}">
        <p14:creationId xmlns:p14="http://schemas.microsoft.com/office/powerpoint/2010/main" val="33002057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 Comunidade científica está dividida entre os que acreditam que helmintos são bons, enquanto outros acreditam o contrário.</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11</a:t>
            </a:fld>
            <a:endParaRPr lang="pt-BR"/>
          </a:p>
        </p:txBody>
      </p:sp>
    </p:spTree>
    <p:extLst>
      <p:ext uri="{BB962C8B-B14F-4D97-AF65-F5344CB8AC3E}">
        <p14:creationId xmlns:p14="http://schemas.microsoft.com/office/powerpoint/2010/main" val="21749624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Aqui só tem infecção causada por helminto e não tem por protozoários....</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12</a:t>
            </a:fld>
            <a:endParaRPr lang="pt-BR"/>
          </a:p>
        </p:txBody>
      </p:sp>
    </p:spTree>
    <p:extLst>
      <p:ext uri="{BB962C8B-B14F-4D97-AF65-F5344CB8AC3E}">
        <p14:creationId xmlns:p14="http://schemas.microsoft.com/office/powerpoint/2010/main" val="38750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14</a:t>
            </a:fld>
            <a:endParaRPr lang="pt-BR"/>
          </a:p>
        </p:txBody>
      </p:sp>
    </p:spTree>
    <p:extLst>
      <p:ext uri="{BB962C8B-B14F-4D97-AF65-F5344CB8AC3E}">
        <p14:creationId xmlns:p14="http://schemas.microsoft.com/office/powerpoint/2010/main" val="455830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Esse é um assunto em voga, super polêmico e nossa ideia foi trazer um pouco o que a literatura nos traz sobre o tema!</a:t>
            </a:r>
          </a:p>
          <a:p>
            <a:r>
              <a:rPr lang="pt-BR" dirty="0"/>
              <a:t>Para falar dessa tema, antes precisamos falar sobre o ambiente intestinal (que é o local mais afetado com a desparasitação).</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15</a:t>
            </a:fld>
            <a:endParaRPr lang="pt-BR"/>
          </a:p>
        </p:txBody>
      </p:sp>
    </p:spTree>
    <p:extLst>
      <p:ext uri="{BB962C8B-B14F-4D97-AF65-F5344CB8AC3E}">
        <p14:creationId xmlns:p14="http://schemas.microsoft.com/office/powerpoint/2010/main" val="32675578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latin typeface="Baguet Script" panose="00000500000000000000" pitchFamily="2" charset="0"/>
              </a:rPr>
              <a:t>Protozoários influenciando na diversidade e composição da microbiota intestinal</a:t>
            </a:r>
          </a:p>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16</a:t>
            </a:fld>
            <a:endParaRPr lang="pt-BR"/>
          </a:p>
        </p:txBody>
      </p:sp>
    </p:spTree>
    <p:extLst>
      <p:ext uri="{BB962C8B-B14F-4D97-AF65-F5344CB8AC3E}">
        <p14:creationId xmlns:p14="http://schemas.microsoft.com/office/powerpoint/2010/main" val="473840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1200" b="1" dirty="0">
                <a:latin typeface="Baguet Script" panose="00000500000000000000" pitchFamily="2" charset="0"/>
              </a:rPr>
              <a:t>Protozoários influenciando na diversidade e composição da microbiota intestinal</a:t>
            </a:r>
          </a:p>
          <a:p>
            <a:pPr algn="just"/>
            <a:r>
              <a:rPr lang="en-US" sz="1800" b="0" i="0" dirty="0">
                <a:solidFill>
                  <a:srgbClr val="000000"/>
                </a:solidFill>
                <a:effectLst/>
                <a:latin typeface="URWPalladioL-Roma"/>
              </a:rPr>
              <a:t>Irritable bowel syndrome is a common functional gastrointestinal disorder characterized by abdominal pain, discomfort during defecation, and changes in the gut microbiome [</a:t>
            </a:r>
            <a:r>
              <a:rPr lang="en-US" sz="1800" b="0" i="0" dirty="0">
                <a:solidFill>
                  <a:srgbClr val="0875B7"/>
                </a:solidFill>
                <a:effectLst/>
                <a:latin typeface="URWPalladioL-Roma"/>
              </a:rPr>
              <a:t>118</a:t>
            </a:r>
            <a:r>
              <a:rPr lang="en-US" sz="1800" b="0" i="0" dirty="0">
                <a:solidFill>
                  <a:srgbClr val="000000"/>
                </a:solidFill>
                <a:effectLst/>
                <a:latin typeface="URWPalladioL-Roma"/>
              </a:rPr>
              <a:t>]. Some studies have reported that the gut microbiome of IBS patients had a significantly increased number of bacteria in the families Enterobacteriaceae and Bacteroides compared to healthy controls. Moreover, a significant increase in the family </a:t>
            </a:r>
            <a:r>
              <a:rPr lang="en-US" sz="1800" b="0" i="0" dirty="0" err="1">
                <a:solidFill>
                  <a:srgbClr val="000000"/>
                </a:solidFill>
                <a:effectLst/>
                <a:latin typeface="URWPalladioL-Roma"/>
              </a:rPr>
              <a:t>Lactobacillaceae</a:t>
            </a:r>
            <a:r>
              <a:rPr lang="en-US" sz="1800" b="0" i="0" dirty="0">
                <a:solidFill>
                  <a:srgbClr val="000000"/>
                </a:solidFill>
                <a:effectLst/>
                <a:latin typeface="URWPalladioL-Roma"/>
              </a:rPr>
              <a:t> in IBS patients has been reported [</a:t>
            </a:r>
            <a:r>
              <a:rPr lang="en-US" sz="1800" b="0" i="0" dirty="0">
                <a:solidFill>
                  <a:srgbClr val="0875B7"/>
                </a:solidFill>
                <a:effectLst/>
                <a:latin typeface="URWPalladioL-Roma"/>
              </a:rPr>
              <a:t>119</a:t>
            </a:r>
            <a:r>
              <a:rPr lang="en-US" sz="1800" b="0" i="0" dirty="0">
                <a:solidFill>
                  <a:srgbClr val="000000"/>
                </a:solidFill>
                <a:effectLst/>
                <a:latin typeface="URWPalladioL-Roma"/>
              </a:rPr>
              <a:t>,</a:t>
            </a:r>
            <a:r>
              <a:rPr lang="en-US" sz="1800" b="0" i="0" dirty="0">
                <a:solidFill>
                  <a:srgbClr val="0875B7"/>
                </a:solidFill>
                <a:effectLst/>
                <a:latin typeface="URWPalladioL-Roma"/>
              </a:rPr>
              <a:t>120</a:t>
            </a:r>
            <a:r>
              <a:rPr lang="en-US" sz="1800" b="0" i="0" dirty="0">
                <a:solidFill>
                  <a:srgbClr val="000000"/>
                </a:solidFill>
                <a:effectLst/>
                <a:latin typeface="URWPalladioL-Roma"/>
              </a:rPr>
              <a:t>]. A review of the relationship between IBS and the gut microbiome revealed that the genera </a:t>
            </a:r>
            <a:r>
              <a:rPr lang="en-US" sz="1800" b="0" i="1" dirty="0" err="1">
                <a:solidFill>
                  <a:srgbClr val="000000"/>
                </a:solidFill>
                <a:effectLst/>
                <a:latin typeface="URWPalladioL-Ital"/>
              </a:rPr>
              <a:t>Faecalibacterium</a:t>
            </a:r>
            <a:r>
              <a:rPr lang="en-US" sz="1800" b="0" i="1" dirty="0">
                <a:solidFill>
                  <a:srgbClr val="000000"/>
                </a:solidFill>
                <a:effectLst/>
                <a:latin typeface="URWPalladioL-Ital"/>
              </a:rPr>
              <a:t> </a:t>
            </a:r>
            <a:r>
              <a:rPr lang="en-US" sz="1800" b="0" i="0" dirty="0">
                <a:solidFill>
                  <a:srgbClr val="000000"/>
                </a:solidFill>
                <a:effectLst/>
                <a:latin typeface="URWPalladioL-Roma"/>
              </a:rPr>
              <a:t>and </a:t>
            </a:r>
            <a:r>
              <a:rPr lang="en-US" sz="1800" b="0" i="1" dirty="0">
                <a:solidFill>
                  <a:srgbClr val="000000"/>
                </a:solidFill>
                <a:effectLst/>
                <a:latin typeface="URWPalladioL-Ital"/>
              </a:rPr>
              <a:t>Bifidobacterium </a:t>
            </a:r>
            <a:r>
              <a:rPr lang="en-US" sz="1800" b="0" i="0" dirty="0">
                <a:solidFill>
                  <a:srgbClr val="000000"/>
                </a:solidFill>
                <a:effectLst/>
                <a:latin typeface="URWPalladioL-Roma"/>
              </a:rPr>
              <a:t>were significantly reduced in IBS patients [</a:t>
            </a:r>
            <a:r>
              <a:rPr lang="en-US" sz="1800" b="0" i="0" dirty="0">
                <a:solidFill>
                  <a:srgbClr val="0875B7"/>
                </a:solidFill>
                <a:effectLst/>
                <a:latin typeface="URWPalladioL-Roma"/>
              </a:rPr>
              <a:t>121</a:t>
            </a:r>
            <a:r>
              <a:rPr lang="en-US" sz="1800" b="0" i="0" dirty="0">
                <a:solidFill>
                  <a:srgbClr val="000000"/>
                </a:solidFill>
                <a:effectLst/>
                <a:latin typeface="URWPalladioL-Roma"/>
              </a:rPr>
              <a:t>]. A meta-analysis of 13 publications confirmed the lower abundance of </a:t>
            </a:r>
            <a:r>
              <a:rPr lang="en-US" sz="1800" b="0" i="1" dirty="0">
                <a:solidFill>
                  <a:srgbClr val="000000"/>
                </a:solidFill>
                <a:effectLst/>
                <a:latin typeface="URWPalladioL-Ital"/>
              </a:rPr>
              <a:t>Bifidobacterium </a:t>
            </a:r>
            <a:r>
              <a:rPr lang="en-US" sz="1800" b="0" i="0" dirty="0">
                <a:solidFill>
                  <a:srgbClr val="000000"/>
                </a:solidFill>
                <a:effectLst/>
                <a:latin typeface="URWPalladioL-Roma"/>
              </a:rPr>
              <a:t>in IBS patients, along with decreased </a:t>
            </a:r>
            <a:r>
              <a:rPr lang="en-US" sz="1800" b="0" i="1" dirty="0">
                <a:solidFill>
                  <a:srgbClr val="000000"/>
                </a:solidFill>
                <a:effectLst/>
                <a:latin typeface="URWPalladioL-Ital"/>
              </a:rPr>
              <a:t>Lactobacillus </a:t>
            </a:r>
            <a:r>
              <a:rPr lang="en-US" sz="1800" b="0" i="0" dirty="0">
                <a:solidFill>
                  <a:srgbClr val="000000"/>
                </a:solidFill>
                <a:effectLst/>
                <a:latin typeface="URWPalladioL-Roma"/>
              </a:rPr>
              <a:t>and </a:t>
            </a:r>
            <a:r>
              <a:rPr lang="en-US" sz="1800" b="0" i="1" dirty="0">
                <a:solidFill>
                  <a:srgbClr val="000000"/>
                </a:solidFill>
                <a:effectLst/>
                <a:latin typeface="URWPalladioL-Ital"/>
              </a:rPr>
              <a:t>F. </a:t>
            </a:r>
            <a:r>
              <a:rPr lang="en-US" sz="1800" b="0" i="1" dirty="0" err="1">
                <a:solidFill>
                  <a:srgbClr val="000000"/>
                </a:solidFill>
                <a:effectLst/>
                <a:latin typeface="URWPalladioL-Ital"/>
              </a:rPr>
              <a:t>prausnitzii</a:t>
            </a:r>
            <a:r>
              <a:rPr lang="en-US" sz="1800" b="0" i="1" dirty="0">
                <a:solidFill>
                  <a:srgbClr val="000000"/>
                </a:solidFill>
                <a:effectLst/>
                <a:latin typeface="URWPalladioL-Ital"/>
              </a:rPr>
              <a:t> </a:t>
            </a:r>
            <a:r>
              <a:rPr lang="en-US" sz="1800" b="0" i="0" dirty="0">
                <a:solidFill>
                  <a:srgbClr val="000000"/>
                </a:solidFill>
                <a:effectLst/>
                <a:latin typeface="URWPalladioL-Roma"/>
              </a:rPr>
              <a:t>[</a:t>
            </a:r>
            <a:r>
              <a:rPr lang="en-US" sz="1800" b="0" i="0" dirty="0">
                <a:solidFill>
                  <a:srgbClr val="0875B7"/>
                </a:solidFill>
                <a:effectLst/>
                <a:latin typeface="URWPalladioL-Roma"/>
              </a:rPr>
              <a:t>122</a:t>
            </a:r>
            <a:r>
              <a:rPr lang="en-US" sz="1800" b="0" i="0" dirty="0">
                <a:solidFill>
                  <a:srgbClr val="000000"/>
                </a:solidFill>
                <a:effectLst/>
                <a:latin typeface="URWPalladioL-Roma"/>
              </a:rPr>
              <a:t>]. In other studies, the proportion of </a:t>
            </a:r>
            <a:r>
              <a:rPr lang="en-US" sz="1800" b="0" i="1" dirty="0">
                <a:solidFill>
                  <a:srgbClr val="000000"/>
                </a:solidFill>
                <a:effectLst/>
                <a:latin typeface="URWPalladioL-Ital"/>
              </a:rPr>
              <a:t>Bifidobacterium </a:t>
            </a:r>
            <a:r>
              <a:rPr lang="en-US" sz="1800" b="0" i="0" dirty="0">
                <a:solidFill>
                  <a:srgbClr val="000000"/>
                </a:solidFill>
                <a:effectLst/>
                <a:latin typeface="URWPalladioL-Roma"/>
              </a:rPr>
              <a:t>in intestinal microbiota decreased in </a:t>
            </a:r>
            <a:r>
              <a:rPr lang="en-US" sz="1800" b="0" i="1" dirty="0">
                <a:solidFill>
                  <a:srgbClr val="000000"/>
                </a:solidFill>
                <a:effectLst/>
                <a:latin typeface="URWPalladioL-Ital"/>
              </a:rPr>
              <a:t>Blastocystis</a:t>
            </a:r>
            <a:r>
              <a:rPr lang="en-US" sz="1800" b="0" i="0" dirty="0">
                <a:solidFill>
                  <a:srgbClr val="000000"/>
                </a:solidFill>
                <a:effectLst/>
                <a:latin typeface="URWPalladioL-Roma"/>
              </a:rPr>
              <a:t>-positive individuals with IBS, while a decrease in </a:t>
            </a:r>
            <a:r>
              <a:rPr lang="en-US" sz="1800" b="0" i="1" dirty="0">
                <a:solidFill>
                  <a:srgbClr val="000000"/>
                </a:solidFill>
                <a:effectLst/>
                <a:latin typeface="URWPalladioL-Ital"/>
              </a:rPr>
              <a:t>F. </a:t>
            </a:r>
            <a:r>
              <a:rPr lang="en-US" sz="1800" b="0" i="1" dirty="0" err="1">
                <a:solidFill>
                  <a:srgbClr val="000000"/>
                </a:solidFill>
                <a:effectLst/>
                <a:latin typeface="URWPalladioL-Ital"/>
              </a:rPr>
              <a:t>prausnitzii</a:t>
            </a:r>
            <a:r>
              <a:rPr lang="en-US" sz="1800" b="0" i="1" dirty="0">
                <a:solidFill>
                  <a:srgbClr val="000000"/>
                </a:solidFill>
                <a:effectLst/>
                <a:latin typeface="URWPalladioL-Ital"/>
              </a:rPr>
              <a:t> </a:t>
            </a:r>
            <a:r>
              <a:rPr lang="en-US" sz="1800" b="0" i="0" dirty="0">
                <a:solidFill>
                  <a:srgbClr val="000000"/>
                </a:solidFill>
                <a:effectLst/>
                <a:latin typeface="URWPalladioL-Roma"/>
              </a:rPr>
              <a:t>in healthy </a:t>
            </a:r>
            <a:r>
              <a:rPr lang="en-US" sz="1800" b="0" i="1" dirty="0">
                <a:solidFill>
                  <a:srgbClr val="000000"/>
                </a:solidFill>
                <a:effectLst/>
                <a:latin typeface="URWPalladioL-Ital"/>
              </a:rPr>
              <a:t>Blastocystis</a:t>
            </a:r>
            <a:r>
              <a:rPr lang="en-US" sz="1800" b="0" i="0" dirty="0">
                <a:solidFill>
                  <a:srgbClr val="000000"/>
                </a:solidFill>
                <a:effectLst/>
                <a:latin typeface="URWPalladioL-Roma"/>
              </a:rPr>
              <a:t>-positive individuals was noted [</a:t>
            </a:r>
            <a:r>
              <a:rPr lang="en-US" sz="1800" b="0" i="0" dirty="0">
                <a:solidFill>
                  <a:srgbClr val="0875B7"/>
                </a:solidFill>
                <a:effectLst/>
                <a:latin typeface="URWPalladioL-Roma"/>
              </a:rPr>
              <a:t>60</a:t>
            </a:r>
            <a:r>
              <a:rPr lang="en-US" sz="1800" b="0" i="0" dirty="0">
                <a:solidFill>
                  <a:srgbClr val="000000"/>
                </a:solidFill>
                <a:effectLst/>
                <a:latin typeface="URWPalladioL-Roma"/>
              </a:rPr>
              <a:t>,</a:t>
            </a:r>
            <a:r>
              <a:rPr lang="en-US" sz="1800" b="0" i="0" dirty="0">
                <a:solidFill>
                  <a:srgbClr val="0875B7"/>
                </a:solidFill>
                <a:effectLst/>
                <a:latin typeface="URWPalladioL-Roma"/>
              </a:rPr>
              <a:t>123</a:t>
            </a:r>
            <a:r>
              <a:rPr lang="en-US" sz="1800" b="0" i="0" dirty="0">
                <a:solidFill>
                  <a:srgbClr val="000000"/>
                </a:solidFill>
                <a:effectLst/>
                <a:latin typeface="URWPalladioL-Roma"/>
              </a:rPr>
              <a:t>].</a:t>
            </a:r>
            <a:r>
              <a:rPr lang="en-US" dirty="0"/>
              <a:t> </a:t>
            </a: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17</a:t>
            </a:fld>
            <a:endParaRPr lang="pt-BR"/>
          </a:p>
        </p:txBody>
      </p:sp>
    </p:spTree>
    <p:extLst>
      <p:ext uri="{BB962C8B-B14F-4D97-AF65-F5344CB8AC3E}">
        <p14:creationId xmlns:p14="http://schemas.microsoft.com/office/powerpoint/2010/main" val="39183972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dirty="0"/>
              <a:t>Resposta do hospedeiro a múltiplas infecções parasitárias mudou de alguma forma a resposta imunológica anormal envolvida com doenças do grupo das autoimunes.</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18</a:t>
            </a:fld>
            <a:endParaRPr lang="pt-BR"/>
          </a:p>
        </p:txBody>
      </p:sp>
    </p:spTree>
    <p:extLst>
      <p:ext uri="{BB962C8B-B14F-4D97-AF65-F5344CB8AC3E}">
        <p14:creationId xmlns:p14="http://schemas.microsoft.com/office/powerpoint/2010/main" val="8050419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b="1" dirty="0"/>
              <a:t>Objetivo inicial: </a:t>
            </a:r>
            <a:r>
              <a:rPr lang="pt-BR" dirty="0"/>
              <a:t>avaliar a relação da parasitose por helmintos com estímulo de </a:t>
            </a:r>
            <a:r>
              <a:rPr lang="pt-BR" dirty="0" err="1"/>
              <a:t>Treg</a:t>
            </a:r>
            <a:r>
              <a:rPr lang="pt-BR" dirty="0"/>
              <a:t> para regulação imunológica.</a:t>
            </a:r>
          </a:p>
          <a:p>
            <a:pPr algn="just"/>
            <a:r>
              <a:rPr lang="pt-BR" b="1" dirty="0"/>
              <a:t>Métodos: </a:t>
            </a:r>
            <a:r>
              <a:rPr lang="pt-BR" dirty="0"/>
              <a:t>Usaram componentes (peptídeos) dos ovos de Schistosoma (um dos maiores indutores de </a:t>
            </a:r>
            <a:r>
              <a:rPr lang="pt-BR" dirty="0" err="1"/>
              <a:t>Treg</a:t>
            </a:r>
            <a:r>
              <a:rPr lang="pt-BR" dirty="0"/>
              <a:t>) e avaliaram seu efeito supressor através da ativação de células </a:t>
            </a:r>
            <a:r>
              <a:rPr lang="pt-BR" dirty="0" err="1"/>
              <a:t>Treg</a:t>
            </a:r>
            <a:r>
              <a:rPr lang="pt-BR" dirty="0"/>
              <a:t> (ensaios in vitro), para ver se conseguiam suprimir a resposta inflamatória em camundongos. E então, em modelos animais induziram colite e psoríase e avaliaram a função das células </a:t>
            </a:r>
            <a:r>
              <a:rPr lang="pt-BR" dirty="0" err="1"/>
              <a:t>Treg</a:t>
            </a:r>
            <a:r>
              <a:rPr lang="pt-BR" dirty="0"/>
              <a:t> induzidas por helmintos, no controle do desenvolvimento da doença. As </a:t>
            </a:r>
            <a:r>
              <a:rPr lang="pt-BR" dirty="0" err="1"/>
              <a:t>Tregs</a:t>
            </a:r>
            <a:r>
              <a:rPr lang="pt-BR" dirty="0"/>
              <a:t> foram avaliadas por citometria de fluxo.</a:t>
            </a:r>
          </a:p>
          <a:p>
            <a:pPr algn="just"/>
            <a:r>
              <a:rPr lang="pt-PT" b="1" dirty="0"/>
              <a:t>Resultados:</a:t>
            </a:r>
            <a:r>
              <a:rPr lang="pt-PT" dirty="0"/>
              <a:t> Identificamos com sucesso um pequeno peptídeo de 3 kDa (SjDX5-53) a partir de extratos de ovos de esquistossomos, que promoveram a produção de Tregs e aumento de IL-10 (medida da atividade supressora da célula) em humanos e murinos. Em modelos de camundongos, o peptídeo SjDX5-53, protegeu os animais contra colite  autoimune e a psoríase através da indução de Tregs e da inibição das respostas inflamatórias Th1 e Th17. Esse peptídeo manteve as células dendríticas em estágio imaturo (dificultaram sua maturação- céls dendríticas de característica tolerogênica) e aumentou a atividade supressiva das Treg. O peptídeo usado foi validado em estudo prévio. INJETARAM SCHISTOSOMA NO COELHO PARTA ENTÃO OBTER OS OVOS QUE SERIAM USADOS NO ESTUDO. </a:t>
            </a:r>
            <a:r>
              <a:rPr lang="pt-PT" b="1" dirty="0"/>
              <a:t>Aumento de Treg foi dose dependente!</a:t>
            </a:r>
          </a:p>
          <a:p>
            <a:pPr algn="just"/>
            <a:endParaRPr lang="pt-PT" b="1" dirty="0"/>
          </a:p>
          <a:p>
            <a:pPr algn="just"/>
            <a:r>
              <a:rPr lang="pt-PT" b="1" dirty="0"/>
              <a:t>Con= controle (não receberam a Treg ou Treg não estimulada)</a:t>
            </a:r>
            <a:endParaRPr lang="pt-BR" b="1"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19</a:t>
            </a:fld>
            <a:endParaRPr lang="pt-BR"/>
          </a:p>
        </p:txBody>
      </p:sp>
    </p:spTree>
    <p:extLst>
      <p:ext uri="{BB962C8B-B14F-4D97-AF65-F5344CB8AC3E}">
        <p14:creationId xmlns:p14="http://schemas.microsoft.com/office/powerpoint/2010/main" val="21131927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b="1" dirty="0"/>
              <a:t>Objetivo inicial: </a:t>
            </a:r>
            <a:r>
              <a:rPr lang="pt-BR" dirty="0"/>
              <a:t>avaliar a relação da parasitose por helmintos com estímulo de </a:t>
            </a:r>
            <a:r>
              <a:rPr lang="pt-BR" dirty="0" err="1"/>
              <a:t>Treg</a:t>
            </a:r>
            <a:r>
              <a:rPr lang="pt-BR" dirty="0"/>
              <a:t> para regulação imunológica.</a:t>
            </a:r>
          </a:p>
          <a:p>
            <a:pPr algn="just"/>
            <a:r>
              <a:rPr lang="pt-BR" b="1" dirty="0"/>
              <a:t>Métodos: </a:t>
            </a:r>
            <a:r>
              <a:rPr lang="pt-BR" dirty="0"/>
              <a:t>Usaram componentes (peptídeos) dos ovos de Schistosoma (um dos maiores indutores de </a:t>
            </a:r>
            <a:r>
              <a:rPr lang="pt-BR" dirty="0" err="1"/>
              <a:t>Treg</a:t>
            </a:r>
            <a:r>
              <a:rPr lang="pt-BR" dirty="0"/>
              <a:t>) e avaliaram seu efeito supressor através da ativação de células </a:t>
            </a:r>
            <a:r>
              <a:rPr lang="pt-BR" dirty="0" err="1"/>
              <a:t>Treg</a:t>
            </a:r>
            <a:r>
              <a:rPr lang="pt-BR" dirty="0"/>
              <a:t> (ensaios in vitro), para ver se conseguiam suprimir a resposta inflamatória em camundongos. E então, em modelos animais induziram colite e psoríase e avaliaram a função das células </a:t>
            </a:r>
            <a:r>
              <a:rPr lang="pt-BR" dirty="0" err="1"/>
              <a:t>Treg</a:t>
            </a:r>
            <a:r>
              <a:rPr lang="pt-BR" dirty="0"/>
              <a:t> induzidas por helmintos, no controle do desenvolvimento da doença. As </a:t>
            </a:r>
            <a:r>
              <a:rPr lang="pt-BR" dirty="0" err="1"/>
              <a:t>Tregs</a:t>
            </a:r>
            <a:r>
              <a:rPr lang="pt-BR" dirty="0"/>
              <a:t> foram avaliadas por citometria de fluxo.</a:t>
            </a:r>
          </a:p>
          <a:p>
            <a:pPr algn="just"/>
            <a:r>
              <a:rPr lang="pt-PT" b="1" dirty="0"/>
              <a:t>Resultados:</a:t>
            </a:r>
            <a:r>
              <a:rPr lang="pt-PT" dirty="0"/>
              <a:t> Identificamos com sucesso um pequeno peptídeo de 3 kDa (SjDX5-53) a partir de extratos de ovos de esquistossomos, que promoveram a produção de Tregs e aumento de IL-10 (medida da atividade supressora da célula) em humanos e murinos. Em modelos de camundongos, o peptídeo SjDX5-53, protegeu os animais contra colite a autoimune e a psoríase através da indução de Tregs e da inibição das respostas inflamatórias Th1 e Th17. Esse peptídeo manteve as células dendríticas em estágio imaturo (dificultaram sua maturação- céls dendríticas de característica tolerogênica) e aumentou a atividade supressiva das Treg. O peptídeo usado foi validado em estudo prévio. INJETARAM SCHISTOSOMA NO COELHO PARTA ENTÃO OBTER OS OVOS QUE SERIAM USADOS NO ESTUDO. </a:t>
            </a:r>
            <a:r>
              <a:rPr lang="pt-PT" b="1" dirty="0"/>
              <a:t>Aumento de Treg foi dose dependente!</a:t>
            </a:r>
          </a:p>
          <a:p>
            <a:pPr algn="just"/>
            <a:r>
              <a:rPr lang="pt-PT" b="1" dirty="0"/>
              <a:t>IMQ = Imiquimod</a:t>
            </a:r>
          </a:p>
          <a:p>
            <a:pPr algn="just"/>
            <a:endParaRPr lang="pt-PT" b="1" dirty="0"/>
          </a:p>
          <a:p>
            <a:pPr algn="just"/>
            <a:r>
              <a:rPr lang="pt-PT" b="1" dirty="0"/>
              <a:t>Con= controle (não receberam a Treg ou Treg não estimulada)</a:t>
            </a:r>
          </a:p>
          <a:p>
            <a:pPr algn="just"/>
            <a:endParaRPr lang="pt-PT" b="1" dirty="0"/>
          </a:p>
          <a:p>
            <a:pPr algn="just"/>
            <a:r>
              <a:rPr lang="pt-PT" b="1" dirty="0"/>
              <a:t>Animais que receberam a Treg estimulada = tiveram menor:</a:t>
            </a:r>
          </a:p>
          <a:p>
            <a:pPr algn="just"/>
            <a:r>
              <a:rPr lang="pt-PT" b="0" dirty="0"/>
              <a:t>perda de peso, </a:t>
            </a:r>
          </a:p>
          <a:p>
            <a:pPr algn="just"/>
            <a:r>
              <a:rPr lang="pt-PT" b="0" dirty="0"/>
              <a:t>DAI score (menos atv de doença)</a:t>
            </a:r>
          </a:p>
          <a:p>
            <a:pPr algn="just"/>
            <a:r>
              <a:rPr lang="pt-PT" b="0" dirty="0"/>
              <a:t>Menor ou nenhum encurtamento do cólon (o encurtamento é algo visto nos modelos de colite autoimune).</a:t>
            </a:r>
          </a:p>
          <a:p>
            <a:pPr algn="just"/>
            <a:r>
              <a:rPr lang="pt-PT" b="0" dirty="0"/>
              <a:t>Menor espessamento da parede intestinal</a:t>
            </a:r>
          </a:p>
          <a:p>
            <a:pPr algn="just"/>
            <a:endParaRPr lang="pt-PT" b="0" dirty="0"/>
          </a:p>
          <a:p>
            <a:pPr algn="just"/>
            <a:r>
              <a:rPr lang="pt-PT" b="0" dirty="0"/>
              <a:t>Na psoriase = eles fizeram o tratamento da pele com o peptídeo do parasita na presença de Treg (intraperitoneal e local – na pele) e para confirmar que a ação nãi era direta do peptideo e sim do estímulo que faziam em Treg, eles depletaram Treg com Toxina diftérica e o resultado do peptídeo do parasita não foi igual. A segunda imagem mostra que eles depletaram a Treg e estimularam com o peptideo do parasita e viram que depende da presença de Treg.</a:t>
            </a:r>
          </a:p>
          <a:p>
            <a:pPr algn="just"/>
            <a:endParaRPr lang="pt-PT" b="0" dirty="0"/>
          </a:p>
          <a:p>
            <a:pPr algn="just"/>
            <a:endParaRPr lang="pt-BR" b="1"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20</a:t>
            </a:fld>
            <a:endParaRPr lang="pt-BR"/>
          </a:p>
        </p:txBody>
      </p:sp>
    </p:spTree>
    <p:extLst>
      <p:ext uri="{BB962C8B-B14F-4D97-AF65-F5344CB8AC3E}">
        <p14:creationId xmlns:p14="http://schemas.microsoft.com/office/powerpoint/2010/main" val="3805232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a:t>
            </a:fld>
            <a:endParaRPr lang="pt-BR"/>
          </a:p>
        </p:txBody>
      </p:sp>
    </p:spTree>
    <p:extLst>
      <p:ext uri="{BB962C8B-B14F-4D97-AF65-F5344CB8AC3E}">
        <p14:creationId xmlns:p14="http://schemas.microsoft.com/office/powerpoint/2010/main" val="110138488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(a) Células CD11c = eosinófilos do lavado </a:t>
            </a:r>
            <a:r>
              <a:rPr lang="pt-BR" dirty="0" err="1"/>
              <a:t>broncoalveolar</a:t>
            </a:r>
            <a:r>
              <a:rPr lang="pt-BR" dirty="0"/>
              <a:t> </a:t>
            </a:r>
          </a:p>
          <a:p>
            <a:r>
              <a:rPr lang="pt-BR" dirty="0"/>
              <a:t>(b) IL-13 = Diminuição do muco em células epiteliais do pulmão</a:t>
            </a:r>
          </a:p>
          <a:p>
            <a:r>
              <a:rPr lang="pt-BR" dirty="0"/>
              <a:t>(c) IL-5 = Diminuição da produção, maturação, proliferação, ativação recrutamento e sobrevivência de eosinófilos (menor resposta alérgica)</a:t>
            </a:r>
          </a:p>
          <a:p>
            <a:r>
              <a:rPr lang="pt-BR" dirty="0"/>
              <a:t>(d) = sem ação em Neutrófilo</a:t>
            </a:r>
          </a:p>
          <a:p>
            <a:r>
              <a:rPr lang="pt-BR" dirty="0"/>
              <a:t>(e) = menor número de </a:t>
            </a:r>
            <a:r>
              <a:rPr lang="pt-BR" dirty="0" err="1"/>
              <a:t>ILCs</a:t>
            </a:r>
            <a:r>
              <a:rPr lang="pt-BR" dirty="0"/>
              <a:t> = células linfoides inatas</a:t>
            </a:r>
          </a:p>
          <a:p>
            <a:endParaRPr lang="pt-BR" dirty="0"/>
          </a:p>
          <a:p>
            <a:r>
              <a:rPr lang="pt-BR" dirty="0"/>
              <a:t>Cris = outros estudos mostram aumento da incidência de rinite e asma crianças infectadas com Ascaris e </a:t>
            </a:r>
            <a:r>
              <a:rPr lang="pt-BR" dirty="0" err="1"/>
              <a:t>Toxocara</a:t>
            </a:r>
            <a:r>
              <a:rPr lang="pt-BR" dirty="0"/>
              <a:t>. </a:t>
            </a:r>
            <a:r>
              <a:rPr lang="pt-BR" b="1" dirty="0" err="1"/>
              <a:t>Obs</a:t>
            </a:r>
            <a:r>
              <a:rPr lang="pt-BR" b="1" dirty="0"/>
              <a:t>: </a:t>
            </a:r>
            <a:r>
              <a:rPr lang="pt-BR" b="1" dirty="0" err="1"/>
              <a:t>Toxocara</a:t>
            </a:r>
            <a:r>
              <a:rPr lang="pt-BR" b="1" dirty="0"/>
              <a:t> relaciona-se com níveis de IgE!</a:t>
            </a:r>
          </a:p>
          <a:p>
            <a:r>
              <a:rPr lang="pt-BR" b="1" dirty="0"/>
              <a:t>Artigo = </a:t>
            </a:r>
            <a:r>
              <a:rPr lang="pt-BR" b="1" dirty="0" err="1"/>
              <a:t>what</a:t>
            </a:r>
            <a:r>
              <a:rPr lang="pt-BR" b="1" dirty="0"/>
              <a:t> </a:t>
            </a:r>
            <a:r>
              <a:rPr lang="pt-BR" b="1" dirty="0" err="1"/>
              <a:t>can</a:t>
            </a:r>
            <a:r>
              <a:rPr lang="pt-BR" b="1" dirty="0"/>
              <a:t>  parasite </a:t>
            </a:r>
            <a:r>
              <a:rPr lang="pt-BR" b="1" dirty="0" err="1"/>
              <a:t>tell</a:t>
            </a:r>
            <a:r>
              <a:rPr lang="pt-BR" b="1" dirty="0"/>
              <a:t> </a:t>
            </a:r>
            <a:r>
              <a:rPr lang="pt-BR" b="1" dirty="0" err="1"/>
              <a:t>us</a:t>
            </a:r>
            <a:r>
              <a:rPr lang="pt-BR" b="1" dirty="0"/>
              <a:t> </a:t>
            </a:r>
            <a:r>
              <a:rPr lang="pt-BR" b="1" dirty="0" err="1"/>
              <a:t>about</a:t>
            </a:r>
            <a:r>
              <a:rPr lang="pt-BR" b="1" dirty="0"/>
              <a:t> </a:t>
            </a:r>
            <a:r>
              <a:rPr lang="pt-BR" b="1" dirty="0" err="1"/>
              <a:t>the</a:t>
            </a:r>
            <a:r>
              <a:rPr lang="pt-BR" b="1" dirty="0"/>
              <a:t> </a:t>
            </a:r>
            <a:r>
              <a:rPr lang="pt-BR" b="1" dirty="0" err="1"/>
              <a:t>pathogenesis</a:t>
            </a:r>
            <a:r>
              <a:rPr lang="pt-BR" b="1" dirty="0"/>
              <a:t> </a:t>
            </a:r>
            <a:r>
              <a:rPr lang="pt-BR" b="1" dirty="0" err="1"/>
              <a:t>and</a:t>
            </a:r>
            <a:r>
              <a:rPr lang="pt-BR" b="1" dirty="0"/>
              <a:t> </a:t>
            </a:r>
            <a:r>
              <a:rPr lang="pt-BR" b="1" dirty="0" err="1"/>
              <a:t>treatment</a:t>
            </a:r>
            <a:r>
              <a:rPr lang="pt-BR" b="1" dirty="0"/>
              <a:t> </a:t>
            </a:r>
            <a:r>
              <a:rPr lang="pt-BR" b="1" dirty="0" err="1"/>
              <a:t>of</a:t>
            </a:r>
            <a:r>
              <a:rPr lang="pt-BR" b="1" dirty="0"/>
              <a:t> </a:t>
            </a:r>
            <a:r>
              <a:rPr lang="pt-BR" b="1" dirty="0" err="1"/>
              <a:t>asthma</a:t>
            </a:r>
            <a:r>
              <a:rPr lang="pt-BR" b="1" dirty="0"/>
              <a:t>.</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21</a:t>
            </a:fld>
            <a:endParaRPr lang="pt-BR"/>
          </a:p>
        </p:txBody>
      </p:sp>
    </p:spTree>
    <p:extLst>
      <p:ext uri="{BB962C8B-B14F-4D97-AF65-F5344CB8AC3E}">
        <p14:creationId xmlns:p14="http://schemas.microsoft.com/office/powerpoint/2010/main" val="323058461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800" b="0" i="0" dirty="0">
                <a:solidFill>
                  <a:srgbClr val="242021"/>
                </a:solidFill>
                <a:effectLst/>
                <a:latin typeface="AdvP497E2"/>
              </a:rPr>
              <a:t>Helminth infections stimulate an immune-system reaction via a TH2 immune response, with an increase in </a:t>
            </a:r>
            <a:r>
              <a:rPr lang="en-US" sz="1800" b="0" i="0" dirty="0" err="1">
                <a:solidFill>
                  <a:srgbClr val="242021"/>
                </a:solidFill>
                <a:effectLst/>
                <a:latin typeface="AdvP497E2"/>
              </a:rPr>
              <a:t>IgE</a:t>
            </a:r>
            <a:r>
              <a:rPr lang="en-US" sz="1800" b="0" i="0" dirty="0">
                <a:solidFill>
                  <a:srgbClr val="242021"/>
                </a:solidFill>
                <a:effectLst/>
                <a:latin typeface="AdvP497E2"/>
              </a:rPr>
              <a:t>, eosinophils (IL-5) and mast cells, as in an allergic reaction. But the T-cell response in helminth infections is a modified type 2 immune response, which induces T-cell hypo-responsiveness, such as T-cell anergy and an increase in regulatory T cells.</a:t>
            </a:r>
            <a:r>
              <a:rPr lang="en-US" dirty="0"/>
              <a:t> </a:t>
            </a:r>
            <a:r>
              <a:rPr lang="en-US" sz="1800" b="0" i="0" dirty="0">
                <a:solidFill>
                  <a:srgbClr val="242021"/>
                </a:solidFill>
                <a:effectLst/>
                <a:latin typeface="AdvP497E2"/>
              </a:rPr>
              <a:t>This response leads to an increase in IL-10, and the production of TGF-beta and parasite-specific IgG and IgG4, which do not induce allergic inflammation like an atopic immune response. RESPOSTA SE ASSEMELHA À RESPOSTA ALÉRFICA, SEM INDUZIR DANO TECIDUAL.</a:t>
            </a:r>
          </a:p>
          <a:p>
            <a:pPr algn="l"/>
            <a:endParaRPr lang="en-US" sz="1800" b="0" i="0" dirty="0">
              <a:solidFill>
                <a:srgbClr val="242021"/>
              </a:solidFill>
              <a:effectLst/>
              <a:latin typeface="AdvP497E2"/>
            </a:endParaRPr>
          </a:p>
          <a:p>
            <a:pPr algn="l"/>
            <a:r>
              <a:rPr lang="en-US" sz="1800" b="0" i="0" dirty="0" err="1">
                <a:solidFill>
                  <a:srgbClr val="242021"/>
                </a:solidFill>
                <a:effectLst/>
                <a:latin typeface="AdvP497E2"/>
              </a:rPr>
              <a:t>Existe</a:t>
            </a:r>
            <a:r>
              <a:rPr lang="en-US" sz="1800" b="0" i="0" dirty="0">
                <a:solidFill>
                  <a:srgbClr val="242021"/>
                </a:solidFill>
                <a:effectLst/>
                <a:latin typeface="AdvP497E2"/>
              </a:rPr>
              <a:t> </a:t>
            </a:r>
            <a:r>
              <a:rPr lang="en-US" sz="1800" b="0" i="0" dirty="0" err="1">
                <a:solidFill>
                  <a:srgbClr val="242021"/>
                </a:solidFill>
                <a:effectLst/>
                <a:latin typeface="AdvP497E2"/>
              </a:rPr>
              <a:t>desenvolvimento</a:t>
            </a:r>
            <a:r>
              <a:rPr lang="en-US" sz="1800" b="0" i="0" dirty="0">
                <a:solidFill>
                  <a:srgbClr val="242021"/>
                </a:solidFill>
                <a:effectLst/>
                <a:latin typeface="AdvP497E2"/>
              </a:rPr>
              <a:t> de </a:t>
            </a:r>
            <a:r>
              <a:rPr lang="en-US" sz="1800" b="0" i="0" dirty="0" err="1">
                <a:solidFill>
                  <a:srgbClr val="242021"/>
                </a:solidFill>
                <a:effectLst/>
                <a:latin typeface="AdvP497E2"/>
              </a:rPr>
              <a:t>alergia</a:t>
            </a:r>
            <a:r>
              <a:rPr lang="en-US" sz="1800" b="0" i="0" dirty="0">
                <a:solidFill>
                  <a:srgbClr val="242021"/>
                </a:solidFill>
                <a:effectLst/>
                <a:latin typeface="AdvP497E2"/>
              </a:rPr>
              <a:t> </a:t>
            </a:r>
            <a:r>
              <a:rPr lang="en-US" sz="1800" b="0" i="0" dirty="0" err="1">
                <a:solidFill>
                  <a:srgbClr val="242021"/>
                </a:solidFill>
                <a:effectLst/>
                <a:latin typeface="AdvP497E2"/>
              </a:rPr>
              <a:t>pelo</a:t>
            </a:r>
            <a:r>
              <a:rPr lang="en-US" sz="1800" b="0" i="0" dirty="0">
                <a:solidFill>
                  <a:srgbClr val="242021"/>
                </a:solidFill>
                <a:effectLst/>
                <a:latin typeface="AdvP497E2"/>
              </a:rPr>
              <a:t> </a:t>
            </a:r>
            <a:r>
              <a:rPr lang="en-US" sz="1800" b="0" i="0" dirty="0" err="1">
                <a:solidFill>
                  <a:srgbClr val="242021"/>
                </a:solidFill>
                <a:effectLst/>
                <a:latin typeface="AdvP497E2"/>
              </a:rPr>
              <a:t>baixo</a:t>
            </a:r>
            <a:r>
              <a:rPr lang="en-US" sz="1800" b="0" i="0" dirty="0">
                <a:solidFill>
                  <a:srgbClr val="242021"/>
                </a:solidFill>
                <a:effectLst/>
                <a:latin typeface="AdvP497E2"/>
              </a:rPr>
              <a:t> </a:t>
            </a:r>
            <a:r>
              <a:rPr lang="en-US" sz="1800" b="0" i="0" dirty="0" err="1">
                <a:solidFill>
                  <a:srgbClr val="242021"/>
                </a:solidFill>
                <a:effectLst/>
                <a:latin typeface="AdvP497E2"/>
              </a:rPr>
              <a:t>contato</a:t>
            </a:r>
            <a:r>
              <a:rPr lang="en-US" sz="1800" b="0" i="0" dirty="0">
                <a:solidFill>
                  <a:srgbClr val="242021"/>
                </a:solidFill>
                <a:effectLst/>
                <a:latin typeface="AdvP497E2"/>
              </a:rPr>
              <a:t> com </a:t>
            </a:r>
            <a:r>
              <a:rPr lang="en-US" sz="1800" b="0" i="0" dirty="0" err="1">
                <a:solidFill>
                  <a:srgbClr val="242021"/>
                </a:solidFill>
                <a:effectLst/>
                <a:latin typeface="AdvP497E2"/>
              </a:rPr>
              <a:t>infecções</a:t>
            </a:r>
            <a:r>
              <a:rPr lang="en-US" sz="1800" b="0" i="0" dirty="0">
                <a:solidFill>
                  <a:srgbClr val="242021"/>
                </a:solidFill>
                <a:effectLst/>
                <a:latin typeface="AdvP497E2"/>
              </a:rPr>
              <a:t> </a:t>
            </a:r>
            <a:r>
              <a:rPr lang="en-US" sz="1800" b="0" i="0" dirty="0" err="1">
                <a:solidFill>
                  <a:srgbClr val="242021"/>
                </a:solidFill>
                <a:effectLst/>
                <a:latin typeface="AdvP497E2"/>
              </a:rPr>
              <a:t>parasitárias</a:t>
            </a:r>
            <a:r>
              <a:rPr lang="en-US" sz="1800" b="0" i="0" dirty="0">
                <a:solidFill>
                  <a:srgbClr val="242021"/>
                </a:solidFill>
                <a:effectLst/>
                <a:latin typeface="AdvP497E2"/>
              </a:rPr>
              <a:t> (</a:t>
            </a:r>
            <a:r>
              <a:rPr lang="en-US" sz="1800" b="0" i="0" dirty="0" err="1">
                <a:solidFill>
                  <a:srgbClr val="242021"/>
                </a:solidFill>
                <a:effectLst/>
                <a:latin typeface="AdvP497E2"/>
              </a:rPr>
              <a:t>hipótese</a:t>
            </a:r>
            <a:r>
              <a:rPr lang="en-US" sz="1800" b="0" i="0" dirty="0">
                <a:solidFill>
                  <a:srgbClr val="242021"/>
                </a:solidFill>
                <a:effectLst/>
                <a:latin typeface="AdvP497E2"/>
              </a:rPr>
              <a:t> da </a:t>
            </a:r>
            <a:r>
              <a:rPr lang="en-US" sz="1800" b="0" i="0" dirty="0" err="1">
                <a:solidFill>
                  <a:srgbClr val="242021"/>
                </a:solidFill>
                <a:effectLst/>
                <a:latin typeface="AdvP497E2"/>
              </a:rPr>
              <a:t>higiene</a:t>
            </a:r>
            <a:r>
              <a:rPr lang="en-US" sz="1800" b="0" i="0" dirty="0">
                <a:solidFill>
                  <a:srgbClr val="242021"/>
                </a:solidFill>
                <a:effectLst/>
                <a:latin typeface="AdvP497E2"/>
              </a:rPr>
              <a:t>) </a:t>
            </a:r>
            <a:r>
              <a:rPr lang="en-US" sz="1800" b="0" i="0" dirty="0" err="1">
                <a:solidFill>
                  <a:srgbClr val="242021"/>
                </a:solidFill>
                <a:effectLst/>
                <a:latin typeface="AdvP497E2"/>
              </a:rPr>
              <a:t>prévias</a:t>
            </a:r>
            <a:r>
              <a:rPr lang="en-US" sz="1800" b="0" i="0" dirty="0">
                <a:solidFill>
                  <a:srgbClr val="242021"/>
                </a:solidFill>
                <a:effectLst/>
                <a:latin typeface="AdvP497E2"/>
              </a:rPr>
              <a:t>, mas </a:t>
            </a:r>
            <a:r>
              <a:rPr lang="en-US" sz="1800" b="0" i="0" dirty="0" err="1">
                <a:solidFill>
                  <a:srgbClr val="242021"/>
                </a:solidFill>
                <a:effectLst/>
                <a:latin typeface="AdvP497E2"/>
              </a:rPr>
              <a:t>também</a:t>
            </a:r>
            <a:r>
              <a:rPr lang="en-US" sz="1800" b="0" i="0" dirty="0">
                <a:solidFill>
                  <a:srgbClr val="242021"/>
                </a:solidFill>
                <a:effectLst/>
                <a:latin typeface="AdvP497E2"/>
              </a:rPr>
              <a:t> </a:t>
            </a:r>
            <a:r>
              <a:rPr lang="en-US" sz="1800" b="0" i="0" dirty="0" err="1">
                <a:solidFill>
                  <a:srgbClr val="242021"/>
                </a:solidFill>
                <a:effectLst/>
                <a:latin typeface="AdvP497E2"/>
              </a:rPr>
              <a:t>temos</a:t>
            </a:r>
            <a:r>
              <a:rPr lang="en-US" sz="1800" b="0" i="0" dirty="0">
                <a:solidFill>
                  <a:srgbClr val="242021"/>
                </a:solidFill>
                <a:effectLst/>
                <a:latin typeface="AdvP497E2"/>
              </a:rPr>
              <a:t> o </a:t>
            </a:r>
            <a:r>
              <a:rPr lang="en-US" sz="1800" b="0" i="0" dirty="0" err="1">
                <a:solidFill>
                  <a:srgbClr val="242021"/>
                </a:solidFill>
                <a:effectLst/>
                <a:latin typeface="AdvP497E2"/>
              </a:rPr>
              <a:t>desenvolvimento</a:t>
            </a:r>
            <a:r>
              <a:rPr lang="en-US" sz="1800" b="0" i="0" dirty="0">
                <a:solidFill>
                  <a:srgbClr val="242021"/>
                </a:solidFill>
                <a:effectLst/>
                <a:latin typeface="AdvP497E2"/>
              </a:rPr>
              <a:t> das </a:t>
            </a:r>
            <a:r>
              <a:rPr lang="en-US" sz="1800" b="0" i="0" dirty="0" err="1">
                <a:solidFill>
                  <a:srgbClr val="242021"/>
                </a:solidFill>
                <a:effectLst/>
                <a:latin typeface="AdvP497E2"/>
              </a:rPr>
              <a:t>alergias</a:t>
            </a:r>
            <a:r>
              <a:rPr lang="en-US" sz="1800" b="0" i="0" dirty="0">
                <a:solidFill>
                  <a:srgbClr val="242021"/>
                </a:solidFill>
                <a:effectLst/>
                <a:latin typeface="AdvP497E2"/>
              </a:rPr>
              <a:t> </a:t>
            </a:r>
            <a:r>
              <a:rPr lang="en-US" sz="1800" b="0" i="0" dirty="0" err="1">
                <a:solidFill>
                  <a:srgbClr val="242021"/>
                </a:solidFill>
                <a:effectLst/>
                <a:latin typeface="AdvP497E2"/>
              </a:rPr>
              <a:t>independente</a:t>
            </a:r>
            <a:r>
              <a:rPr lang="en-US" sz="1800" b="0" i="0" dirty="0">
                <a:solidFill>
                  <a:srgbClr val="242021"/>
                </a:solidFill>
                <a:effectLst/>
                <a:latin typeface="AdvP497E2"/>
              </a:rPr>
              <a:t> do </a:t>
            </a:r>
            <a:r>
              <a:rPr lang="en-US" sz="1800" b="0" i="0" dirty="0" err="1">
                <a:solidFill>
                  <a:srgbClr val="242021"/>
                </a:solidFill>
                <a:effectLst/>
                <a:latin typeface="AdvP497E2"/>
              </a:rPr>
              <a:t>contato</a:t>
            </a:r>
            <a:r>
              <a:rPr lang="en-US" sz="1800" b="0" i="0" dirty="0">
                <a:solidFill>
                  <a:srgbClr val="242021"/>
                </a:solidFill>
                <a:effectLst/>
                <a:latin typeface="AdvP497E2"/>
              </a:rPr>
              <a:t> com o </a:t>
            </a:r>
            <a:r>
              <a:rPr lang="en-US" sz="1800" b="0" i="0" dirty="0" err="1">
                <a:solidFill>
                  <a:srgbClr val="242021"/>
                </a:solidFill>
                <a:effectLst/>
                <a:latin typeface="AdvP497E2"/>
              </a:rPr>
              <a:t>parasita</a:t>
            </a:r>
            <a:r>
              <a:rPr lang="en-US" sz="1800" b="0" i="0" dirty="0">
                <a:solidFill>
                  <a:srgbClr val="242021"/>
                </a:solidFill>
                <a:effectLst/>
                <a:latin typeface="AdvP497E2"/>
              </a:rPr>
              <a:t>. </a:t>
            </a:r>
            <a:r>
              <a:rPr lang="en-US" sz="1800" b="0" i="0" dirty="0" err="1">
                <a:solidFill>
                  <a:srgbClr val="242021"/>
                </a:solidFill>
                <a:effectLst/>
                <a:latin typeface="AdvP497E2"/>
              </a:rPr>
              <a:t>Isso</a:t>
            </a:r>
            <a:r>
              <a:rPr lang="en-US" sz="1800" b="0" i="0" dirty="0">
                <a:solidFill>
                  <a:srgbClr val="242021"/>
                </a:solidFill>
                <a:effectLst/>
                <a:latin typeface="AdvP497E2"/>
              </a:rPr>
              <a:t> </a:t>
            </a:r>
            <a:r>
              <a:rPr lang="en-US" sz="1800" b="0" i="0" dirty="0" err="1">
                <a:solidFill>
                  <a:srgbClr val="242021"/>
                </a:solidFill>
                <a:effectLst/>
                <a:latin typeface="AdvP497E2"/>
              </a:rPr>
              <a:t>provavelmente</a:t>
            </a:r>
            <a:r>
              <a:rPr lang="en-US" sz="1800" b="0" i="0" dirty="0">
                <a:solidFill>
                  <a:srgbClr val="242021"/>
                </a:solidFill>
                <a:effectLst/>
                <a:latin typeface="AdvP497E2"/>
              </a:rPr>
              <a:t> se </a:t>
            </a:r>
            <a:r>
              <a:rPr lang="en-US" sz="1800" b="0" i="0" dirty="0" err="1">
                <a:solidFill>
                  <a:srgbClr val="242021"/>
                </a:solidFill>
                <a:effectLst/>
                <a:latin typeface="AdvP497E2"/>
              </a:rPr>
              <a:t>explica</a:t>
            </a:r>
            <a:r>
              <a:rPr lang="en-US" sz="1800" b="0" i="0" dirty="0">
                <a:solidFill>
                  <a:srgbClr val="242021"/>
                </a:solidFill>
                <a:effectLst/>
                <a:latin typeface="AdvP497E2"/>
              </a:rPr>
              <a:t> pela </a:t>
            </a:r>
            <a:r>
              <a:rPr lang="en-US" sz="1800" b="0" i="0" dirty="0" err="1">
                <a:solidFill>
                  <a:srgbClr val="242021"/>
                </a:solidFill>
                <a:effectLst/>
                <a:latin typeface="AdvP497E2"/>
              </a:rPr>
              <a:t>genética</a:t>
            </a:r>
            <a:r>
              <a:rPr lang="en-US" sz="1800" b="0" i="0" dirty="0">
                <a:solidFill>
                  <a:srgbClr val="242021"/>
                </a:solidFill>
                <a:effectLst/>
                <a:latin typeface="AdvP497E2"/>
              </a:rPr>
              <a:t> para </a:t>
            </a:r>
            <a:r>
              <a:rPr lang="en-US" sz="1800" b="0" i="0" dirty="0" err="1">
                <a:solidFill>
                  <a:srgbClr val="242021"/>
                </a:solidFill>
                <a:effectLst/>
                <a:latin typeface="AdvP497E2"/>
              </a:rPr>
              <a:t>atopia</a:t>
            </a:r>
            <a:r>
              <a:rPr lang="en-US" sz="1800" b="0" i="0" dirty="0">
                <a:solidFill>
                  <a:srgbClr val="242021"/>
                </a:solidFill>
                <a:effectLst/>
                <a:latin typeface="AdvP497E2"/>
              </a:rPr>
              <a:t> </a:t>
            </a:r>
            <a:r>
              <a:rPr lang="en-US" sz="1800" b="0" i="0" dirty="0" err="1">
                <a:solidFill>
                  <a:srgbClr val="242021"/>
                </a:solidFill>
                <a:effectLst/>
                <a:latin typeface="AdvP497E2"/>
              </a:rPr>
              <a:t>desses</a:t>
            </a:r>
            <a:r>
              <a:rPr lang="en-US" sz="1800" b="0" i="0" dirty="0">
                <a:solidFill>
                  <a:srgbClr val="242021"/>
                </a:solidFill>
                <a:effectLst/>
                <a:latin typeface="AdvP497E2"/>
              </a:rPr>
              <a:t> </a:t>
            </a:r>
            <a:r>
              <a:rPr lang="en-US" sz="1800" b="0" i="0" dirty="0" err="1">
                <a:solidFill>
                  <a:srgbClr val="242021"/>
                </a:solidFill>
                <a:effectLst/>
                <a:latin typeface="AdvP497E2"/>
              </a:rPr>
              <a:t>indivíduos</a:t>
            </a:r>
            <a:r>
              <a:rPr lang="en-US" sz="1800" b="0" i="0" dirty="0">
                <a:solidFill>
                  <a:srgbClr val="242021"/>
                </a:solidFill>
                <a:effectLst/>
                <a:latin typeface="AdvP497E2"/>
              </a:rPr>
              <a:t>. </a:t>
            </a:r>
            <a:endParaRPr lang="en-US" dirty="0"/>
          </a:p>
          <a:p>
            <a:pPr algn="l"/>
            <a:r>
              <a:rPr lang="en-US" dirty="0"/>
              <a:t>Mas a </a:t>
            </a:r>
            <a:r>
              <a:rPr lang="en-US" dirty="0" err="1"/>
              <a:t>discussão</a:t>
            </a:r>
            <a:r>
              <a:rPr lang="en-US" dirty="0"/>
              <a:t> </a:t>
            </a:r>
            <a:r>
              <a:rPr lang="en-US" dirty="0" err="1"/>
              <a:t>sobre</a:t>
            </a:r>
            <a:r>
              <a:rPr lang="en-US" dirty="0"/>
              <a:t> </a:t>
            </a:r>
            <a:r>
              <a:rPr lang="en-US" dirty="0" err="1"/>
              <a:t>alergia</a:t>
            </a:r>
            <a:r>
              <a:rPr lang="en-US" dirty="0"/>
              <a:t> é </a:t>
            </a:r>
            <a:r>
              <a:rPr lang="en-US" dirty="0" err="1"/>
              <a:t>mais</a:t>
            </a:r>
            <a:r>
              <a:rPr lang="en-US" dirty="0"/>
              <a:t> profunda </a:t>
            </a:r>
            <a:r>
              <a:rPr lang="en-US" dirty="0" err="1"/>
              <a:t>porque</a:t>
            </a:r>
            <a:r>
              <a:rPr lang="en-US" dirty="0"/>
              <a:t> </a:t>
            </a:r>
            <a:r>
              <a:rPr lang="en-US" dirty="0" err="1"/>
              <a:t>não</a:t>
            </a:r>
            <a:r>
              <a:rPr lang="en-US" dirty="0"/>
              <a:t> se </a:t>
            </a:r>
            <a:r>
              <a:rPr lang="en-US" dirty="0" err="1"/>
              <a:t>trata</a:t>
            </a:r>
            <a:r>
              <a:rPr lang="en-US" dirty="0"/>
              <a:t> </a:t>
            </a:r>
            <a:r>
              <a:rPr lang="en-US" dirty="0" err="1"/>
              <a:t>apenas</a:t>
            </a:r>
            <a:r>
              <a:rPr lang="en-US" dirty="0"/>
              <a:t> de </a:t>
            </a:r>
            <a:r>
              <a:rPr lang="en-US" dirty="0" err="1"/>
              <a:t>reduzir</a:t>
            </a:r>
            <a:r>
              <a:rPr lang="en-US" dirty="0"/>
              <a:t> </a:t>
            </a:r>
            <a:r>
              <a:rPr lang="en-US" dirty="0" err="1"/>
              <a:t>esse</a:t>
            </a:r>
            <a:r>
              <a:rPr lang="en-US" dirty="0"/>
              <a:t> </a:t>
            </a:r>
            <a:r>
              <a:rPr lang="en-US" dirty="0" err="1"/>
              <a:t>contato</a:t>
            </a:r>
            <a:r>
              <a:rPr lang="en-US" dirty="0"/>
              <a:t> com </a:t>
            </a:r>
            <a:r>
              <a:rPr lang="en-US" dirty="0" err="1"/>
              <a:t>parasitas</a:t>
            </a:r>
            <a:r>
              <a:rPr lang="en-US" dirty="0"/>
              <a:t>, mas </a:t>
            </a:r>
            <a:r>
              <a:rPr lang="en-US" dirty="0" err="1"/>
              <a:t>também</a:t>
            </a:r>
            <a:r>
              <a:rPr lang="en-US" dirty="0"/>
              <a:t> de </a:t>
            </a:r>
            <a:r>
              <a:rPr lang="en-US" dirty="0" err="1"/>
              <a:t>estar</a:t>
            </a:r>
            <a:r>
              <a:rPr lang="en-US" dirty="0"/>
              <a:t> </a:t>
            </a:r>
            <a:r>
              <a:rPr lang="en-US" dirty="0" err="1"/>
              <a:t>exposto</a:t>
            </a:r>
            <a:r>
              <a:rPr lang="en-US" dirty="0"/>
              <a:t> a </a:t>
            </a:r>
            <a:r>
              <a:rPr lang="en-US" dirty="0" err="1"/>
              <a:t>maior</a:t>
            </a:r>
            <a:r>
              <a:rPr lang="en-US" dirty="0"/>
              <a:t> </a:t>
            </a:r>
            <a:r>
              <a:rPr lang="en-US" dirty="0" err="1"/>
              <a:t>gama</a:t>
            </a:r>
            <a:r>
              <a:rPr lang="en-US" dirty="0"/>
              <a:t> de </a:t>
            </a:r>
            <a:r>
              <a:rPr lang="en-US" dirty="0" err="1"/>
              <a:t>agentes</a:t>
            </a:r>
            <a:r>
              <a:rPr lang="en-US" dirty="0"/>
              <a:t> </a:t>
            </a:r>
            <a:r>
              <a:rPr lang="en-US" dirty="0" err="1"/>
              <a:t>poluentes</a:t>
            </a:r>
            <a:r>
              <a:rPr lang="en-US" dirty="0"/>
              <a:t> e </a:t>
            </a:r>
            <a:r>
              <a:rPr lang="en-US" dirty="0" err="1"/>
              <a:t>substâncias</a:t>
            </a:r>
            <a:r>
              <a:rPr lang="en-US" dirty="0"/>
              <a:t> </a:t>
            </a:r>
            <a:r>
              <a:rPr lang="en-US" dirty="0" err="1"/>
              <a:t>mais</a:t>
            </a:r>
            <a:r>
              <a:rPr lang="en-US" dirty="0"/>
              <a:t> “</a:t>
            </a:r>
            <a:r>
              <a:rPr lang="en-US" dirty="0" err="1"/>
              <a:t>tóxicas</a:t>
            </a:r>
            <a:r>
              <a:rPr lang="en-US" dirty="0"/>
              <a:t>”, </a:t>
            </a:r>
            <a:r>
              <a:rPr lang="en-US" dirty="0" err="1"/>
              <a:t>como</a:t>
            </a:r>
            <a:r>
              <a:rPr lang="en-US" dirty="0"/>
              <a:t> </a:t>
            </a:r>
            <a:r>
              <a:rPr lang="en-US" dirty="0" err="1"/>
              <a:t>os</a:t>
            </a:r>
            <a:r>
              <a:rPr lang="en-US" dirty="0"/>
              <a:t> </a:t>
            </a:r>
            <a:r>
              <a:rPr lang="en-US" dirty="0" err="1"/>
              <a:t>metais</a:t>
            </a:r>
            <a:r>
              <a:rPr lang="en-US" dirty="0"/>
              <a:t> </a:t>
            </a:r>
            <a:r>
              <a:rPr lang="en-US" dirty="0" err="1"/>
              <a:t>chumbo</a:t>
            </a:r>
            <a:r>
              <a:rPr lang="en-US" dirty="0"/>
              <a:t>, </a:t>
            </a:r>
            <a:r>
              <a:rPr lang="en-US" dirty="0" err="1"/>
              <a:t>aluminío</a:t>
            </a:r>
            <a:r>
              <a:rPr lang="en-US" dirty="0"/>
              <a:t> e </a:t>
            </a:r>
            <a:r>
              <a:rPr lang="en-US" dirty="0" err="1"/>
              <a:t>mercúrio</a:t>
            </a:r>
            <a:r>
              <a:rPr lang="en-US" dirty="0"/>
              <a:t> e </a:t>
            </a:r>
            <a:r>
              <a:rPr lang="en-US" dirty="0" err="1"/>
              <a:t>diminuição</a:t>
            </a:r>
            <a:r>
              <a:rPr lang="en-US" dirty="0"/>
              <a:t> de </a:t>
            </a:r>
            <a:r>
              <a:rPr lang="en-US" dirty="0" err="1"/>
              <a:t>glutationa</a:t>
            </a:r>
            <a:r>
              <a:rPr lang="en-US" dirty="0"/>
              <a:t>, para o Sistema </a:t>
            </a:r>
            <a:r>
              <a:rPr lang="en-US" dirty="0" err="1"/>
              <a:t>imune</a:t>
            </a:r>
            <a:r>
              <a:rPr lang="en-US" dirty="0"/>
              <a:t>.</a:t>
            </a:r>
          </a:p>
          <a:p>
            <a:pPr algn="l"/>
            <a:endParaRPr lang="en-US" dirty="0"/>
          </a:p>
          <a:p>
            <a:pPr algn="l"/>
            <a:r>
              <a:rPr lang="en-US" dirty="0" err="1"/>
              <a:t>Alguns</a:t>
            </a:r>
            <a:r>
              <a:rPr lang="en-US" dirty="0"/>
              <a:t> </a:t>
            </a:r>
            <a:r>
              <a:rPr lang="en-US" dirty="0" err="1"/>
              <a:t>ancilostomídeos</a:t>
            </a:r>
            <a:r>
              <a:rPr lang="en-US" dirty="0"/>
              <a:t> </a:t>
            </a:r>
            <a:r>
              <a:rPr lang="en-US" dirty="0" err="1"/>
              <a:t>podem</a:t>
            </a:r>
            <a:r>
              <a:rPr lang="en-US" dirty="0"/>
              <a:t> </a:t>
            </a:r>
            <a:r>
              <a:rPr lang="en-US" dirty="0" err="1"/>
              <a:t>diminuir</a:t>
            </a:r>
            <a:r>
              <a:rPr lang="en-US" dirty="0"/>
              <a:t> a </a:t>
            </a:r>
            <a:r>
              <a:rPr lang="en-US" dirty="0" err="1"/>
              <a:t>resposta</a:t>
            </a:r>
            <a:r>
              <a:rPr lang="en-US" dirty="0"/>
              <a:t> do Skin-prick test para </a:t>
            </a:r>
            <a:r>
              <a:rPr lang="en-US" dirty="0" err="1"/>
              <a:t>pelo</a:t>
            </a:r>
            <a:r>
              <a:rPr lang="en-US" dirty="0"/>
              <a:t> </a:t>
            </a:r>
            <a:r>
              <a:rPr lang="en-US" dirty="0" err="1"/>
              <a:t>menos</a:t>
            </a:r>
            <a:r>
              <a:rPr lang="en-US" dirty="0"/>
              <a:t> 1 </a:t>
            </a:r>
            <a:r>
              <a:rPr lang="en-US" dirty="0" err="1"/>
              <a:t>alérgeno</a:t>
            </a:r>
            <a:r>
              <a:rPr lang="en-US" dirty="0"/>
              <a:t>. Em </a:t>
            </a:r>
            <a:r>
              <a:rPr lang="en-US" dirty="0" err="1"/>
              <a:t>alguns</a:t>
            </a:r>
            <a:r>
              <a:rPr lang="en-US" dirty="0"/>
              <a:t> </a:t>
            </a:r>
            <a:r>
              <a:rPr lang="en-US" dirty="0" err="1"/>
              <a:t>trabalhos</a:t>
            </a:r>
            <a:r>
              <a:rPr lang="en-US" dirty="0"/>
              <a:t> </a:t>
            </a:r>
            <a:r>
              <a:rPr lang="en-US" dirty="0" err="1"/>
              <a:t>não</a:t>
            </a:r>
            <a:r>
              <a:rPr lang="en-US" dirty="0"/>
              <a:t> </a:t>
            </a:r>
            <a:r>
              <a:rPr lang="en-US" dirty="0" err="1"/>
              <a:t>houve</a:t>
            </a:r>
            <a:r>
              <a:rPr lang="en-US" dirty="0"/>
              <a:t> </a:t>
            </a:r>
            <a:r>
              <a:rPr lang="en-US" dirty="0" err="1"/>
              <a:t>diferença</a:t>
            </a:r>
            <a:r>
              <a:rPr lang="en-US" dirty="0"/>
              <a:t> significative e </a:t>
            </a:r>
            <a:r>
              <a:rPr lang="en-US" dirty="0" err="1"/>
              <a:t>em</a:t>
            </a:r>
            <a:r>
              <a:rPr lang="en-US" dirty="0"/>
              <a:t> outros </a:t>
            </a:r>
            <a:r>
              <a:rPr lang="en-US" dirty="0" err="1"/>
              <a:t>houve</a:t>
            </a:r>
            <a:r>
              <a:rPr lang="en-US" dirty="0"/>
              <a:t>, </a:t>
            </a:r>
            <a:r>
              <a:rPr lang="en-US" dirty="0" err="1"/>
              <a:t>especialmente</a:t>
            </a:r>
            <a:r>
              <a:rPr lang="en-US" dirty="0"/>
              <a:t> para Trichuris </a:t>
            </a:r>
            <a:r>
              <a:rPr lang="en-US" dirty="0" err="1"/>
              <a:t>trichiura</a:t>
            </a:r>
            <a:r>
              <a:rPr lang="en-US" dirty="0"/>
              <a:t>.</a:t>
            </a: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22</a:t>
            </a:fld>
            <a:endParaRPr lang="pt-BR"/>
          </a:p>
        </p:txBody>
      </p:sp>
    </p:spTree>
    <p:extLst>
      <p:ext uri="{BB962C8B-B14F-4D97-AF65-F5344CB8AC3E}">
        <p14:creationId xmlns:p14="http://schemas.microsoft.com/office/powerpoint/2010/main" val="1580527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5D4D29E1-7FF6-4F3A-8231-35262A93F782}" type="slidenum">
              <a:rPr lang="pt-BR" smtClean="0"/>
              <a:t>23</a:t>
            </a:fld>
            <a:endParaRPr lang="pt-BR"/>
          </a:p>
        </p:txBody>
      </p:sp>
    </p:spTree>
    <p:extLst>
      <p:ext uri="{BB962C8B-B14F-4D97-AF65-F5344CB8AC3E}">
        <p14:creationId xmlns:p14="http://schemas.microsoft.com/office/powerpoint/2010/main" val="6485728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800" b="0" i="0" dirty="0" err="1">
                <a:solidFill>
                  <a:srgbClr val="262727"/>
                </a:solidFill>
                <a:effectLst/>
                <a:latin typeface="AdvTT9b12cd41"/>
              </a:rPr>
              <a:t>Artigo</a:t>
            </a:r>
            <a:r>
              <a:rPr lang="en-US" sz="1800" b="0" i="0" dirty="0">
                <a:solidFill>
                  <a:srgbClr val="262727"/>
                </a:solidFill>
                <a:effectLst/>
                <a:latin typeface="AdvTT9b12cd41"/>
              </a:rPr>
              <a:t> 2: Uma </a:t>
            </a:r>
            <a:r>
              <a:rPr lang="en-US" sz="1800" b="0" i="0" dirty="0" err="1">
                <a:solidFill>
                  <a:srgbClr val="262727"/>
                </a:solidFill>
                <a:effectLst/>
                <a:latin typeface="AdvTT9b12cd41"/>
              </a:rPr>
              <a:t>curiosidade</a:t>
            </a:r>
            <a:r>
              <a:rPr lang="en-US" sz="1800" b="0" i="0" dirty="0">
                <a:solidFill>
                  <a:srgbClr val="262727"/>
                </a:solidFill>
                <a:effectLst/>
                <a:latin typeface="AdvTT9b12cd41"/>
              </a:rPr>
              <a:t> = For many years, </a:t>
            </a:r>
            <a:r>
              <a:rPr lang="en-US" sz="1800" b="0" i="0" dirty="0">
                <a:solidFill>
                  <a:srgbClr val="262727"/>
                </a:solidFill>
                <a:effectLst/>
                <a:latin typeface="AdvTTd168d80a.I"/>
              </a:rPr>
              <a:t>Blastocystis </a:t>
            </a:r>
            <a:r>
              <a:rPr lang="en-US" sz="1800" b="0" i="0" dirty="0">
                <a:solidFill>
                  <a:srgbClr val="262727"/>
                </a:solidFill>
                <a:effectLst/>
                <a:latin typeface="AdvTT9b12cd41"/>
              </a:rPr>
              <a:t>spp. was considered a cyst of a </a:t>
            </a:r>
            <a:r>
              <a:rPr lang="en-US" sz="1800" b="0" i="0" dirty="0">
                <a:solidFill>
                  <a:srgbClr val="262727"/>
                </a:solidFill>
                <a:effectLst/>
                <a:latin typeface="AdvTT9b12cd41+fb"/>
              </a:rPr>
              <a:t>fl</a:t>
            </a:r>
            <a:r>
              <a:rPr lang="en-US" sz="1800" b="0" i="0" dirty="0">
                <a:solidFill>
                  <a:srgbClr val="262727"/>
                </a:solidFill>
                <a:effectLst/>
                <a:latin typeface="AdvTT9b12cd41"/>
              </a:rPr>
              <a:t>agellate, a fungus, or a saprophyte yeast of the digestive tract; in 1996, it is placed in the group of </a:t>
            </a:r>
            <a:r>
              <a:rPr lang="en-US" sz="1800" b="0" i="0" dirty="0" err="1">
                <a:solidFill>
                  <a:srgbClr val="262727"/>
                </a:solidFill>
                <a:effectLst/>
                <a:latin typeface="AdvTT9b12cd41"/>
              </a:rPr>
              <a:t>stramenopiles</a:t>
            </a:r>
            <a:r>
              <a:rPr lang="en-US" sz="1800" b="0" i="0" dirty="0">
                <a:solidFill>
                  <a:srgbClr val="262727"/>
                </a:solidFill>
                <a:effectLst/>
                <a:latin typeface="AdvTT9b12cd41"/>
              </a:rPr>
              <a:t> (heterokonts). Since its new classi</a:t>
            </a:r>
            <a:r>
              <a:rPr lang="en-US" sz="1800" b="0" i="0" dirty="0">
                <a:solidFill>
                  <a:srgbClr val="262727"/>
                </a:solidFill>
                <a:effectLst/>
                <a:latin typeface="AdvTT9b12cd41+fb"/>
              </a:rPr>
              <a:t>fi</a:t>
            </a:r>
            <a:r>
              <a:rPr lang="en-US" sz="1800" b="0" i="0" dirty="0">
                <a:solidFill>
                  <a:srgbClr val="262727"/>
                </a:solidFill>
                <a:effectLst/>
                <a:latin typeface="AdvTT9b12cd41"/>
              </a:rPr>
              <a:t>cation, many questions have arisen around this protist about its role as a pathogen or non-pathogen organism. </a:t>
            </a:r>
            <a:r>
              <a:rPr lang="en-US" sz="1800" b="0" i="0" dirty="0" err="1">
                <a:solidFill>
                  <a:srgbClr val="262727"/>
                </a:solidFill>
                <a:effectLst/>
                <a:latin typeface="AdvTT9b12cd41"/>
              </a:rPr>
              <a:t>Tem</a:t>
            </a:r>
            <a:r>
              <a:rPr lang="en-US" sz="1800" b="0" i="0" dirty="0">
                <a:solidFill>
                  <a:srgbClr val="262727"/>
                </a:solidFill>
                <a:effectLst/>
                <a:latin typeface="AdvTT9b12cd41"/>
              </a:rPr>
              <a:t> 6 </a:t>
            </a:r>
            <a:r>
              <a:rPr lang="en-US" sz="1800" b="0" i="0" dirty="0" err="1">
                <a:solidFill>
                  <a:srgbClr val="262727"/>
                </a:solidFill>
                <a:effectLst/>
                <a:latin typeface="AdvTT9b12cd41"/>
              </a:rPr>
              <a:t>subtipos</a:t>
            </a:r>
            <a:r>
              <a:rPr lang="en-US" sz="1800" b="0" i="0" dirty="0">
                <a:solidFill>
                  <a:srgbClr val="262727"/>
                </a:solidFill>
                <a:effectLst/>
                <a:latin typeface="AdvTT9b12cd41"/>
              </a:rPr>
              <a:t> </a:t>
            </a:r>
            <a:r>
              <a:rPr lang="en-US" sz="1800" b="0" i="0" dirty="0" err="1">
                <a:solidFill>
                  <a:srgbClr val="262727"/>
                </a:solidFill>
                <a:effectLst/>
                <a:latin typeface="AdvTT9b12cd41"/>
              </a:rPr>
              <a:t>identificados</a:t>
            </a:r>
            <a:r>
              <a:rPr lang="en-US" sz="1800" b="0" i="0" dirty="0">
                <a:solidFill>
                  <a:srgbClr val="262727"/>
                </a:solidFill>
                <a:effectLst/>
                <a:latin typeface="AdvTT9b12cd41"/>
              </a:rPr>
              <a:t> e </a:t>
            </a:r>
            <a:r>
              <a:rPr lang="en-US" sz="1800" b="0" i="0" dirty="0" err="1">
                <a:solidFill>
                  <a:srgbClr val="262727"/>
                </a:solidFill>
                <a:effectLst/>
                <a:latin typeface="AdvTT9b12cd41"/>
              </a:rPr>
              <a:t>os</a:t>
            </a:r>
            <a:r>
              <a:rPr lang="en-US" sz="1800" b="0" i="0" dirty="0">
                <a:solidFill>
                  <a:srgbClr val="262727"/>
                </a:solidFill>
                <a:effectLst/>
                <a:latin typeface="AdvTT9b12cd41"/>
              </a:rPr>
              <a:t> </a:t>
            </a:r>
            <a:r>
              <a:rPr lang="en-US" sz="1800" b="0" i="0" dirty="0" err="1">
                <a:solidFill>
                  <a:srgbClr val="262727"/>
                </a:solidFill>
                <a:effectLst/>
                <a:latin typeface="AdvTT9b12cd41"/>
              </a:rPr>
              <a:t>mais</a:t>
            </a:r>
            <a:r>
              <a:rPr lang="en-US" sz="1800" b="0" i="0" dirty="0">
                <a:solidFill>
                  <a:srgbClr val="262727"/>
                </a:solidFill>
                <a:effectLst/>
                <a:latin typeface="AdvTT9b12cd41"/>
              </a:rPr>
              <a:t> </a:t>
            </a:r>
            <a:r>
              <a:rPr lang="en-US" sz="1800" b="0" i="0" dirty="0" err="1">
                <a:solidFill>
                  <a:srgbClr val="262727"/>
                </a:solidFill>
                <a:effectLst/>
                <a:latin typeface="AdvTT9b12cd41"/>
              </a:rPr>
              <a:t>associados</a:t>
            </a:r>
            <a:r>
              <a:rPr lang="en-US" sz="1800" b="0" i="0" dirty="0">
                <a:solidFill>
                  <a:srgbClr val="262727"/>
                </a:solidFill>
                <a:effectLst/>
                <a:latin typeface="AdvTT9b12cd41"/>
              </a:rPr>
              <a:t> com </a:t>
            </a:r>
            <a:r>
              <a:rPr lang="en-US" sz="1800" b="0" i="0" dirty="0" err="1">
                <a:solidFill>
                  <a:srgbClr val="262727"/>
                </a:solidFill>
                <a:effectLst/>
                <a:latin typeface="AdvTT9b12cd41"/>
              </a:rPr>
              <a:t>humanos</a:t>
            </a:r>
            <a:r>
              <a:rPr lang="en-US" sz="1800" b="0" i="0" dirty="0">
                <a:solidFill>
                  <a:srgbClr val="262727"/>
                </a:solidFill>
                <a:effectLst/>
                <a:latin typeface="AdvTT9b12cd41"/>
              </a:rPr>
              <a:t> </a:t>
            </a:r>
            <a:r>
              <a:rPr lang="en-US" sz="1800" b="0" i="0" dirty="0" err="1">
                <a:solidFill>
                  <a:srgbClr val="262727"/>
                </a:solidFill>
                <a:effectLst/>
                <a:latin typeface="AdvTT9b12cd41"/>
              </a:rPr>
              <a:t>são</a:t>
            </a:r>
            <a:r>
              <a:rPr lang="en-US" sz="1800" b="0" i="0" dirty="0">
                <a:solidFill>
                  <a:srgbClr val="262727"/>
                </a:solidFill>
                <a:effectLst/>
                <a:latin typeface="AdvTT9b12cd41"/>
              </a:rPr>
              <a:t> </a:t>
            </a:r>
            <a:r>
              <a:rPr lang="en-US" sz="1800" b="0" i="0" dirty="0" err="1">
                <a:solidFill>
                  <a:srgbClr val="262727"/>
                </a:solidFill>
                <a:effectLst/>
                <a:latin typeface="AdvTT9b12cd41"/>
              </a:rPr>
              <a:t>os</a:t>
            </a:r>
            <a:r>
              <a:rPr lang="en-US" sz="1800" b="0" i="0" dirty="0">
                <a:solidFill>
                  <a:srgbClr val="262727"/>
                </a:solidFill>
                <a:effectLst/>
                <a:latin typeface="AdvTT9b12cd41"/>
              </a:rPr>
              <a:t> ST 1, 2, 3 e 4. </a:t>
            </a:r>
          </a:p>
          <a:p>
            <a:pPr algn="l"/>
            <a:endParaRPr lang="en-US" dirty="0"/>
          </a:p>
          <a:p>
            <a:pPr algn="l"/>
            <a:r>
              <a:rPr lang="pt-PT" dirty="0"/>
              <a:t>A patogenicidade ou não do Blastocystis depende de vários fatores, como a interação com a microbiota intestinal, o subtipo infectante e a resposta do sistema imunológico do hospedeiro.</a:t>
            </a:r>
            <a:r>
              <a:rPr lang="en-US" dirty="0"/>
              <a:t> </a:t>
            </a:r>
            <a:br>
              <a:rPr lang="en-US" dirty="0"/>
            </a:br>
            <a:endParaRPr lang="pt-BR" dirty="0"/>
          </a:p>
          <a:p>
            <a:pPr algn="just"/>
            <a:r>
              <a:rPr lang="pt-BR" dirty="0"/>
              <a:t>Artigo 1: </a:t>
            </a:r>
            <a:r>
              <a:rPr lang="pt-BR" dirty="0" err="1"/>
              <a:t>Blastocystis</a:t>
            </a:r>
            <a:r>
              <a:rPr lang="pt-BR" dirty="0"/>
              <a:t> ST4 tem relação com aumento de alfa-diversidade em animais. Houve observação de aumento de </a:t>
            </a:r>
            <a:r>
              <a:rPr lang="pt-BR" dirty="0" err="1"/>
              <a:t>Akk</a:t>
            </a:r>
            <a:r>
              <a:rPr lang="pt-BR" dirty="0"/>
              <a:t> e da classe </a:t>
            </a:r>
            <a:r>
              <a:rPr lang="pt-BR" dirty="0" err="1"/>
              <a:t>Clostridia</a:t>
            </a:r>
            <a:r>
              <a:rPr lang="pt-BR" dirty="0"/>
              <a:t>, na presença desse subtipo de </a:t>
            </a:r>
            <a:r>
              <a:rPr lang="pt-BR" dirty="0" err="1"/>
              <a:t>Blastocystis</a:t>
            </a:r>
            <a:r>
              <a:rPr lang="pt-BR" dirty="0"/>
              <a:t>, ambas envolvidas com a saúde intestinal. Além disso, tem estudos mostrando que ela também inibe a propagação de bacteroides </a:t>
            </a:r>
            <a:r>
              <a:rPr lang="pt-BR" dirty="0" err="1"/>
              <a:t>spp</a:t>
            </a:r>
            <a:r>
              <a:rPr lang="pt-BR" dirty="0"/>
              <a:t>, Escherichia </a:t>
            </a:r>
            <a:r>
              <a:rPr lang="pt-BR" dirty="0" err="1"/>
              <a:t>spp</a:t>
            </a:r>
            <a:r>
              <a:rPr lang="pt-BR" dirty="0"/>
              <a:t> e </a:t>
            </a:r>
            <a:r>
              <a:rPr lang="pt-BR" dirty="0" err="1"/>
              <a:t>Shigella</a:t>
            </a:r>
            <a:r>
              <a:rPr lang="pt-BR" dirty="0"/>
              <a:t> </a:t>
            </a:r>
            <a:r>
              <a:rPr lang="pt-BR" dirty="0" err="1"/>
              <a:t>spp</a:t>
            </a:r>
            <a:r>
              <a:rPr lang="pt-BR" dirty="0"/>
              <a:t> na mucosa (bactérias envolvidas com </a:t>
            </a:r>
            <a:r>
              <a:rPr lang="pt-BR" dirty="0" err="1"/>
              <a:t>gastrinterite</a:t>
            </a:r>
            <a:r>
              <a:rPr lang="pt-BR" dirty="0"/>
              <a:t>.</a:t>
            </a:r>
          </a:p>
          <a:p>
            <a:pPr algn="just"/>
            <a:r>
              <a:rPr lang="pt-BR" dirty="0"/>
              <a:t>A regulação do Sistema imune é afetada pela composição da microbiota e o </a:t>
            </a:r>
            <a:r>
              <a:rPr lang="pt-BR" dirty="0" err="1"/>
              <a:t>Blastocystis</a:t>
            </a:r>
            <a:r>
              <a:rPr lang="pt-BR" dirty="0"/>
              <a:t> ST4 parece ter um papel importante na ativação de respostas Th2 quando o ambiente de resposta tem padrão Th1 (mitiga a inflamação intestinal), mas ao mesmo tempo que induz Th2 também induz linfócitos </a:t>
            </a:r>
            <a:r>
              <a:rPr lang="pt-BR" dirty="0" err="1"/>
              <a:t>Treg</a:t>
            </a:r>
            <a:r>
              <a:rPr lang="pt-BR" dirty="0"/>
              <a:t> (IL-10), os quais diminuem ou suprimem a inflamação.</a:t>
            </a:r>
          </a:p>
          <a:p>
            <a:pPr algn="just"/>
            <a:endParaRPr lang="pt-BR" dirty="0"/>
          </a:p>
          <a:p>
            <a:pPr algn="just"/>
            <a:r>
              <a:rPr lang="pt-BR" dirty="0"/>
              <a:t>Explica o primeiro trabalho e depois quando entra o segundo diz que vai na mesma direção e fala sobre ele no slide seguinte.</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24</a:t>
            </a:fld>
            <a:endParaRPr lang="pt-BR"/>
          </a:p>
        </p:txBody>
      </p:sp>
    </p:spTree>
    <p:extLst>
      <p:ext uri="{BB962C8B-B14F-4D97-AF65-F5344CB8AC3E}">
        <p14:creationId xmlns:p14="http://schemas.microsoft.com/office/powerpoint/2010/main" val="1189487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1" name="Google Shape;2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extLst>
      <p:ext uri="{BB962C8B-B14F-4D97-AF65-F5344CB8AC3E}">
        <p14:creationId xmlns:p14="http://schemas.microsoft.com/office/powerpoint/2010/main" val="25936692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26</a:t>
            </a:fld>
            <a:endParaRPr lang="pt-BR"/>
          </a:p>
        </p:txBody>
      </p:sp>
    </p:spTree>
    <p:extLst>
      <p:ext uri="{BB962C8B-B14F-4D97-AF65-F5344CB8AC3E}">
        <p14:creationId xmlns:p14="http://schemas.microsoft.com/office/powerpoint/2010/main" val="4150381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pt-BR" dirty="0"/>
              <a:t>Uma revisão sistemática que discute a acerca da relação de parasitoses e alteração da fertilidade, tanto feminina quanto masculina.</a:t>
            </a:r>
          </a:p>
          <a:p>
            <a:pPr algn="just"/>
            <a:r>
              <a:rPr lang="pt-BR" dirty="0"/>
              <a:t>Dentre os parasitas intestinais mais comuns entre nós está a </a:t>
            </a:r>
            <a:r>
              <a:rPr lang="pt-BR" dirty="0" err="1"/>
              <a:t>Entamoeba</a:t>
            </a:r>
            <a:r>
              <a:rPr lang="pt-BR" dirty="0"/>
              <a:t> </a:t>
            </a:r>
            <a:r>
              <a:rPr lang="pt-BR" dirty="0" err="1"/>
              <a:t>histolytica</a:t>
            </a:r>
            <a:r>
              <a:rPr lang="pt-BR" dirty="0"/>
              <a:t> e as infecções crônicas parecem ter relação com infertilidade feminina.</a:t>
            </a:r>
          </a:p>
          <a:p>
            <a:pPr algn="just"/>
            <a:endParaRPr lang="pt-BR" dirty="0"/>
          </a:p>
          <a:p>
            <a:pPr algn="just"/>
            <a:r>
              <a:rPr lang="pt-BR" dirty="0" err="1"/>
              <a:t>Trichomonas</a:t>
            </a:r>
            <a:r>
              <a:rPr lang="pt-BR" dirty="0"/>
              <a:t> </a:t>
            </a:r>
            <a:r>
              <a:rPr lang="pt-BR" dirty="0" err="1"/>
              <a:t>vaginalis</a:t>
            </a:r>
            <a:r>
              <a:rPr lang="pt-BR" dirty="0"/>
              <a:t> = causa deformidades do trato geniturinário, neoplasia cervical, inflamações pélvicas e de tubária atípicas em mulheres e também uretrite, </a:t>
            </a:r>
            <a:r>
              <a:rPr lang="pt-BR" dirty="0" err="1"/>
              <a:t>astenozoospermia</a:t>
            </a:r>
            <a:r>
              <a:rPr lang="pt-BR" dirty="0"/>
              <a:t> e </a:t>
            </a:r>
            <a:r>
              <a:rPr lang="pt-BR" dirty="0" err="1"/>
              <a:t>teratozoospermia</a:t>
            </a:r>
            <a:r>
              <a:rPr lang="pt-BR" dirty="0"/>
              <a:t> em homens.</a:t>
            </a:r>
          </a:p>
          <a:p>
            <a:pPr algn="just"/>
            <a:endParaRPr lang="pt-BR" dirty="0"/>
          </a:p>
          <a:p>
            <a:pPr algn="just"/>
            <a:r>
              <a:rPr lang="pt-BR" dirty="0"/>
              <a:t>Toxoplasma </a:t>
            </a:r>
            <a:r>
              <a:rPr lang="pt-BR" dirty="0" err="1"/>
              <a:t>gondii</a:t>
            </a:r>
            <a:r>
              <a:rPr lang="pt-BR" dirty="0"/>
              <a:t> = causa endometrite, prejuízo da </a:t>
            </a:r>
            <a:r>
              <a:rPr lang="pt-BR" dirty="0" err="1"/>
              <a:t>foliculogênese</a:t>
            </a:r>
            <a:r>
              <a:rPr lang="pt-BR" dirty="0"/>
              <a:t>, atrofia ovariana e tubária, hipertrofia adrenal, vasculite e parada do ciclo estral e também diminuição da qualidade do sêmen, concentração e motilidade do esperma em homens.</a:t>
            </a:r>
          </a:p>
          <a:p>
            <a:pPr algn="just"/>
            <a:endParaRPr lang="pt-BR" dirty="0"/>
          </a:p>
          <a:p>
            <a:pPr algn="just"/>
            <a:r>
              <a:rPr lang="pt-BR" dirty="0"/>
              <a:t>Trypanosoma </a:t>
            </a:r>
            <a:r>
              <a:rPr lang="pt-BR" dirty="0" err="1"/>
              <a:t>cruzi</a:t>
            </a:r>
            <a:r>
              <a:rPr lang="pt-BR" dirty="0"/>
              <a:t> = inibe divisão da divisão de células em embriões e prejudica a implantação normal e desenvolvimento da placenta. Diminui a taxa de gestação, infecção em glândulas (produtoras de hormônios), invasão parasitária a placenta, e super produção de citocinas inflamatórias nos ovidutos e tuba uterina e outros possíveis mecanismos. O T </a:t>
            </a:r>
            <a:r>
              <a:rPr lang="pt-BR" dirty="0" err="1"/>
              <a:t>brucei</a:t>
            </a:r>
            <a:r>
              <a:rPr lang="pt-BR" dirty="0"/>
              <a:t> causa danos na pituitária, desordens hormonais e diminui a qualidade do </a:t>
            </a:r>
            <a:r>
              <a:rPr lang="pt-BR" dirty="0" err="1"/>
              <a:t>semen</a:t>
            </a:r>
            <a:r>
              <a:rPr lang="pt-BR" dirty="0"/>
              <a:t>.</a:t>
            </a:r>
          </a:p>
          <a:p>
            <a:pPr algn="just"/>
            <a:endParaRPr lang="pt-BR" dirty="0"/>
          </a:p>
          <a:p>
            <a:pPr algn="just"/>
            <a:r>
              <a:rPr lang="pt-BR" dirty="0" err="1"/>
              <a:t>Entamoeba</a:t>
            </a:r>
            <a:r>
              <a:rPr lang="pt-BR" dirty="0"/>
              <a:t> </a:t>
            </a:r>
            <a:r>
              <a:rPr lang="pt-BR" dirty="0" err="1"/>
              <a:t>histolytica</a:t>
            </a:r>
            <a:r>
              <a:rPr lang="pt-BR" dirty="0"/>
              <a:t> = leva a infecção com dor pélvica, </a:t>
            </a:r>
            <a:r>
              <a:rPr lang="pt-BR" dirty="0" err="1"/>
              <a:t>salpingites</a:t>
            </a:r>
            <a:r>
              <a:rPr lang="pt-BR" dirty="0"/>
              <a:t>, abcesso tubo-ovariano e úlceras genitais. Transmissão oro-fecal (água e alimentos).</a:t>
            </a:r>
          </a:p>
          <a:p>
            <a:pPr algn="just"/>
            <a:endParaRPr lang="pt-BR" dirty="0"/>
          </a:p>
          <a:p>
            <a:pPr algn="just"/>
            <a:r>
              <a:rPr lang="pt-BR" dirty="0" err="1"/>
              <a:t>Leishmaniosis</a:t>
            </a:r>
            <a:r>
              <a:rPr lang="pt-BR" dirty="0"/>
              <a:t> cutânea e visceral = pode induzir lesão genital, amiloidose testicular, inflamação do epidídimo,  prostatite, e anormalidades do esperma humana e em animais.</a:t>
            </a:r>
          </a:p>
          <a:p>
            <a:pPr algn="just"/>
            <a:endParaRPr lang="pt-BR" dirty="0"/>
          </a:p>
          <a:p>
            <a:pPr algn="just"/>
            <a:endParaRPr lang="pt-BR" dirty="0"/>
          </a:p>
          <a:p>
            <a:pPr algn="just"/>
            <a:endParaRPr lang="pt-BR" dirty="0"/>
          </a:p>
          <a:p>
            <a:pPr algn="just"/>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27</a:t>
            </a:fld>
            <a:endParaRPr lang="pt-BR"/>
          </a:p>
        </p:txBody>
      </p:sp>
    </p:spTree>
    <p:extLst>
      <p:ext uri="{BB962C8B-B14F-4D97-AF65-F5344CB8AC3E}">
        <p14:creationId xmlns:p14="http://schemas.microsoft.com/office/powerpoint/2010/main" val="21236356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28</a:t>
            </a:fld>
            <a:endParaRPr lang="pt-BR"/>
          </a:p>
        </p:txBody>
      </p:sp>
    </p:spTree>
    <p:extLst>
      <p:ext uri="{BB962C8B-B14F-4D97-AF65-F5344CB8AC3E}">
        <p14:creationId xmlns:p14="http://schemas.microsoft.com/office/powerpoint/2010/main" val="12984791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dirty="0"/>
              <a:t>1o </a:t>
            </a:r>
            <a:r>
              <a:rPr lang="en-US" dirty="0" err="1"/>
              <a:t>estudo</a:t>
            </a:r>
            <a:r>
              <a:rPr lang="en-US" dirty="0"/>
              <a:t> </a:t>
            </a:r>
            <a:r>
              <a:rPr lang="en-US" dirty="0" err="1"/>
              <a:t>brasileiro</a:t>
            </a:r>
            <a:r>
              <a:rPr lang="en-US" dirty="0"/>
              <a:t> que </a:t>
            </a:r>
            <a:r>
              <a:rPr lang="en-US" dirty="0" err="1"/>
              <a:t>avaliou</a:t>
            </a:r>
            <a:r>
              <a:rPr lang="en-US" dirty="0"/>
              <a:t> a </a:t>
            </a:r>
            <a:r>
              <a:rPr lang="en-US" dirty="0" err="1"/>
              <a:t>prevalência</a:t>
            </a:r>
            <a:r>
              <a:rPr lang="en-US" dirty="0"/>
              <a:t> de </a:t>
            </a:r>
            <a:r>
              <a:rPr lang="en-US" dirty="0" err="1"/>
              <a:t>parasitoses</a:t>
            </a:r>
            <a:r>
              <a:rPr lang="en-US" dirty="0"/>
              <a:t> </a:t>
            </a:r>
            <a:r>
              <a:rPr lang="en-US" dirty="0" err="1"/>
              <a:t>intestinais</a:t>
            </a:r>
            <a:r>
              <a:rPr lang="en-US" dirty="0"/>
              <a:t> no </a:t>
            </a:r>
            <a:r>
              <a:rPr lang="en-US" dirty="0" err="1"/>
              <a:t>Brasil</a:t>
            </a:r>
            <a:r>
              <a:rPr lang="en-US" dirty="0"/>
              <a:t> </a:t>
            </a:r>
            <a:r>
              <a:rPr lang="en-US" dirty="0" err="1"/>
              <a:t>por</a:t>
            </a:r>
            <a:r>
              <a:rPr lang="en-US" dirty="0"/>
              <a:t> </a:t>
            </a:r>
            <a:r>
              <a:rPr lang="en-US" dirty="0" err="1"/>
              <a:t>região</a:t>
            </a:r>
            <a:r>
              <a:rPr lang="en-US" dirty="0"/>
              <a:t> </a:t>
            </a:r>
            <a:r>
              <a:rPr lang="en-US" dirty="0" err="1"/>
              <a:t>através</a:t>
            </a:r>
            <a:r>
              <a:rPr lang="en-US" dirty="0"/>
              <a:t> de meta-</a:t>
            </a:r>
            <a:r>
              <a:rPr lang="en-US" dirty="0" err="1"/>
              <a:t>análise</a:t>
            </a:r>
            <a:r>
              <a:rPr lang="en-US" dirty="0"/>
              <a:t>.</a:t>
            </a:r>
          </a:p>
          <a:p>
            <a:pPr algn="just"/>
            <a:endParaRPr lang="en-US" dirty="0"/>
          </a:p>
          <a:p>
            <a:pPr algn="just"/>
            <a:r>
              <a:rPr lang="en-US" dirty="0"/>
              <a:t>Authors' conclusions: Public health </a:t>
            </a:r>
            <a:r>
              <a:rPr lang="en-US" dirty="0" err="1"/>
              <a:t>programmes</a:t>
            </a:r>
            <a:r>
              <a:rPr lang="en-US" dirty="0"/>
              <a:t> to regularly treat all children with deworming drugs do not appear to improve height, </a:t>
            </a:r>
            <a:r>
              <a:rPr lang="en-US" dirty="0" err="1"/>
              <a:t>haemoglobin</a:t>
            </a:r>
            <a:r>
              <a:rPr lang="en-US" dirty="0"/>
              <a:t>, cognition, school performance, or mortality. AVALIARAM MUITO MAIS CRIANÇAS E ADOLESCENTES QUE ADULTOS (ISSO POR AI SÓ JÁ CRIA UM VIÉS).</a:t>
            </a:r>
          </a:p>
          <a:p>
            <a:endParaRPr lang="en-US" dirty="0"/>
          </a:p>
          <a:p>
            <a:pPr algn="just"/>
            <a:r>
              <a:rPr lang="en-US" sz="1800" b="0" i="0" dirty="0">
                <a:solidFill>
                  <a:srgbClr val="242021"/>
                </a:solidFill>
                <a:effectLst/>
                <a:latin typeface="TimesNewRomanPSMT"/>
              </a:rPr>
              <a:t>OBS: In our review, the population sample was categorized by age groups of over and under 18 years of age. In 32 of the 40 studies (80%), the population samples included individuals under 18 years of age.</a:t>
            </a:r>
          </a:p>
          <a:p>
            <a:pPr algn="l"/>
            <a:endParaRPr lang="en-US" dirty="0"/>
          </a:p>
          <a:p>
            <a:r>
              <a:rPr lang="en-US" b="1" dirty="0" err="1"/>
              <a:t>Não</a:t>
            </a:r>
            <a:r>
              <a:rPr lang="en-US" b="1" dirty="0"/>
              <a:t> </a:t>
            </a:r>
            <a:r>
              <a:rPr lang="en-US" b="1" dirty="0" err="1"/>
              <a:t>avaliaram</a:t>
            </a:r>
            <a:r>
              <a:rPr lang="en-US" b="1" dirty="0"/>
              <a:t> </a:t>
            </a:r>
            <a:r>
              <a:rPr lang="en-US" b="1" dirty="0" err="1"/>
              <a:t>quantos</a:t>
            </a:r>
            <a:r>
              <a:rPr lang="en-US" b="1" dirty="0"/>
              <a:t> </a:t>
            </a:r>
            <a:r>
              <a:rPr lang="en-US" b="1" dirty="0" err="1"/>
              <a:t>estavam</a:t>
            </a:r>
            <a:r>
              <a:rPr lang="en-US" b="1" dirty="0"/>
              <a:t> </a:t>
            </a:r>
            <a:r>
              <a:rPr lang="en-US" b="1" dirty="0" err="1"/>
              <a:t>sintomáticos</a:t>
            </a:r>
            <a:r>
              <a:rPr lang="en-US" b="1" dirty="0"/>
              <a:t>!!</a:t>
            </a:r>
          </a:p>
          <a:p>
            <a:endParaRPr lang="en-US" dirty="0"/>
          </a:p>
          <a:p>
            <a:pPr algn="just"/>
            <a:r>
              <a:rPr lang="en-US" sz="1800" b="0" i="0" dirty="0">
                <a:solidFill>
                  <a:srgbClr val="242021"/>
                </a:solidFill>
                <a:effectLst/>
                <a:latin typeface="TimesNewRomanPSMT"/>
              </a:rPr>
              <a:t>EXPLICAÇÃO DE PORQUÊ AS CRIANÇAS SÃO AS MAIS AFETADAS: In our review, most studies (32/40) evaluated the parasitic infection prevalence in children and adolescents. The </a:t>
            </a:r>
            <a:r>
              <a:rPr lang="en-US" sz="1800" b="1" i="0" dirty="0">
                <a:solidFill>
                  <a:srgbClr val="242021"/>
                </a:solidFill>
                <a:effectLst/>
                <a:latin typeface="TimesNewRomanPSMT"/>
              </a:rPr>
              <a:t>behavioral and social practices of this age group may explain the higher occurrence of intestinal parasitic infections and puts 5–14-year-olds into the at-risk group</a:t>
            </a:r>
            <a:r>
              <a:rPr lang="en-US" sz="1800" b="0" i="0" dirty="0">
                <a:solidFill>
                  <a:srgbClr val="242021"/>
                </a:solidFill>
                <a:effectLst/>
                <a:latin typeface="TimesNewRomanPSMT"/>
              </a:rPr>
              <a:t>. This highlights the importance of controlling parasitic infections in this population to avoid possible complications, including delayed physical and cognitive development, impaired school performance, anemia, and intestinal obstruction, which could be prevented with prophylactic anthelmintic drugs, as recommended by the WHO</a:t>
            </a:r>
            <a:r>
              <a:rPr lang="en-US" dirty="0"/>
              <a:t> </a:t>
            </a:r>
            <a:br>
              <a:rPr lang="en-US" dirty="0"/>
            </a:br>
            <a:endParaRPr lang="en-US" dirty="0"/>
          </a:p>
          <a:p>
            <a:pPr algn="just"/>
            <a:r>
              <a:rPr lang="en-US" sz="1800" b="0" i="0" dirty="0">
                <a:solidFill>
                  <a:srgbClr val="242021"/>
                </a:solidFill>
                <a:effectLst/>
                <a:latin typeface="TimesNewRomanPSMT"/>
              </a:rPr>
              <a:t>Differences between regions: may be explained by the size of the region and the socioeconomic and historical structural disparities that may have affected the prevalence of intestinal parasitic infections. The high prevalence in the North may result from indigenous habits (hunting, fishing, farming), as most of the samples analyzed in this region belonged to this group. No </a:t>
            </a:r>
            <a:r>
              <a:rPr lang="en-US" sz="1800" b="0" i="0" dirty="0" err="1">
                <a:solidFill>
                  <a:srgbClr val="242021"/>
                </a:solidFill>
                <a:effectLst/>
                <a:latin typeface="TimesNewRomanPSMT"/>
              </a:rPr>
              <a:t>caso</a:t>
            </a:r>
            <a:r>
              <a:rPr lang="en-US" sz="1800" b="0" i="0" dirty="0">
                <a:solidFill>
                  <a:srgbClr val="242021"/>
                </a:solidFill>
                <a:effectLst/>
                <a:latin typeface="TimesNewRomanPSMT"/>
              </a:rPr>
              <a:t> das </a:t>
            </a:r>
            <a:r>
              <a:rPr lang="en-US" sz="1800" b="0" i="0" dirty="0" err="1">
                <a:solidFill>
                  <a:srgbClr val="242021"/>
                </a:solidFill>
                <a:effectLst/>
                <a:latin typeface="TimesNewRomanPSMT"/>
              </a:rPr>
              <a:t>crianças</a:t>
            </a:r>
            <a:r>
              <a:rPr lang="en-US" sz="1800" b="0" i="0" dirty="0">
                <a:solidFill>
                  <a:srgbClr val="242021"/>
                </a:solidFill>
                <a:effectLst/>
                <a:latin typeface="TimesNewRomanPSMT"/>
              </a:rPr>
              <a:t> a </a:t>
            </a:r>
            <a:r>
              <a:rPr lang="en-US" sz="1800" b="0" i="0" dirty="0" err="1">
                <a:solidFill>
                  <a:srgbClr val="242021"/>
                </a:solidFill>
                <a:effectLst/>
                <a:latin typeface="TimesNewRomanPSMT"/>
              </a:rPr>
              <a:t>escola</a:t>
            </a:r>
            <a:r>
              <a:rPr lang="en-US" sz="1800" b="0" i="0" dirty="0">
                <a:solidFill>
                  <a:srgbClr val="242021"/>
                </a:solidFill>
                <a:effectLst/>
                <a:latin typeface="TimesNewRomanPSMT"/>
              </a:rPr>
              <a:t> é o </a:t>
            </a:r>
            <a:r>
              <a:rPr lang="en-US" sz="1800" b="0" i="0" dirty="0" err="1">
                <a:solidFill>
                  <a:srgbClr val="242021"/>
                </a:solidFill>
                <a:effectLst/>
                <a:latin typeface="TimesNewRomanPSMT"/>
              </a:rPr>
              <a:t>ambiente</a:t>
            </a:r>
            <a:r>
              <a:rPr lang="en-US" sz="1800" b="0" i="0" dirty="0">
                <a:solidFill>
                  <a:srgbClr val="242021"/>
                </a:solidFill>
                <a:effectLst/>
                <a:latin typeface="TimesNewRomanPSMT"/>
              </a:rPr>
              <a:t> que </a:t>
            </a:r>
            <a:r>
              <a:rPr lang="en-US" sz="1800" b="0" i="0" dirty="0" err="1">
                <a:solidFill>
                  <a:srgbClr val="242021"/>
                </a:solidFill>
                <a:effectLst/>
                <a:latin typeface="TimesNewRomanPSMT"/>
              </a:rPr>
              <a:t>mais</a:t>
            </a:r>
            <a:r>
              <a:rPr lang="en-US" sz="1800" b="0" i="0" dirty="0">
                <a:solidFill>
                  <a:srgbClr val="242021"/>
                </a:solidFill>
                <a:effectLst/>
                <a:latin typeface="TimesNewRomanPSMT"/>
              </a:rPr>
              <a:t> </a:t>
            </a:r>
            <a:r>
              <a:rPr lang="en-US" sz="1800" b="0" i="0" dirty="0" err="1">
                <a:solidFill>
                  <a:srgbClr val="242021"/>
                </a:solidFill>
                <a:effectLst/>
                <a:latin typeface="TimesNewRomanPSMT"/>
              </a:rPr>
              <a:t>contribui</a:t>
            </a:r>
            <a:r>
              <a:rPr lang="en-US" sz="1800" b="0" i="0" dirty="0">
                <a:solidFill>
                  <a:srgbClr val="242021"/>
                </a:solidFill>
                <a:effectLst/>
                <a:latin typeface="TimesNewRomanPSMT"/>
              </a:rPr>
              <a:t> para a </a:t>
            </a:r>
            <a:r>
              <a:rPr lang="en-US" sz="1800" b="0" i="0" dirty="0" err="1">
                <a:solidFill>
                  <a:srgbClr val="242021"/>
                </a:solidFill>
                <a:effectLst/>
                <a:latin typeface="TimesNewRomanPSMT"/>
              </a:rPr>
              <a:t>propagação</a:t>
            </a:r>
            <a:r>
              <a:rPr lang="en-US" sz="1800" b="0" i="0" dirty="0">
                <a:solidFill>
                  <a:srgbClr val="242021"/>
                </a:solidFill>
                <a:effectLst/>
                <a:latin typeface="TimesNewRomanPSMT"/>
              </a:rPr>
              <a:t> da </a:t>
            </a:r>
            <a:r>
              <a:rPr lang="en-US" sz="1800" b="0" i="0" dirty="0" err="1">
                <a:solidFill>
                  <a:srgbClr val="242021"/>
                </a:solidFill>
                <a:effectLst/>
                <a:latin typeface="TimesNewRomanPSMT"/>
              </a:rPr>
              <a:t>transmissão</a:t>
            </a:r>
            <a:r>
              <a:rPr lang="en-US" sz="1800" b="0" i="0" dirty="0">
                <a:solidFill>
                  <a:srgbClr val="242021"/>
                </a:solidFill>
                <a:effectLst/>
                <a:latin typeface="TimesNewRomanPSMT"/>
              </a:rPr>
              <a:t>.</a:t>
            </a:r>
          </a:p>
          <a:p>
            <a:pPr algn="just"/>
            <a:r>
              <a:rPr lang="en-US" sz="2800" dirty="0"/>
              <a:t> </a:t>
            </a:r>
            <a:br>
              <a:rPr lang="en-US" sz="2800" dirty="0"/>
            </a:br>
            <a:r>
              <a:rPr lang="en-US" sz="1800" b="1" i="0" dirty="0">
                <a:solidFill>
                  <a:srgbClr val="242021"/>
                </a:solidFill>
                <a:effectLst/>
                <a:latin typeface="TimesNewRomanPSMT"/>
              </a:rPr>
              <a:t>The </a:t>
            </a:r>
            <a:r>
              <a:rPr lang="en-US" sz="1800" b="1" i="0" u="sng" dirty="0">
                <a:solidFill>
                  <a:srgbClr val="242021"/>
                </a:solidFill>
                <a:effectLst/>
                <a:latin typeface="TimesNewRomanPSMT"/>
              </a:rPr>
              <a:t>heterogeneity of these studies </a:t>
            </a:r>
            <a:r>
              <a:rPr lang="en-US" sz="1800" b="1" i="0" dirty="0">
                <a:solidFill>
                  <a:srgbClr val="242021"/>
                </a:solidFill>
                <a:effectLst/>
                <a:latin typeface="TimesNewRomanPSMT"/>
              </a:rPr>
              <a:t>is also a limitation of our study, as it is likely that our calculations overestimated the prevalence of this condition. We highlight that the selected studies reflect the reality of the specific communities that need the most prominent consideration in public health actions, such as the prophylactic administration of anthelmintic drugs.</a:t>
            </a:r>
          </a:p>
          <a:p>
            <a:pPr algn="just"/>
            <a:r>
              <a:rPr lang="en-US" sz="1800" b="1" i="0" dirty="0">
                <a:solidFill>
                  <a:srgbClr val="242021"/>
                </a:solidFill>
                <a:effectLst/>
                <a:latin typeface="TimesNewRomanPSMT"/>
              </a:rPr>
              <a:t> </a:t>
            </a:r>
            <a:br>
              <a:rPr lang="en-US" sz="4000" b="1" dirty="0"/>
            </a:br>
            <a:r>
              <a:rPr lang="en-US" sz="2800" b="0" i="0" dirty="0">
                <a:solidFill>
                  <a:srgbClr val="242021"/>
                </a:solidFill>
                <a:effectLst/>
                <a:latin typeface="TimesNewRomanPSMT"/>
              </a:rPr>
              <a:t>According to the intestinal parasitic infection prevalence rates identified in this review, </a:t>
            </a:r>
            <a:r>
              <a:rPr lang="en-US" sz="2800" b="1" i="0" dirty="0">
                <a:solidFill>
                  <a:srgbClr val="242021"/>
                </a:solidFill>
                <a:effectLst/>
                <a:latin typeface="TimesNewRomanPSMT"/>
              </a:rPr>
              <a:t>biannual prophylactic administration of anthelmintic drugs for at-risk groups throughout Brazil is indicated</a:t>
            </a:r>
            <a:r>
              <a:rPr lang="en-US" sz="2800" b="0" i="0" dirty="0">
                <a:solidFill>
                  <a:srgbClr val="242021"/>
                </a:solidFill>
                <a:effectLst/>
                <a:latin typeface="TimesNewRomanPSMT"/>
              </a:rPr>
              <a:t>, except in the Southeast region, where annual administration for children and adolescents aged 5–14 years would be sufficient. </a:t>
            </a:r>
            <a:endParaRPr lang="en-US" sz="2800" b="1" dirty="0"/>
          </a:p>
          <a:p>
            <a:pPr algn="just"/>
            <a:endParaRPr lang="en-US" sz="1800" b="0" i="0" dirty="0">
              <a:solidFill>
                <a:srgbClr val="242021"/>
              </a:solidFill>
              <a:effectLst/>
              <a:latin typeface="TimesNewRomanPSMT"/>
            </a:endParaRPr>
          </a:p>
          <a:p>
            <a:pPr algn="l"/>
            <a:r>
              <a:rPr lang="en-US" dirty="0"/>
              <a:t> </a:t>
            </a: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29</a:t>
            </a:fld>
            <a:endParaRPr lang="pt-BR"/>
          </a:p>
        </p:txBody>
      </p:sp>
    </p:spTree>
    <p:extLst>
      <p:ext uri="{BB962C8B-B14F-4D97-AF65-F5344CB8AC3E}">
        <p14:creationId xmlns:p14="http://schemas.microsoft.com/office/powerpoint/2010/main" val="22390771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Os dados encontrados são semelhantes a outros trabalhos anteriores realizados pelo </a:t>
            </a:r>
            <a:r>
              <a:rPr lang="pt-BR" dirty="0" err="1"/>
              <a:t>Brazilian</a:t>
            </a:r>
            <a:r>
              <a:rPr lang="pt-BR" dirty="0"/>
              <a:t> MOH (2005-2016). AMBITO INDIVIDUAL </a:t>
            </a:r>
            <a:r>
              <a:rPr lang="pt-BR" dirty="0">
                <a:sym typeface="Symbol" panose="05050102010706020507" pitchFamily="18" charset="2"/>
              </a:rPr>
              <a:t> DO POPULACIONAL.</a:t>
            </a:r>
            <a:endParaRPr lang="pt-BR" dirty="0"/>
          </a:p>
          <a:p>
            <a:pPr algn="just"/>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30</a:t>
            </a:fld>
            <a:endParaRPr lang="pt-BR"/>
          </a:p>
        </p:txBody>
      </p:sp>
    </p:spTree>
    <p:extLst>
      <p:ext uri="{BB962C8B-B14F-4D97-AF65-F5344CB8AC3E}">
        <p14:creationId xmlns:p14="http://schemas.microsoft.com/office/powerpoint/2010/main" val="14621309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Esse é um assunto em voga, super polêmico e nossa ideia foi trazer um pouco o que a literatura nos traz sobre o tema!</a:t>
            </a:r>
          </a:p>
          <a:p>
            <a:r>
              <a:rPr lang="pt-BR" dirty="0"/>
              <a:t>Para falar dessa tema, antes precisamos falar sobre o ambiente intestinal (que é o local mais afetado com a desparasitação).</a:t>
            </a:r>
          </a:p>
          <a:p>
            <a:endParaRPr lang="pt-BR" dirty="0"/>
          </a:p>
          <a:p>
            <a:r>
              <a:rPr lang="pt-BR" dirty="0"/>
              <a:t>Por questões de tempo falaremos sobre parasitas intestinais pelo nosso tempo e pela nossa expertise....</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a:t>
            </a:fld>
            <a:endParaRPr lang="pt-BR"/>
          </a:p>
        </p:txBody>
      </p:sp>
    </p:spTree>
    <p:extLst>
      <p:ext uri="{BB962C8B-B14F-4D97-AF65-F5344CB8AC3E}">
        <p14:creationId xmlns:p14="http://schemas.microsoft.com/office/powerpoint/2010/main" val="83001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Desequilíbrio na resposta imunológica e o corpo perde a capacidade de reconhecer um estímulo simples e passa a responder com um estímulo nocivo (agressivo).</a:t>
            </a:r>
          </a:p>
          <a:p>
            <a:endParaRPr lang="pt-BR" dirty="0"/>
          </a:p>
          <a:p>
            <a:r>
              <a:rPr lang="pt-BR" dirty="0"/>
              <a:t>Para responder a essa pergunta devemos olhar mais atentamente ao Sistema Imunológico Gastrintestinal. Os maiores estímulos seja para a geração de tolerância, seja para geração de alergia são gerados ali. O que pode acontecer que faz essa resposta mudar?</a:t>
            </a:r>
          </a:p>
        </p:txBody>
      </p:sp>
      <p:sp>
        <p:nvSpPr>
          <p:cNvPr id="4" name="Espaço Reservado para Número de Slide 3"/>
          <p:cNvSpPr>
            <a:spLocks noGrp="1"/>
          </p:cNvSpPr>
          <p:nvPr>
            <p:ph type="sldNum" sz="quarter" idx="5"/>
          </p:nvPr>
        </p:nvSpPr>
        <p:spPr/>
        <p:txBody>
          <a:bodyPr/>
          <a:lstStyle/>
          <a:p>
            <a:fld id="{5D4D29E1-7FF6-4F3A-8231-35262A93F782}" type="slidenum">
              <a:rPr lang="pt-BR" smtClean="0"/>
              <a:t>31</a:t>
            </a:fld>
            <a:endParaRPr lang="pt-BR"/>
          </a:p>
        </p:txBody>
      </p:sp>
    </p:spTree>
    <p:extLst>
      <p:ext uri="{BB962C8B-B14F-4D97-AF65-F5344CB8AC3E}">
        <p14:creationId xmlns:p14="http://schemas.microsoft.com/office/powerpoint/2010/main" val="11618077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32</a:t>
            </a:fld>
            <a:endParaRPr lang="pt-BR"/>
          </a:p>
        </p:txBody>
      </p:sp>
    </p:spTree>
    <p:extLst>
      <p:ext uri="{BB962C8B-B14F-4D97-AF65-F5344CB8AC3E}">
        <p14:creationId xmlns:p14="http://schemas.microsoft.com/office/powerpoint/2010/main" val="3163321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33</a:t>
            </a:fld>
            <a:endParaRPr lang="pt-BR"/>
          </a:p>
        </p:txBody>
      </p:sp>
    </p:spTree>
    <p:extLst>
      <p:ext uri="{BB962C8B-B14F-4D97-AF65-F5344CB8AC3E}">
        <p14:creationId xmlns:p14="http://schemas.microsoft.com/office/powerpoint/2010/main" val="219334896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34</a:t>
            </a:fld>
            <a:endParaRPr lang="pt-BR"/>
          </a:p>
        </p:txBody>
      </p:sp>
    </p:spTree>
    <p:extLst>
      <p:ext uri="{BB962C8B-B14F-4D97-AF65-F5344CB8AC3E}">
        <p14:creationId xmlns:p14="http://schemas.microsoft.com/office/powerpoint/2010/main" val="39571008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35</a:t>
            </a:fld>
            <a:endParaRPr lang="pt-BR"/>
          </a:p>
        </p:txBody>
      </p:sp>
    </p:spTree>
    <p:extLst>
      <p:ext uri="{BB962C8B-B14F-4D97-AF65-F5344CB8AC3E}">
        <p14:creationId xmlns:p14="http://schemas.microsoft.com/office/powerpoint/2010/main" val="26972204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
        <p:nvSpPr>
          <p:cNvPr id="201" name="Google Shape;2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extLst>
      <p:ext uri="{BB962C8B-B14F-4D97-AF65-F5344CB8AC3E}">
        <p14:creationId xmlns:p14="http://schemas.microsoft.com/office/powerpoint/2010/main" val="119234454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37</a:t>
            </a:fld>
            <a:endParaRPr lang="pt-BR"/>
          </a:p>
        </p:txBody>
      </p:sp>
    </p:spTree>
    <p:extLst>
      <p:ext uri="{BB962C8B-B14F-4D97-AF65-F5344CB8AC3E}">
        <p14:creationId xmlns:p14="http://schemas.microsoft.com/office/powerpoint/2010/main" val="39604790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38</a:t>
            </a:fld>
            <a:endParaRPr lang="pt-BR"/>
          </a:p>
        </p:txBody>
      </p:sp>
    </p:spTree>
    <p:extLst>
      <p:ext uri="{BB962C8B-B14F-4D97-AF65-F5344CB8AC3E}">
        <p14:creationId xmlns:p14="http://schemas.microsoft.com/office/powerpoint/2010/main" val="29739508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39</a:t>
            </a:fld>
            <a:endParaRPr lang="pt-BR"/>
          </a:p>
        </p:txBody>
      </p:sp>
    </p:spTree>
    <p:extLst>
      <p:ext uri="{BB962C8B-B14F-4D97-AF65-F5344CB8AC3E}">
        <p14:creationId xmlns:p14="http://schemas.microsoft.com/office/powerpoint/2010/main" val="38369215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40</a:t>
            </a:fld>
            <a:endParaRPr lang="pt-BR"/>
          </a:p>
        </p:txBody>
      </p:sp>
    </p:spTree>
    <p:extLst>
      <p:ext uri="{BB962C8B-B14F-4D97-AF65-F5344CB8AC3E}">
        <p14:creationId xmlns:p14="http://schemas.microsoft.com/office/powerpoint/2010/main" val="4128472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800" b="1" i="0" dirty="0">
                <a:solidFill>
                  <a:srgbClr val="CB6538"/>
                </a:solidFill>
                <a:effectLst/>
                <a:latin typeface="Helvetica-Bold"/>
              </a:rPr>
              <a:t>Figure 1. </a:t>
            </a:r>
            <a:r>
              <a:rPr lang="en-US" sz="1800" b="1" i="0" dirty="0">
                <a:solidFill>
                  <a:srgbClr val="242021"/>
                </a:solidFill>
                <a:effectLst/>
                <a:latin typeface="Helvetica-Bold"/>
              </a:rPr>
              <a:t>Acuteness and chronicity of helminth infection drive distinct immune profiles. </a:t>
            </a:r>
            <a:r>
              <a:rPr lang="en-US" sz="1800" b="0" i="0" dirty="0">
                <a:solidFill>
                  <a:srgbClr val="242021"/>
                </a:solidFill>
                <a:effectLst/>
                <a:latin typeface="Helvetica-Light"/>
              </a:rPr>
              <a:t>Early in infection, normally during the larval migration through the lungs or intestinal mucosa, prior to adult worm development and establishment, epithelial cells secrete a group of alarmins—thymic stromal lymphopoietin (TSLP) and interleukin-33 (IL-33), including IL-25-producing tuft cells—that promote the activation and differentiation of type 2 innate lymphoid cells (ILC2) and polyfunctional CD4 T helper 2 (Th2) cells, leading to the secretion of a myriad of cytokines, including IL-4, IL-5, and IL-13. </a:t>
            </a:r>
            <a:r>
              <a:rPr lang="en-US" sz="1800" b="1" i="0" dirty="0">
                <a:solidFill>
                  <a:srgbClr val="242021"/>
                </a:solidFill>
                <a:effectLst/>
                <a:latin typeface="Helvetica-Light"/>
              </a:rPr>
              <a:t>These type 2-associated cytokines result in goblet cell hyperplasia, mucus hyper-secretion, peripheral and tissue eosinophilia, and differentiation of M2 macrophages and also induce high antigen-specific IgG1 and </a:t>
            </a:r>
            <a:r>
              <a:rPr lang="en-US" sz="1800" b="1" i="0" dirty="0" err="1">
                <a:solidFill>
                  <a:srgbClr val="242021"/>
                </a:solidFill>
                <a:effectLst/>
                <a:latin typeface="Helvetica-Light"/>
              </a:rPr>
              <a:t>IgE</a:t>
            </a:r>
            <a:r>
              <a:rPr lang="en-US" sz="1800" b="1" i="0" dirty="0">
                <a:solidFill>
                  <a:srgbClr val="242021"/>
                </a:solidFill>
                <a:effectLst/>
                <a:latin typeface="Helvetica-Light"/>
              </a:rPr>
              <a:t> levels</a:t>
            </a:r>
            <a:r>
              <a:rPr lang="en-US" sz="1800" b="0" i="0" dirty="0">
                <a:solidFill>
                  <a:srgbClr val="242021"/>
                </a:solidFill>
                <a:effectLst/>
                <a:latin typeface="Helvetica-Light"/>
              </a:rPr>
              <a:t>. Helminth early/acute responses generally associate with an allergy-like response. </a:t>
            </a:r>
          </a:p>
          <a:p>
            <a:pPr algn="just"/>
            <a:endParaRPr lang="en-US" sz="1800" b="0" i="0" dirty="0">
              <a:solidFill>
                <a:srgbClr val="242021"/>
              </a:solidFill>
              <a:effectLst/>
              <a:latin typeface="Helvetica-Light"/>
            </a:endParaRPr>
          </a:p>
          <a:p>
            <a:pPr algn="just"/>
            <a:r>
              <a:rPr lang="en-US" sz="1800" b="1" i="0" dirty="0">
                <a:solidFill>
                  <a:srgbClr val="242021"/>
                </a:solidFill>
                <a:effectLst/>
                <a:latin typeface="Helvetica-Light"/>
              </a:rPr>
              <a:t>The persistent exposure to helminth parasites and helminth-derived excretory/secretory (ES) antigens </a:t>
            </a:r>
            <a:r>
              <a:rPr lang="en-US" sz="1800" b="0" i="0" dirty="0">
                <a:solidFill>
                  <a:srgbClr val="242021"/>
                </a:solidFill>
                <a:effectLst/>
                <a:latin typeface="Helvetica-Light"/>
              </a:rPr>
              <a:t>over the course of the infection lead to a modified type 2 response resulting in a significant modulation of T helper 1 (Th1) response—IL-2 and interferon-gamma (IFN-</a:t>
            </a:r>
            <a:r>
              <a:rPr lang="en-US" sz="1800" b="0" i="0" dirty="0">
                <a:solidFill>
                  <a:srgbClr val="242021"/>
                </a:solidFill>
                <a:effectLst/>
                <a:latin typeface="Symbol-Identity-H"/>
              </a:rPr>
              <a:t>γ</a:t>
            </a:r>
            <a:r>
              <a:rPr lang="en-US" sz="1800" b="0" i="0" dirty="0">
                <a:solidFill>
                  <a:srgbClr val="242021"/>
                </a:solidFill>
                <a:effectLst/>
                <a:latin typeface="Helvetica-Light"/>
              </a:rPr>
              <a:t>)—and also induce the expansion of natural regulatory T (</a:t>
            </a:r>
            <a:r>
              <a:rPr lang="en-US" sz="1800" b="0" i="0" dirty="0" err="1">
                <a:solidFill>
                  <a:srgbClr val="242021"/>
                </a:solidFill>
                <a:effectLst/>
                <a:latin typeface="Helvetica-Light"/>
              </a:rPr>
              <a:t>nTreg</a:t>
            </a:r>
            <a:r>
              <a:rPr lang="en-US" sz="1800" b="0" i="0" dirty="0">
                <a:solidFill>
                  <a:srgbClr val="242021"/>
                </a:solidFill>
                <a:effectLst/>
                <a:latin typeface="Helvetica-Light"/>
              </a:rPr>
              <a:t>) cells expressing CTLA-4, PD-1, GITR, and regulatory dendritic cells (</a:t>
            </a:r>
            <a:r>
              <a:rPr lang="en-US" sz="1800" b="0" i="0" dirty="0" err="1">
                <a:solidFill>
                  <a:srgbClr val="242021"/>
                </a:solidFill>
                <a:effectLst/>
                <a:latin typeface="Helvetica-Light"/>
              </a:rPr>
              <a:t>regDCs</a:t>
            </a:r>
            <a:r>
              <a:rPr lang="en-US" sz="1800" b="0" i="0" dirty="0">
                <a:solidFill>
                  <a:srgbClr val="242021"/>
                </a:solidFill>
                <a:effectLst/>
                <a:latin typeface="Helvetica-Light"/>
              </a:rPr>
              <a:t>) and monocytes, which are all sources of IL-10. This same response drives B-cell class-switching to IgG4. </a:t>
            </a:r>
            <a:r>
              <a:rPr lang="en-US" sz="1800" b="1" i="0" dirty="0">
                <a:solidFill>
                  <a:srgbClr val="242021"/>
                </a:solidFill>
                <a:effectLst/>
                <a:latin typeface="Helvetica-Light"/>
              </a:rPr>
              <a:t>Chronic infection with helminth also alters the composition of intestinal bacterial communities leading to more microbial-derived short chain fatty acids (SCFAs)</a:t>
            </a:r>
            <a:r>
              <a:rPr lang="en-US" sz="1800" b="0" i="0" dirty="0">
                <a:solidFill>
                  <a:srgbClr val="242021"/>
                </a:solidFill>
                <a:effectLst/>
                <a:latin typeface="Helvetica-Light"/>
              </a:rPr>
              <a:t> </a:t>
            </a:r>
            <a:r>
              <a:rPr lang="en-US" sz="1800" b="1" i="0" dirty="0">
                <a:solidFill>
                  <a:srgbClr val="242021"/>
                </a:solidFill>
                <a:effectLst/>
                <a:latin typeface="Helvetica-Light"/>
              </a:rPr>
              <a:t>that also activate and promote the expansion of Treg cells. </a:t>
            </a:r>
            <a:r>
              <a:rPr lang="en-US" sz="1800" b="0" i="0" dirty="0">
                <a:solidFill>
                  <a:srgbClr val="242021"/>
                </a:solidFill>
                <a:effectLst/>
                <a:latin typeface="Helvetica-Light"/>
              </a:rPr>
              <a:t>Collectively, this new regulatory environment is the signature for the establishment of an </a:t>
            </a:r>
            <a:r>
              <a:rPr lang="en-US" sz="1800" b="0" i="0" u="sng" dirty="0">
                <a:solidFill>
                  <a:srgbClr val="0070C0"/>
                </a:solidFill>
                <a:effectLst/>
                <a:latin typeface="Helvetica-Light"/>
              </a:rPr>
              <a:t>asymptomatic chronic long-standing infection</a:t>
            </a:r>
            <a:r>
              <a:rPr lang="en-US" sz="1800" b="0" i="0" dirty="0">
                <a:solidFill>
                  <a:srgbClr val="0070C0"/>
                </a:solidFill>
                <a:effectLst/>
                <a:latin typeface="Helvetica-Light"/>
              </a:rPr>
              <a:t>, </a:t>
            </a:r>
            <a:r>
              <a:rPr lang="en-US" sz="1800" b="0" i="0" dirty="0">
                <a:solidFill>
                  <a:srgbClr val="242021"/>
                </a:solidFill>
                <a:effectLst/>
                <a:latin typeface="Helvetica-Light"/>
              </a:rPr>
              <a:t>characterized by a muted/anergic parasite-specific lymphoproliferative response but also a suppressed immunity to bystander pathogens, allergens, vaccines, or non-related inflammatory, autoimmune—inflammatory bowel diseases (IBDs) and type 1 diabetes (T1DM)—or metabolic diseases. DC, dendritic cell; EOS, eosinophil; EV, extracellular vesicle; TGF-</a:t>
            </a:r>
            <a:r>
              <a:rPr lang="en-US" sz="1800" b="0" i="0" dirty="0">
                <a:solidFill>
                  <a:srgbClr val="242021"/>
                </a:solidFill>
                <a:effectLst/>
                <a:latin typeface="Symbol-Identity-H"/>
              </a:rPr>
              <a:t>β</a:t>
            </a:r>
            <a:r>
              <a:rPr lang="en-US" sz="1800" b="0" i="0" dirty="0">
                <a:solidFill>
                  <a:srgbClr val="242021"/>
                </a:solidFill>
                <a:effectLst/>
                <a:latin typeface="Helvetica-Light"/>
              </a:rPr>
              <a:t>, transforming growth factor beta.</a:t>
            </a:r>
            <a:r>
              <a:rPr lang="en-US" dirty="0"/>
              <a:t> </a:t>
            </a:r>
          </a:p>
          <a:p>
            <a:pPr algn="l"/>
            <a:endParaRPr lang="en-US" dirty="0"/>
          </a:p>
          <a:p>
            <a:pPr algn="l"/>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a:t>
            </a:fld>
            <a:endParaRPr lang="pt-BR"/>
          </a:p>
        </p:txBody>
      </p:sp>
    </p:spTree>
    <p:extLst>
      <p:ext uri="{BB962C8B-B14F-4D97-AF65-F5344CB8AC3E}">
        <p14:creationId xmlns:p14="http://schemas.microsoft.com/office/powerpoint/2010/main" val="298843339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b="0" i="0" dirty="0" err="1">
                <a:solidFill>
                  <a:srgbClr val="040C28"/>
                </a:solidFill>
                <a:effectLst/>
                <a:highlight>
                  <a:srgbClr val="D3E3FD"/>
                </a:highlight>
                <a:latin typeface="Google Sans"/>
              </a:rPr>
              <a:t>Stryphnodendron</a:t>
            </a:r>
            <a:r>
              <a:rPr lang="pt-BR" b="0" i="0" dirty="0">
                <a:solidFill>
                  <a:srgbClr val="040C28"/>
                </a:solidFill>
                <a:effectLst/>
                <a:highlight>
                  <a:srgbClr val="D3E3FD"/>
                </a:highlight>
                <a:latin typeface="Google Sans"/>
              </a:rPr>
              <a:t> </a:t>
            </a:r>
            <a:r>
              <a:rPr lang="pt-BR" b="0" i="0" dirty="0" err="1">
                <a:solidFill>
                  <a:srgbClr val="040C28"/>
                </a:solidFill>
                <a:effectLst/>
                <a:highlight>
                  <a:srgbClr val="D3E3FD"/>
                </a:highlight>
                <a:latin typeface="Google Sans"/>
              </a:rPr>
              <a:t>adstringens</a:t>
            </a:r>
            <a:r>
              <a:rPr lang="pt-BR" b="0" i="0" dirty="0">
                <a:solidFill>
                  <a:srgbClr val="040C28"/>
                </a:solidFill>
                <a:effectLst/>
                <a:highlight>
                  <a:srgbClr val="D3E3FD"/>
                </a:highlight>
                <a:latin typeface="Google Sans"/>
              </a:rPr>
              <a:t> = Barbatimão</a:t>
            </a:r>
            <a:endParaRPr lang="pt-BR" dirty="0"/>
          </a:p>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41</a:t>
            </a:fld>
            <a:endParaRPr lang="pt-BR"/>
          </a:p>
        </p:txBody>
      </p:sp>
    </p:spTree>
    <p:extLst>
      <p:ext uri="{BB962C8B-B14F-4D97-AF65-F5344CB8AC3E}">
        <p14:creationId xmlns:p14="http://schemas.microsoft.com/office/powerpoint/2010/main" val="74991159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800" b="0" i="0" dirty="0">
                <a:solidFill>
                  <a:srgbClr val="242021"/>
                </a:solidFill>
                <a:effectLst/>
                <a:latin typeface="GuardianEgyptian-Light"/>
              </a:rPr>
              <a:t>In this review, 49 papers were selected, in which </a:t>
            </a:r>
            <a:r>
              <a:rPr lang="en-US" sz="1800" b="0" i="1" dirty="0">
                <a:solidFill>
                  <a:srgbClr val="242021"/>
                </a:solidFill>
                <a:effectLst/>
                <a:latin typeface="GuardianEgyptian-LightItalic"/>
              </a:rPr>
              <a:t>Rosmarinus officinalis L.</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Origanum </a:t>
            </a:r>
            <a:r>
              <a:rPr lang="en-US" sz="1800" b="0" i="1" dirty="0" err="1">
                <a:solidFill>
                  <a:srgbClr val="242021"/>
                </a:solidFill>
                <a:effectLst/>
                <a:latin typeface="GuardianEgyptian-LightItalic"/>
              </a:rPr>
              <a:t>majorana</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Origanum vulgare L.</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Thymus vulgaris L.</a:t>
            </a:r>
            <a:r>
              <a:rPr lang="en-US" sz="1800" b="0" i="0" dirty="0">
                <a:solidFill>
                  <a:srgbClr val="242021"/>
                </a:solidFill>
                <a:effectLst/>
                <a:latin typeface="GuardianEgyptian-Light"/>
              </a:rPr>
              <a:t>, and </a:t>
            </a:r>
            <a:r>
              <a:rPr lang="en-US" sz="1800" b="0" i="1" dirty="0">
                <a:solidFill>
                  <a:srgbClr val="242021"/>
                </a:solidFill>
                <a:effectLst/>
                <a:latin typeface="GuardianEgyptian-LightItalic"/>
              </a:rPr>
              <a:t>Cuminum cyminum L. </a:t>
            </a:r>
            <a:r>
              <a:rPr lang="en-US" sz="1800" b="0" i="0" dirty="0">
                <a:solidFill>
                  <a:srgbClr val="242021"/>
                </a:solidFill>
                <a:effectLst/>
                <a:latin typeface="GuardianEgyptian-Light"/>
              </a:rPr>
              <a:t>were tested against parasites of medical or veterinary importance. Of the 49 studies selected for review, 34 consisted of experimental work, and of these, 28 were only </a:t>
            </a:r>
            <a:r>
              <a:rPr lang="en-US" sz="1800" b="0" i="1" dirty="0">
                <a:solidFill>
                  <a:srgbClr val="242021"/>
                </a:solidFill>
                <a:effectLst/>
                <a:latin typeface="GuardianEgyptian-LightItalic"/>
              </a:rPr>
              <a:t>in vitro </a:t>
            </a:r>
            <a:r>
              <a:rPr lang="en-US" sz="1800" b="0" i="0" dirty="0">
                <a:solidFill>
                  <a:srgbClr val="242021"/>
                </a:solidFill>
                <a:effectLst/>
                <a:latin typeface="GuardianEgyptian-Light"/>
              </a:rPr>
              <a:t>studies and 6 were </a:t>
            </a:r>
            <a:r>
              <a:rPr lang="en-US" sz="1800" b="0" i="1" dirty="0">
                <a:solidFill>
                  <a:srgbClr val="242021"/>
                </a:solidFill>
                <a:effectLst/>
                <a:latin typeface="GuardianEgyptian-LightItalic"/>
              </a:rPr>
              <a:t>in vitro </a:t>
            </a:r>
            <a:r>
              <a:rPr lang="en-US" sz="1800" b="0" i="0" dirty="0">
                <a:solidFill>
                  <a:srgbClr val="242021"/>
                </a:solidFill>
                <a:effectLst/>
                <a:latin typeface="GuardianEgyptian-Light"/>
              </a:rPr>
              <a:t>and </a:t>
            </a:r>
            <a:r>
              <a:rPr lang="en-US" sz="1800" b="0" i="1" dirty="0">
                <a:solidFill>
                  <a:srgbClr val="242021"/>
                </a:solidFill>
                <a:effectLst/>
                <a:latin typeface="GuardianEgyptian-LightItalic"/>
              </a:rPr>
              <a:t>in vivo </a:t>
            </a:r>
            <a:r>
              <a:rPr lang="en-US" sz="1800" b="0" i="0" dirty="0">
                <a:solidFill>
                  <a:srgbClr val="242021"/>
                </a:solidFill>
                <a:effectLst/>
                <a:latin typeface="GuardianEgyptian-Light"/>
              </a:rPr>
              <a:t>or just </a:t>
            </a:r>
            <a:r>
              <a:rPr lang="en-US" sz="1800" b="0" i="1" dirty="0">
                <a:solidFill>
                  <a:srgbClr val="242021"/>
                </a:solidFill>
                <a:effectLst/>
                <a:latin typeface="GuardianEgyptian-LightItalic"/>
              </a:rPr>
              <a:t>in vivo </a:t>
            </a:r>
            <a:r>
              <a:rPr lang="en-US" sz="1800" b="0" i="0" dirty="0">
                <a:solidFill>
                  <a:srgbClr val="242021"/>
                </a:solidFill>
                <a:effectLst/>
                <a:latin typeface="GuardianEgyptian-Light"/>
              </a:rPr>
              <a:t>experimental studies.</a:t>
            </a:r>
          </a:p>
          <a:p>
            <a:r>
              <a:rPr lang="en-US" sz="1800" b="0" i="0" dirty="0">
                <a:solidFill>
                  <a:srgbClr val="242021"/>
                </a:solidFill>
                <a:effectLst/>
                <a:latin typeface="GuardianEgyptian-Light"/>
              </a:rPr>
              <a:t>Oregano was the most commonly studied plant (n = 15), followed by thyme (n = 14), rosemary (n = 7), marjoram (n = 4), and cumin (n = 2) (Figure 1). Six studies tested more than one plant: Santoro et al. (2007b) investigated oregano and thyme, Sanchez-Suarez et al. (2013) analyzed thyme, oregano, and rosemary, Castro (2018) used cumin and dill, and </a:t>
            </a:r>
            <a:r>
              <a:rPr lang="en-US" sz="1800" b="0" i="0" dirty="0" err="1">
                <a:solidFill>
                  <a:srgbClr val="242021"/>
                </a:solidFill>
                <a:effectLst/>
                <a:latin typeface="GuardianEgyptian-Light"/>
              </a:rPr>
              <a:t>Štrbac</a:t>
            </a:r>
            <a:r>
              <a:rPr lang="en-US" sz="1800" b="0" i="0" dirty="0">
                <a:solidFill>
                  <a:srgbClr val="242021"/>
                </a:solidFill>
                <a:effectLst/>
                <a:latin typeface="GuardianEgyptian-Light"/>
              </a:rPr>
              <a:t> et al. (2021) and </a:t>
            </a:r>
            <a:r>
              <a:rPr lang="en-US" sz="1800" b="0" i="0" dirty="0" err="1">
                <a:solidFill>
                  <a:srgbClr val="242021"/>
                </a:solidFill>
                <a:effectLst/>
                <a:latin typeface="GuardianEgyptian-Light"/>
              </a:rPr>
              <a:t>Pensel</a:t>
            </a:r>
            <a:r>
              <a:rPr lang="en-US" sz="1800" b="0" i="0" dirty="0">
                <a:solidFill>
                  <a:srgbClr val="242021"/>
                </a:solidFill>
                <a:effectLst/>
                <a:latin typeface="GuardianEgyptian-Light"/>
              </a:rPr>
              <a:t> et al. (2014) evaluated thyme and oregano.</a:t>
            </a:r>
            <a:r>
              <a:rPr lang="en-US" dirty="0"/>
              <a:t> </a:t>
            </a: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42</a:t>
            </a:fld>
            <a:endParaRPr lang="pt-BR"/>
          </a:p>
        </p:txBody>
      </p:sp>
    </p:spTree>
    <p:extLst>
      <p:ext uri="{BB962C8B-B14F-4D97-AF65-F5344CB8AC3E}">
        <p14:creationId xmlns:p14="http://schemas.microsoft.com/office/powerpoint/2010/main" val="5389493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43</a:t>
            </a:fld>
            <a:endParaRPr lang="pt-BR"/>
          </a:p>
        </p:txBody>
      </p:sp>
    </p:spTree>
    <p:extLst>
      <p:ext uri="{BB962C8B-B14F-4D97-AF65-F5344CB8AC3E}">
        <p14:creationId xmlns:p14="http://schemas.microsoft.com/office/powerpoint/2010/main" val="25895240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800" b="0" i="0" dirty="0">
                <a:solidFill>
                  <a:srgbClr val="242021"/>
                </a:solidFill>
                <a:effectLst/>
                <a:latin typeface="GuardianEgyptian-Light"/>
              </a:rPr>
              <a:t>In this review, 49 papers were selected, in which </a:t>
            </a:r>
            <a:r>
              <a:rPr lang="en-US" sz="1800" b="0" i="1" dirty="0">
                <a:solidFill>
                  <a:srgbClr val="242021"/>
                </a:solidFill>
                <a:effectLst/>
                <a:latin typeface="GuardianEgyptian-LightItalic"/>
              </a:rPr>
              <a:t>Rosmarinus officinalis L.</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Origanum </a:t>
            </a:r>
            <a:r>
              <a:rPr lang="en-US" sz="1800" b="0" i="1" dirty="0" err="1">
                <a:solidFill>
                  <a:srgbClr val="242021"/>
                </a:solidFill>
                <a:effectLst/>
                <a:latin typeface="GuardianEgyptian-LightItalic"/>
              </a:rPr>
              <a:t>majorana</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Origanum vulgare L.</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Thymus vulgaris L.</a:t>
            </a:r>
            <a:r>
              <a:rPr lang="en-US" sz="1800" b="0" i="0" dirty="0">
                <a:solidFill>
                  <a:srgbClr val="242021"/>
                </a:solidFill>
                <a:effectLst/>
                <a:latin typeface="GuardianEgyptian-Light"/>
              </a:rPr>
              <a:t>, and </a:t>
            </a:r>
            <a:r>
              <a:rPr lang="en-US" sz="1800" b="0" i="1" dirty="0">
                <a:solidFill>
                  <a:srgbClr val="242021"/>
                </a:solidFill>
                <a:effectLst/>
                <a:latin typeface="GuardianEgyptian-LightItalic"/>
              </a:rPr>
              <a:t>Cuminum cyminum L. </a:t>
            </a:r>
            <a:r>
              <a:rPr lang="en-US" sz="1800" b="0" i="0" dirty="0">
                <a:solidFill>
                  <a:srgbClr val="242021"/>
                </a:solidFill>
                <a:effectLst/>
                <a:latin typeface="GuardianEgyptian-Light"/>
              </a:rPr>
              <a:t>were tested against parasites of medical or veterinary importance. Of the 49 studies selected for review, 34 consisted of experimental work, and of these, 28 were only </a:t>
            </a:r>
            <a:r>
              <a:rPr lang="en-US" sz="1800" b="0" i="1" dirty="0">
                <a:solidFill>
                  <a:srgbClr val="242021"/>
                </a:solidFill>
                <a:effectLst/>
                <a:latin typeface="GuardianEgyptian-LightItalic"/>
              </a:rPr>
              <a:t>in vitro </a:t>
            </a:r>
            <a:r>
              <a:rPr lang="en-US" sz="1800" b="0" i="0" dirty="0">
                <a:solidFill>
                  <a:srgbClr val="242021"/>
                </a:solidFill>
                <a:effectLst/>
                <a:latin typeface="GuardianEgyptian-Light"/>
              </a:rPr>
              <a:t>studies and 6 were </a:t>
            </a:r>
            <a:r>
              <a:rPr lang="en-US" sz="1800" b="0" i="1" dirty="0">
                <a:solidFill>
                  <a:srgbClr val="242021"/>
                </a:solidFill>
                <a:effectLst/>
                <a:latin typeface="GuardianEgyptian-LightItalic"/>
              </a:rPr>
              <a:t>in vitro </a:t>
            </a:r>
            <a:r>
              <a:rPr lang="en-US" sz="1800" b="0" i="0" dirty="0">
                <a:solidFill>
                  <a:srgbClr val="242021"/>
                </a:solidFill>
                <a:effectLst/>
                <a:latin typeface="GuardianEgyptian-Light"/>
              </a:rPr>
              <a:t>and </a:t>
            </a:r>
            <a:r>
              <a:rPr lang="en-US" sz="1800" b="0" i="1" dirty="0">
                <a:solidFill>
                  <a:srgbClr val="242021"/>
                </a:solidFill>
                <a:effectLst/>
                <a:latin typeface="GuardianEgyptian-LightItalic"/>
              </a:rPr>
              <a:t>in vivo </a:t>
            </a:r>
            <a:r>
              <a:rPr lang="en-US" sz="1800" b="0" i="0" dirty="0">
                <a:solidFill>
                  <a:srgbClr val="242021"/>
                </a:solidFill>
                <a:effectLst/>
                <a:latin typeface="GuardianEgyptian-Light"/>
              </a:rPr>
              <a:t>or just </a:t>
            </a:r>
            <a:r>
              <a:rPr lang="en-US" sz="1800" b="0" i="1" dirty="0">
                <a:solidFill>
                  <a:srgbClr val="242021"/>
                </a:solidFill>
                <a:effectLst/>
                <a:latin typeface="GuardianEgyptian-LightItalic"/>
              </a:rPr>
              <a:t>in vivo </a:t>
            </a:r>
            <a:r>
              <a:rPr lang="en-US" sz="1800" b="0" i="0" dirty="0">
                <a:solidFill>
                  <a:srgbClr val="242021"/>
                </a:solidFill>
                <a:effectLst/>
                <a:latin typeface="GuardianEgyptian-Light"/>
              </a:rPr>
              <a:t>experimental studies.</a:t>
            </a:r>
          </a:p>
          <a:p>
            <a:r>
              <a:rPr lang="en-US" sz="1800" b="0" i="0" dirty="0">
                <a:solidFill>
                  <a:srgbClr val="242021"/>
                </a:solidFill>
                <a:effectLst/>
                <a:latin typeface="GuardianEgyptian-Light"/>
              </a:rPr>
              <a:t>Oregano was the most commonly studied plant (n = 15), followed by thyme (n = 14), rosemary (n = 7), marjoram (n = 4), and cumin (n = 2) (Figure 1). Six studies tested more than one plant: Santoro et al. (2007b) investigated oregano and thyme, Sanchez-Suarez et al. (2013) analyzed thyme, oregano, and rosemary, Castro (2018) used cumin and dill, and </a:t>
            </a:r>
            <a:r>
              <a:rPr lang="en-US" sz="1800" b="0" i="0" dirty="0" err="1">
                <a:solidFill>
                  <a:srgbClr val="242021"/>
                </a:solidFill>
                <a:effectLst/>
                <a:latin typeface="GuardianEgyptian-Light"/>
              </a:rPr>
              <a:t>Štrbac</a:t>
            </a:r>
            <a:r>
              <a:rPr lang="en-US" sz="1800" b="0" i="0" dirty="0">
                <a:solidFill>
                  <a:srgbClr val="242021"/>
                </a:solidFill>
                <a:effectLst/>
                <a:latin typeface="GuardianEgyptian-Light"/>
              </a:rPr>
              <a:t> et al. (2021) and </a:t>
            </a:r>
            <a:r>
              <a:rPr lang="en-US" sz="1800" b="0" i="0" dirty="0" err="1">
                <a:solidFill>
                  <a:srgbClr val="242021"/>
                </a:solidFill>
                <a:effectLst/>
                <a:latin typeface="GuardianEgyptian-Light"/>
              </a:rPr>
              <a:t>Pensel</a:t>
            </a:r>
            <a:r>
              <a:rPr lang="en-US" sz="1800" b="0" i="0" dirty="0">
                <a:solidFill>
                  <a:srgbClr val="242021"/>
                </a:solidFill>
                <a:effectLst/>
                <a:latin typeface="GuardianEgyptian-Light"/>
              </a:rPr>
              <a:t> et al. (2014) evaluated thyme and oregano.</a:t>
            </a:r>
            <a:r>
              <a:rPr lang="en-US" dirty="0"/>
              <a:t> </a:t>
            </a: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44</a:t>
            </a:fld>
            <a:endParaRPr lang="pt-BR"/>
          </a:p>
        </p:txBody>
      </p:sp>
    </p:spTree>
    <p:extLst>
      <p:ext uri="{BB962C8B-B14F-4D97-AF65-F5344CB8AC3E}">
        <p14:creationId xmlns:p14="http://schemas.microsoft.com/office/powerpoint/2010/main" val="39260459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45</a:t>
            </a:fld>
            <a:endParaRPr lang="pt-BR"/>
          </a:p>
        </p:txBody>
      </p:sp>
    </p:spTree>
    <p:extLst>
      <p:ext uri="{BB962C8B-B14F-4D97-AF65-F5344CB8AC3E}">
        <p14:creationId xmlns:p14="http://schemas.microsoft.com/office/powerpoint/2010/main" val="42711291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46</a:t>
            </a:fld>
            <a:endParaRPr lang="pt-BR"/>
          </a:p>
        </p:txBody>
      </p:sp>
    </p:spTree>
    <p:extLst>
      <p:ext uri="{BB962C8B-B14F-4D97-AF65-F5344CB8AC3E}">
        <p14:creationId xmlns:p14="http://schemas.microsoft.com/office/powerpoint/2010/main" val="2666292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Mingau de maisena fortificado</a:t>
            </a:r>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47</a:t>
            </a:fld>
            <a:endParaRPr lang="pt-BR"/>
          </a:p>
        </p:txBody>
      </p:sp>
    </p:spTree>
    <p:extLst>
      <p:ext uri="{BB962C8B-B14F-4D97-AF65-F5344CB8AC3E}">
        <p14:creationId xmlns:p14="http://schemas.microsoft.com/office/powerpoint/2010/main" val="35652121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48</a:t>
            </a:fld>
            <a:endParaRPr lang="pt-BR"/>
          </a:p>
        </p:txBody>
      </p:sp>
    </p:spTree>
    <p:extLst>
      <p:ext uri="{BB962C8B-B14F-4D97-AF65-F5344CB8AC3E}">
        <p14:creationId xmlns:p14="http://schemas.microsoft.com/office/powerpoint/2010/main" val="25064127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en-US" sz="1800" b="0" i="0" dirty="0">
                <a:solidFill>
                  <a:srgbClr val="242021"/>
                </a:solidFill>
                <a:effectLst/>
                <a:latin typeface="GuardianEgyptian-Light"/>
              </a:rPr>
              <a:t>In this review, 49 papers were selected, in which </a:t>
            </a:r>
            <a:r>
              <a:rPr lang="en-US" sz="1800" b="0" i="1" dirty="0">
                <a:solidFill>
                  <a:srgbClr val="242021"/>
                </a:solidFill>
                <a:effectLst/>
                <a:latin typeface="GuardianEgyptian-LightItalic"/>
              </a:rPr>
              <a:t>Rosmarinus officinalis L.</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Origanum </a:t>
            </a:r>
            <a:r>
              <a:rPr lang="en-US" sz="1800" b="0" i="1" dirty="0" err="1">
                <a:solidFill>
                  <a:srgbClr val="242021"/>
                </a:solidFill>
                <a:effectLst/>
                <a:latin typeface="GuardianEgyptian-LightItalic"/>
              </a:rPr>
              <a:t>majorana</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Origanum vulgare L.</a:t>
            </a:r>
            <a:r>
              <a:rPr lang="en-US" sz="1800" b="0" i="0" dirty="0">
                <a:solidFill>
                  <a:srgbClr val="242021"/>
                </a:solidFill>
                <a:effectLst/>
                <a:latin typeface="GuardianEgyptian-Light"/>
              </a:rPr>
              <a:t>, </a:t>
            </a:r>
            <a:r>
              <a:rPr lang="en-US" sz="1800" b="0" i="1" dirty="0">
                <a:solidFill>
                  <a:srgbClr val="242021"/>
                </a:solidFill>
                <a:effectLst/>
                <a:latin typeface="GuardianEgyptian-LightItalic"/>
              </a:rPr>
              <a:t>Thymus vulgaris L.</a:t>
            </a:r>
            <a:r>
              <a:rPr lang="en-US" sz="1800" b="0" i="0" dirty="0">
                <a:solidFill>
                  <a:srgbClr val="242021"/>
                </a:solidFill>
                <a:effectLst/>
                <a:latin typeface="GuardianEgyptian-Light"/>
              </a:rPr>
              <a:t>, and </a:t>
            </a:r>
            <a:r>
              <a:rPr lang="en-US" sz="1800" b="0" i="1" dirty="0">
                <a:solidFill>
                  <a:srgbClr val="242021"/>
                </a:solidFill>
                <a:effectLst/>
                <a:latin typeface="GuardianEgyptian-LightItalic"/>
              </a:rPr>
              <a:t>Cuminum cyminum L. </a:t>
            </a:r>
            <a:r>
              <a:rPr lang="en-US" sz="1800" b="0" i="0" dirty="0">
                <a:solidFill>
                  <a:srgbClr val="242021"/>
                </a:solidFill>
                <a:effectLst/>
                <a:latin typeface="GuardianEgyptian-Light"/>
              </a:rPr>
              <a:t>were tested against parasites of medical or veterinary importance. Of the 49 studies selected for review, 34 consisted of experimental work, and of these, 28 were only </a:t>
            </a:r>
            <a:r>
              <a:rPr lang="en-US" sz="1800" b="0" i="1" dirty="0">
                <a:solidFill>
                  <a:srgbClr val="242021"/>
                </a:solidFill>
                <a:effectLst/>
                <a:latin typeface="GuardianEgyptian-LightItalic"/>
              </a:rPr>
              <a:t>in vitro </a:t>
            </a:r>
            <a:r>
              <a:rPr lang="en-US" sz="1800" b="0" i="0" dirty="0">
                <a:solidFill>
                  <a:srgbClr val="242021"/>
                </a:solidFill>
                <a:effectLst/>
                <a:latin typeface="GuardianEgyptian-Light"/>
              </a:rPr>
              <a:t>studies and 6 were </a:t>
            </a:r>
            <a:r>
              <a:rPr lang="en-US" sz="1800" b="0" i="1" dirty="0">
                <a:solidFill>
                  <a:srgbClr val="242021"/>
                </a:solidFill>
                <a:effectLst/>
                <a:latin typeface="GuardianEgyptian-LightItalic"/>
              </a:rPr>
              <a:t>in vitro </a:t>
            </a:r>
            <a:r>
              <a:rPr lang="en-US" sz="1800" b="0" i="0" dirty="0">
                <a:solidFill>
                  <a:srgbClr val="242021"/>
                </a:solidFill>
                <a:effectLst/>
                <a:latin typeface="GuardianEgyptian-Light"/>
              </a:rPr>
              <a:t>and </a:t>
            </a:r>
            <a:r>
              <a:rPr lang="en-US" sz="1800" b="0" i="1" dirty="0">
                <a:solidFill>
                  <a:srgbClr val="242021"/>
                </a:solidFill>
                <a:effectLst/>
                <a:latin typeface="GuardianEgyptian-LightItalic"/>
              </a:rPr>
              <a:t>in vivo </a:t>
            </a:r>
            <a:r>
              <a:rPr lang="en-US" sz="1800" b="0" i="0" dirty="0">
                <a:solidFill>
                  <a:srgbClr val="242021"/>
                </a:solidFill>
                <a:effectLst/>
                <a:latin typeface="GuardianEgyptian-Light"/>
              </a:rPr>
              <a:t>or just </a:t>
            </a:r>
            <a:r>
              <a:rPr lang="en-US" sz="1800" b="0" i="1" dirty="0">
                <a:solidFill>
                  <a:srgbClr val="242021"/>
                </a:solidFill>
                <a:effectLst/>
                <a:latin typeface="GuardianEgyptian-LightItalic"/>
              </a:rPr>
              <a:t>in vivo </a:t>
            </a:r>
            <a:r>
              <a:rPr lang="en-US" sz="1800" b="0" i="0" dirty="0">
                <a:solidFill>
                  <a:srgbClr val="242021"/>
                </a:solidFill>
                <a:effectLst/>
                <a:latin typeface="GuardianEgyptian-Light"/>
              </a:rPr>
              <a:t>experimental studies.</a:t>
            </a:r>
          </a:p>
          <a:p>
            <a:r>
              <a:rPr lang="en-US" sz="1800" b="0" i="0" dirty="0">
                <a:solidFill>
                  <a:srgbClr val="242021"/>
                </a:solidFill>
                <a:effectLst/>
                <a:latin typeface="GuardianEgyptian-Light"/>
              </a:rPr>
              <a:t>Oregano was the most commonly studied plant (n = 15), followed by thyme (n = 14), rosemary (n = 7), marjoram (n = 4), and cumin (n = 2) (Figure 1). Six studies tested more than one plant: Santoro et al. (2007b) investigated oregano and thyme, Sanchez-Suarez et al. (2013) analyzed thyme, oregano, and rosemary, Castro (2018) used cumin and dill, and </a:t>
            </a:r>
            <a:r>
              <a:rPr lang="en-US" sz="1800" b="0" i="0" dirty="0" err="1">
                <a:solidFill>
                  <a:srgbClr val="242021"/>
                </a:solidFill>
                <a:effectLst/>
                <a:latin typeface="GuardianEgyptian-Light"/>
              </a:rPr>
              <a:t>Štrbac</a:t>
            </a:r>
            <a:r>
              <a:rPr lang="en-US" sz="1800" b="0" i="0" dirty="0">
                <a:solidFill>
                  <a:srgbClr val="242021"/>
                </a:solidFill>
                <a:effectLst/>
                <a:latin typeface="GuardianEgyptian-Light"/>
              </a:rPr>
              <a:t> et al. (2021) and </a:t>
            </a:r>
            <a:r>
              <a:rPr lang="en-US" sz="1800" b="0" i="0" dirty="0" err="1">
                <a:solidFill>
                  <a:srgbClr val="242021"/>
                </a:solidFill>
                <a:effectLst/>
                <a:latin typeface="GuardianEgyptian-Light"/>
              </a:rPr>
              <a:t>Pensel</a:t>
            </a:r>
            <a:r>
              <a:rPr lang="en-US" sz="1800" b="0" i="0" dirty="0">
                <a:solidFill>
                  <a:srgbClr val="242021"/>
                </a:solidFill>
                <a:effectLst/>
                <a:latin typeface="GuardianEgyptian-Light"/>
              </a:rPr>
              <a:t> et al. (2014) evaluated thyme and oregano.</a:t>
            </a:r>
            <a:r>
              <a:rPr lang="en-US" dirty="0"/>
              <a:t> </a:t>
            </a: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49</a:t>
            </a:fld>
            <a:endParaRPr lang="pt-BR"/>
          </a:p>
        </p:txBody>
      </p:sp>
    </p:spTree>
    <p:extLst>
      <p:ext uri="{BB962C8B-B14F-4D97-AF65-F5344CB8AC3E}">
        <p14:creationId xmlns:p14="http://schemas.microsoft.com/office/powerpoint/2010/main" val="3956216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50</a:t>
            </a:fld>
            <a:endParaRPr lang="pt-BR"/>
          </a:p>
        </p:txBody>
      </p:sp>
    </p:spTree>
    <p:extLst>
      <p:ext uri="{BB962C8B-B14F-4D97-AF65-F5344CB8AC3E}">
        <p14:creationId xmlns:p14="http://schemas.microsoft.com/office/powerpoint/2010/main" val="1816307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800" b="0" i="0" dirty="0">
                <a:solidFill>
                  <a:srgbClr val="000000"/>
                </a:solidFill>
                <a:effectLst/>
                <a:latin typeface="URWPalladioL-Roma"/>
              </a:rPr>
              <a:t>Sequencing technologies allow us to analyze the global diversity of the meiofauna of the human gastrointestinal tract to intimately demonstrate gastrointestinal meiofauna may be important in promoting health or disease. Several studies indicate </a:t>
            </a:r>
            <a:r>
              <a:rPr lang="en-US" sz="1800" b="1" i="0" u="sng" dirty="0">
                <a:solidFill>
                  <a:srgbClr val="000000"/>
                </a:solidFill>
                <a:effectLst/>
                <a:latin typeface="URWPalladioL-Roma"/>
              </a:rPr>
              <a:t>that diet can influence the proportions of the meiofauna </a:t>
            </a:r>
            <a:r>
              <a:rPr lang="en-US" sz="1800" b="0" i="0" dirty="0">
                <a:solidFill>
                  <a:srgbClr val="000000"/>
                </a:solidFill>
                <a:effectLst/>
                <a:latin typeface="URWPalladioL-Roma"/>
              </a:rPr>
              <a:t>and that there is the possibility of trans-kingdom interactions in the gastrointestinal tract [</a:t>
            </a:r>
            <a:r>
              <a:rPr lang="en-US" sz="1800" b="0" i="0" dirty="0">
                <a:solidFill>
                  <a:srgbClr val="0875B7"/>
                </a:solidFill>
                <a:effectLst/>
                <a:latin typeface="URWPalladioL-Roma"/>
              </a:rPr>
              <a:t>30</a:t>
            </a:r>
            <a:r>
              <a:rPr lang="en-US" sz="1800" b="0" i="0" dirty="0">
                <a:solidFill>
                  <a:srgbClr val="000000"/>
                </a:solidFill>
                <a:effectLst/>
                <a:latin typeface="URWPalladioL-Roma"/>
              </a:rPr>
              <a:t>] (Figure </a:t>
            </a:r>
            <a:r>
              <a:rPr lang="en-US" sz="1800" b="0" i="0" dirty="0">
                <a:solidFill>
                  <a:srgbClr val="0875B7"/>
                </a:solidFill>
                <a:effectLst/>
                <a:latin typeface="URWPalladioL-Roma"/>
              </a:rPr>
              <a:t>1</a:t>
            </a:r>
            <a:r>
              <a:rPr lang="en-US" sz="1800" b="0" i="0" dirty="0">
                <a:solidFill>
                  <a:srgbClr val="000000"/>
                </a:solidFill>
                <a:effectLst/>
                <a:latin typeface="URWPalladioL-Roma"/>
              </a:rPr>
              <a:t>).</a:t>
            </a:r>
            <a:r>
              <a:rPr lang="en-US" dirty="0"/>
              <a:t> </a:t>
            </a:r>
          </a:p>
          <a:p>
            <a:pPr algn="just"/>
            <a:endParaRPr lang="en-US" dirty="0"/>
          </a:p>
          <a:p>
            <a:pPr algn="just"/>
            <a:r>
              <a:rPr lang="en-US" dirty="0"/>
              <a:t>Hookworms = </a:t>
            </a:r>
            <a:r>
              <a:rPr lang="pt-PT" dirty="0"/>
              <a:t>ancilostomídeos</a:t>
            </a:r>
            <a:endParaRPr lang="en-US" dirty="0"/>
          </a:p>
          <a:p>
            <a:pPr algn="just"/>
            <a:r>
              <a:rPr lang="en-US" dirty="0"/>
              <a:t>Nessa </a:t>
            </a:r>
            <a:r>
              <a:rPr lang="en-US" dirty="0" err="1"/>
              <a:t>imagem</a:t>
            </a:r>
            <a:r>
              <a:rPr lang="en-US" dirty="0"/>
              <a:t> </a:t>
            </a:r>
            <a:r>
              <a:rPr lang="en-US" dirty="0" err="1"/>
              <a:t>falta</a:t>
            </a:r>
            <a:r>
              <a:rPr lang="en-US" dirty="0"/>
              <a:t> </a:t>
            </a:r>
            <a:r>
              <a:rPr lang="en-US" dirty="0" err="1"/>
              <a:t>tênia</a:t>
            </a:r>
            <a:endParaRPr lang="en-US" dirty="0"/>
          </a:p>
          <a:p>
            <a:pPr algn="just"/>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5</a:t>
            </a:fld>
            <a:endParaRPr lang="pt-BR"/>
          </a:p>
        </p:txBody>
      </p:sp>
    </p:spTree>
    <p:extLst>
      <p:ext uri="{BB962C8B-B14F-4D97-AF65-F5344CB8AC3E}">
        <p14:creationId xmlns:p14="http://schemas.microsoft.com/office/powerpoint/2010/main" val="19149747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51</a:t>
            </a:fld>
            <a:endParaRPr lang="pt-BR"/>
          </a:p>
        </p:txBody>
      </p:sp>
    </p:spTree>
    <p:extLst>
      <p:ext uri="{BB962C8B-B14F-4D97-AF65-F5344CB8AC3E}">
        <p14:creationId xmlns:p14="http://schemas.microsoft.com/office/powerpoint/2010/main" val="173487242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6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51" name="Google Shape;851;p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sz="1800" b="0" i="0" dirty="0">
                <a:solidFill>
                  <a:srgbClr val="000000"/>
                </a:solidFill>
                <a:effectLst/>
                <a:latin typeface="URWPalladioL-Roma"/>
              </a:rPr>
              <a:t>The intestinal environment is an ecosystem where biological and chemical interactions occur at various organizational levels between host, parasites, and microbial communities, greatly affecting human health and physiology.</a:t>
            </a:r>
            <a:r>
              <a:rPr lang="en-US" dirty="0"/>
              <a:t> </a:t>
            </a:r>
            <a:r>
              <a:rPr lang="en-US" sz="1800" b="0" i="0" dirty="0">
                <a:solidFill>
                  <a:srgbClr val="000000"/>
                </a:solidFill>
                <a:effectLst/>
                <a:latin typeface="URWPalladioL-Roma"/>
              </a:rPr>
              <a:t>Within this complex scenario, intestinal citizens (e.g., viruses, </a:t>
            </a:r>
            <a:r>
              <a:rPr lang="en-US" sz="1800" b="0" i="0" dirty="0" err="1">
                <a:solidFill>
                  <a:srgbClr val="000000"/>
                </a:solidFill>
                <a:effectLst/>
                <a:latin typeface="URWPalladioL-Roma"/>
              </a:rPr>
              <a:t>mycetes</a:t>
            </a:r>
            <a:r>
              <a:rPr lang="en-US" sz="1800" b="0" i="0" dirty="0">
                <a:solidFill>
                  <a:srgbClr val="000000"/>
                </a:solidFill>
                <a:effectLst/>
                <a:latin typeface="URWPalladioL-Roma"/>
              </a:rPr>
              <a:t>, and parasites) interact with the microbial community, modifying the balance between host and gut microbiota</a:t>
            </a:r>
            <a:r>
              <a:rPr lang="en-US" dirty="0"/>
              <a:t> </a:t>
            </a:r>
            <a:br>
              <a:rPr lang="en-US" dirty="0"/>
            </a:br>
            <a:br>
              <a:rPr lang="en-US" dirty="0"/>
            </a:br>
            <a:endParaRPr dirty="0"/>
          </a:p>
        </p:txBody>
      </p:sp>
      <p:sp>
        <p:nvSpPr>
          <p:cNvPr id="201" name="Google Shape;2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extLst>
      <p:ext uri="{BB962C8B-B14F-4D97-AF65-F5344CB8AC3E}">
        <p14:creationId xmlns:p14="http://schemas.microsoft.com/office/powerpoint/2010/main" val="2180938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fontScale="55000" lnSpcReduction="20000"/>
          </a:bodyPr>
          <a:lstStyle/>
          <a:p>
            <a:pPr marL="0" lvl="0" indent="0" algn="l" rtl="0">
              <a:spcBef>
                <a:spcPts val="0"/>
              </a:spcBef>
              <a:spcAft>
                <a:spcPts val="0"/>
              </a:spcAft>
              <a:buNone/>
            </a:pPr>
            <a:r>
              <a:rPr lang="en-US" sz="1800" b="0" i="0" dirty="0" err="1">
                <a:solidFill>
                  <a:srgbClr val="000000"/>
                </a:solidFill>
                <a:effectLst/>
                <a:latin typeface="URWPalladioL-Roma"/>
              </a:rPr>
              <a:t>Existe</a:t>
            </a:r>
            <a:r>
              <a:rPr lang="en-US" sz="1800" b="0" i="0" dirty="0">
                <a:solidFill>
                  <a:srgbClr val="000000"/>
                </a:solidFill>
                <a:effectLst/>
                <a:latin typeface="URWPalladioL-Roma"/>
              </a:rPr>
              <a:t> </a:t>
            </a:r>
            <a:r>
              <a:rPr lang="en-US" sz="1800" b="0" i="0" dirty="0" err="1">
                <a:solidFill>
                  <a:srgbClr val="000000"/>
                </a:solidFill>
                <a:effectLst/>
                <a:latin typeface="URWPalladioL-Roma"/>
              </a:rPr>
              <a:t>uma</a:t>
            </a:r>
            <a:r>
              <a:rPr lang="en-US" sz="1800" b="0" i="0" dirty="0">
                <a:solidFill>
                  <a:srgbClr val="000000"/>
                </a:solidFill>
                <a:effectLst/>
                <a:latin typeface="URWPalladioL-Roma"/>
              </a:rPr>
              <a:t> </a:t>
            </a:r>
            <a:r>
              <a:rPr lang="en-US" sz="1800" b="0" i="0" dirty="0" err="1">
                <a:solidFill>
                  <a:srgbClr val="000000"/>
                </a:solidFill>
                <a:effectLst/>
                <a:latin typeface="URWPalladioL-Roma"/>
              </a:rPr>
              <a:t>comunicação</a:t>
            </a:r>
            <a:r>
              <a:rPr lang="en-US" sz="1800" b="0" i="0" dirty="0">
                <a:solidFill>
                  <a:srgbClr val="000000"/>
                </a:solidFill>
                <a:effectLst/>
                <a:latin typeface="URWPalladioL-Roma"/>
              </a:rPr>
              <a:t> </a:t>
            </a:r>
            <a:r>
              <a:rPr lang="en-US" sz="1800" b="0" i="0" dirty="0" err="1">
                <a:solidFill>
                  <a:srgbClr val="000000"/>
                </a:solidFill>
                <a:effectLst/>
                <a:latin typeface="URWPalladioL-Roma"/>
              </a:rPr>
              <a:t>bidirecional</a:t>
            </a:r>
            <a:r>
              <a:rPr lang="en-US" sz="1800" b="0" i="0" dirty="0">
                <a:solidFill>
                  <a:srgbClr val="000000"/>
                </a:solidFill>
                <a:effectLst/>
                <a:latin typeface="URWPalladioL-Roma"/>
              </a:rPr>
              <a:t> entre microbiota e </a:t>
            </a:r>
            <a:r>
              <a:rPr lang="en-US" sz="1800" b="0" i="0" dirty="0" err="1">
                <a:solidFill>
                  <a:srgbClr val="000000"/>
                </a:solidFill>
                <a:effectLst/>
                <a:latin typeface="URWPalladioL-Roma"/>
              </a:rPr>
              <a:t>parasitas</a:t>
            </a:r>
            <a:r>
              <a:rPr lang="en-US" sz="1800" b="0" i="0" dirty="0">
                <a:solidFill>
                  <a:srgbClr val="000000"/>
                </a:solidFill>
                <a:effectLst/>
                <a:latin typeface="URWPalladioL-Roma"/>
              </a:rPr>
              <a:t>.</a:t>
            </a:r>
          </a:p>
          <a:p>
            <a:pPr marL="0" lvl="0" indent="0" algn="l" rtl="0">
              <a:spcBef>
                <a:spcPts val="0"/>
              </a:spcBef>
              <a:spcAft>
                <a:spcPts val="0"/>
              </a:spcAft>
              <a:buNone/>
            </a:pPr>
            <a:r>
              <a:rPr lang="en-US" sz="1800" b="0" i="0" dirty="0" err="1">
                <a:solidFill>
                  <a:srgbClr val="000000"/>
                </a:solidFill>
                <a:effectLst/>
                <a:latin typeface="URWPalladioL-Roma"/>
              </a:rPr>
              <a:t>Existe</a:t>
            </a:r>
            <a:r>
              <a:rPr lang="en-US" sz="1800" b="0" i="0" dirty="0">
                <a:solidFill>
                  <a:srgbClr val="000000"/>
                </a:solidFill>
                <a:effectLst/>
                <a:latin typeface="URWPalladioL-Roma"/>
              </a:rPr>
              <a:t> </a:t>
            </a:r>
            <a:r>
              <a:rPr lang="en-US" sz="1800" b="0" i="0" dirty="0" err="1">
                <a:solidFill>
                  <a:srgbClr val="000000"/>
                </a:solidFill>
                <a:effectLst/>
                <a:latin typeface="URWPalladioL-Roma"/>
              </a:rPr>
              <a:t>diminuição</a:t>
            </a:r>
            <a:r>
              <a:rPr lang="en-US" sz="1800" b="0" i="0" dirty="0">
                <a:solidFill>
                  <a:srgbClr val="000000"/>
                </a:solidFill>
                <a:effectLst/>
                <a:latin typeface="URWPalladioL-Roma"/>
              </a:rPr>
              <a:t> da </a:t>
            </a:r>
            <a:r>
              <a:rPr lang="en-US" sz="1800" b="0" i="0" dirty="0" err="1">
                <a:solidFill>
                  <a:srgbClr val="000000"/>
                </a:solidFill>
                <a:effectLst/>
                <a:latin typeface="URWPalladioL-Roma"/>
              </a:rPr>
              <a:t>diversidade</a:t>
            </a:r>
            <a:r>
              <a:rPr lang="en-US" sz="1800" b="0" i="0" dirty="0">
                <a:solidFill>
                  <a:srgbClr val="000000"/>
                </a:solidFill>
                <a:effectLst/>
                <a:latin typeface="URWPalladioL-Roma"/>
              </a:rPr>
              <a:t> de </a:t>
            </a:r>
            <a:r>
              <a:rPr lang="en-US" sz="1800" b="0" i="0" dirty="0" err="1">
                <a:solidFill>
                  <a:srgbClr val="000000"/>
                </a:solidFill>
                <a:effectLst/>
                <a:latin typeface="URWPalladioL-Roma"/>
              </a:rPr>
              <a:t>bactérias</a:t>
            </a:r>
            <a:r>
              <a:rPr lang="en-US" sz="1800" b="0" i="0" dirty="0">
                <a:solidFill>
                  <a:srgbClr val="000000"/>
                </a:solidFill>
                <a:effectLst/>
                <a:latin typeface="URWPalladioL-Roma"/>
              </a:rPr>
              <a:t> </a:t>
            </a:r>
            <a:r>
              <a:rPr lang="en-US" sz="1800" b="0" i="0" dirty="0" err="1">
                <a:solidFill>
                  <a:srgbClr val="000000"/>
                </a:solidFill>
                <a:effectLst/>
                <a:latin typeface="URWPalladioL-Roma"/>
              </a:rPr>
              <a:t>em</a:t>
            </a:r>
            <a:r>
              <a:rPr lang="en-US" sz="1800" b="0" i="0" dirty="0">
                <a:solidFill>
                  <a:srgbClr val="000000"/>
                </a:solidFill>
                <a:effectLst/>
                <a:latin typeface="URWPalladioL-Roma"/>
              </a:rPr>
              <a:t> </a:t>
            </a:r>
            <a:r>
              <a:rPr lang="en-US" sz="1800" b="0" i="0" dirty="0" err="1">
                <a:solidFill>
                  <a:srgbClr val="000000"/>
                </a:solidFill>
                <a:effectLst/>
                <a:latin typeface="URWPalladioL-Roma"/>
              </a:rPr>
              <a:t>indivíduos</a:t>
            </a:r>
            <a:r>
              <a:rPr lang="en-US" sz="1800" b="0" i="0" dirty="0">
                <a:solidFill>
                  <a:srgbClr val="000000"/>
                </a:solidFill>
                <a:effectLst/>
                <a:latin typeface="URWPalladioL-Roma"/>
              </a:rPr>
              <a:t> com </a:t>
            </a:r>
            <a:r>
              <a:rPr lang="en-US" sz="1800" b="0" i="0" dirty="0" err="1">
                <a:solidFill>
                  <a:srgbClr val="000000"/>
                </a:solidFill>
                <a:effectLst/>
                <a:latin typeface="URWPalladioL-Roma"/>
              </a:rPr>
              <a:t>infecção</a:t>
            </a:r>
            <a:r>
              <a:rPr lang="en-US" sz="1800" b="0" i="0" dirty="0">
                <a:solidFill>
                  <a:srgbClr val="000000"/>
                </a:solidFill>
                <a:effectLst/>
                <a:latin typeface="URWPalladioL-Roma"/>
              </a:rPr>
              <a:t> </a:t>
            </a:r>
            <a:r>
              <a:rPr lang="en-US" sz="1800" b="0" i="0" dirty="0" err="1">
                <a:solidFill>
                  <a:srgbClr val="000000"/>
                </a:solidFill>
                <a:effectLst/>
                <a:latin typeface="URWPalladioL-Roma"/>
              </a:rPr>
              <a:t>parasitária</a:t>
            </a:r>
            <a:r>
              <a:rPr lang="en-US" sz="1800" b="0" i="0" dirty="0">
                <a:solidFill>
                  <a:srgbClr val="000000"/>
                </a:solidFill>
                <a:effectLst/>
                <a:latin typeface="URWPalladioL-Roma"/>
              </a:rPr>
              <a:t>.</a:t>
            </a:r>
          </a:p>
          <a:p>
            <a:pPr marL="0" lvl="0" indent="0" algn="l" rtl="0">
              <a:spcBef>
                <a:spcPts val="0"/>
              </a:spcBef>
              <a:spcAft>
                <a:spcPts val="0"/>
              </a:spcAft>
              <a:buNone/>
            </a:pPr>
            <a:r>
              <a:rPr lang="en-US" sz="1800" b="0" i="0" dirty="0" err="1">
                <a:solidFill>
                  <a:srgbClr val="000000"/>
                </a:solidFill>
                <a:effectLst/>
                <a:latin typeface="URWPalladioL-Roma"/>
              </a:rPr>
              <a:t>Alguns</a:t>
            </a:r>
            <a:r>
              <a:rPr lang="en-US" sz="1800" b="0" i="0" dirty="0">
                <a:solidFill>
                  <a:srgbClr val="000000"/>
                </a:solidFill>
                <a:effectLst/>
                <a:latin typeface="URWPalladioL-Roma"/>
              </a:rPr>
              <a:t> </a:t>
            </a:r>
            <a:r>
              <a:rPr lang="en-US" sz="1800" b="0" i="0" dirty="0" err="1">
                <a:solidFill>
                  <a:srgbClr val="000000"/>
                </a:solidFill>
                <a:effectLst/>
                <a:latin typeface="URWPalladioL-Roma"/>
              </a:rPr>
              <a:t>estudos</a:t>
            </a:r>
            <a:r>
              <a:rPr lang="en-US" sz="1800" b="0" i="0" dirty="0">
                <a:solidFill>
                  <a:srgbClr val="000000"/>
                </a:solidFill>
                <a:effectLst/>
                <a:latin typeface="URWPalladioL-Roma"/>
              </a:rPr>
              <a:t> </a:t>
            </a:r>
            <a:r>
              <a:rPr lang="en-US" sz="1800" b="0" i="0" dirty="0" err="1">
                <a:solidFill>
                  <a:srgbClr val="000000"/>
                </a:solidFill>
                <a:effectLst/>
                <a:latin typeface="URWPalladioL-Roma"/>
              </a:rPr>
              <a:t>mostram</a:t>
            </a:r>
            <a:r>
              <a:rPr lang="en-US" sz="1800" b="0" i="0" dirty="0">
                <a:solidFill>
                  <a:srgbClr val="000000"/>
                </a:solidFill>
                <a:effectLst/>
                <a:latin typeface="URWPalladioL-Roma"/>
              </a:rPr>
              <a:t> </a:t>
            </a:r>
            <a:r>
              <a:rPr lang="en-US" sz="1800" b="0" i="0" dirty="0" err="1">
                <a:solidFill>
                  <a:srgbClr val="000000"/>
                </a:solidFill>
                <a:effectLst/>
                <a:latin typeface="URWPalladioL-Roma"/>
              </a:rPr>
              <a:t>certas</a:t>
            </a:r>
            <a:r>
              <a:rPr lang="en-US" sz="1800" b="0" i="0" dirty="0">
                <a:solidFill>
                  <a:srgbClr val="000000"/>
                </a:solidFill>
                <a:effectLst/>
                <a:latin typeface="URWPalladioL-Roma"/>
              </a:rPr>
              <a:t> </a:t>
            </a:r>
            <a:r>
              <a:rPr lang="en-US" sz="1800" b="0" i="0" dirty="0" err="1">
                <a:solidFill>
                  <a:srgbClr val="000000"/>
                </a:solidFill>
                <a:effectLst/>
                <a:latin typeface="URWPalladioL-Roma"/>
              </a:rPr>
              <a:t>infecções</a:t>
            </a:r>
            <a:r>
              <a:rPr lang="en-US" sz="1800" b="0" i="0" dirty="0">
                <a:solidFill>
                  <a:srgbClr val="000000"/>
                </a:solidFill>
                <a:effectLst/>
                <a:latin typeface="URWPalladioL-Roma"/>
              </a:rPr>
              <a:t> </a:t>
            </a:r>
            <a:r>
              <a:rPr lang="en-US" sz="1800" b="0" i="0" dirty="0" err="1">
                <a:solidFill>
                  <a:srgbClr val="000000"/>
                </a:solidFill>
                <a:effectLst/>
                <a:latin typeface="URWPalladioL-Roma"/>
              </a:rPr>
              <a:t>parasitárias</a:t>
            </a:r>
            <a:r>
              <a:rPr lang="en-US" sz="1800" b="0" i="0" dirty="0">
                <a:solidFill>
                  <a:srgbClr val="000000"/>
                </a:solidFill>
                <a:effectLst/>
                <a:latin typeface="URWPalladioL-Roma"/>
              </a:rPr>
              <a:t> </a:t>
            </a:r>
            <a:r>
              <a:rPr lang="en-US" sz="1800" b="0" i="0" dirty="0" err="1">
                <a:solidFill>
                  <a:srgbClr val="000000"/>
                </a:solidFill>
                <a:effectLst/>
                <a:latin typeface="URWPalladioL-Roma"/>
              </a:rPr>
              <a:t>melhorando</a:t>
            </a:r>
            <a:r>
              <a:rPr lang="en-US" sz="1800" b="0" i="0" dirty="0">
                <a:solidFill>
                  <a:srgbClr val="000000"/>
                </a:solidFill>
                <a:effectLst/>
                <a:latin typeface="URWPalladioL-Roma"/>
              </a:rPr>
              <a:t> a </a:t>
            </a:r>
            <a:r>
              <a:rPr lang="en-US" sz="1800" b="0" i="0" dirty="0" err="1">
                <a:solidFill>
                  <a:srgbClr val="000000"/>
                </a:solidFill>
                <a:effectLst/>
                <a:latin typeface="URWPalladioL-Roma"/>
              </a:rPr>
              <a:t>composição</a:t>
            </a:r>
            <a:r>
              <a:rPr lang="en-US" sz="1800" b="0" i="0" dirty="0">
                <a:solidFill>
                  <a:srgbClr val="000000"/>
                </a:solidFill>
                <a:effectLst/>
                <a:latin typeface="URWPalladioL-Roma"/>
              </a:rPr>
              <a:t> e a </a:t>
            </a:r>
            <a:r>
              <a:rPr lang="en-US" sz="1800" b="0" i="0" dirty="0" err="1">
                <a:solidFill>
                  <a:srgbClr val="000000"/>
                </a:solidFill>
                <a:effectLst/>
                <a:latin typeface="URWPalladioL-Roma"/>
              </a:rPr>
              <a:t>diversidade</a:t>
            </a:r>
            <a:r>
              <a:rPr lang="en-US" sz="1800" b="0" i="0" dirty="0">
                <a:solidFill>
                  <a:srgbClr val="000000"/>
                </a:solidFill>
                <a:effectLst/>
                <a:latin typeface="URWPalladioL-Roma"/>
              </a:rPr>
              <a:t> da microbiota intestinal.</a:t>
            </a:r>
          </a:p>
          <a:p>
            <a:pPr marL="0" lvl="0" indent="0" algn="l" rtl="0">
              <a:spcBef>
                <a:spcPts val="0"/>
              </a:spcBef>
              <a:spcAft>
                <a:spcPts val="0"/>
              </a:spcAft>
              <a:buNone/>
            </a:pPr>
            <a:endParaRPr lang="en-US" sz="1800" b="0" i="0" dirty="0">
              <a:solidFill>
                <a:srgbClr val="000000"/>
              </a:solidFill>
              <a:effectLst/>
              <a:latin typeface="URWPalladioL-Roma"/>
            </a:endParaRPr>
          </a:p>
          <a:p>
            <a:pPr marL="0" lvl="0" indent="0" algn="just" rtl="0">
              <a:spcBef>
                <a:spcPts val="0"/>
              </a:spcBef>
              <a:spcAft>
                <a:spcPts val="0"/>
              </a:spcAft>
              <a:buNone/>
            </a:pPr>
            <a:r>
              <a:rPr lang="en-US" sz="1800" b="0" i="0" dirty="0">
                <a:solidFill>
                  <a:srgbClr val="000000"/>
                </a:solidFill>
                <a:effectLst/>
                <a:latin typeface="URWPalladioL-Roma"/>
              </a:rPr>
              <a:t>= </a:t>
            </a:r>
            <a:r>
              <a:rPr lang="en-US" sz="1800" b="0" i="0" dirty="0" err="1">
                <a:solidFill>
                  <a:srgbClr val="000000"/>
                </a:solidFill>
                <a:effectLst/>
                <a:latin typeface="URWPalladioL-Roma"/>
              </a:rPr>
              <a:t>Os</a:t>
            </a:r>
            <a:r>
              <a:rPr lang="en-US" sz="1800" b="0" i="0" dirty="0">
                <a:solidFill>
                  <a:srgbClr val="000000"/>
                </a:solidFill>
                <a:effectLst/>
                <a:latin typeface="URWPalladioL-Roma"/>
              </a:rPr>
              <a:t> </a:t>
            </a:r>
            <a:r>
              <a:rPr lang="en-US" sz="1800" b="0" i="0" dirty="0" err="1">
                <a:solidFill>
                  <a:srgbClr val="000000"/>
                </a:solidFill>
                <a:effectLst/>
                <a:latin typeface="URWPalladioL-Roma"/>
              </a:rPr>
              <a:t>helmintos</a:t>
            </a:r>
            <a:r>
              <a:rPr lang="en-US" sz="1800" b="0" i="0" dirty="0">
                <a:solidFill>
                  <a:srgbClr val="000000"/>
                </a:solidFill>
                <a:effectLst/>
                <a:latin typeface="URWPalladioL-Roma"/>
              </a:rPr>
              <a:t> </a:t>
            </a:r>
            <a:r>
              <a:rPr lang="en-US" sz="1800" b="0" i="0" dirty="0" err="1">
                <a:solidFill>
                  <a:srgbClr val="000000"/>
                </a:solidFill>
                <a:effectLst/>
                <a:latin typeface="URWPalladioL-Roma"/>
              </a:rPr>
              <a:t>podem</a:t>
            </a:r>
            <a:r>
              <a:rPr lang="en-US" sz="1800" b="0" i="0" dirty="0">
                <a:solidFill>
                  <a:srgbClr val="000000"/>
                </a:solidFill>
                <a:effectLst/>
                <a:latin typeface="URWPalladioL-Roma"/>
              </a:rPr>
              <a:t> </a:t>
            </a:r>
            <a:r>
              <a:rPr lang="en-US" sz="1800" b="0" i="0" dirty="0" err="1">
                <a:solidFill>
                  <a:srgbClr val="000000"/>
                </a:solidFill>
                <a:effectLst/>
                <a:latin typeface="URWPalladioL-Roma"/>
              </a:rPr>
              <a:t>estimular</a:t>
            </a:r>
            <a:r>
              <a:rPr lang="en-US" sz="1800" b="0" i="0" dirty="0">
                <a:solidFill>
                  <a:srgbClr val="000000"/>
                </a:solidFill>
                <a:effectLst/>
                <a:latin typeface="URWPalladioL-Roma"/>
              </a:rPr>
              <a:t> Th2 e </a:t>
            </a:r>
            <a:r>
              <a:rPr lang="en-US" sz="1800" b="0" i="0" dirty="0" err="1">
                <a:solidFill>
                  <a:srgbClr val="000000"/>
                </a:solidFill>
                <a:effectLst/>
                <a:latin typeface="URWPalladioL-Roma"/>
              </a:rPr>
              <a:t>suas</a:t>
            </a:r>
            <a:r>
              <a:rPr lang="en-US" sz="1800" b="0" i="0" dirty="0">
                <a:solidFill>
                  <a:srgbClr val="000000"/>
                </a:solidFill>
                <a:effectLst/>
                <a:latin typeface="URWPalladioL-Roma"/>
              </a:rPr>
              <a:t> </a:t>
            </a:r>
            <a:r>
              <a:rPr lang="en-US" sz="1800" b="0" i="0" dirty="0" err="1">
                <a:solidFill>
                  <a:srgbClr val="000000"/>
                </a:solidFill>
                <a:effectLst/>
                <a:latin typeface="URWPalladioL-Roma"/>
              </a:rPr>
              <a:t>citocinas</a:t>
            </a:r>
            <a:r>
              <a:rPr lang="en-US" sz="1800" b="0" i="0" dirty="0">
                <a:solidFill>
                  <a:srgbClr val="000000"/>
                </a:solidFill>
                <a:effectLst/>
                <a:latin typeface="URWPalladioL-Roma"/>
              </a:rPr>
              <a:t> </a:t>
            </a:r>
            <a:r>
              <a:rPr lang="en-US" sz="1800" b="0" i="0" dirty="0" err="1">
                <a:solidFill>
                  <a:srgbClr val="000000"/>
                </a:solidFill>
                <a:effectLst/>
                <a:latin typeface="URWPalladioL-Roma"/>
              </a:rPr>
              <a:t>irão</a:t>
            </a:r>
            <a:r>
              <a:rPr lang="en-US" sz="1800" b="0" i="0" dirty="0">
                <a:solidFill>
                  <a:srgbClr val="000000"/>
                </a:solidFill>
                <a:effectLst/>
                <a:latin typeface="URWPalladioL-Roma"/>
              </a:rPr>
              <a:t> </a:t>
            </a:r>
            <a:r>
              <a:rPr lang="en-US" sz="1800" b="0" i="0" dirty="0" err="1">
                <a:solidFill>
                  <a:srgbClr val="000000"/>
                </a:solidFill>
                <a:effectLst/>
                <a:latin typeface="URWPalladioL-Roma"/>
              </a:rPr>
              <a:t>estimular</a:t>
            </a:r>
            <a:r>
              <a:rPr lang="en-US" sz="1800" b="0" i="0" dirty="0">
                <a:solidFill>
                  <a:srgbClr val="000000"/>
                </a:solidFill>
                <a:effectLst/>
                <a:latin typeface="URWPalladioL-Roma"/>
              </a:rPr>
              <a:t> </a:t>
            </a:r>
            <a:r>
              <a:rPr lang="en-US" sz="1800" b="0" i="0" dirty="0" err="1">
                <a:solidFill>
                  <a:srgbClr val="000000"/>
                </a:solidFill>
                <a:effectLst/>
                <a:latin typeface="URWPalladioL-Roma"/>
              </a:rPr>
              <a:t>aumento</a:t>
            </a:r>
            <a:r>
              <a:rPr lang="en-US" sz="1800" b="0" i="0" dirty="0">
                <a:solidFill>
                  <a:srgbClr val="000000"/>
                </a:solidFill>
                <a:effectLst/>
                <a:latin typeface="URWPalladioL-Roma"/>
              </a:rPr>
              <a:t> da </a:t>
            </a:r>
            <a:r>
              <a:rPr lang="en-US" sz="1800" b="0" i="0" dirty="0" err="1">
                <a:solidFill>
                  <a:srgbClr val="000000"/>
                </a:solidFill>
                <a:effectLst/>
                <a:latin typeface="URWPalladioL-Roma"/>
              </a:rPr>
              <a:t>camada</a:t>
            </a:r>
            <a:r>
              <a:rPr lang="en-US" sz="1800" b="0" i="0" dirty="0">
                <a:solidFill>
                  <a:srgbClr val="000000"/>
                </a:solidFill>
                <a:effectLst/>
                <a:latin typeface="URWPalladioL-Roma"/>
              </a:rPr>
              <a:t> de </a:t>
            </a:r>
            <a:r>
              <a:rPr lang="en-US" sz="1800" b="0" i="0" dirty="0" err="1">
                <a:solidFill>
                  <a:srgbClr val="000000"/>
                </a:solidFill>
                <a:effectLst/>
                <a:latin typeface="URWPalladioL-Roma"/>
              </a:rPr>
              <a:t>muco</a:t>
            </a:r>
            <a:r>
              <a:rPr lang="en-US" sz="1800" b="0" i="0" dirty="0">
                <a:solidFill>
                  <a:srgbClr val="000000"/>
                </a:solidFill>
                <a:effectLst/>
                <a:latin typeface="URWPalladioL-Roma"/>
              </a:rPr>
              <a:t>, o que </a:t>
            </a:r>
            <a:r>
              <a:rPr lang="en-US" sz="1800" b="0" i="0" dirty="0" err="1">
                <a:solidFill>
                  <a:srgbClr val="000000"/>
                </a:solidFill>
                <a:effectLst/>
                <a:latin typeface="URWPalladioL-Roma"/>
              </a:rPr>
              <a:t>protegé</a:t>
            </a:r>
            <a:r>
              <a:rPr lang="en-US" sz="1800" b="0" i="0" dirty="0">
                <a:solidFill>
                  <a:srgbClr val="000000"/>
                </a:solidFill>
                <a:effectLst/>
                <a:latin typeface="URWPalladioL-Roma"/>
              </a:rPr>
              <a:t> o </a:t>
            </a:r>
            <a:r>
              <a:rPr lang="en-US" sz="1800" b="0" i="0" dirty="0" err="1">
                <a:solidFill>
                  <a:srgbClr val="000000"/>
                </a:solidFill>
                <a:effectLst/>
                <a:latin typeface="URWPalladioL-Roma"/>
              </a:rPr>
              <a:t>hospedeiro</a:t>
            </a:r>
            <a:r>
              <a:rPr lang="en-US" sz="1800" b="0" i="0" dirty="0">
                <a:solidFill>
                  <a:srgbClr val="000000"/>
                </a:solidFill>
                <a:effectLst/>
                <a:latin typeface="URWPalladioL-Roma"/>
              </a:rPr>
              <a:t> de </a:t>
            </a:r>
            <a:r>
              <a:rPr lang="en-US" sz="1800" b="0" i="0" dirty="0" err="1">
                <a:solidFill>
                  <a:srgbClr val="000000"/>
                </a:solidFill>
                <a:effectLst/>
                <a:latin typeface="URWPalladioL-Roma"/>
              </a:rPr>
              <a:t>infecções</a:t>
            </a:r>
            <a:r>
              <a:rPr lang="en-US" sz="1800" b="0" i="0" dirty="0">
                <a:solidFill>
                  <a:srgbClr val="000000"/>
                </a:solidFill>
                <a:effectLst/>
                <a:latin typeface="URWPalladioL-Roma"/>
              </a:rPr>
              <a:t> </a:t>
            </a:r>
            <a:r>
              <a:rPr lang="en-US" sz="1800" b="0" i="0" dirty="0" err="1">
                <a:solidFill>
                  <a:srgbClr val="000000"/>
                </a:solidFill>
                <a:effectLst/>
                <a:latin typeface="URWPalladioL-Roma"/>
              </a:rPr>
              <a:t>bacterinas</a:t>
            </a:r>
            <a:r>
              <a:rPr lang="en-US" sz="1800" b="0" i="0" dirty="0">
                <a:solidFill>
                  <a:srgbClr val="000000"/>
                </a:solidFill>
                <a:effectLst/>
                <a:latin typeface="URWPalladioL-Roma"/>
              </a:rPr>
              <a:t>. </a:t>
            </a:r>
            <a:r>
              <a:rPr lang="en-US" sz="1800" b="0" i="0" dirty="0" err="1">
                <a:solidFill>
                  <a:srgbClr val="000000"/>
                </a:solidFill>
                <a:effectLst/>
                <a:latin typeface="URWPalladioL-Roma"/>
              </a:rPr>
              <a:t>Embora</a:t>
            </a:r>
            <a:r>
              <a:rPr lang="en-US" sz="1800" b="0" i="0" dirty="0">
                <a:solidFill>
                  <a:srgbClr val="000000"/>
                </a:solidFill>
                <a:effectLst/>
                <a:latin typeface="URWPalladioL-Roma"/>
              </a:rPr>
              <a:t> </a:t>
            </a:r>
            <a:r>
              <a:rPr lang="en-US" sz="1800" b="0" i="0" dirty="0" err="1">
                <a:solidFill>
                  <a:srgbClr val="000000"/>
                </a:solidFill>
                <a:effectLst/>
                <a:latin typeface="URWPalladioL-Roma"/>
              </a:rPr>
              <a:t>esse</a:t>
            </a:r>
            <a:r>
              <a:rPr lang="en-US" sz="1800" b="0" i="0" dirty="0">
                <a:solidFill>
                  <a:srgbClr val="000000"/>
                </a:solidFill>
                <a:effectLst/>
                <a:latin typeface="URWPalladioL-Roma"/>
              </a:rPr>
              <a:t> </a:t>
            </a:r>
            <a:r>
              <a:rPr lang="en-US" sz="1800" b="0" i="0" dirty="0" err="1">
                <a:solidFill>
                  <a:srgbClr val="000000"/>
                </a:solidFill>
                <a:effectLst/>
                <a:latin typeface="URWPalladioL-Roma"/>
              </a:rPr>
              <a:t>parasita</a:t>
            </a:r>
            <a:r>
              <a:rPr lang="en-US" sz="1800" b="0" i="0" dirty="0">
                <a:solidFill>
                  <a:srgbClr val="000000"/>
                </a:solidFill>
                <a:effectLst/>
                <a:latin typeface="URWPalladioL-Roma"/>
              </a:rPr>
              <a:t> </a:t>
            </a:r>
            <a:r>
              <a:rPr lang="en-US" sz="1800" b="0" i="0" dirty="0" err="1">
                <a:solidFill>
                  <a:srgbClr val="000000"/>
                </a:solidFill>
                <a:effectLst/>
                <a:latin typeface="URWPalladioL-Roma"/>
              </a:rPr>
              <a:t>possa</a:t>
            </a:r>
            <a:r>
              <a:rPr lang="en-US" sz="1800" b="0" i="0" dirty="0">
                <a:solidFill>
                  <a:srgbClr val="000000"/>
                </a:solidFill>
                <a:effectLst/>
                <a:latin typeface="URWPalladioL-Roma"/>
              </a:rPr>
              <a:t> </a:t>
            </a:r>
            <a:r>
              <a:rPr lang="en-US" sz="1800" b="0" i="0" dirty="0" err="1">
                <a:solidFill>
                  <a:srgbClr val="000000"/>
                </a:solidFill>
                <a:effectLst/>
                <a:latin typeface="URWPalladioL-Roma"/>
              </a:rPr>
              <a:t>desfazer</a:t>
            </a:r>
            <a:r>
              <a:rPr lang="en-US" sz="1800" b="0" i="0" dirty="0">
                <a:solidFill>
                  <a:srgbClr val="000000"/>
                </a:solidFill>
                <a:effectLst/>
                <a:latin typeface="URWPalladioL-Roma"/>
              </a:rPr>
              <a:t> </a:t>
            </a:r>
            <a:r>
              <a:rPr lang="en-US" sz="1800" b="0" i="0" dirty="0" err="1">
                <a:solidFill>
                  <a:srgbClr val="000000"/>
                </a:solidFill>
                <a:effectLst/>
                <a:latin typeface="URWPalladioL-Roma"/>
              </a:rPr>
              <a:t>essa</a:t>
            </a:r>
            <a:r>
              <a:rPr lang="en-US" sz="1800" b="0" i="0" dirty="0">
                <a:solidFill>
                  <a:srgbClr val="000000"/>
                </a:solidFill>
                <a:effectLst/>
                <a:latin typeface="URWPalladioL-Roma"/>
              </a:rPr>
              <a:t> </a:t>
            </a:r>
            <a:r>
              <a:rPr lang="en-US" sz="1800" b="0" i="0" dirty="0" err="1">
                <a:solidFill>
                  <a:srgbClr val="000000"/>
                </a:solidFill>
                <a:effectLst/>
                <a:latin typeface="URWPalladioL-Roma"/>
              </a:rPr>
              <a:t>camada</a:t>
            </a:r>
            <a:r>
              <a:rPr lang="en-US" sz="1800" b="0" i="0" dirty="0">
                <a:solidFill>
                  <a:srgbClr val="000000"/>
                </a:solidFill>
                <a:effectLst/>
                <a:latin typeface="URWPalladioL-Roma"/>
              </a:rPr>
              <a:t> de </a:t>
            </a:r>
            <a:r>
              <a:rPr lang="en-US" sz="1800" b="0" i="0" dirty="0" err="1">
                <a:solidFill>
                  <a:srgbClr val="000000"/>
                </a:solidFill>
                <a:effectLst/>
                <a:latin typeface="URWPalladioL-Roma"/>
              </a:rPr>
              <a:t>muco</a:t>
            </a:r>
            <a:r>
              <a:rPr lang="en-US" sz="1800" b="0" i="0" dirty="0">
                <a:solidFill>
                  <a:srgbClr val="000000"/>
                </a:solidFill>
                <a:effectLst/>
                <a:latin typeface="URWPalladioL-Roma"/>
              </a:rPr>
              <a:t>, </a:t>
            </a:r>
            <a:r>
              <a:rPr lang="en-US" sz="1800" b="0" i="0" dirty="0" err="1">
                <a:solidFill>
                  <a:srgbClr val="000000"/>
                </a:solidFill>
                <a:effectLst/>
                <a:latin typeface="URWPalladioL-Roma"/>
              </a:rPr>
              <a:t>existe</a:t>
            </a:r>
            <a:r>
              <a:rPr lang="en-US" sz="1800" b="0" i="0" dirty="0">
                <a:solidFill>
                  <a:srgbClr val="000000"/>
                </a:solidFill>
                <a:effectLst/>
                <a:latin typeface="URWPalladioL-Roma"/>
              </a:rPr>
              <a:t> </a:t>
            </a:r>
            <a:r>
              <a:rPr lang="en-US" sz="1800" b="0" i="0" dirty="0" err="1">
                <a:solidFill>
                  <a:srgbClr val="000000"/>
                </a:solidFill>
                <a:effectLst/>
                <a:latin typeface="URWPalladioL-Roma"/>
              </a:rPr>
              <a:t>ao</a:t>
            </a:r>
            <a:r>
              <a:rPr lang="en-US" sz="1800" b="0" i="0" dirty="0">
                <a:solidFill>
                  <a:srgbClr val="000000"/>
                </a:solidFill>
                <a:effectLst/>
                <a:latin typeface="URWPalladioL-Roma"/>
              </a:rPr>
              <a:t> </a:t>
            </a:r>
            <a:r>
              <a:rPr lang="en-US" sz="1800" b="0" i="0" dirty="0" err="1">
                <a:solidFill>
                  <a:srgbClr val="000000"/>
                </a:solidFill>
                <a:effectLst/>
                <a:latin typeface="URWPalladioL-Roma"/>
              </a:rPr>
              <a:t>mesmo</a:t>
            </a:r>
            <a:r>
              <a:rPr lang="en-US" sz="1800" b="0" i="0" dirty="0">
                <a:solidFill>
                  <a:srgbClr val="000000"/>
                </a:solidFill>
                <a:effectLst/>
                <a:latin typeface="URWPalladioL-Roma"/>
              </a:rPr>
              <a:t> tempo um </a:t>
            </a:r>
            <a:r>
              <a:rPr lang="en-US" sz="1800" b="0" i="0" dirty="0" err="1">
                <a:solidFill>
                  <a:srgbClr val="000000"/>
                </a:solidFill>
                <a:effectLst/>
                <a:latin typeface="URWPalladioL-Roma"/>
              </a:rPr>
              <a:t>estímulo</a:t>
            </a:r>
            <a:r>
              <a:rPr lang="en-US" sz="1800" b="0" i="0" dirty="0">
                <a:solidFill>
                  <a:srgbClr val="000000"/>
                </a:solidFill>
                <a:effectLst/>
                <a:latin typeface="URWPalladioL-Roma"/>
              </a:rPr>
              <a:t> Gerado </a:t>
            </a:r>
            <a:r>
              <a:rPr lang="en-US" sz="1800" b="0" i="0" dirty="0" err="1">
                <a:solidFill>
                  <a:srgbClr val="000000"/>
                </a:solidFill>
                <a:effectLst/>
                <a:latin typeface="URWPalladioL-Roma"/>
              </a:rPr>
              <a:t>pelas</a:t>
            </a:r>
            <a:r>
              <a:rPr lang="en-US" sz="1800" b="0" i="0" dirty="0">
                <a:solidFill>
                  <a:srgbClr val="000000"/>
                </a:solidFill>
                <a:effectLst/>
                <a:latin typeface="URWPalladioL-Roma"/>
              </a:rPr>
              <a:t> </a:t>
            </a:r>
            <a:r>
              <a:rPr lang="en-US" sz="1800" b="0" i="0" dirty="0" err="1">
                <a:solidFill>
                  <a:srgbClr val="000000"/>
                </a:solidFill>
                <a:effectLst/>
                <a:latin typeface="URWPalladioL-Roma"/>
              </a:rPr>
              <a:t>citocinas</a:t>
            </a:r>
            <a:r>
              <a:rPr lang="en-US" sz="1800" b="0" i="0" dirty="0">
                <a:solidFill>
                  <a:srgbClr val="000000"/>
                </a:solidFill>
                <a:effectLst/>
                <a:latin typeface="URWPalladioL-Roma"/>
              </a:rPr>
              <a:t> Th2 para as </a:t>
            </a:r>
            <a:r>
              <a:rPr lang="en-US" sz="1800" b="0" i="0" dirty="0" err="1">
                <a:solidFill>
                  <a:srgbClr val="000000"/>
                </a:solidFill>
                <a:effectLst/>
                <a:latin typeface="URWPalladioL-Roma"/>
              </a:rPr>
              <a:t>células</a:t>
            </a:r>
            <a:r>
              <a:rPr lang="en-US" sz="1800" b="0" i="0" dirty="0">
                <a:solidFill>
                  <a:srgbClr val="000000"/>
                </a:solidFill>
                <a:effectLst/>
                <a:latin typeface="URWPalladioL-Roma"/>
              </a:rPr>
              <a:t> </a:t>
            </a:r>
            <a:r>
              <a:rPr lang="en-US" sz="1800" b="0" i="0" dirty="0" err="1">
                <a:solidFill>
                  <a:srgbClr val="000000"/>
                </a:solidFill>
                <a:effectLst/>
                <a:latin typeface="URWPalladioL-Roma"/>
              </a:rPr>
              <a:t>caliciformes</a:t>
            </a:r>
            <a:r>
              <a:rPr lang="en-US" sz="1800" b="0" i="0" dirty="0">
                <a:solidFill>
                  <a:srgbClr val="000000"/>
                </a:solidFill>
                <a:effectLst/>
                <a:latin typeface="URWPalladioL-Roma"/>
              </a:rPr>
              <a:t> </a:t>
            </a:r>
            <a:r>
              <a:rPr lang="en-US" sz="1800" b="0" i="0" dirty="0" err="1">
                <a:solidFill>
                  <a:srgbClr val="000000"/>
                </a:solidFill>
                <a:effectLst/>
                <a:latin typeface="URWPalladioL-Roma"/>
              </a:rPr>
              <a:t>produzirem</a:t>
            </a:r>
            <a:r>
              <a:rPr lang="en-US" sz="1800" b="0" i="0" dirty="0">
                <a:solidFill>
                  <a:srgbClr val="000000"/>
                </a:solidFill>
                <a:effectLst/>
                <a:latin typeface="URWPalladioL-Roma"/>
              </a:rPr>
              <a:t> a </a:t>
            </a:r>
            <a:r>
              <a:rPr lang="en-US" sz="1800" b="0" i="0" dirty="0" err="1">
                <a:solidFill>
                  <a:srgbClr val="000000"/>
                </a:solidFill>
                <a:effectLst/>
                <a:latin typeface="URWPalladioL-Roma"/>
              </a:rPr>
              <a:t>Ptna</a:t>
            </a:r>
            <a:r>
              <a:rPr lang="en-US" sz="1800" b="0" i="0" dirty="0">
                <a:solidFill>
                  <a:srgbClr val="000000"/>
                </a:solidFill>
                <a:effectLst/>
                <a:latin typeface="URWPalladioL-Roma"/>
              </a:rPr>
              <a:t> RELM beta (</a:t>
            </a:r>
            <a:r>
              <a:rPr lang="en-US" sz="1800" b="0" i="0" dirty="0" err="1">
                <a:solidFill>
                  <a:srgbClr val="000000"/>
                </a:solidFill>
                <a:effectLst/>
                <a:latin typeface="URWPalladioL-Roma"/>
              </a:rPr>
              <a:t>resistina</a:t>
            </a:r>
            <a:r>
              <a:rPr lang="en-US" sz="1800" b="0" i="0" dirty="0">
                <a:solidFill>
                  <a:srgbClr val="000000"/>
                </a:solidFill>
                <a:effectLst/>
                <a:latin typeface="URWPalladioL-Roma"/>
              </a:rPr>
              <a:t>), que </a:t>
            </a:r>
            <a:r>
              <a:rPr lang="en-US" sz="1800" b="0" i="0" dirty="0" err="1">
                <a:solidFill>
                  <a:srgbClr val="000000"/>
                </a:solidFill>
                <a:effectLst/>
                <a:latin typeface="URWPalladioL-Roma"/>
              </a:rPr>
              <a:t>reduz</a:t>
            </a:r>
            <a:r>
              <a:rPr lang="en-US" sz="1800" b="0" i="0" dirty="0">
                <a:solidFill>
                  <a:srgbClr val="000000"/>
                </a:solidFill>
                <a:effectLst/>
                <a:latin typeface="URWPalladioL-Roma"/>
              </a:rPr>
              <a:t> a </a:t>
            </a:r>
            <a:r>
              <a:rPr lang="en-US" sz="1800" b="0" i="0" dirty="0" err="1">
                <a:solidFill>
                  <a:srgbClr val="000000"/>
                </a:solidFill>
                <a:effectLst/>
                <a:latin typeface="URWPalladioL-Roma"/>
              </a:rPr>
              <a:t>habilidade</a:t>
            </a:r>
            <a:r>
              <a:rPr lang="en-US" sz="1800" b="0" i="0" dirty="0">
                <a:solidFill>
                  <a:srgbClr val="000000"/>
                </a:solidFill>
                <a:effectLst/>
                <a:latin typeface="URWPalladioL-Roma"/>
              </a:rPr>
              <a:t> do </a:t>
            </a:r>
            <a:r>
              <a:rPr lang="en-US" sz="1800" b="0" i="0" dirty="0" err="1">
                <a:solidFill>
                  <a:srgbClr val="000000"/>
                </a:solidFill>
                <a:effectLst/>
                <a:latin typeface="URWPalladioL-Roma"/>
              </a:rPr>
              <a:t>parasita</a:t>
            </a:r>
            <a:r>
              <a:rPr lang="en-US" sz="1800" b="0" i="0" dirty="0">
                <a:solidFill>
                  <a:srgbClr val="000000"/>
                </a:solidFill>
                <a:effectLst/>
                <a:latin typeface="URWPalladioL-Roma"/>
              </a:rPr>
              <a:t>, </a:t>
            </a:r>
            <a:r>
              <a:rPr lang="en-US" sz="1800" b="0" i="0" dirty="0" err="1">
                <a:solidFill>
                  <a:srgbClr val="000000"/>
                </a:solidFill>
                <a:effectLst/>
                <a:latin typeface="URWPalladioL-Roma"/>
              </a:rPr>
              <a:t>diminuindo</a:t>
            </a:r>
            <a:r>
              <a:rPr lang="en-US" sz="1800" b="0" i="0" dirty="0">
                <a:solidFill>
                  <a:srgbClr val="000000"/>
                </a:solidFill>
                <a:effectLst/>
                <a:latin typeface="URWPalladioL-Roma"/>
              </a:rPr>
              <a:t> a </a:t>
            </a:r>
            <a:r>
              <a:rPr lang="en-US" sz="1800" b="0" i="0" dirty="0" err="1">
                <a:solidFill>
                  <a:srgbClr val="000000"/>
                </a:solidFill>
                <a:effectLst/>
                <a:latin typeface="URWPalladioL-Roma"/>
              </a:rPr>
              <a:t>capacidade</a:t>
            </a:r>
            <a:r>
              <a:rPr lang="en-US" sz="1800" b="0" i="0" dirty="0">
                <a:solidFill>
                  <a:srgbClr val="000000"/>
                </a:solidFill>
                <a:effectLst/>
                <a:latin typeface="URWPalladioL-Roma"/>
              </a:rPr>
              <a:t> de se </a:t>
            </a:r>
            <a:r>
              <a:rPr lang="en-US" sz="1800" b="0" i="0" dirty="0" err="1">
                <a:solidFill>
                  <a:srgbClr val="000000"/>
                </a:solidFill>
                <a:effectLst/>
                <a:latin typeface="URWPalladioL-Roma"/>
              </a:rPr>
              <a:t>alimentar</a:t>
            </a:r>
            <a:r>
              <a:rPr lang="en-US" sz="1800" b="0" i="0" dirty="0">
                <a:solidFill>
                  <a:srgbClr val="000000"/>
                </a:solidFill>
                <a:effectLst/>
                <a:latin typeface="URWPalladioL-Roma"/>
              </a:rPr>
              <a:t> e a </a:t>
            </a:r>
            <a:r>
              <a:rPr lang="en-US" sz="1800" b="0" i="0" dirty="0" err="1">
                <a:solidFill>
                  <a:srgbClr val="000000"/>
                </a:solidFill>
                <a:effectLst/>
                <a:latin typeface="URWPalladioL-Roma"/>
              </a:rPr>
              <a:t>sua</a:t>
            </a:r>
            <a:r>
              <a:rPr lang="en-US" sz="1800" b="0" i="0" dirty="0">
                <a:solidFill>
                  <a:srgbClr val="000000"/>
                </a:solidFill>
                <a:effectLst/>
                <a:latin typeface="URWPalladioL-Roma"/>
              </a:rPr>
              <a:t> </a:t>
            </a:r>
            <a:r>
              <a:rPr lang="en-US" sz="1800" b="0" i="0" dirty="0" err="1">
                <a:solidFill>
                  <a:srgbClr val="000000"/>
                </a:solidFill>
                <a:effectLst/>
                <a:latin typeface="URWPalladioL-Roma"/>
              </a:rPr>
              <a:t>motilidade</a:t>
            </a:r>
            <a:r>
              <a:rPr lang="en-US" sz="1800" b="0" i="0" dirty="0">
                <a:solidFill>
                  <a:srgbClr val="000000"/>
                </a:solidFill>
                <a:effectLst/>
                <a:latin typeface="URWPalladioL-Roma"/>
              </a:rPr>
              <a:t>, </a:t>
            </a:r>
            <a:r>
              <a:rPr lang="en-US" sz="1800" b="0" i="0" dirty="0" err="1">
                <a:solidFill>
                  <a:srgbClr val="000000"/>
                </a:solidFill>
                <a:effectLst/>
                <a:latin typeface="URWPalladioL-Roma"/>
              </a:rPr>
              <a:t>causando</a:t>
            </a:r>
            <a:r>
              <a:rPr lang="en-US" sz="1800" b="0" i="0" dirty="0">
                <a:solidFill>
                  <a:srgbClr val="000000"/>
                </a:solidFill>
                <a:effectLst/>
                <a:latin typeface="URWPalladioL-Roma"/>
              </a:rPr>
              <a:t> </a:t>
            </a:r>
            <a:r>
              <a:rPr lang="en-US" sz="1800" b="0" i="0" dirty="0" err="1">
                <a:solidFill>
                  <a:srgbClr val="000000"/>
                </a:solidFill>
                <a:effectLst/>
                <a:latin typeface="URWPalladioL-Roma"/>
              </a:rPr>
              <a:t>sua</a:t>
            </a:r>
            <a:r>
              <a:rPr lang="en-US" sz="1800" b="0" i="0" dirty="0">
                <a:solidFill>
                  <a:srgbClr val="000000"/>
                </a:solidFill>
                <a:effectLst/>
                <a:latin typeface="URWPalladioL-Roma"/>
              </a:rPr>
              <a:t> </a:t>
            </a:r>
            <a:r>
              <a:rPr lang="en-US" sz="1800" b="0" i="0" dirty="0" err="1">
                <a:solidFill>
                  <a:srgbClr val="000000"/>
                </a:solidFill>
                <a:effectLst/>
                <a:latin typeface="URWPalladioL-Roma"/>
              </a:rPr>
              <a:t>expulsão</a:t>
            </a:r>
            <a:r>
              <a:rPr lang="en-US" sz="1800" b="0" i="0" dirty="0">
                <a:solidFill>
                  <a:srgbClr val="000000"/>
                </a:solidFill>
                <a:effectLst/>
                <a:latin typeface="URWPalladioL-Roma"/>
              </a:rPr>
              <a:t>. </a:t>
            </a:r>
            <a:r>
              <a:rPr lang="en-US" sz="1800" b="0" i="0" dirty="0" err="1">
                <a:solidFill>
                  <a:srgbClr val="000000"/>
                </a:solidFill>
                <a:effectLst/>
                <a:latin typeface="URWPalladioL-Roma"/>
              </a:rPr>
              <a:t>Alguns</a:t>
            </a:r>
            <a:r>
              <a:rPr lang="en-US" sz="1800" b="0" i="0" dirty="0">
                <a:solidFill>
                  <a:srgbClr val="000000"/>
                </a:solidFill>
                <a:effectLst/>
                <a:latin typeface="URWPalladioL-Roma"/>
              </a:rPr>
              <a:t> </a:t>
            </a:r>
            <a:r>
              <a:rPr lang="en-US" sz="1800" b="0" i="0" dirty="0" err="1">
                <a:solidFill>
                  <a:srgbClr val="000000"/>
                </a:solidFill>
                <a:effectLst/>
                <a:latin typeface="URWPalladioL-Roma"/>
              </a:rPr>
              <a:t>parasitas</a:t>
            </a:r>
            <a:r>
              <a:rPr lang="en-US" sz="1800" b="0" i="0" dirty="0">
                <a:solidFill>
                  <a:srgbClr val="000000"/>
                </a:solidFill>
                <a:effectLst/>
                <a:latin typeface="URWPalladioL-Roma"/>
              </a:rPr>
              <a:t> </a:t>
            </a:r>
            <a:r>
              <a:rPr lang="en-US" sz="1800" b="0" i="0" dirty="0" err="1">
                <a:solidFill>
                  <a:srgbClr val="000000"/>
                </a:solidFill>
                <a:effectLst/>
                <a:latin typeface="URWPalladioL-Roma"/>
              </a:rPr>
              <a:t>promovem</a:t>
            </a:r>
            <a:r>
              <a:rPr lang="en-US" sz="1800" b="0" i="0" dirty="0">
                <a:solidFill>
                  <a:srgbClr val="000000"/>
                </a:solidFill>
                <a:effectLst/>
                <a:latin typeface="URWPalladioL-Roma"/>
              </a:rPr>
              <a:t> </a:t>
            </a:r>
            <a:r>
              <a:rPr lang="en-US" sz="1800" b="0" i="0" dirty="0" err="1">
                <a:solidFill>
                  <a:srgbClr val="000000"/>
                </a:solidFill>
                <a:effectLst/>
                <a:latin typeface="URWPalladioL-Roma"/>
              </a:rPr>
              <a:t>estímulos</a:t>
            </a:r>
            <a:r>
              <a:rPr lang="en-US" sz="1800" b="0" i="0" dirty="0">
                <a:solidFill>
                  <a:srgbClr val="000000"/>
                </a:solidFill>
                <a:effectLst/>
                <a:latin typeface="URWPalladioL-Roma"/>
              </a:rPr>
              <a:t> para a propria </a:t>
            </a:r>
            <a:r>
              <a:rPr lang="en-US" sz="1800" b="0" i="0" dirty="0" err="1">
                <a:solidFill>
                  <a:srgbClr val="000000"/>
                </a:solidFill>
                <a:effectLst/>
                <a:latin typeface="URWPalladioL-Roma"/>
              </a:rPr>
              <a:t>recuperação</a:t>
            </a:r>
            <a:r>
              <a:rPr lang="en-US" sz="1800" b="0" i="0" dirty="0">
                <a:solidFill>
                  <a:srgbClr val="000000"/>
                </a:solidFill>
                <a:effectLst/>
                <a:latin typeface="URWPalladioL-Roma"/>
              </a:rPr>
              <a:t> da mucosa intestinal, via </a:t>
            </a:r>
            <a:r>
              <a:rPr lang="en-US" sz="1800" b="0" i="0" dirty="0" err="1">
                <a:solidFill>
                  <a:srgbClr val="000000"/>
                </a:solidFill>
                <a:effectLst/>
                <a:latin typeface="URWPalladioL-Roma"/>
              </a:rPr>
              <a:t>aumento</a:t>
            </a:r>
            <a:r>
              <a:rPr lang="en-US" sz="1800" b="0" i="0" dirty="0">
                <a:solidFill>
                  <a:srgbClr val="000000"/>
                </a:solidFill>
                <a:effectLst/>
                <a:latin typeface="URWPalladioL-Roma"/>
              </a:rPr>
              <a:t> de IL-22.</a:t>
            </a:r>
          </a:p>
          <a:p>
            <a:pPr marL="0" lvl="0" indent="0" algn="just" rtl="0">
              <a:spcBef>
                <a:spcPts val="0"/>
              </a:spcBef>
              <a:spcAft>
                <a:spcPts val="0"/>
              </a:spcAft>
              <a:buNone/>
            </a:pPr>
            <a:endParaRPr lang="en-US" sz="1800" b="0" i="0" dirty="0">
              <a:solidFill>
                <a:srgbClr val="000000"/>
              </a:solidFill>
              <a:effectLst/>
              <a:latin typeface="URWPalladioL-Roma"/>
            </a:endParaRPr>
          </a:p>
          <a:p>
            <a:pPr marL="0" lvl="0" indent="0" algn="just" rtl="0">
              <a:spcBef>
                <a:spcPts val="0"/>
              </a:spcBef>
              <a:spcAft>
                <a:spcPts val="0"/>
              </a:spcAft>
              <a:buNone/>
            </a:pPr>
            <a:r>
              <a:rPr lang="en-US" sz="1800" b="0" i="0" dirty="0">
                <a:solidFill>
                  <a:srgbClr val="000000"/>
                </a:solidFill>
                <a:effectLst/>
                <a:latin typeface="URWPalladioL-Roma"/>
              </a:rPr>
              <a:t>= </a:t>
            </a:r>
            <a:r>
              <a:rPr lang="en-US" sz="1800" b="0" i="0" dirty="0" err="1">
                <a:solidFill>
                  <a:srgbClr val="000000"/>
                </a:solidFill>
                <a:effectLst/>
                <a:latin typeface="URWPalladioL-Roma"/>
              </a:rPr>
              <a:t>Helminto</a:t>
            </a:r>
            <a:r>
              <a:rPr lang="en-US" sz="1800" b="0" i="0" dirty="0">
                <a:solidFill>
                  <a:srgbClr val="000000"/>
                </a:solidFill>
                <a:effectLst/>
                <a:latin typeface="URWPalladioL-Roma"/>
              </a:rPr>
              <a:t> secreta </a:t>
            </a:r>
            <a:r>
              <a:rPr lang="en-US" sz="1800" b="0" i="0" dirty="0" err="1">
                <a:solidFill>
                  <a:srgbClr val="000000"/>
                </a:solidFill>
                <a:effectLst/>
                <a:latin typeface="URWPalladioL-Roma"/>
              </a:rPr>
              <a:t>moléculas</a:t>
            </a:r>
            <a:r>
              <a:rPr lang="en-US" sz="1800" b="0" i="0" dirty="0">
                <a:solidFill>
                  <a:srgbClr val="000000"/>
                </a:solidFill>
                <a:effectLst/>
                <a:latin typeface="URWPalladioL-Roma"/>
              </a:rPr>
              <a:t> de </a:t>
            </a:r>
            <a:r>
              <a:rPr lang="en-US" sz="1800" b="0" i="0" dirty="0" err="1">
                <a:solidFill>
                  <a:srgbClr val="000000"/>
                </a:solidFill>
                <a:effectLst/>
                <a:latin typeface="URWPalladioL-Roma"/>
              </a:rPr>
              <a:t>defesa</a:t>
            </a:r>
            <a:r>
              <a:rPr lang="en-US" sz="1800" b="0" i="0" dirty="0">
                <a:solidFill>
                  <a:srgbClr val="000000"/>
                </a:solidFill>
                <a:effectLst/>
                <a:latin typeface="URWPalladioL-Roma"/>
              </a:rPr>
              <a:t> do </a:t>
            </a:r>
            <a:r>
              <a:rPr lang="en-US" sz="1800" b="0" i="0" dirty="0" err="1">
                <a:solidFill>
                  <a:srgbClr val="000000"/>
                </a:solidFill>
                <a:effectLst/>
                <a:latin typeface="URWPalladioL-Roma"/>
              </a:rPr>
              <a:t>helminto</a:t>
            </a:r>
            <a:r>
              <a:rPr lang="en-US" sz="1800" b="0" i="0" dirty="0">
                <a:solidFill>
                  <a:srgbClr val="000000"/>
                </a:solidFill>
                <a:effectLst/>
                <a:latin typeface="URWPalladioL-Roma"/>
              </a:rPr>
              <a:t> (HDM), que </a:t>
            </a:r>
            <a:r>
              <a:rPr lang="en-US" sz="1800" b="0" i="0" dirty="0" err="1">
                <a:solidFill>
                  <a:srgbClr val="000000"/>
                </a:solidFill>
                <a:effectLst/>
                <a:latin typeface="URWPalladioL-Roma"/>
              </a:rPr>
              <a:t>não</a:t>
            </a:r>
            <a:r>
              <a:rPr lang="en-US" sz="1800" b="0" i="0" dirty="0">
                <a:solidFill>
                  <a:srgbClr val="000000"/>
                </a:solidFill>
                <a:effectLst/>
                <a:latin typeface="URWPalladioL-Roma"/>
              </a:rPr>
              <a:t> </a:t>
            </a:r>
            <a:r>
              <a:rPr lang="en-US" sz="1800" b="0" i="0" dirty="0" err="1">
                <a:solidFill>
                  <a:srgbClr val="000000"/>
                </a:solidFill>
                <a:effectLst/>
                <a:latin typeface="URWPalladioL-Roma"/>
              </a:rPr>
              <a:t>afetam</a:t>
            </a:r>
            <a:r>
              <a:rPr lang="en-US" sz="1800" b="0" i="0" dirty="0">
                <a:solidFill>
                  <a:srgbClr val="000000"/>
                </a:solidFill>
                <a:effectLst/>
                <a:latin typeface="URWPalladioL-Roma"/>
              </a:rPr>
              <a:t> a </a:t>
            </a:r>
            <a:r>
              <a:rPr lang="en-US" sz="1800" b="0" i="0" dirty="0" err="1">
                <a:solidFill>
                  <a:srgbClr val="000000"/>
                </a:solidFill>
                <a:effectLst/>
                <a:latin typeface="URWPalladioL-Roma"/>
              </a:rPr>
              <a:t>célula</a:t>
            </a:r>
            <a:r>
              <a:rPr lang="en-US" sz="1800" b="0" i="0" dirty="0">
                <a:solidFill>
                  <a:srgbClr val="000000"/>
                </a:solidFill>
                <a:effectLst/>
                <a:latin typeface="URWPalladioL-Roma"/>
              </a:rPr>
              <a:t> </a:t>
            </a:r>
            <a:r>
              <a:rPr lang="en-US" sz="1800" b="0" i="0" dirty="0" err="1">
                <a:solidFill>
                  <a:srgbClr val="000000"/>
                </a:solidFill>
                <a:effectLst/>
                <a:latin typeface="URWPalladioL-Roma"/>
              </a:rPr>
              <a:t>hospedeira</a:t>
            </a:r>
            <a:r>
              <a:rPr lang="en-US" sz="1800" b="0" i="0" dirty="0">
                <a:solidFill>
                  <a:srgbClr val="000000"/>
                </a:solidFill>
                <a:effectLst/>
                <a:latin typeface="URWPalladioL-Roma"/>
              </a:rPr>
              <a:t>, mas que </a:t>
            </a:r>
            <a:r>
              <a:rPr lang="en-US" sz="1800" b="0" i="0" dirty="0" err="1">
                <a:solidFill>
                  <a:srgbClr val="000000"/>
                </a:solidFill>
                <a:effectLst/>
                <a:latin typeface="URWPalladioL-Roma"/>
              </a:rPr>
              <a:t>tem</a:t>
            </a:r>
            <a:r>
              <a:rPr lang="en-US" sz="1800" b="0" i="0" dirty="0">
                <a:solidFill>
                  <a:srgbClr val="000000"/>
                </a:solidFill>
                <a:effectLst/>
                <a:latin typeface="URWPalladioL-Roma"/>
              </a:rPr>
              <a:t> </a:t>
            </a:r>
            <a:r>
              <a:rPr lang="en-US" sz="1800" b="0" i="0" dirty="0" err="1">
                <a:solidFill>
                  <a:srgbClr val="000000"/>
                </a:solidFill>
                <a:effectLst/>
                <a:latin typeface="URWPalladioL-Roma"/>
              </a:rPr>
              <a:t>atividade</a:t>
            </a:r>
            <a:r>
              <a:rPr lang="en-US" sz="1800" b="0" i="0" dirty="0">
                <a:solidFill>
                  <a:srgbClr val="000000"/>
                </a:solidFill>
                <a:effectLst/>
                <a:latin typeface="URWPalladioL-Roma"/>
              </a:rPr>
              <a:t> </a:t>
            </a:r>
            <a:r>
              <a:rPr lang="en-US" sz="1800" b="0" i="0" dirty="0" err="1">
                <a:solidFill>
                  <a:srgbClr val="000000"/>
                </a:solidFill>
                <a:effectLst/>
                <a:latin typeface="URWPalladioL-Roma"/>
              </a:rPr>
              <a:t>antimicrobiana</a:t>
            </a:r>
            <a:r>
              <a:rPr lang="en-US" sz="1800" b="0" i="0" dirty="0">
                <a:solidFill>
                  <a:srgbClr val="000000"/>
                </a:solidFill>
                <a:effectLst/>
                <a:latin typeface="URWPalladioL-Roma"/>
              </a:rPr>
              <a:t> (</a:t>
            </a:r>
            <a:r>
              <a:rPr lang="en-US" sz="1800" b="0" i="0" dirty="0" err="1">
                <a:solidFill>
                  <a:srgbClr val="000000"/>
                </a:solidFill>
                <a:effectLst/>
                <a:latin typeface="URWPalladioL-Roma"/>
              </a:rPr>
              <a:t>peptídeo</a:t>
            </a:r>
            <a:r>
              <a:rPr lang="en-US" sz="1800" b="0" i="0" dirty="0">
                <a:solidFill>
                  <a:srgbClr val="000000"/>
                </a:solidFill>
                <a:effectLst/>
                <a:latin typeface="URWPalladioL-Roma"/>
              </a:rPr>
              <a:t>) e </a:t>
            </a:r>
            <a:r>
              <a:rPr lang="en-US" sz="1800" b="0" i="0" dirty="0" err="1">
                <a:solidFill>
                  <a:srgbClr val="000000"/>
                </a:solidFill>
                <a:effectLst/>
                <a:latin typeface="URWPalladioL-Roma"/>
              </a:rPr>
              <a:t>imunomoduladora</a:t>
            </a:r>
            <a:r>
              <a:rPr lang="en-US" sz="1800" b="0" i="0" dirty="0">
                <a:solidFill>
                  <a:srgbClr val="000000"/>
                </a:solidFill>
                <a:effectLst/>
                <a:latin typeface="URWPalladioL-Roma"/>
              </a:rPr>
              <a:t>.</a:t>
            </a:r>
          </a:p>
          <a:p>
            <a:pPr marL="0" lvl="0" indent="0" algn="l" rtl="0">
              <a:spcBef>
                <a:spcPts val="0"/>
              </a:spcBef>
              <a:spcAft>
                <a:spcPts val="0"/>
              </a:spcAft>
              <a:buNone/>
            </a:pPr>
            <a:endParaRPr lang="en-US" sz="1800" b="0" i="0" dirty="0">
              <a:solidFill>
                <a:srgbClr val="000000"/>
              </a:solidFill>
              <a:effectLst/>
              <a:latin typeface="URWPalladioL-Roma"/>
            </a:endParaRPr>
          </a:p>
          <a:p>
            <a:pPr marL="0" lvl="0" indent="0" algn="just" rtl="0">
              <a:spcBef>
                <a:spcPts val="0"/>
              </a:spcBef>
              <a:spcAft>
                <a:spcPts val="0"/>
              </a:spcAft>
              <a:buNone/>
            </a:pPr>
            <a:r>
              <a:rPr lang="en-US" sz="1800" b="0" i="0" dirty="0">
                <a:solidFill>
                  <a:srgbClr val="000000"/>
                </a:solidFill>
                <a:effectLst/>
                <a:latin typeface="URWPalladioL-Roma"/>
              </a:rPr>
              <a:t>Some studies have evidenced that </a:t>
            </a:r>
            <a:r>
              <a:rPr lang="en-US" sz="1800" b="0" i="1" dirty="0" err="1">
                <a:solidFill>
                  <a:srgbClr val="000000"/>
                </a:solidFill>
                <a:effectLst/>
                <a:latin typeface="URWPalladioL-Ital"/>
              </a:rPr>
              <a:t>Necator</a:t>
            </a:r>
            <a:r>
              <a:rPr lang="en-US" sz="1800" b="0" i="1" dirty="0">
                <a:solidFill>
                  <a:srgbClr val="000000"/>
                </a:solidFill>
                <a:effectLst/>
                <a:latin typeface="URWPalladioL-Ital"/>
              </a:rPr>
              <a:t> americanus </a:t>
            </a:r>
            <a:r>
              <a:rPr lang="en-US" sz="1800" b="0" i="0" dirty="0">
                <a:solidFill>
                  <a:srgbClr val="000000"/>
                </a:solidFill>
                <a:effectLst/>
                <a:latin typeface="URWPalladioL-Roma"/>
              </a:rPr>
              <a:t>infection could alleviate chronic inflammation in celiac disease and improve prokaryotic species richness, reestablishing the </a:t>
            </a:r>
            <a:r>
              <a:rPr lang="en-US" sz="1800" b="0" i="0" dirty="0" err="1">
                <a:solidFill>
                  <a:srgbClr val="000000"/>
                </a:solidFill>
                <a:effectLst/>
                <a:latin typeface="URWPalladioL-Roma"/>
              </a:rPr>
              <a:t>eubiosis</a:t>
            </a:r>
            <a:r>
              <a:rPr lang="en-US" sz="1800" b="0" i="0" dirty="0">
                <a:solidFill>
                  <a:srgbClr val="000000"/>
                </a:solidFill>
                <a:effectLst/>
                <a:latin typeface="URWPalladioL-Roma"/>
              </a:rPr>
              <a:t> and immune homeostasis [</a:t>
            </a:r>
            <a:r>
              <a:rPr lang="en-US" sz="1800" b="0" i="0" dirty="0">
                <a:solidFill>
                  <a:srgbClr val="0875B7"/>
                </a:solidFill>
                <a:effectLst/>
                <a:latin typeface="URWPalladioL-Roma"/>
              </a:rPr>
              <a:t>59</a:t>
            </a:r>
            <a:r>
              <a:rPr lang="en-US" sz="1800" b="0" i="0" dirty="0">
                <a:solidFill>
                  <a:srgbClr val="000000"/>
                </a:solidFill>
                <a:effectLst/>
                <a:latin typeface="URWPalladioL-Roma"/>
              </a:rPr>
              <a:t>].</a:t>
            </a:r>
            <a:r>
              <a:rPr lang="en-US" dirty="0"/>
              <a:t> </a:t>
            </a:r>
            <a:r>
              <a:rPr lang="pt-BR" sz="1800" b="0" i="0" dirty="0">
                <a:solidFill>
                  <a:srgbClr val="000000"/>
                </a:solidFill>
                <a:effectLst/>
                <a:latin typeface="URWPalladioL-Roma"/>
              </a:rPr>
              <a:t>In a case </a:t>
            </a:r>
            <a:r>
              <a:rPr lang="pt-BR" sz="1800" b="0" i="0" dirty="0" err="1">
                <a:solidFill>
                  <a:srgbClr val="000000"/>
                </a:solidFill>
                <a:effectLst/>
                <a:latin typeface="URWPalladioL-Roma"/>
              </a:rPr>
              <a:t>report</a:t>
            </a:r>
            <a:r>
              <a:rPr lang="pt-BR" sz="1800" b="0" i="0" dirty="0">
                <a:solidFill>
                  <a:srgbClr val="000000"/>
                </a:solidFill>
                <a:effectLst/>
                <a:latin typeface="URWPalladioL-Roma"/>
              </a:rPr>
              <a:t> </a:t>
            </a:r>
            <a:r>
              <a:rPr lang="pt-BR" sz="1800" b="0" i="0" dirty="0" err="1">
                <a:solidFill>
                  <a:srgbClr val="000000"/>
                </a:solidFill>
                <a:effectLst/>
                <a:latin typeface="URWPalladioL-Roma"/>
              </a:rPr>
              <a:t>on</a:t>
            </a:r>
            <a:r>
              <a:rPr lang="pt-BR" sz="1800" b="0" i="0" dirty="0">
                <a:solidFill>
                  <a:srgbClr val="000000"/>
                </a:solidFill>
                <a:effectLst/>
                <a:latin typeface="URWPalladioL-Roma"/>
              </a:rPr>
              <a:t> </a:t>
            </a:r>
            <a:r>
              <a:rPr lang="pt-BR" sz="1800" b="0" i="1" dirty="0" err="1">
                <a:solidFill>
                  <a:srgbClr val="000000"/>
                </a:solidFill>
                <a:effectLst/>
                <a:latin typeface="URWPalladioL-Ital"/>
              </a:rPr>
              <a:t>Strongiloides</a:t>
            </a:r>
            <a:r>
              <a:rPr lang="pt-BR" sz="1800" b="0" i="1" dirty="0">
                <a:solidFill>
                  <a:srgbClr val="000000"/>
                </a:solidFill>
                <a:effectLst/>
                <a:latin typeface="URWPalladioL-Ital"/>
              </a:rPr>
              <a:t> </a:t>
            </a:r>
            <a:r>
              <a:rPr lang="pt-BR" sz="1800" b="0" i="1" dirty="0" err="1">
                <a:solidFill>
                  <a:srgbClr val="000000"/>
                </a:solidFill>
                <a:effectLst/>
                <a:latin typeface="URWPalladioL-Ital"/>
              </a:rPr>
              <a:t>stercoralis</a:t>
            </a:r>
            <a:r>
              <a:rPr lang="pt-BR" sz="1800" b="0" i="1" dirty="0">
                <a:solidFill>
                  <a:srgbClr val="000000"/>
                </a:solidFill>
                <a:effectLst/>
                <a:latin typeface="URWPalladioL-Ital"/>
              </a:rPr>
              <a:t> </a:t>
            </a:r>
            <a:r>
              <a:rPr lang="pt-BR" sz="1800" b="0" i="0" dirty="0" err="1">
                <a:solidFill>
                  <a:srgbClr val="000000"/>
                </a:solidFill>
                <a:effectLst/>
                <a:latin typeface="URWPalladioL-Roma"/>
              </a:rPr>
              <a:t>infection</a:t>
            </a:r>
            <a:r>
              <a:rPr lang="pt-BR" sz="1800" b="0" i="0" dirty="0">
                <a:solidFill>
                  <a:srgbClr val="000000"/>
                </a:solidFill>
                <a:effectLst/>
                <a:latin typeface="URWPalladioL-Roma"/>
              </a:rPr>
              <a:t>, </a:t>
            </a:r>
            <a:r>
              <a:rPr lang="pt-BR" sz="1800" b="0" i="0" dirty="0" err="1">
                <a:solidFill>
                  <a:srgbClr val="000000"/>
                </a:solidFill>
                <a:effectLst/>
                <a:latin typeface="URWPalladioL-Roma"/>
              </a:rPr>
              <a:t>gut</a:t>
            </a:r>
            <a:r>
              <a:rPr lang="pt-BR" sz="1800" b="0" i="0" dirty="0">
                <a:solidFill>
                  <a:srgbClr val="000000"/>
                </a:solidFill>
                <a:effectLst/>
                <a:latin typeface="URWPalladioL-Roma"/>
              </a:rPr>
              <a:t> microbiota </a:t>
            </a:r>
            <a:r>
              <a:rPr lang="pt-BR" sz="1800" b="0" i="0" dirty="0" err="1">
                <a:solidFill>
                  <a:srgbClr val="000000"/>
                </a:solidFill>
                <a:effectLst/>
                <a:latin typeface="URWPalladioL-Roma"/>
              </a:rPr>
              <a:t>composition</a:t>
            </a:r>
            <a:r>
              <a:rPr lang="pt-BR" sz="1800" b="0" i="0" dirty="0">
                <a:solidFill>
                  <a:srgbClr val="000000"/>
                </a:solidFill>
                <a:effectLst/>
                <a:latin typeface="URWPalladioL-Roma"/>
              </a:rPr>
              <a:t> </a:t>
            </a:r>
            <a:r>
              <a:rPr lang="pt-BR" sz="1800" b="0" i="0" dirty="0" err="1">
                <a:solidFill>
                  <a:srgbClr val="000000"/>
                </a:solidFill>
                <a:effectLst/>
                <a:latin typeface="URWPalladioL-Roma"/>
              </a:rPr>
              <a:t>was</a:t>
            </a:r>
            <a:r>
              <a:rPr lang="pt-BR" sz="1800" b="0" i="0" dirty="0">
                <a:solidFill>
                  <a:srgbClr val="000000"/>
                </a:solidFill>
                <a:effectLst/>
                <a:latin typeface="URWPalladioL-Roma"/>
              </a:rPr>
              <a:t> </a:t>
            </a:r>
            <a:r>
              <a:rPr lang="pt-BR" sz="1800" b="0" i="0" dirty="0" err="1">
                <a:solidFill>
                  <a:srgbClr val="000000"/>
                </a:solidFill>
                <a:effectLst/>
                <a:latin typeface="URWPalladioL-Roma"/>
              </a:rPr>
              <a:t>associated</a:t>
            </a:r>
            <a:r>
              <a:rPr lang="pt-BR" sz="1800" b="0" i="0" dirty="0">
                <a:solidFill>
                  <a:srgbClr val="000000"/>
                </a:solidFill>
                <a:effectLst/>
                <a:latin typeface="URWPalladioL-Roma"/>
              </a:rPr>
              <a:t> </a:t>
            </a:r>
            <a:r>
              <a:rPr lang="pt-BR" sz="1800" b="0" i="0" dirty="0" err="1">
                <a:solidFill>
                  <a:srgbClr val="000000"/>
                </a:solidFill>
                <a:effectLst/>
                <a:latin typeface="URWPalladioL-Roma"/>
              </a:rPr>
              <a:t>with</a:t>
            </a:r>
            <a:r>
              <a:rPr lang="pt-BR" sz="1800" b="0" i="0" dirty="0">
                <a:solidFill>
                  <a:srgbClr val="000000"/>
                </a:solidFill>
                <a:effectLst/>
                <a:latin typeface="URWPalladioL-Roma"/>
              </a:rPr>
              <a:t> </a:t>
            </a:r>
            <a:r>
              <a:rPr lang="pt-BR" sz="1800" b="0" i="0" dirty="0" err="1">
                <a:solidFill>
                  <a:srgbClr val="000000"/>
                </a:solidFill>
                <a:effectLst/>
                <a:latin typeface="URWPalladioL-Roma"/>
              </a:rPr>
              <a:t>enrichment</a:t>
            </a:r>
            <a:r>
              <a:rPr lang="pt-BR" sz="1800" b="0" i="0" dirty="0">
                <a:solidFill>
                  <a:srgbClr val="000000"/>
                </a:solidFill>
                <a:effectLst/>
                <a:latin typeface="URWPalladioL-Roma"/>
              </a:rPr>
              <a:t> in </a:t>
            </a:r>
            <a:r>
              <a:rPr lang="pt-BR" sz="1800" b="0" i="1" dirty="0" err="1">
                <a:solidFill>
                  <a:srgbClr val="000000"/>
                </a:solidFill>
                <a:effectLst/>
                <a:latin typeface="URWPalladioL-Ital"/>
              </a:rPr>
              <a:t>Bifidobacterium</a:t>
            </a:r>
            <a:r>
              <a:rPr lang="pt-BR" sz="1800" b="0" i="0" dirty="0">
                <a:solidFill>
                  <a:srgbClr val="000000"/>
                </a:solidFill>
                <a:effectLst/>
                <a:latin typeface="URWPalladioL-Roma"/>
              </a:rPr>
              <a:t>, </a:t>
            </a:r>
            <a:r>
              <a:rPr lang="pt-BR" sz="1800" b="0" i="1" dirty="0" err="1">
                <a:solidFill>
                  <a:srgbClr val="000000"/>
                </a:solidFill>
                <a:effectLst/>
                <a:latin typeface="URWPalladioL-Ital"/>
              </a:rPr>
              <a:t>Blautia</a:t>
            </a:r>
            <a:r>
              <a:rPr lang="pt-BR" sz="1800" b="0" i="0" dirty="0">
                <a:solidFill>
                  <a:srgbClr val="000000"/>
                </a:solidFill>
                <a:effectLst/>
                <a:latin typeface="URWPalladioL-Roma"/>
              </a:rPr>
              <a:t>, </a:t>
            </a:r>
            <a:r>
              <a:rPr lang="pt-BR" sz="1800" b="0" i="1" dirty="0" err="1">
                <a:solidFill>
                  <a:srgbClr val="000000"/>
                </a:solidFill>
                <a:effectLst/>
                <a:latin typeface="URWPalladioL-Ital"/>
              </a:rPr>
              <a:t>Ruminococcus</a:t>
            </a:r>
            <a:r>
              <a:rPr lang="pt-BR" sz="1800" b="0" i="0" dirty="0">
                <a:solidFill>
                  <a:srgbClr val="000000"/>
                </a:solidFill>
                <a:effectLst/>
                <a:latin typeface="URWPalladioL-Roma"/>
              </a:rPr>
              <a:t>, </a:t>
            </a:r>
            <a:r>
              <a:rPr lang="pt-BR" sz="1800" b="0" i="1" dirty="0">
                <a:solidFill>
                  <a:srgbClr val="000000"/>
                </a:solidFill>
                <a:effectLst/>
                <a:latin typeface="URWPalladioL-Ital"/>
              </a:rPr>
              <a:t>Bacteroides</a:t>
            </a:r>
            <a:r>
              <a:rPr lang="pt-BR" sz="1800" b="0" i="0" dirty="0">
                <a:solidFill>
                  <a:srgbClr val="000000"/>
                </a:solidFill>
                <a:effectLst/>
                <a:latin typeface="URWPalladioL-Roma"/>
              </a:rPr>
              <a:t>, </a:t>
            </a:r>
            <a:r>
              <a:rPr lang="pt-BR" sz="1800" b="0" i="1" dirty="0" err="1">
                <a:solidFill>
                  <a:srgbClr val="000000"/>
                </a:solidFill>
                <a:effectLst/>
                <a:latin typeface="URWPalladioL-Ital"/>
              </a:rPr>
              <a:t>Corynebacterium</a:t>
            </a:r>
            <a:r>
              <a:rPr lang="pt-BR" sz="1800" b="0" i="0" dirty="0">
                <a:solidFill>
                  <a:srgbClr val="000000"/>
                </a:solidFill>
                <a:effectLst/>
                <a:latin typeface="URWPalladioL-Roma"/>
              </a:rPr>
              <a:t>, </a:t>
            </a:r>
            <a:r>
              <a:rPr lang="pt-BR" sz="1800" b="0" i="1" dirty="0" err="1">
                <a:solidFill>
                  <a:srgbClr val="000000"/>
                </a:solidFill>
                <a:effectLst/>
                <a:latin typeface="URWPalladioL-Ital"/>
              </a:rPr>
              <a:t>Colinsella</a:t>
            </a:r>
            <a:r>
              <a:rPr lang="pt-BR" sz="1800" b="0" i="0" dirty="0">
                <a:solidFill>
                  <a:srgbClr val="000000"/>
                </a:solidFill>
                <a:effectLst/>
                <a:latin typeface="URWPalladioL-Roma"/>
              </a:rPr>
              <a:t>, </a:t>
            </a:r>
            <a:r>
              <a:rPr lang="pt-BR" sz="1800" b="0" i="1" dirty="0">
                <a:solidFill>
                  <a:srgbClr val="000000"/>
                </a:solidFill>
                <a:effectLst/>
                <a:latin typeface="URWPalladioL-Ital"/>
              </a:rPr>
              <a:t>Streptococcus</a:t>
            </a:r>
            <a:r>
              <a:rPr lang="pt-BR" sz="1800" b="0" i="0" dirty="0">
                <a:solidFill>
                  <a:srgbClr val="000000"/>
                </a:solidFill>
                <a:effectLst/>
                <a:latin typeface="URWPalladioL-Roma"/>
              </a:rPr>
              <a:t>, </a:t>
            </a:r>
            <a:r>
              <a:rPr lang="pt-BR" sz="1800" b="0" i="1" dirty="0" err="1">
                <a:solidFill>
                  <a:srgbClr val="000000"/>
                </a:solidFill>
                <a:effectLst/>
                <a:latin typeface="URWPalladioL-Ital"/>
              </a:rPr>
              <a:t>Coprococcus</a:t>
            </a:r>
            <a:r>
              <a:rPr lang="pt-BR" sz="1800" b="0" i="0" dirty="0">
                <a:solidFill>
                  <a:srgbClr val="000000"/>
                </a:solidFill>
                <a:effectLst/>
                <a:latin typeface="URWPalladioL-Roma"/>
              </a:rPr>
              <a:t>, </a:t>
            </a:r>
            <a:r>
              <a:rPr lang="pt-BR" sz="1800" b="0" i="0" dirty="0" err="1">
                <a:solidFill>
                  <a:srgbClr val="000000"/>
                </a:solidFill>
                <a:effectLst/>
                <a:latin typeface="URWPalladioL-Roma"/>
              </a:rPr>
              <a:t>and</a:t>
            </a:r>
            <a:r>
              <a:rPr lang="pt-BR" sz="1800" b="0" i="0" dirty="0">
                <a:solidFill>
                  <a:srgbClr val="000000"/>
                </a:solidFill>
                <a:effectLst/>
                <a:latin typeface="URWPalladioL-Roma"/>
              </a:rPr>
              <a:t> </a:t>
            </a:r>
            <a:r>
              <a:rPr lang="pt-BR" sz="1800" b="0" i="1" dirty="0" err="1">
                <a:solidFill>
                  <a:srgbClr val="000000"/>
                </a:solidFill>
                <a:effectLst/>
                <a:latin typeface="URWPalladioL-Ital"/>
              </a:rPr>
              <a:t>Oscillospora</a:t>
            </a:r>
            <a:r>
              <a:rPr lang="pt-BR" sz="1800" b="0" i="1" dirty="0">
                <a:solidFill>
                  <a:srgbClr val="000000"/>
                </a:solidFill>
                <a:effectLst/>
                <a:latin typeface="URWPalladioL-Ital"/>
              </a:rPr>
              <a:t> </a:t>
            </a:r>
            <a:r>
              <a:rPr lang="pt-BR" sz="1800" b="0" i="0" dirty="0" err="1">
                <a:solidFill>
                  <a:srgbClr val="000000"/>
                </a:solidFill>
                <a:effectLst/>
                <a:latin typeface="URWPalladioL-Roma"/>
              </a:rPr>
              <a:t>genera</a:t>
            </a:r>
            <a:r>
              <a:rPr lang="pt-BR" sz="1800" b="0" i="0" dirty="0">
                <a:solidFill>
                  <a:srgbClr val="000000"/>
                </a:solidFill>
                <a:effectLst/>
                <a:latin typeface="URWPalladioL-Roma"/>
              </a:rPr>
              <a:t>, </a:t>
            </a:r>
            <a:r>
              <a:rPr lang="pt-BR" sz="1800" b="0" i="0" dirty="0" err="1">
                <a:solidFill>
                  <a:srgbClr val="000000"/>
                </a:solidFill>
                <a:effectLst/>
                <a:latin typeface="URWPalladioL-Roma"/>
              </a:rPr>
              <a:t>and</a:t>
            </a:r>
            <a:r>
              <a:rPr lang="pt-BR" sz="1800" b="0" i="0" dirty="0">
                <a:solidFill>
                  <a:srgbClr val="000000"/>
                </a:solidFill>
                <a:effectLst/>
                <a:latin typeface="URWPalladioL-Roma"/>
              </a:rPr>
              <a:t> a </a:t>
            </a:r>
            <a:r>
              <a:rPr lang="pt-BR" sz="1800" b="0" i="0" dirty="0" err="1">
                <a:solidFill>
                  <a:srgbClr val="000000"/>
                </a:solidFill>
                <a:effectLst/>
                <a:latin typeface="URWPalladioL-Roma"/>
              </a:rPr>
              <a:t>decrease</a:t>
            </a:r>
            <a:r>
              <a:rPr lang="pt-BR" sz="1800" b="0" i="0" dirty="0">
                <a:solidFill>
                  <a:srgbClr val="000000"/>
                </a:solidFill>
                <a:effectLst/>
                <a:latin typeface="URWPalladioL-Roma"/>
              </a:rPr>
              <a:t> in </a:t>
            </a:r>
            <a:r>
              <a:rPr lang="pt-BR" sz="1800" b="0" i="1" dirty="0" err="1">
                <a:solidFill>
                  <a:srgbClr val="000000"/>
                </a:solidFill>
                <a:effectLst/>
                <a:latin typeface="URWPalladioL-Ital"/>
              </a:rPr>
              <a:t>Staphylococcus</a:t>
            </a:r>
            <a:r>
              <a:rPr lang="pt-BR" sz="1800" b="0" i="0" dirty="0">
                <a:solidFill>
                  <a:srgbClr val="000000"/>
                </a:solidFill>
                <a:effectLst/>
                <a:latin typeface="URWPalladioL-Roma"/>
              </a:rPr>
              <a:t>, </a:t>
            </a:r>
            <a:r>
              <a:rPr lang="pt-BR" sz="1800" b="0" i="1" dirty="0">
                <a:solidFill>
                  <a:srgbClr val="000000"/>
                </a:solidFill>
                <a:effectLst/>
                <a:latin typeface="URWPalladioL-Ital"/>
              </a:rPr>
              <a:t>Lactobacillus</a:t>
            </a:r>
            <a:r>
              <a:rPr lang="pt-BR" sz="1800" b="0" i="0" dirty="0">
                <a:solidFill>
                  <a:srgbClr val="000000"/>
                </a:solidFill>
                <a:effectLst/>
                <a:latin typeface="URWPalladioL-Roma"/>
              </a:rPr>
              <a:t>, </a:t>
            </a:r>
            <a:r>
              <a:rPr lang="pt-BR" sz="1800" b="0" i="0" dirty="0" err="1">
                <a:solidFill>
                  <a:srgbClr val="000000"/>
                </a:solidFill>
                <a:effectLst/>
                <a:latin typeface="URWPalladioL-Roma"/>
              </a:rPr>
              <a:t>and</a:t>
            </a:r>
            <a:r>
              <a:rPr lang="pt-BR" sz="1800" b="0" i="0" dirty="0">
                <a:solidFill>
                  <a:srgbClr val="000000"/>
                </a:solidFill>
                <a:effectLst/>
                <a:latin typeface="URWPalladioL-Roma"/>
              </a:rPr>
              <a:t> </a:t>
            </a:r>
            <a:r>
              <a:rPr lang="pt-BR" sz="1800" b="0" i="1" dirty="0" err="1">
                <a:solidFill>
                  <a:srgbClr val="000000"/>
                </a:solidFill>
                <a:effectLst/>
                <a:latin typeface="URWPalladioL-Ital"/>
              </a:rPr>
              <a:t>Pediococcus</a:t>
            </a:r>
            <a:r>
              <a:rPr lang="pt-BR" sz="1800" b="0" i="0" dirty="0">
                <a:solidFill>
                  <a:srgbClr val="000000"/>
                </a:solidFill>
                <a:effectLst/>
                <a:latin typeface="URWPalladioL-Roma"/>
              </a:rPr>
              <a:t>. The </a:t>
            </a:r>
            <a:r>
              <a:rPr lang="pt-BR" sz="1800" b="0" i="0" dirty="0" err="1">
                <a:solidFill>
                  <a:srgbClr val="000000"/>
                </a:solidFill>
                <a:effectLst/>
                <a:latin typeface="URWPalladioL-Roma"/>
              </a:rPr>
              <a:t>authors</a:t>
            </a:r>
            <a:r>
              <a:rPr lang="pt-BR" sz="1800" b="0" i="0" dirty="0">
                <a:solidFill>
                  <a:srgbClr val="000000"/>
                </a:solidFill>
                <a:effectLst/>
                <a:latin typeface="URWPalladioL-Roma"/>
              </a:rPr>
              <a:t> </a:t>
            </a:r>
            <a:r>
              <a:rPr lang="pt-BR" sz="1800" b="0" i="0" dirty="0" err="1">
                <a:solidFill>
                  <a:srgbClr val="000000"/>
                </a:solidFill>
                <a:effectLst/>
                <a:latin typeface="URWPalladioL-Roma"/>
              </a:rPr>
              <a:t>suggested</a:t>
            </a:r>
            <a:r>
              <a:rPr lang="pt-BR" sz="1800" b="0" i="0" dirty="0">
                <a:solidFill>
                  <a:srgbClr val="000000"/>
                </a:solidFill>
                <a:effectLst/>
                <a:latin typeface="URWPalladioL-Roma"/>
              </a:rPr>
              <a:t> a </a:t>
            </a:r>
            <a:r>
              <a:rPr lang="pt-BR" sz="1800" b="0" i="0" dirty="0" err="1">
                <a:solidFill>
                  <a:srgbClr val="000000"/>
                </a:solidFill>
                <a:effectLst/>
                <a:latin typeface="URWPalladioL-Roma"/>
              </a:rPr>
              <a:t>putative</a:t>
            </a:r>
            <a:r>
              <a:rPr lang="pt-BR" sz="1800" b="0" i="0" dirty="0">
                <a:solidFill>
                  <a:srgbClr val="000000"/>
                </a:solidFill>
                <a:effectLst/>
                <a:latin typeface="URWPalladioL-Roma"/>
              </a:rPr>
              <a:t> direct </a:t>
            </a:r>
            <a:r>
              <a:rPr lang="pt-BR" sz="1800" b="0" i="0" dirty="0" err="1">
                <a:solidFill>
                  <a:srgbClr val="000000"/>
                </a:solidFill>
                <a:effectLst/>
                <a:latin typeface="URWPalladioL-Roma"/>
              </a:rPr>
              <a:t>or</a:t>
            </a:r>
            <a:r>
              <a:rPr lang="pt-BR" sz="1800" b="0" i="0" dirty="0">
                <a:solidFill>
                  <a:srgbClr val="000000"/>
                </a:solidFill>
                <a:effectLst/>
                <a:latin typeface="URWPalladioL-Roma"/>
              </a:rPr>
              <a:t> </a:t>
            </a:r>
            <a:r>
              <a:rPr lang="pt-BR" sz="1800" b="0" i="0" dirty="0" err="1">
                <a:solidFill>
                  <a:srgbClr val="000000"/>
                </a:solidFill>
                <a:effectLst/>
                <a:latin typeface="URWPalladioL-Roma"/>
              </a:rPr>
              <a:t>immune-mediated</a:t>
            </a:r>
            <a:r>
              <a:rPr lang="pt-BR" sz="1800" b="0" i="0" dirty="0">
                <a:solidFill>
                  <a:srgbClr val="000000"/>
                </a:solidFill>
                <a:effectLst/>
                <a:latin typeface="URWPalladioL-Roma"/>
              </a:rPr>
              <a:t> </a:t>
            </a:r>
            <a:r>
              <a:rPr lang="pt-BR" sz="1800" b="0" i="0" dirty="0" err="1">
                <a:solidFill>
                  <a:srgbClr val="000000"/>
                </a:solidFill>
                <a:effectLst/>
                <a:latin typeface="URWPalladioL-Roma"/>
              </a:rPr>
              <a:t>ability</a:t>
            </a:r>
            <a:r>
              <a:rPr lang="pt-BR" sz="1800" b="0" i="0" dirty="0">
                <a:solidFill>
                  <a:srgbClr val="000000"/>
                </a:solidFill>
                <a:effectLst/>
                <a:latin typeface="URWPalladioL-Roma"/>
              </a:rPr>
              <a:t> </a:t>
            </a:r>
            <a:r>
              <a:rPr lang="pt-BR" sz="1800" b="0" i="0" dirty="0" err="1">
                <a:solidFill>
                  <a:srgbClr val="000000"/>
                </a:solidFill>
                <a:effectLst/>
                <a:latin typeface="URWPalladioL-Roma"/>
              </a:rPr>
              <a:t>of</a:t>
            </a:r>
            <a:r>
              <a:rPr lang="pt-BR" sz="1800" b="0" i="0" dirty="0">
                <a:solidFill>
                  <a:srgbClr val="000000"/>
                </a:solidFill>
                <a:effectLst/>
                <a:latin typeface="URWPalladioL-Roma"/>
              </a:rPr>
              <a:t> </a:t>
            </a:r>
            <a:r>
              <a:rPr lang="pt-BR" sz="1800" b="0" i="1" dirty="0">
                <a:solidFill>
                  <a:srgbClr val="000000"/>
                </a:solidFill>
                <a:effectLst/>
                <a:latin typeface="URWPalladioL-Ital"/>
              </a:rPr>
              <a:t>S. </a:t>
            </a:r>
            <a:r>
              <a:rPr lang="pt-BR" sz="1800" b="0" i="1" dirty="0" err="1">
                <a:solidFill>
                  <a:srgbClr val="000000"/>
                </a:solidFill>
                <a:effectLst/>
                <a:latin typeface="URWPalladioL-Ital"/>
              </a:rPr>
              <a:t>stercoralis</a:t>
            </a:r>
            <a:r>
              <a:rPr lang="pt-BR" sz="1800" b="0" i="1" dirty="0">
                <a:solidFill>
                  <a:srgbClr val="000000"/>
                </a:solidFill>
                <a:effectLst/>
                <a:latin typeface="URWPalladioL-Ital"/>
              </a:rPr>
              <a:t> </a:t>
            </a:r>
            <a:r>
              <a:rPr lang="pt-BR" sz="1800" b="0" i="0" dirty="0" err="1">
                <a:solidFill>
                  <a:srgbClr val="000000"/>
                </a:solidFill>
                <a:effectLst/>
                <a:latin typeface="URWPalladioL-Roma"/>
              </a:rPr>
              <a:t>to</a:t>
            </a:r>
            <a:r>
              <a:rPr lang="pt-BR" sz="1800" b="0" i="0" dirty="0">
                <a:solidFill>
                  <a:srgbClr val="000000"/>
                </a:solidFill>
                <a:effectLst/>
                <a:latin typeface="URWPalladioL-Roma"/>
              </a:rPr>
              <a:t> </a:t>
            </a:r>
            <a:r>
              <a:rPr lang="pt-BR" sz="1800" b="0" i="0" dirty="0" err="1">
                <a:solidFill>
                  <a:srgbClr val="000000"/>
                </a:solidFill>
                <a:effectLst/>
                <a:latin typeface="URWPalladioL-Roma"/>
              </a:rPr>
              <a:t>promote</a:t>
            </a:r>
            <a:r>
              <a:rPr lang="pt-BR" sz="1800" b="0" i="0" dirty="0">
                <a:solidFill>
                  <a:srgbClr val="000000"/>
                </a:solidFill>
                <a:effectLst/>
                <a:latin typeface="URWPalladioL-Roma"/>
              </a:rPr>
              <a:t> </a:t>
            </a:r>
            <a:r>
              <a:rPr lang="pt-BR" sz="1800" b="0" i="0" dirty="0" err="1">
                <a:solidFill>
                  <a:srgbClr val="000000"/>
                </a:solidFill>
                <a:effectLst/>
                <a:latin typeface="URWPalladioL-Roma"/>
              </a:rPr>
              <a:t>the</a:t>
            </a:r>
            <a:r>
              <a:rPr lang="pt-BR" sz="1800" b="0" i="0" dirty="0">
                <a:solidFill>
                  <a:srgbClr val="000000"/>
                </a:solidFill>
                <a:effectLst/>
                <a:latin typeface="URWPalladioL-Roma"/>
              </a:rPr>
              <a:t> </a:t>
            </a:r>
            <a:r>
              <a:rPr lang="pt-BR" sz="1800" b="0" i="0" dirty="0" err="1">
                <a:solidFill>
                  <a:srgbClr val="000000"/>
                </a:solidFill>
                <a:effectLst/>
                <a:latin typeface="URWPalladioL-Roma"/>
              </a:rPr>
              <a:t>increase</a:t>
            </a:r>
            <a:r>
              <a:rPr lang="pt-BR" sz="1800" b="0" i="0" dirty="0">
                <a:solidFill>
                  <a:srgbClr val="000000"/>
                </a:solidFill>
                <a:effectLst/>
                <a:latin typeface="URWPalladioL-Roma"/>
              </a:rPr>
              <a:t> in </a:t>
            </a:r>
            <a:r>
              <a:rPr lang="pt-BR" sz="1800" b="0" i="0" dirty="0" err="1">
                <a:solidFill>
                  <a:srgbClr val="000000"/>
                </a:solidFill>
                <a:effectLst/>
                <a:latin typeface="URWPalladioL-Roma"/>
              </a:rPr>
              <a:t>bacterial</a:t>
            </a:r>
            <a:r>
              <a:rPr lang="pt-BR" sz="1800" b="0" i="0" dirty="0">
                <a:solidFill>
                  <a:srgbClr val="000000"/>
                </a:solidFill>
                <a:effectLst/>
                <a:latin typeface="URWPalladioL-Roma"/>
              </a:rPr>
              <a:t> </a:t>
            </a:r>
            <a:r>
              <a:rPr lang="pt-BR" sz="1800" b="0" i="0" dirty="0" err="1">
                <a:solidFill>
                  <a:srgbClr val="000000"/>
                </a:solidFill>
                <a:effectLst/>
                <a:latin typeface="URWPalladioL-Roma"/>
              </a:rPr>
              <a:t>diversity</a:t>
            </a:r>
            <a:r>
              <a:rPr lang="pt-BR" sz="1800" b="0" i="0" dirty="0">
                <a:solidFill>
                  <a:srgbClr val="000000"/>
                </a:solidFill>
                <a:effectLst/>
                <a:latin typeface="URWPalladioL-Roma"/>
              </a:rPr>
              <a:t> [</a:t>
            </a:r>
            <a:r>
              <a:rPr lang="pt-BR" sz="1800" b="0" i="0" dirty="0">
                <a:solidFill>
                  <a:srgbClr val="0875B7"/>
                </a:solidFill>
                <a:effectLst/>
                <a:latin typeface="URWPalladioL-Roma"/>
              </a:rPr>
              <a:t>60</a:t>
            </a:r>
            <a:r>
              <a:rPr lang="pt-BR" sz="1800" b="0" i="0" dirty="0">
                <a:solidFill>
                  <a:srgbClr val="000000"/>
                </a:solidFill>
                <a:effectLst/>
                <a:latin typeface="URWPalladioL-Roma"/>
              </a:rPr>
              <a:t>]. In some </a:t>
            </a:r>
            <a:r>
              <a:rPr lang="pt-BR" sz="1800" b="0" i="0" dirty="0" err="1">
                <a:solidFill>
                  <a:srgbClr val="000000"/>
                </a:solidFill>
                <a:effectLst/>
                <a:latin typeface="URWPalladioL-Roma"/>
              </a:rPr>
              <a:t>studies</a:t>
            </a:r>
            <a:r>
              <a:rPr lang="pt-BR" sz="1800" b="0" i="0" dirty="0">
                <a:solidFill>
                  <a:srgbClr val="000000"/>
                </a:solidFill>
                <a:effectLst/>
                <a:latin typeface="URWPalladioL-Roma"/>
              </a:rPr>
              <a:t> </a:t>
            </a:r>
            <a:r>
              <a:rPr lang="pt-BR" sz="1800" b="0" i="0" dirty="0" err="1">
                <a:solidFill>
                  <a:srgbClr val="000000"/>
                </a:solidFill>
                <a:effectLst/>
                <a:latin typeface="URWPalladioL-Roma"/>
              </a:rPr>
              <a:t>conducted</a:t>
            </a:r>
            <a:r>
              <a:rPr lang="pt-BR" sz="1800" b="0" i="0" dirty="0">
                <a:solidFill>
                  <a:srgbClr val="000000"/>
                </a:solidFill>
                <a:effectLst/>
                <a:latin typeface="URWPalladioL-Roma"/>
              </a:rPr>
              <a:t> in a rural African </a:t>
            </a:r>
            <a:r>
              <a:rPr lang="pt-BR" sz="1800" b="0" i="0" dirty="0" err="1">
                <a:solidFill>
                  <a:srgbClr val="000000"/>
                </a:solidFill>
                <a:effectLst/>
                <a:latin typeface="URWPalladioL-Roma"/>
              </a:rPr>
              <a:t>population</a:t>
            </a:r>
            <a:r>
              <a:rPr lang="pt-BR" sz="1800" b="0" i="0" dirty="0">
                <a:solidFill>
                  <a:srgbClr val="000000"/>
                </a:solidFill>
                <a:effectLst/>
                <a:latin typeface="URWPalladioL-Roma"/>
              </a:rPr>
              <a:t>, </a:t>
            </a:r>
            <a:r>
              <a:rPr lang="pt-BR" sz="1800" b="0" i="0" dirty="0" err="1">
                <a:solidFill>
                  <a:srgbClr val="000000"/>
                </a:solidFill>
                <a:effectLst/>
                <a:latin typeface="URWPalladioL-Roma"/>
              </a:rPr>
              <a:t>the</a:t>
            </a:r>
            <a:r>
              <a:rPr lang="pt-BR" sz="1800" b="0" i="0" dirty="0">
                <a:solidFill>
                  <a:srgbClr val="000000"/>
                </a:solidFill>
                <a:effectLst/>
                <a:latin typeface="URWPalladioL-Roma"/>
              </a:rPr>
              <a:t> </a:t>
            </a:r>
            <a:r>
              <a:rPr lang="pt-BR" sz="1800" b="0" i="0" dirty="0" err="1">
                <a:solidFill>
                  <a:srgbClr val="000000"/>
                </a:solidFill>
                <a:effectLst/>
                <a:latin typeface="URWPalladioL-Roma"/>
              </a:rPr>
              <a:t>authors</a:t>
            </a:r>
            <a:r>
              <a:rPr lang="pt-BR" sz="1800" b="0" i="0" dirty="0">
                <a:solidFill>
                  <a:srgbClr val="000000"/>
                </a:solidFill>
                <a:effectLst/>
                <a:latin typeface="URWPalladioL-Roma"/>
              </a:rPr>
              <a:t> </a:t>
            </a:r>
            <a:r>
              <a:rPr lang="pt-BR" sz="1800" b="0" i="0" dirty="0" err="1">
                <a:solidFill>
                  <a:srgbClr val="000000"/>
                </a:solidFill>
                <a:effectLst/>
                <a:latin typeface="URWPalladioL-Roma"/>
              </a:rPr>
              <a:t>showed</a:t>
            </a:r>
            <a:r>
              <a:rPr lang="pt-BR" sz="1800" b="0" i="0" dirty="0">
                <a:solidFill>
                  <a:srgbClr val="000000"/>
                </a:solidFill>
                <a:effectLst/>
                <a:latin typeface="URWPalladioL-Roma"/>
              </a:rPr>
              <a:t> a </a:t>
            </a:r>
            <a:r>
              <a:rPr lang="pt-BR" sz="1800" b="0" i="0" dirty="0" err="1">
                <a:solidFill>
                  <a:srgbClr val="000000"/>
                </a:solidFill>
                <a:effectLst/>
                <a:latin typeface="URWPalladioL-Roma"/>
              </a:rPr>
              <a:t>characteristic</a:t>
            </a:r>
            <a:r>
              <a:rPr lang="pt-BR" sz="1800" b="0" i="0" dirty="0">
                <a:solidFill>
                  <a:srgbClr val="000000"/>
                </a:solidFill>
                <a:effectLst/>
                <a:latin typeface="URWPalladioL-Roma"/>
              </a:rPr>
              <a:t> </a:t>
            </a:r>
            <a:r>
              <a:rPr lang="pt-BR" sz="1800" b="0" i="0" dirty="0" err="1">
                <a:solidFill>
                  <a:srgbClr val="000000"/>
                </a:solidFill>
                <a:effectLst/>
                <a:latin typeface="URWPalladioL-Roma"/>
              </a:rPr>
              <a:t>gut</a:t>
            </a:r>
            <a:r>
              <a:rPr lang="pt-BR" sz="1800" b="0" i="0" dirty="0">
                <a:solidFill>
                  <a:srgbClr val="000000"/>
                </a:solidFill>
                <a:effectLst/>
                <a:latin typeface="URWPalladioL-Roma"/>
              </a:rPr>
              <a:t> microbiota </a:t>
            </a:r>
            <a:r>
              <a:rPr lang="pt-BR" sz="1800" b="0" i="0" dirty="0" err="1">
                <a:solidFill>
                  <a:srgbClr val="000000"/>
                </a:solidFill>
                <a:effectLst/>
                <a:latin typeface="URWPalladioL-Roma"/>
              </a:rPr>
              <a:t>ecology</a:t>
            </a:r>
            <a:r>
              <a:rPr lang="pt-BR" sz="1800" b="0" i="0" dirty="0">
                <a:solidFill>
                  <a:srgbClr val="000000"/>
                </a:solidFill>
                <a:effectLst/>
                <a:latin typeface="URWPalladioL-Roma"/>
              </a:rPr>
              <a:t> in </a:t>
            </a:r>
            <a:r>
              <a:rPr lang="pt-BR" sz="1800" b="0" i="0" dirty="0" err="1">
                <a:solidFill>
                  <a:srgbClr val="000000"/>
                </a:solidFill>
                <a:effectLst/>
                <a:latin typeface="URWPalladioL-Roma"/>
              </a:rPr>
              <a:t>patients</a:t>
            </a:r>
            <a:r>
              <a:rPr lang="pt-BR" sz="1800" b="0" i="0" dirty="0">
                <a:solidFill>
                  <a:srgbClr val="000000"/>
                </a:solidFill>
                <a:effectLst/>
                <a:latin typeface="URWPalladioL-Roma"/>
              </a:rPr>
              <a:t> carrying </a:t>
            </a:r>
            <a:r>
              <a:rPr lang="pt-BR" sz="1800" b="0" i="1" dirty="0" err="1">
                <a:solidFill>
                  <a:srgbClr val="000000"/>
                </a:solidFill>
                <a:effectLst/>
                <a:latin typeface="URWPalladioL-Ital"/>
              </a:rPr>
              <a:t>Entamoeba</a:t>
            </a:r>
            <a:r>
              <a:rPr lang="pt-BR" sz="1800" b="0" i="1" dirty="0">
                <a:solidFill>
                  <a:srgbClr val="000000"/>
                </a:solidFill>
                <a:effectLst/>
                <a:latin typeface="URWPalladioL-Ital"/>
              </a:rPr>
              <a:t> </a:t>
            </a:r>
            <a:r>
              <a:rPr lang="pt-BR" sz="1800" b="0" i="0" dirty="0" err="1">
                <a:solidFill>
                  <a:srgbClr val="000000"/>
                </a:solidFill>
                <a:effectLst/>
                <a:latin typeface="URWPalladioL-Roma"/>
              </a:rPr>
              <a:t>colonization</a:t>
            </a:r>
            <a:r>
              <a:rPr lang="pt-BR" sz="1800" b="0" i="0" dirty="0">
                <a:solidFill>
                  <a:srgbClr val="000000"/>
                </a:solidFill>
                <a:effectLst/>
                <a:latin typeface="URWPalladioL-Roma"/>
              </a:rPr>
              <a:t> [</a:t>
            </a:r>
            <a:r>
              <a:rPr lang="pt-BR" sz="1800" b="0" i="0" dirty="0">
                <a:solidFill>
                  <a:srgbClr val="0875B7"/>
                </a:solidFill>
                <a:effectLst/>
                <a:latin typeface="URWPalladioL-Roma"/>
              </a:rPr>
              <a:t>61</a:t>
            </a:r>
            <a:r>
              <a:rPr lang="pt-BR" sz="1800" b="0" i="0" dirty="0">
                <a:solidFill>
                  <a:srgbClr val="000000"/>
                </a:solidFill>
                <a:effectLst/>
                <a:latin typeface="URWPalladioL-Roma"/>
              </a:rPr>
              <a:t>–</a:t>
            </a:r>
            <a:r>
              <a:rPr lang="pt-BR" sz="1800" b="0" i="0" dirty="0">
                <a:solidFill>
                  <a:srgbClr val="0875B7"/>
                </a:solidFill>
                <a:effectLst/>
                <a:latin typeface="URWPalladioL-Roma"/>
              </a:rPr>
              <a:t>63</a:t>
            </a:r>
            <a:r>
              <a:rPr lang="pt-BR" sz="1800" b="0" i="0" dirty="0">
                <a:solidFill>
                  <a:srgbClr val="000000"/>
                </a:solidFill>
                <a:effectLst/>
                <a:latin typeface="URWPalladioL-Roma"/>
              </a:rPr>
              <a:t>] (</a:t>
            </a:r>
            <a:r>
              <a:rPr lang="pt-BR" sz="1800" b="0" i="0" dirty="0" err="1">
                <a:solidFill>
                  <a:srgbClr val="000000"/>
                </a:solidFill>
                <a:effectLst/>
                <a:latin typeface="URWPalladioL-Roma"/>
              </a:rPr>
              <a:t>Table</a:t>
            </a:r>
            <a:r>
              <a:rPr lang="pt-BR" sz="1800" b="0" i="0" dirty="0">
                <a:solidFill>
                  <a:srgbClr val="000000"/>
                </a:solidFill>
                <a:effectLst/>
                <a:latin typeface="URWPalladioL-Roma"/>
              </a:rPr>
              <a:t> </a:t>
            </a:r>
            <a:r>
              <a:rPr lang="pt-BR" sz="1800" b="0" i="0" dirty="0">
                <a:solidFill>
                  <a:srgbClr val="0875B7"/>
                </a:solidFill>
                <a:effectLst/>
                <a:latin typeface="URWPalladioL-Roma"/>
              </a:rPr>
              <a:t>1</a:t>
            </a:r>
            <a:r>
              <a:rPr lang="pt-BR" sz="1800" b="0" i="0" dirty="0">
                <a:solidFill>
                  <a:srgbClr val="000000"/>
                </a:solidFill>
                <a:effectLst/>
                <a:latin typeface="URWPalladioL-Roma"/>
              </a:rPr>
              <a:t>)</a:t>
            </a:r>
          </a:p>
          <a:p>
            <a:pPr marL="0" lvl="0" indent="0" algn="just" rtl="0">
              <a:spcBef>
                <a:spcPts val="0"/>
              </a:spcBef>
              <a:spcAft>
                <a:spcPts val="0"/>
              </a:spcAft>
              <a:buNone/>
            </a:pPr>
            <a:r>
              <a:rPr lang="pt-BR" sz="1800" b="0" i="0" dirty="0">
                <a:solidFill>
                  <a:srgbClr val="000000"/>
                </a:solidFill>
                <a:effectLst/>
                <a:latin typeface="URWPalladioL-Roma"/>
              </a:rPr>
              <a:t>O mesmo foi descrito para o </a:t>
            </a:r>
            <a:r>
              <a:rPr lang="pt-BR" sz="1800" b="0" i="0" dirty="0" err="1">
                <a:solidFill>
                  <a:srgbClr val="000000"/>
                </a:solidFill>
                <a:effectLst/>
                <a:latin typeface="URWPalladioL-Roma"/>
              </a:rPr>
              <a:t>blastocystis</a:t>
            </a:r>
            <a:r>
              <a:rPr lang="pt-BR" sz="1800" b="0" i="0" dirty="0">
                <a:solidFill>
                  <a:srgbClr val="000000"/>
                </a:solidFill>
                <a:effectLst/>
                <a:latin typeface="URWPalladioL-Roma"/>
              </a:rPr>
              <a:t> nesse </a:t>
            </a:r>
            <a:r>
              <a:rPr lang="pt-BR" sz="1800" b="0" i="0" dirty="0" err="1">
                <a:solidFill>
                  <a:srgbClr val="000000"/>
                </a:solidFill>
                <a:effectLst/>
                <a:latin typeface="URWPalladioL-Roma"/>
              </a:rPr>
              <a:t>paper</a:t>
            </a:r>
            <a:r>
              <a:rPr lang="pt-BR" sz="1800" b="0" i="0" dirty="0">
                <a:solidFill>
                  <a:srgbClr val="000000"/>
                </a:solidFill>
                <a:effectLst/>
                <a:latin typeface="URWPalladioL-Roma"/>
              </a:rPr>
              <a:t>. A presença do </a:t>
            </a:r>
            <a:r>
              <a:rPr lang="pt-BR" sz="1800" b="0" i="0" dirty="0" err="1">
                <a:solidFill>
                  <a:srgbClr val="000000"/>
                </a:solidFill>
                <a:effectLst/>
                <a:latin typeface="URWPalladioL-Roma"/>
              </a:rPr>
              <a:t>Blastocystis</a:t>
            </a:r>
            <a:r>
              <a:rPr lang="pt-BR" sz="1800" b="0" i="0" dirty="0">
                <a:solidFill>
                  <a:srgbClr val="000000"/>
                </a:solidFill>
                <a:effectLst/>
                <a:latin typeface="URWPalladioL-Roma"/>
              </a:rPr>
              <a:t> associada com melhora da saúde microbiana.</a:t>
            </a:r>
          </a:p>
          <a:p>
            <a:pPr marL="0" lvl="0" indent="0" algn="just" rtl="0">
              <a:spcBef>
                <a:spcPts val="0"/>
              </a:spcBef>
              <a:spcAft>
                <a:spcPts val="0"/>
              </a:spcAft>
              <a:buNone/>
            </a:pPr>
            <a:r>
              <a:rPr lang="pt-BR" dirty="0"/>
              <a:t> </a:t>
            </a:r>
            <a:br>
              <a:rPr lang="pt-BR" dirty="0"/>
            </a:br>
            <a:br>
              <a:rPr lang="en-US" dirty="0"/>
            </a:br>
            <a:br>
              <a:rPr lang="en-US" dirty="0"/>
            </a:br>
            <a:br>
              <a:rPr lang="en-US" dirty="0"/>
            </a:br>
            <a:endParaRPr dirty="0"/>
          </a:p>
        </p:txBody>
      </p:sp>
      <p:sp>
        <p:nvSpPr>
          <p:cNvPr id="201" name="Google Shape;201;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extLst>
      <p:ext uri="{BB962C8B-B14F-4D97-AF65-F5344CB8AC3E}">
        <p14:creationId xmlns:p14="http://schemas.microsoft.com/office/powerpoint/2010/main" val="39419115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a:t>Uma das formas de interconexão bactéria-parasita</a:t>
            </a:r>
          </a:p>
          <a:p>
            <a:endParaRPr lang="pt-BR" dirty="0"/>
          </a:p>
          <a:p>
            <a:r>
              <a:rPr lang="pt-BR" dirty="0"/>
              <a:t>Mudança na camada de muco e na barreira intestinal</a:t>
            </a:r>
          </a:p>
          <a:p>
            <a:r>
              <a:rPr lang="pt-BR" dirty="0"/>
              <a:t>Altera resposta imunológica</a:t>
            </a:r>
          </a:p>
          <a:p>
            <a:r>
              <a:rPr lang="pt-BR" dirty="0"/>
              <a:t>Interação direta</a:t>
            </a:r>
          </a:p>
          <a:p>
            <a:endParaRPr lang="pt-BR" dirty="0"/>
          </a:p>
          <a:p>
            <a:pPr algn="l"/>
            <a:r>
              <a:rPr lang="en-US" sz="1800" b="0" i="0" dirty="0">
                <a:solidFill>
                  <a:srgbClr val="000000"/>
                </a:solidFill>
                <a:effectLst/>
                <a:latin typeface="AdvOT1ef757c0"/>
              </a:rPr>
              <a:t>In the gut, trophozoites interact with 3 distinct barriers, namely the intestinal microbiota, the mucus layer, and the epithelial barrier.</a:t>
            </a:r>
            <a:r>
              <a:rPr lang="en-US" dirty="0"/>
              <a:t> </a:t>
            </a:r>
            <a:br>
              <a:rPr lang="en-US" dirty="0"/>
            </a:br>
            <a:r>
              <a:rPr lang="en-US" sz="1800" b="0" i="0" dirty="0">
                <a:solidFill>
                  <a:srgbClr val="000000"/>
                </a:solidFill>
                <a:effectLst/>
                <a:latin typeface="AdvOT1ef757c0"/>
              </a:rPr>
              <a:t>In particular, to better characterize host </a:t>
            </a:r>
            <a:r>
              <a:rPr lang="en-US" sz="1800" b="0" i="0" dirty="0">
                <a:solidFill>
                  <a:srgbClr val="000000"/>
                </a:solidFill>
                <a:effectLst/>
                <a:latin typeface="AdvOT7d6df7ab.I"/>
              </a:rPr>
              <a:t>Giardia </a:t>
            </a:r>
            <a:r>
              <a:rPr lang="en-US" sz="1800" b="0" i="0" dirty="0">
                <a:solidFill>
                  <a:srgbClr val="000000"/>
                </a:solidFill>
                <a:effectLst/>
                <a:latin typeface="AdvOT1ef757c0"/>
              </a:rPr>
              <a:t>interactions, more research needs to consider the gut microbiome, the mucus layer and the epithelium as separate entities forming selective barriers against </a:t>
            </a:r>
            <a:r>
              <a:rPr lang="en-US" sz="1800" b="0" i="0" dirty="0">
                <a:solidFill>
                  <a:srgbClr val="000000"/>
                </a:solidFill>
                <a:effectLst/>
                <a:latin typeface="AdvOT7d6df7ab.I"/>
              </a:rPr>
              <a:t>Giardia</a:t>
            </a:r>
            <a:r>
              <a:rPr lang="en-US" sz="1800" b="0" i="0" dirty="0">
                <a:solidFill>
                  <a:srgbClr val="000000"/>
                </a:solidFill>
                <a:effectLst/>
                <a:latin typeface="AdvOT1ef757c0"/>
              </a:rPr>
              <a:t>. </a:t>
            </a:r>
          </a:p>
          <a:p>
            <a:pPr algn="l"/>
            <a:endParaRPr lang="en-US" sz="1800" b="0" i="0" dirty="0">
              <a:solidFill>
                <a:srgbClr val="000000"/>
              </a:solidFill>
              <a:effectLst/>
              <a:latin typeface="AdvOT1ef757c0"/>
            </a:endParaRPr>
          </a:p>
          <a:p>
            <a:pPr algn="just"/>
            <a:r>
              <a:rPr lang="en-US" sz="1800" b="1" i="0" dirty="0">
                <a:solidFill>
                  <a:srgbClr val="000000"/>
                </a:solidFill>
                <a:effectLst/>
                <a:latin typeface="AdvOT1ef757c0"/>
              </a:rPr>
              <a:t>Legenda </a:t>
            </a:r>
            <a:r>
              <a:rPr lang="en-US" sz="1800" b="1" i="0" dirty="0" err="1">
                <a:solidFill>
                  <a:srgbClr val="000000"/>
                </a:solidFill>
                <a:effectLst/>
                <a:latin typeface="AdvOT1ef757c0"/>
              </a:rPr>
              <a:t>completa</a:t>
            </a:r>
            <a:r>
              <a:rPr lang="en-US" sz="1800" b="1" i="0" dirty="0">
                <a:solidFill>
                  <a:srgbClr val="000000"/>
                </a:solidFill>
                <a:effectLst/>
                <a:latin typeface="AdvOT1ef757c0"/>
              </a:rPr>
              <a:t>: </a:t>
            </a:r>
          </a:p>
          <a:p>
            <a:pPr algn="just"/>
            <a:r>
              <a:rPr lang="en-US" sz="1800" b="0" i="0" dirty="0">
                <a:solidFill>
                  <a:srgbClr val="10157D"/>
                </a:solidFill>
                <a:effectLst/>
                <a:latin typeface="AdvOTc20ddc96"/>
              </a:rPr>
              <a:t>Figure 1. </a:t>
            </a:r>
            <a:r>
              <a:rPr lang="en-US" sz="1800" b="0" i="0" dirty="0">
                <a:solidFill>
                  <a:srgbClr val="000000"/>
                </a:solidFill>
                <a:effectLst/>
                <a:latin typeface="AdvOT5c7b8c86.I"/>
              </a:rPr>
              <a:t>Giardia </a:t>
            </a:r>
            <a:r>
              <a:rPr lang="en-US" sz="1800" b="0" i="0" dirty="0">
                <a:solidFill>
                  <a:srgbClr val="000000"/>
                </a:solidFill>
                <a:effectLst/>
                <a:latin typeface="AdvOT5fcf1b24"/>
              </a:rPr>
              <a:t>interactions with gut triple barrier (microbiota, mucus, epithelium). a) characterization of intestinal barriers geographical distribution in mice immunostaining Colonic sections were stained with EUB-388 (bacteria; </a:t>
            </a:r>
            <a:r>
              <a:rPr lang="en-US" sz="1800" b="0" i="0" dirty="0" err="1">
                <a:solidFill>
                  <a:srgbClr val="000000"/>
                </a:solidFill>
                <a:effectLst/>
                <a:latin typeface="AdvP4A5FDB"/>
              </a:rPr>
              <a:t>a</a:t>
            </a:r>
            <a:r>
              <a:rPr lang="en-US" sz="1800" b="0" i="0" dirty="0" err="1">
                <a:solidFill>
                  <a:srgbClr val="000000"/>
                </a:solidFill>
                <a:effectLst/>
                <a:latin typeface="AdvOT5fcf1b24"/>
              </a:rPr>
              <a:t>DNA</a:t>
            </a:r>
            <a:r>
              <a:rPr lang="en-US" sz="1800" b="0" i="0" dirty="0">
                <a:solidFill>
                  <a:srgbClr val="000000"/>
                </a:solidFill>
                <a:effectLst/>
                <a:latin typeface="AdvOT5fcf1b24"/>
              </a:rPr>
              <a:t>), WGA (mucus; Life Technologies) and DAPI (epithelial cells; SIGMA). b) commensals are mostly organized in bio</a:t>
            </a:r>
            <a:r>
              <a:rPr lang="en-US" sz="1800" b="0" i="0" dirty="0">
                <a:solidFill>
                  <a:srgbClr val="000000"/>
                </a:solidFill>
                <a:effectLst/>
                <a:latin typeface="AdvOT5fcf1b24+fb"/>
              </a:rPr>
              <a:t>fi</a:t>
            </a:r>
            <a:r>
              <a:rPr lang="en-US" sz="1800" b="0" i="0" dirty="0">
                <a:solidFill>
                  <a:srgbClr val="000000"/>
                </a:solidFill>
                <a:effectLst/>
                <a:latin typeface="AdvOT5fcf1b24"/>
              </a:rPr>
              <a:t>lms throughout the gastrointestinal tract. It has been observed that this </a:t>
            </a:r>
            <a:r>
              <a:rPr lang="en-US" sz="1800" b="1" i="0" dirty="0">
                <a:solidFill>
                  <a:srgbClr val="000000"/>
                </a:solidFill>
                <a:effectLst/>
                <a:latin typeface="AdvOT5fcf1b24"/>
              </a:rPr>
              <a:t>resident microbiota plays a role in host susceptibility to </a:t>
            </a:r>
            <a:r>
              <a:rPr lang="en-US" sz="1800" b="1" i="0" dirty="0">
                <a:solidFill>
                  <a:srgbClr val="000000"/>
                </a:solidFill>
                <a:effectLst/>
                <a:latin typeface="AdvOT5c7b8c86.I"/>
              </a:rPr>
              <a:t>Giardia </a:t>
            </a:r>
            <a:r>
              <a:rPr lang="en-US" sz="1800" b="1" i="0" dirty="0">
                <a:solidFill>
                  <a:srgbClr val="000000"/>
                </a:solidFill>
                <a:effectLst/>
                <a:latin typeface="AdvOT5fcf1b24"/>
              </a:rPr>
              <a:t>infection</a:t>
            </a:r>
            <a:r>
              <a:rPr lang="en-US" sz="1800" b="0" i="0" dirty="0">
                <a:solidFill>
                  <a:srgbClr val="000000"/>
                </a:solidFill>
                <a:effectLst/>
                <a:latin typeface="AdvOT5fcf1b24"/>
              </a:rPr>
              <a:t>. </a:t>
            </a:r>
            <a:r>
              <a:rPr lang="en-US" sz="1800" b="1" i="0" dirty="0">
                <a:solidFill>
                  <a:srgbClr val="000000"/>
                </a:solidFill>
                <a:effectLst/>
                <a:latin typeface="AdvOT5fcf1b24"/>
              </a:rPr>
              <a:t>Some commensals (ex: lactic acid </a:t>
            </a:r>
            <a:r>
              <a:rPr lang="en-US" sz="1800" b="1" i="0" dirty="0" err="1">
                <a:solidFill>
                  <a:srgbClr val="000000"/>
                </a:solidFill>
                <a:effectLst/>
                <a:latin typeface="AdvOT5fcf1b24"/>
              </a:rPr>
              <a:t>bactaria</a:t>
            </a:r>
            <a:r>
              <a:rPr lang="en-US" sz="1800" b="1" i="0" dirty="0">
                <a:solidFill>
                  <a:srgbClr val="000000"/>
                </a:solidFill>
                <a:effectLst/>
                <a:latin typeface="AdvOT5fcf1b24"/>
              </a:rPr>
              <a:t>) even exhibit anti-</a:t>
            </a:r>
            <a:r>
              <a:rPr lang="en-US" sz="1800" b="1" i="0" dirty="0" err="1">
                <a:solidFill>
                  <a:srgbClr val="000000"/>
                </a:solidFill>
                <a:effectLst/>
                <a:latin typeface="AdvOT5fcf1b24"/>
              </a:rPr>
              <a:t>giardial</a:t>
            </a:r>
            <a:r>
              <a:rPr lang="en-US" sz="1800" b="1" i="0" dirty="0">
                <a:solidFill>
                  <a:srgbClr val="000000"/>
                </a:solidFill>
                <a:effectLst/>
                <a:latin typeface="AdvOT5fcf1b24"/>
              </a:rPr>
              <a:t> effects.</a:t>
            </a:r>
            <a:r>
              <a:rPr lang="en-US" sz="1800" b="0" i="0" dirty="0">
                <a:solidFill>
                  <a:srgbClr val="000000"/>
                </a:solidFill>
                <a:effectLst/>
                <a:latin typeface="AdvOT5fcf1b24"/>
              </a:rPr>
              <a:t> In turn, </a:t>
            </a:r>
            <a:r>
              <a:rPr lang="en-US" sz="1800" b="0" i="0" dirty="0">
                <a:solidFill>
                  <a:srgbClr val="000000"/>
                </a:solidFill>
                <a:effectLst/>
                <a:latin typeface="AdvOT5c7b8c86.I"/>
              </a:rPr>
              <a:t>Giardia </a:t>
            </a:r>
            <a:r>
              <a:rPr lang="en-US" sz="1800" b="0" i="0" dirty="0">
                <a:solidFill>
                  <a:srgbClr val="000000"/>
                </a:solidFill>
                <a:effectLst/>
                <a:latin typeface="AdvOT5fcf1b24"/>
              </a:rPr>
              <a:t>has the ability to modulate commensals to pathobionts by inducing virulence factors and also disrupting intestinal bio</a:t>
            </a:r>
            <a:r>
              <a:rPr lang="en-US" sz="1800" b="0" i="0" dirty="0">
                <a:solidFill>
                  <a:srgbClr val="000000"/>
                </a:solidFill>
                <a:effectLst/>
                <a:latin typeface="AdvOT5fcf1b24+fb"/>
              </a:rPr>
              <a:t>fi</a:t>
            </a:r>
            <a:r>
              <a:rPr lang="en-US" sz="1800" b="0" i="0" dirty="0">
                <a:solidFill>
                  <a:srgbClr val="000000"/>
                </a:solidFill>
                <a:effectLst/>
                <a:latin typeface="AdvOT5fcf1b24"/>
              </a:rPr>
              <a:t>lms. The resulting shift of gut microbiota may help explain the production of post- infectious symptoms. c) To attach the epithelium, trophozoites must breach the mucus layer, which acts as a biochemical / physical barrier. Little is known regarding the role of mucus during </a:t>
            </a:r>
            <a:r>
              <a:rPr lang="en-US" sz="1800" b="0" i="0" dirty="0">
                <a:solidFill>
                  <a:srgbClr val="000000"/>
                </a:solidFill>
                <a:effectLst/>
                <a:latin typeface="AdvOT5c7b8c86.I"/>
              </a:rPr>
              <a:t>Giardia </a:t>
            </a:r>
            <a:r>
              <a:rPr lang="en-US" sz="1800" b="0" i="0" dirty="0">
                <a:solidFill>
                  <a:srgbClr val="000000"/>
                </a:solidFill>
                <a:effectLst/>
                <a:latin typeface="AdvOT5fcf1b24"/>
              </a:rPr>
              <a:t>infection. Ongoing research indicates that </a:t>
            </a:r>
            <a:r>
              <a:rPr lang="en-US" sz="1800" b="0" i="0" dirty="0">
                <a:solidFill>
                  <a:srgbClr val="000000"/>
                </a:solidFill>
                <a:effectLst/>
                <a:latin typeface="AdvOT5c7b8c86.I"/>
              </a:rPr>
              <a:t>Giardia</a:t>
            </a:r>
            <a:r>
              <a:rPr lang="en-US" sz="1800" b="0" i="0" dirty="0">
                <a:solidFill>
                  <a:srgbClr val="000000"/>
                </a:solidFill>
                <a:effectLst/>
                <a:latin typeface="AdvOT5fcf1b24+20"/>
              </a:rPr>
              <a:t>’</a:t>
            </a:r>
            <a:r>
              <a:rPr lang="en-US" sz="1800" b="0" i="0" dirty="0">
                <a:solidFill>
                  <a:srgbClr val="000000"/>
                </a:solidFill>
                <a:effectLst/>
                <a:latin typeface="AdvOT5fcf1b24"/>
              </a:rPr>
              <a:t>s proteolytic activity may disrupt MUC2 mucin, the major constituent of intestinal mucus in humans; d) Trophozoites strongly attach to epithelial microvilli, and disrupt the epithelial barrier. </a:t>
            </a:r>
            <a:r>
              <a:rPr lang="en-US" sz="1800" b="1" i="0" dirty="0">
                <a:solidFill>
                  <a:srgbClr val="000000"/>
                </a:solidFill>
                <a:effectLst/>
                <a:latin typeface="AdvOT5fcf1b24"/>
              </a:rPr>
              <a:t>Disaccharidase de</a:t>
            </a:r>
            <a:r>
              <a:rPr lang="en-US" sz="1800" b="1" i="0" dirty="0">
                <a:solidFill>
                  <a:srgbClr val="000000"/>
                </a:solidFill>
                <a:effectLst/>
                <a:latin typeface="AdvOT5fcf1b24+fb"/>
              </a:rPr>
              <a:t>fi</a:t>
            </a:r>
            <a:r>
              <a:rPr lang="en-US" sz="1800" b="1" i="0" dirty="0">
                <a:solidFill>
                  <a:srgbClr val="000000"/>
                </a:solidFill>
                <a:effectLst/>
                <a:latin typeface="AdvOT5fcf1b24"/>
              </a:rPr>
              <a:t>ciencies, diffuse microvillous shortening, arginine starvation, increased permeability, disruption of tight junctions and enterocyte induced apoptosis have been associated with </a:t>
            </a:r>
            <a:r>
              <a:rPr lang="en-US" sz="1800" b="1" i="0" dirty="0">
                <a:solidFill>
                  <a:srgbClr val="000000"/>
                </a:solidFill>
                <a:effectLst/>
                <a:latin typeface="AdvOT5c7b8c86.I"/>
              </a:rPr>
              <a:t>Giardia </a:t>
            </a:r>
            <a:r>
              <a:rPr lang="en-US" sz="1800" b="1" i="0" dirty="0">
                <a:solidFill>
                  <a:srgbClr val="000000"/>
                </a:solidFill>
                <a:effectLst/>
                <a:latin typeface="AdvOT5fcf1b24"/>
              </a:rPr>
              <a:t>infection. </a:t>
            </a:r>
            <a:r>
              <a:rPr lang="en-US" sz="1800" b="0" i="0" dirty="0">
                <a:solidFill>
                  <a:srgbClr val="000000"/>
                </a:solidFill>
                <a:effectLst/>
                <a:latin typeface="AdvOT5fcf1b24"/>
              </a:rPr>
              <a:t>Extracellular factors such as cathepsin B-like cysteine proteases contribute to the parasite virulence by degrading CXCL-8 (IL-8) and inducing </a:t>
            </a:r>
            <a:r>
              <a:rPr lang="en-US" sz="1800" b="0" i="0" dirty="0" err="1">
                <a:solidFill>
                  <a:srgbClr val="000000"/>
                </a:solidFill>
                <a:effectLst/>
                <a:latin typeface="AdvOT5fcf1b24"/>
              </a:rPr>
              <a:t>villin</a:t>
            </a:r>
            <a:r>
              <a:rPr lang="en-US" sz="1800" b="0" i="0" dirty="0">
                <a:solidFill>
                  <a:srgbClr val="000000"/>
                </a:solidFill>
                <a:effectLst/>
                <a:latin typeface="AdvOT5fcf1b24"/>
              </a:rPr>
              <a:t> breakdown.</a:t>
            </a:r>
            <a:r>
              <a:rPr lang="en-US" dirty="0"/>
              <a:t> </a:t>
            </a:r>
          </a:p>
          <a:p>
            <a:pPr algn="just"/>
            <a:br>
              <a:rPr lang="en-US" dirty="0"/>
            </a:b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8</a:t>
            </a:fld>
            <a:endParaRPr lang="pt-BR"/>
          </a:p>
        </p:txBody>
      </p:sp>
    </p:spTree>
    <p:extLst>
      <p:ext uri="{BB962C8B-B14F-4D97-AF65-F5344CB8AC3E}">
        <p14:creationId xmlns:p14="http://schemas.microsoft.com/office/powerpoint/2010/main" val="77117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algn="just"/>
            <a:r>
              <a:rPr lang="en-US" sz="1800" b="1" i="0" dirty="0">
                <a:solidFill>
                  <a:srgbClr val="003965"/>
                </a:solidFill>
                <a:effectLst/>
                <a:latin typeface="DIN-Bold"/>
              </a:rPr>
              <a:t>Figure 2. </a:t>
            </a:r>
            <a:r>
              <a:rPr lang="en-US" sz="1800" b="0" i="0" dirty="0">
                <a:solidFill>
                  <a:srgbClr val="242021"/>
                </a:solidFill>
                <a:effectLst/>
                <a:latin typeface="DIN-Regular"/>
              </a:rPr>
              <a:t>Immune response to gastrointestinal nematode infections. (a) Detection and transmission phase in the intestinal epithelial layer. Type 2 immunity against nematodes results from recognition of parasite-derived antigens that are continuously secreted during infection. Once a parasite has been detected by the epithelium and/or other nonhematopoietic cells, the signal is transmitted to cells of the innate immune system and an inflammatory cascade can be initiated. (b) Induction of immunity in the lymphoid tissue. Once the innate immune system has been alerted to the presence of nematodes, it propagates the signal to the mesenteric lymph nodes for an adaptive immune response. This role is mainly performed by the dendritic cells whose determine the T and B cell activation. (c) Expulsion of the parasites from the intestine and resolution of the response.</a:t>
            </a:r>
          </a:p>
          <a:p>
            <a:pPr algn="l"/>
            <a:endParaRPr lang="en-US" dirty="0"/>
          </a:p>
          <a:p>
            <a:pPr algn="l"/>
            <a:r>
              <a:rPr lang="en-US" dirty="0"/>
              <a:t>A </a:t>
            </a:r>
            <a:r>
              <a:rPr lang="en-US" dirty="0" err="1"/>
              <a:t>interação</a:t>
            </a:r>
            <a:r>
              <a:rPr lang="en-US" dirty="0"/>
              <a:t> </a:t>
            </a:r>
            <a:r>
              <a:rPr lang="en-US" dirty="0" err="1"/>
              <a:t>acontece</a:t>
            </a:r>
            <a:r>
              <a:rPr lang="en-US" dirty="0"/>
              <a:t> para que </a:t>
            </a:r>
            <a:r>
              <a:rPr lang="en-US" dirty="0" err="1"/>
              <a:t>os</a:t>
            </a:r>
            <a:r>
              <a:rPr lang="en-US" dirty="0"/>
              <a:t> </a:t>
            </a:r>
            <a:r>
              <a:rPr lang="en-US" dirty="0" err="1"/>
              <a:t>parasitas</a:t>
            </a:r>
            <a:r>
              <a:rPr lang="en-US" dirty="0"/>
              <a:t> </a:t>
            </a:r>
            <a:r>
              <a:rPr lang="en-US" dirty="0" err="1"/>
              <a:t>desenvolvam</a:t>
            </a:r>
            <a:r>
              <a:rPr lang="en-US" dirty="0"/>
              <a:t> </a:t>
            </a:r>
            <a:r>
              <a:rPr lang="en-US" dirty="0" err="1"/>
              <a:t>seus</a:t>
            </a:r>
            <a:r>
              <a:rPr lang="en-US" dirty="0"/>
              <a:t> </a:t>
            </a:r>
            <a:r>
              <a:rPr lang="en-US" dirty="0" err="1"/>
              <a:t>mecanismos</a:t>
            </a:r>
            <a:r>
              <a:rPr lang="en-US" dirty="0"/>
              <a:t> molecular e para escaper das </a:t>
            </a:r>
            <a:r>
              <a:rPr lang="en-US" dirty="0" err="1"/>
              <a:t>respostas</a:t>
            </a:r>
            <a:r>
              <a:rPr lang="en-US" dirty="0"/>
              <a:t> </a:t>
            </a:r>
            <a:r>
              <a:rPr lang="en-US" dirty="0" err="1"/>
              <a:t>inata</a:t>
            </a:r>
            <a:r>
              <a:rPr lang="en-US" dirty="0"/>
              <a:t> e </a:t>
            </a:r>
            <a:r>
              <a:rPr lang="en-US" dirty="0" err="1"/>
              <a:t>adaptativa</a:t>
            </a:r>
            <a:r>
              <a:rPr lang="en-US" dirty="0"/>
              <a:t>, e </a:t>
            </a:r>
            <a:r>
              <a:rPr lang="en-US" dirty="0" err="1"/>
              <a:t>então</a:t>
            </a:r>
            <a:r>
              <a:rPr lang="en-US" dirty="0"/>
              <a:t> </a:t>
            </a:r>
            <a:r>
              <a:rPr lang="en-US" dirty="0" err="1"/>
              <a:t>levar</a:t>
            </a:r>
            <a:r>
              <a:rPr lang="en-US" dirty="0"/>
              <a:t> </a:t>
            </a:r>
            <a:r>
              <a:rPr lang="en-US" dirty="0" err="1"/>
              <a:t>ao</a:t>
            </a:r>
            <a:r>
              <a:rPr lang="en-US" dirty="0"/>
              <a:t> </a:t>
            </a:r>
            <a:r>
              <a:rPr lang="en-US" dirty="0" err="1"/>
              <a:t>estabelecimento</a:t>
            </a:r>
            <a:r>
              <a:rPr lang="en-US" dirty="0"/>
              <a:t> de </a:t>
            </a:r>
            <a:r>
              <a:rPr lang="en-US" dirty="0" err="1"/>
              <a:t>uma</a:t>
            </a:r>
            <a:r>
              <a:rPr lang="en-US" dirty="0"/>
              <a:t> </a:t>
            </a:r>
            <a:r>
              <a:rPr lang="en-US" dirty="0" err="1"/>
              <a:t>desordem</a:t>
            </a:r>
            <a:r>
              <a:rPr lang="en-US" dirty="0"/>
              <a:t> immune </a:t>
            </a:r>
            <a:r>
              <a:rPr lang="en-US" dirty="0" err="1"/>
              <a:t>crônica</a:t>
            </a:r>
            <a:r>
              <a:rPr lang="en-US" dirty="0"/>
              <a:t> </a:t>
            </a:r>
            <a:r>
              <a:rPr lang="en-US" dirty="0" err="1"/>
              <a:t>ou</a:t>
            </a:r>
            <a:r>
              <a:rPr lang="en-US" dirty="0"/>
              <a:t>, </a:t>
            </a:r>
            <a:r>
              <a:rPr lang="en-US" dirty="0" err="1"/>
              <a:t>por</a:t>
            </a:r>
            <a:r>
              <a:rPr lang="en-US" dirty="0"/>
              <a:t> outro </a:t>
            </a:r>
            <a:r>
              <a:rPr lang="en-US" dirty="0" err="1"/>
              <a:t>lado</a:t>
            </a:r>
            <a:r>
              <a:rPr lang="en-US" dirty="0"/>
              <a:t>, </a:t>
            </a:r>
            <a:r>
              <a:rPr lang="en-US" dirty="0" err="1"/>
              <a:t>uma</a:t>
            </a:r>
            <a:r>
              <a:rPr lang="en-US" dirty="0"/>
              <a:t> </a:t>
            </a:r>
            <a:r>
              <a:rPr lang="en-US" dirty="0" err="1"/>
              <a:t>relação</a:t>
            </a:r>
            <a:r>
              <a:rPr lang="en-US" dirty="0"/>
              <a:t> </a:t>
            </a:r>
            <a:r>
              <a:rPr lang="en-US" dirty="0" err="1"/>
              <a:t>simbiótica</a:t>
            </a:r>
            <a:r>
              <a:rPr lang="en-US" dirty="0"/>
              <a:t>.</a:t>
            </a:r>
            <a:br>
              <a:rPr lang="en-US" dirty="0"/>
            </a:br>
            <a:br>
              <a:rPr lang="en-US" dirty="0"/>
            </a:br>
            <a:endParaRPr lang="pt-BR" dirty="0"/>
          </a:p>
        </p:txBody>
      </p:sp>
      <p:sp>
        <p:nvSpPr>
          <p:cNvPr id="4" name="Espaço Reservado para Número de Slide 3"/>
          <p:cNvSpPr>
            <a:spLocks noGrp="1"/>
          </p:cNvSpPr>
          <p:nvPr>
            <p:ph type="sldNum" sz="quarter" idx="5"/>
          </p:nvPr>
        </p:nvSpPr>
        <p:spPr/>
        <p:txBody>
          <a:bodyPr/>
          <a:lstStyle/>
          <a:p>
            <a:fld id="{EE38BFEA-5463-7B43-A397-993DEB555D08}" type="slidenum">
              <a:rPr lang="pt-BR" smtClean="0"/>
              <a:t>9</a:t>
            </a:fld>
            <a:endParaRPr lang="pt-BR"/>
          </a:p>
        </p:txBody>
      </p:sp>
    </p:spTree>
    <p:extLst>
      <p:ext uri="{BB962C8B-B14F-4D97-AF65-F5344CB8AC3E}">
        <p14:creationId xmlns:p14="http://schemas.microsoft.com/office/powerpoint/2010/main" val="2823611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6661B54D-6DA1-1542-C0DA-9A60BBB3F7F8}"/>
              </a:ext>
            </a:extLst>
          </p:cNvPr>
          <p:cNvSpPr>
            <a:spLocks noGrp="1"/>
          </p:cNvSpPr>
          <p:nvPr>
            <p:ph type="pic" sz="quarter" idx="10"/>
          </p:nvPr>
        </p:nvSpPr>
        <p:spPr>
          <a:xfrm>
            <a:off x="7506165" y="0"/>
            <a:ext cx="4701264" cy="6858000"/>
          </a:xfrm>
          <a:custGeom>
            <a:avLst/>
            <a:gdLst>
              <a:gd name="connsiteX0" fmla="*/ 186640 w 4701264"/>
              <a:gd name="connsiteY0" fmla="*/ 0 h 6858000"/>
              <a:gd name="connsiteX1" fmla="*/ 4701264 w 4701264"/>
              <a:gd name="connsiteY1" fmla="*/ 0 h 6858000"/>
              <a:gd name="connsiteX2" fmla="*/ 4701264 w 4701264"/>
              <a:gd name="connsiteY2" fmla="*/ 6858000 h 6858000"/>
              <a:gd name="connsiteX3" fmla="*/ 186640 w 4701264"/>
              <a:gd name="connsiteY3" fmla="*/ 6858000 h 6858000"/>
              <a:gd name="connsiteX4" fmla="*/ 0 w 4701264"/>
              <a:gd name="connsiteY4" fmla="*/ 6671360 h 6858000"/>
              <a:gd name="connsiteX5" fmla="*/ 0 w 4701264"/>
              <a:gd name="connsiteY5" fmla="*/ 186640 h 6858000"/>
              <a:gd name="connsiteX6" fmla="*/ 186640 w 4701264"/>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01264" h="6858000">
                <a:moveTo>
                  <a:pt x="186640" y="0"/>
                </a:moveTo>
                <a:lnTo>
                  <a:pt x="4701264" y="0"/>
                </a:lnTo>
                <a:lnTo>
                  <a:pt x="4701264" y="6858000"/>
                </a:lnTo>
                <a:lnTo>
                  <a:pt x="186640" y="6858000"/>
                </a:lnTo>
                <a:cubicBezTo>
                  <a:pt x="83562" y="6858000"/>
                  <a:pt x="0" y="6774438"/>
                  <a:pt x="0" y="6671360"/>
                </a:cubicBezTo>
                <a:lnTo>
                  <a:pt x="0" y="186640"/>
                </a:lnTo>
                <a:cubicBezTo>
                  <a:pt x="0" y="83562"/>
                  <a:pt x="83562" y="0"/>
                  <a:pt x="186640" y="0"/>
                </a:cubicBezTo>
                <a:close/>
              </a:path>
            </a:pathLst>
          </a:custGeom>
          <a:solidFill>
            <a:schemeClr val="bg1">
              <a:lumMod val="85000"/>
            </a:schemeClr>
          </a:solidFill>
        </p:spPr>
        <p:txBody>
          <a:bodyPr wrap="square">
            <a:noAutofit/>
          </a:bodyPr>
          <a:lstStyle/>
          <a:p>
            <a:endParaRPr lang="en-ID"/>
          </a:p>
        </p:txBody>
      </p:sp>
    </p:spTree>
    <p:extLst>
      <p:ext uri="{BB962C8B-B14F-4D97-AF65-F5344CB8AC3E}">
        <p14:creationId xmlns:p14="http://schemas.microsoft.com/office/powerpoint/2010/main" val="15646554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7CAB50F-BE52-0E0A-0E47-750DA4F40D5A}"/>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Imagem 2">
            <a:extLst>
              <a:ext uri="{FF2B5EF4-FFF2-40B4-BE49-F238E27FC236}">
                <a16:creationId xmlns:a16="http://schemas.microsoft.com/office/drawing/2014/main" id="{78F4829C-CF5B-50C8-95EC-0D91F51532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a:extLst>
              <a:ext uri="{FF2B5EF4-FFF2-40B4-BE49-F238E27FC236}">
                <a16:creationId xmlns:a16="http://schemas.microsoft.com/office/drawing/2014/main" id="{D44FC448-4872-A389-5A34-52F72A0558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9C326CD8-99EC-6178-16C4-5689B5942F26}"/>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6" name="Espaço Reservado para Rodapé 5">
            <a:extLst>
              <a:ext uri="{FF2B5EF4-FFF2-40B4-BE49-F238E27FC236}">
                <a16:creationId xmlns:a16="http://schemas.microsoft.com/office/drawing/2014/main" id="{2674C533-37A5-D0E0-67BB-81A709A51B2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322166C0-C924-CBCE-0448-F78B6253BC1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90718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AF3770-07F5-DD24-D012-92B00AD7FA61}"/>
              </a:ext>
            </a:extLst>
          </p:cNvPr>
          <p:cNvSpPr>
            <a:spLocks noGrp="1"/>
          </p:cNvSpPr>
          <p:nvPr>
            <p:ph type="title"/>
          </p:nvPr>
        </p:nvSpPr>
        <p:spPr/>
        <p:txBody>
          <a:bodyPr/>
          <a:lstStyle/>
          <a:p>
            <a:r>
              <a:rPr lang="pt-BR"/>
              <a:t>Clique para editar o título Mestre</a:t>
            </a:r>
          </a:p>
        </p:txBody>
      </p:sp>
      <p:sp>
        <p:nvSpPr>
          <p:cNvPr id="3" name="Espaço Reservado para Texto Vertical 2">
            <a:extLst>
              <a:ext uri="{FF2B5EF4-FFF2-40B4-BE49-F238E27FC236}">
                <a16:creationId xmlns:a16="http://schemas.microsoft.com/office/drawing/2014/main" id="{559C8D78-3B78-7ACD-DAA1-16F07CDF6D68}"/>
              </a:ext>
            </a:extLst>
          </p:cNvPr>
          <p:cNvSpPr>
            <a:spLocks noGrp="1"/>
          </p:cNvSpPr>
          <p:nvPr>
            <p:ph type="body" orient="vert" idx="1"/>
          </p:nvPr>
        </p:nvSpPr>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271353A4-5811-EFCE-0372-6F53E6D395DA}"/>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1A843BA2-D379-FAAE-DEC8-A4A943AFA25A}"/>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F54B0AB-65CB-62A0-7A04-ABAE6C68BAB1}"/>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829568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5526D0C8-5AA2-CB5B-9B6B-CED91F6ED087}"/>
              </a:ext>
            </a:extLst>
          </p:cNvPr>
          <p:cNvSpPr>
            <a:spLocks noGrp="1"/>
          </p:cNvSpPr>
          <p:nvPr>
            <p:ph type="title" orient="vert"/>
          </p:nvPr>
        </p:nvSpPr>
        <p:spPr>
          <a:xfrm>
            <a:off x="8724900" y="365125"/>
            <a:ext cx="2628900" cy="5811838"/>
          </a:xfrm>
        </p:spPr>
        <p:txBody>
          <a:bodyPr vert="eaVert"/>
          <a:lstStyle/>
          <a:p>
            <a:r>
              <a:rPr lang="pt-BR"/>
              <a:t>Clique para editar o título Mestre</a:t>
            </a:r>
          </a:p>
        </p:txBody>
      </p:sp>
      <p:sp>
        <p:nvSpPr>
          <p:cNvPr id="3" name="Espaço Reservado para Texto Vertical 2">
            <a:extLst>
              <a:ext uri="{FF2B5EF4-FFF2-40B4-BE49-F238E27FC236}">
                <a16:creationId xmlns:a16="http://schemas.microsoft.com/office/drawing/2014/main" id="{A089749B-CDBF-AC1E-89DF-FE62C0937FED}"/>
              </a:ext>
            </a:extLst>
          </p:cNvPr>
          <p:cNvSpPr>
            <a:spLocks noGrp="1"/>
          </p:cNvSpPr>
          <p:nvPr>
            <p:ph type="body" orient="vert" idx="1"/>
          </p:nvPr>
        </p:nvSpPr>
        <p:spPr>
          <a:xfrm>
            <a:off x="838200" y="365125"/>
            <a:ext cx="7734300" cy="5811838"/>
          </a:xfrm>
        </p:spPr>
        <p:txBody>
          <a:bodyPr vert="eaVert"/>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3B06B7-1034-3ADD-827F-D2E81F5E8099}"/>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BAECA8A2-DB35-1017-148B-FD1C22895754}"/>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BEA98427-82DE-2713-DCFA-1975126018B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552814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1_Title Slide">
  <p:cSld name="11_Title Slide">
    <p:spTree>
      <p:nvGrpSpPr>
        <p:cNvPr id="1" name="Shape 21"/>
        <p:cNvGrpSpPr/>
        <p:nvPr/>
      </p:nvGrpSpPr>
      <p:grpSpPr>
        <a:xfrm>
          <a:off x="0" y="0"/>
          <a:ext cx="0" cy="0"/>
          <a:chOff x="0" y="0"/>
          <a:chExt cx="0" cy="0"/>
        </a:xfrm>
      </p:grpSpPr>
      <p:sp>
        <p:nvSpPr>
          <p:cNvPr id="22" name="Google Shape;22;p70"/>
          <p:cNvSpPr>
            <a:spLocks noGrp="1"/>
          </p:cNvSpPr>
          <p:nvPr>
            <p:ph type="pic" idx="2"/>
          </p:nvPr>
        </p:nvSpPr>
        <p:spPr>
          <a:xfrm>
            <a:off x="6239479" y="1916117"/>
            <a:ext cx="2223920" cy="4000500"/>
          </a:xfrm>
          <a:prstGeom prst="rect">
            <a:avLst/>
          </a:prstGeom>
          <a:solidFill>
            <a:srgbClr val="BFBFBF"/>
          </a:solidFill>
          <a:ln>
            <a:noFill/>
          </a:ln>
        </p:spPr>
      </p:sp>
      <p:sp>
        <p:nvSpPr>
          <p:cNvPr id="23" name="Google Shape;23;p70"/>
          <p:cNvSpPr>
            <a:spLocks noGrp="1"/>
          </p:cNvSpPr>
          <p:nvPr>
            <p:ph type="pic" idx="3"/>
          </p:nvPr>
        </p:nvSpPr>
        <p:spPr>
          <a:xfrm>
            <a:off x="8986401" y="948024"/>
            <a:ext cx="2223920" cy="4000500"/>
          </a:xfrm>
          <a:prstGeom prst="rect">
            <a:avLst/>
          </a:prstGeom>
          <a:solidFill>
            <a:srgbClr val="BFBFBF"/>
          </a:solidFill>
          <a:ln>
            <a:noFill/>
          </a:ln>
        </p:spPr>
      </p:sp>
    </p:spTree>
    <p:extLst>
      <p:ext uri="{BB962C8B-B14F-4D97-AF65-F5344CB8AC3E}">
        <p14:creationId xmlns:p14="http://schemas.microsoft.com/office/powerpoint/2010/main" val="3283999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E1E27-FC5F-9F30-E811-20EB8DF1575B}"/>
              </a:ext>
            </a:extLst>
          </p:cNvPr>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p>
        </p:txBody>
      </p:sp>
      <p:sp>
        <p:nvSpPr>
          <p:cNvPr id="3" name="Subtítulo 2">
            <a:extLst>
              <a:ext uri="{FF2B5EF4-FFF2-40B4-BE49-F238E27FC236}">
                <a16:creationId xmlns:a16="http://schemas.microsoft.com/office/drawing/2014/main" id="{B58520D8-9B12-D234-89FD-BFA3A32BB61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p>
        </p:txBody>
      </p:sp>
      <p:sp>
        <p:nvSpPr>
          <p:cNvPr id="4" name="Espaço Reservado para Data 3">
            <a:extLst>
              <a:ext uri="{FF2B5EF4-FFF2-40B4-BE49-F238E27FC236}">
                <a16:creationId xmlns:a16="http://schemas.microsoft.com/office/drawing/2014/main" id="{BC09214A-EC8C-A767-D480-82281B5CCE19}"/>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B56815C5-A404-2FBD-80C6-D484A1E24DAF}"/>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47BB6C06-935C-F9A7-6754-6B6067EB1388}"/>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16019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2B732D-C30F-AEDF-30C2-1BD0B3FCBAED}"/>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C9DE204E-44EA-8E2F-FC0B-112E3260BBBC}"/>
              </a:ext>
            </a:extLst>
          </p:cNvPr>
          <p:cNvSpPr>
            <a:spLocks noGrp="1"/>
          </p:cNvSpPr>
          <p:nvPr>
            <p:ph idx="1"/>
          </p:nvPr>
        </p:nvSpPr>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BBF05A5F-56E6-10C4-214E-D7EF1CD485A8}"/>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DCEB7D7C-836D-3DF3-9D93-4B85A3D5D463}"/>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54191B94-A8E5-5D44-CAF4-6711C79049D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3428641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F7071C7-A930-3108-0538-215F49935A64}"/>
              </a:ext>
            </a:extLst>
          </p:cNvPr>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p>
        </p:txBody>
      </p:sp>
      <p:sp>
        <p:nvSpPr>
          <p:cNvPr id="3" name="Espaço Reservado para Texto 2">
            <a:extLst>
              <a:ext uri="{FF2B5EF4-FFF2-40B4-BE49-F238E27FC236}">
                <a16:creationId xmlns:a16="http://schemas.microsoft.com/office/drawing/2014/main" id="{8FCB4CD3-3C69-26B5-9606-AB1D3B0E1C9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pt-BR"/>
              <a:t>Clique para editar os estilos de texto Mestres</a:t>
            </a:r>
          </a:p>
        </p:txBody>
      </p:sp>
      <p:sp>
        <p:nvSpPr>
          <p:cNvPr id="4" name="Espaço Reservado para Data 3">
            <a:extLst>
              <a:ext uri="{FF2B5EF4-FFF2-40B4-BE49-F238E27FC236}">
                <a16:creationId xmlns:a16="http://schemas.microsoft.com/office/drawing/2014/main" id="{4CCE23A8-DC8B-B53E-9A72-097D470CD355}"/>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5" name="Espaço Reservado para Rodapé 4">
            <a:extLst>
              <a:ext uri="{FF2B5EF4-FFF2-40B4-BE49-F238E27FC236}">
                <a16:creationId xmlns:a16="http://schemas.microsoft.com/office/drawing/2014/main" id="{D773E606-EA44-0EBD-1A5B-8D3C49B490EB}"/>
              </a:ext>
            </a:extLst>
          </p:cNvPr>
          <p:cNvSpPr>
            <a:spLocks noGrp="1"/>
          </p:cNvSpPr>
          <p:nvPr>
            <p:ph type="ftr" sz="quarter" idx="11"/>
          </p:nvPr>
        </p:nvSpPr>
        <p:spPr/>
        <p:txBody>
          <a:bodyPr/>
          <a:lstStyle/>
          <a:p>
            <a:endParaRPr lang="pt-BR"/>
          </a:p>
        </p:txBody>
      </p:sp>
      <p:sp>
        <p:nvSpPr>
          <p:cNvPr id="6" name="Espaço Reservado para Número de Slide 5">
            <a:extLst>
              <a:ext uri="{FF2B5EF4-FFF2-40B4-BE49-F238E27FC236}">
                <a16:creationId xmlns:a16="http://schemas.microsoft.com/office/drawing/2014/main" id="{E0BB2FD1-DEC0-00AA-6F34-3F4882F19B64}"/>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636214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B7CA28-5C72-BF1B-635D-3F0062FA8B12}"/>
              </a:ext>
            </a:extLst>
          </p:cNvPr>
          <p:cNvSpPr>
            <a:spLocks noGrp="1"/>
          </p:cNvSpPr>
          <p:nvPr>
            <p:ph type="title"/>
          </p:nvPr>
        </p:nvSpPr>
        <p:spPr/>
        <p:txBody>
          <a:bodyPr/>
          <a:lstStyle/>
          <a:p>
            <a:r>
              <a:rPr lang="pt-BR"/>
              <a:t>Clique para editar o título Mestre</a:t>
            </a:r>
          </a:p>
        </p:txBody>
      </p:sp>
      <p:sp>
        <p:nvSpPr>
          <p:cNvPr id="3" name="Espaço Reservado para Conteúdo 2">
            <a:extLst>
              <a:ext uri="{FF2B5EF4-FFF2-40B4-BE49-F238E27FC236}">
                <a16:creationId xmlns:a16="http://schemas.microsoft.com/office/drawing/2014/main" id="{22D481B4-D096-CAA7-7DE1-9884E28816F6}"/>
              </a:ext>
            </a:extLst>
          </p:cNvPr>
          <p:cNvSpPr>
            <a:spLocks noGrp="1"/>
          </p:cNvSpPr>
          <p:nvPr>
            <p:ph sz="half" idx="1"/>
          </p:nvPr>
        </p:nvSpPr>
        <p:spPr>
          <a:xfrm>
            <a:off x="838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Conteúdo 3">
            <a:extLst>
              <a:ext uri="{FF2B5EF4-FFF2-40B4-BE49-F238E27FC236}">
                <a16:creationId xmlns:a16="http://schemas.microsoft.com/office/drawing/2014/main" id="{5F5E6CE1-E183-28F2-8B6D-F63C5A90804A}"/>
              </a:ext>
            </a:extLst>
          </p:cNvPr>
          <p:cNvSpPr>
            <a:spLocks noGrp="1"/>
          </p:cNvSpPr>
          <p:nvPr>
            <p:ph sz="half" idx="2"/>
          </p:nvPr>
        </p:nvSpPr>
        <p:spPr>
          <a:xfrm>
            <a:off x="6172200" y="1825625"/>
            <a:ext cx="5181600" cy="435133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Data 4">
            <a:extLst>
              <a:ext uri="{FF2B5EF4-FFF2-40B4-BE49-F238E27FC236}">
                <a16:creationId xmlns:a16="http://schemas.microsoft.com/office/drawing/2014/main" id="{782AD60E-88A8-7220-5F8B-1F03073DB01E}"/>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6" name="Espaço Reservado para Rodapé 5">
            <a:extLst>
              <a:ext uri="{FF2B5EF4-FFF2-40B4-BE49-F238E27FC236}">
                <a16:creationId xmlns:a16="http://schemas.microsoft.com/office/drawing/2014/main" id="{6D50015C-2BC5-3205-A03F-EF40CD0E6A9E}"/>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C126F9E3-767E-FF3F-4155-2C300005DF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415004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05C2D4-B4D7-8CC8-BB7D-AF353CDB9028}"/>
              </a:ext>
            </a:extLst>
          </p:cNvPr>
          <p:cNvSpPr>
            <a:spLocks noGrp="1"/>
          </p:cNvSpPr>
          <p:nvPr>
            <p:ph type="title"/>
          </p:nvPr>
        </p:nvSpPr>
        <p:spPr>
          <a:xfrm>
            <a:off x="839788" y="365125"/>
            <a:ext cx="10515600" cy="1325563"/>
          </a:xfrm>
        </p:spPr>
        <p:txBody>
          <a:bodyPr/>
          <a:lstStyle/>
          <a:p>
            <a:r>
              <a:rPr lang="pt-BR"/>
              <a:t>Clique para editar o título Mestre</a:t>
            </a:r>
          </a:p>
        </p:txBody>
      </p:sp>
      <p:sp>
        <p:nvSpPr>
          <p:cNvPr id="3" name="Espaço Reservado para Texto 2">
            <a:extLst>
              <a:ext uri="{FF2B5EF4-FFF2-40B4-BE49-F238E27FC236}">
                <a16:creationId xmlns:a16="http://schemas.microsoft.com/office/drawing/2014/main" id="{4C7862B1-D141-28E9-2BD2-FAAB826CD3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4" name="Espaço Reservado para Conteúdo 3">
            <a:extLst>
              <a:ext uri="{FF2B5EF4-FFF2-40B4-BE49-F238E27FC236}">
                <a16:creationId xmlns:a16="http://schemas.microsoft.com/office/drawing/2014/main" id="{AFA00451-CFC4-68F6-415D-5ABFDF220DCC}"/>
              </a:ext>
            </a:extLst>
          </p:cNvPr>
          <p:cNvSpPr>
            <a:spLocks noGrp="1"/>
          </p:cNvSpPr>
          <p:nvPr>
            <p:ph sz="half" idx="2"/>
          </p:nvPr>
        </p:nvSpPr>
        <p:spPr>
          <a:xfrm>
            <a:off x="839788" y="2505075"/>
            <a:ext cx="5157787"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5" name="Espaço Reservado para Texto 4">
            <a:extLst>
              <a:ext uri="{FF2B5EF4-FFF2-40B4-BE49-F238E27FC236}">
                <a16:creationId xmlns:a16="http://schemas.microsoft.com/office/drawing/2014/main" id="{03AFD645-BB69-052A-9B13-86A3BDBA8D5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os estilos de texto Mestres</a:t>
            </a:r>
          </a:p>
        </p:txBody>
      </p:sp>
      <p:sp>
        <p:nvSpPr>
          <p:cNvPr id="6" name="Espaço Reservado para Conteúdo 5">
            <a:extLst>
              <a:ext uri="{FF2B5EF4-FFF2-40B4-BE49-F238E27FC236}">
                <a16:creationId xmlns:a16="http://schemas.microsoft.com/office/drawing/2014/main" id="{E4FA3899-7D9A-233E-13C0-1B02FE327F6A}"/>
              </a:ext>
            </a:extLst>
          </p:cNvPr>
          <p:cNvSpPr>
            <a:spLocks noGrp="1"/>
          </p:cNvSpPr>
          <p:nvPr>
            <p:ph sz="quarter" idx="4"/>
          </p:nvPr>
        </p:nvSpPr>
        <p:spPr>
          <a:xfrm>
            <a:off x="6172200" y="2505075"/>
            <a:ext cx="5183188" cy="3684588"/>
          </a:xfrm>
        </p:spPr>
        <p:txBody>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7" name="Espaço Reservado para Data 6">
            <a:extLst>
              <a:ext uri="{FF2B5EF4-FFF2-40B4-BE49-F238E27FC236}">
                <a16:creationId xmlns:a16="http://schemas.microsoft.com/office/drawing/2014/main" id="{2EC779B6-447C-C5EA-A62C-47E0A334D413}"/>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8" name="Espaço Reservado para Rodapé 7">
            <a:extLst>
              <a:ext uri="{FF2B5EF4-FFF2-40B4-BE49-F238E27FC236}">
                <a16:creationId xmlns:a16="http://schemas.microsoft.com/office/drawing/2014/main" id="{5D53A53C-9C31-1B0A-FB4F-D8B59DECFB60}"/>
              </a:ext>
            </a:extLst>
          </p:cNvPr>
          <p:cNvSpPr>
            <a:spLocks noGrp="1"/>
          </p:cNvSpPr>
          <p:nvPr>
            <p:ph type="ftr" sz="quarter" idx="11"/>
          </p:nvPr>
        </p:nvSpPr>
        <p:spPr/>
        <p:txBody>
          <a:bodyPr/>
          <a:lstStyle/>
          <a:p>
            <a:endParaRPr lang="pt-BR"/>
          </a:p>
        </p:txBody>
      </p:sp>
      <p:sp>
        <p:nvSpPr>
          <p:cNvPr id="9" name="Espaço Reservado para Número de Slide 8">
            <a:extLst>
              <a:ext uri="{FF2B5EF4-FFF2-40B4-BE49-F238E27FC236}">
                <a16:creationId xmlns:a16="http://schemas.microsoft.com/office/drawing/2014/main" id="{D67E1BF1-17D2-91A3-D4AB-3F22EB196645}"/>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0570237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4390FD-A001-39AF-0FBE-AC7499B87F9D}"/>
              </a:ext>
            </a:extLst>
          </p:cNvPr>
          <p:cNvSpPr>
            <a:spLocks noGrp="1"/>
          </p:cNvSpPr>
          <p:nvPr>
            <p:ph type="title"/>
          </p:nvPr>
        </p:nvSpPr>
        <p:spPr/>
        <p:txBody>
          <a:bodyPr/>
          <a:lstStyle/>
          <a:p>
            <a:r>
              <a:rPr lang="pt-BR"/>
              <a:t>Clique para editar o título Mestre</a:t>
            </a:r>
          </a:p>
        </p:txBody>
      </p:sp>
      <p:sp>
        <p:nvSpPr>
          <p:cNvPr id="3" name="Espaço Reservado para Data 2">
            <a:extLst>
              <a:ext uri="{FF2B5EF4-FFF2-40B4-BE49-F238E27FC236}">
                <a16:creationId xmlns:a16="http://schemas.microsoft.com/office/drawing/2014/main" id="{041E0724-F5F9-D762-63EC-56BD26988E20}"/>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4" name="Espaço Reservado para Rodapé 3">
            <a:extLst>
              <a:ext uri="{FF2B5EF4-FFF2-40B4-BE49-F238E27FC236}">
                <a16:creationId xmlns:a16="http://schemas.microsoft.com/office/drawing/2014/main" id="{8EA3F66B-5010-C223-5E21-6F6B197ECB51}"/>
              </a:ext>
            </a:extLst>
          </p:cNvPr>
          <p:cNvSpPr>
            <a:spLocks noGrp="1"/>
          </p:cNvSpPr>
          <p:nvPr>
            <p:ph type="ftr" sz="quarter" idx="11"/>
          </p:nvPr>
        </p:nvSpPr>
        <p:spPr/>
        <p:txBody>
          <a:bodyPr/>
          <a:lstStyle/>
          <a:p>
            <a:endParaRPr lang="pt-BR"/>
          </a:p>
        </p:txBody>
      </p:sp>
      <p:sp>
        <p:nvSpPr>
          <p:cNvPr id="5" name="Espaço Reservado para Número de Slide 4">
            <a:extLst>
              <a:ext uri="{FF2B5EF4-FFF2-40B4-BE49-F238E27FC236}">
                <a16:creationId xmlns:a16="http://schemas.microsoft.com/office/drawing/2014/main" id="{5BAF5700-0681-D46E-2B68-9B146F77A563}"/>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601561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a:extLst>
              <a:ext uri="{FF2B5EF4-FFF2-40B4-BE49-F238E27FC236}">
                <a16:creationId xmlns:a16="http://schemas.microsoft.com/office/drawing/2014/main" id="{1FD6CFB1-F3C4-33D3-CAAE-3EE500EB0CB8}"/>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3" name="Espaço Reservado para Rodapé 2">
            <a:extLst>
              <a:ext uri="{FF2B5EF4-FFF2-40B4-BE49-F238E27FC236}">
                <a16:creationId xmlns:a16="http://schemas.microsoft.com/office/drawing/2014/main" id="{6A861E7B-62A2-9C69-E261-262FADAB82BA}"/>
              </a:ext>
            </a:extLst>
          </p:cNvPr>
          <p:cNvSpPr>
            <a:spLocks noGrp="1"/>
          </p:cNvSpPr>
          <p:nvPr>
            <p:ph type="ftr" sz="quarter" idx="11"/>
          </p:nvPr>
        </p:nvSpPr>
        <p:spPr/>
        <p:txBody>
          <a:bodyPr/>
          <a:lstStyle/>
          <a:p>
            <a:endParaRPr lang="pt-BR"/>
          </a:p>
        </p:txBody>
      </p:sp>
      <p:sp>
        <p:nvSpPr>
          <p:cNvPr id="4" name="Espaço Reservado para Número de Slide 3">
            <a:extLst>
              <a:ext uri="{FF2B5EF4-FFF2-40B4-BE49-F238E27FC236}">
                <a16:creationId xmlns:a16="http://schemas.microsoft.com/office/drawing/2014/main" id="{A1B090DA-5825-07EE-2446-A13A2678E100}"/>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226155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DA933A-0174-F994-826C-582518863B1E}"/>
              </a:ext>
            </a:extLst>
          </p:cNvPr>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p>
        </p:txBody>
      </p:sp>
      <p:sp>
        <p:nvSpPr>
          <p:cNvPr id="3" name="Espaço Reservado para Conteúdo 2">
            <a:extLst>
              <a:ext uri="{FF2B5EF4-FFF2-40B4-BE49-F238E27FC236}">
                <a16:creationId xmlns:a16="http://schemas.microsoft.com/office/drawing/2014/main" id="{BFDBDCDF-4A94-4171-EBF6-9F74A7E643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Texto 3">
            <a:extLst>
              <a:ext uri="{FF2B5EF4-FFF2-40B4-BE49-F238E27FC236}">
                <a16:creationId xmlns:a16="http://schemas.microsoft.com/office/drawing/2014/main" id="{96129668-7B24-670D-96E5-CEE1CBFE49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Clique para editar os estilos de texto Mestres</a:t>
            </a:r>
          </a:p>
        </p:txBody>
      </p:sp>
      <p:sp>
        <p:nvSpPr>
          <p:cNvPr id="5" name="Espaço Reservado para Data 4">
            <a:extLst>
              <a:ext uri="{FF2B5EF4-FFF2-40B4-BE49-F238E27FC236}">
                <a16:creationId xmlns:a16="http://schemas.microsoft.com/office/drawing/2014/main" id="{4CB484A0-2BE1-A778-5959-8D85B353DEAC}"/>
              </a:ext>
            </a:extLst>
          </p:cNvPr>
          <p:cNvSpPr>
            <a:spLocks noGrp="1"/>
          </p:cNvSpPr>
          <p:nvPr>
            <p:ph type="dt" sz="half" idx="10"/>
          </p:nvPr>
        </p:nvSpPr>
        <p:spPr/>
        <p:txBody>
          <a:bodyPr/>
          <a:lstStyle/>
          <a:p>
            <a:fld id="{76562295-AB43-244B-8583-ACB011033E77}" type="datetimeFigureOut">
              <a:rPr lang="pt-BR" smtClean="0"/>
              <a:t>27/07/2024</a:t>
            </a:fld>
            <a:endParaRPr lang="pt-BR"/>
          </a:p>
        </p:txBody>
      </p:sp>
      <p:sp>
        <p:nvSpPr>
          <p:cNvPr id="6" name="Espaço Reservado para Rodapé 5">
            <a:extLst>
              <a:ext uri="{FF2B5EF4-FFF2-40B4-BE49-F238E27FC236}">
                <a16:creationId xmlns:a16="http://schemas.microsoft.com/office/drawing/2014/main" id="{E7D8A8CB-C5AF-7D2D-A0F8-4D2EED39D600}"/>
              </a:ext>
            </a:extLst>
          </p:cNvPr>
          <p:cNvSpPr>
            <a:spLocks noGrp="1"/>
          </p:cNvSpPr>
          <p:nvPr>
            <p:ph type="ftr" sz="quarter" idx="11"/>
          </p:nvPr>
        </p:nvSpPr>
        <p:spPr/>
        <p:txBody>
          <a:bodyPr/>
          <a:lstStyle/>
          <a:p>
            <a:endParaRPr lang="pt-BR"/>
          </a:p>
        </p:txBody>
      </p:sp>
      <p:sp>
        <p:nvSpPr>
          <p:cNvPr id="7" name="Espaço Reservado para Número de Slide 6">
            <a:extLst>
              <a:ext uri="{FF2B5EF4-FFF2-40B4-BE49-F238E27FC236}">
                <a16:creationId xmlns:a16="http://schemas.microsoft.com/office/drawing/2014/main" id="{22DA936E-1DAD-4CF4-E439-E8FC7311F62D}"/>
              </a:ext>
            </a:extLst>
          </p:cNvPr>
          <p:cNvSpPr>
            <a:spLocks noGrp="1"/>
          </p:cNvSpPr>
          <p:nvPr>
            <p:ph type="sldNum" sz="quarter" idx="12"/>
          </p:nvPr>
        </p:nvSpPr>
        <p:spPr/>
        <p:txBody>
          <a:bodyPr/>
          <a:lstStyle/>
          <a:p>
            <a:fld id="{C3602348-3988-2546-8369-C4D290FC94BE}" type="slidenum">
              <a:rPr lang="pt-BR" smtClean="0"/>
              <a:t>‹nº›</a:t>
            </a:fld>
            <a:endParaRPr lang="pt-BR"/>
          </a:p>
        </p:txBody>
      </p:sp>
    </p:spTree>
    <p:extLst>
      <p:ext uri="{BB962C8B-B14F-4D97-AF65-F5344CB8AC3E}">
        <p14:creationId xmlns:p14="http://schemas.microsoft.com/office/powerpoint/2010/main" val="186259659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5E0C76-AFE3-1DAC-3904-D2AA0B0383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D"/>
          </a:p>
        </p:txBody>
      </p:sp>
      <p:sp>
        <p:nvSpPr>
          <p:cNvPr id="3" name="Text Placeholder 2">
            <a:extLst>
              <a:ext uri="{FF2B5EF4-FFF2-40B4-BE49-F238E27FC236}">
                <a16:creationId xmlns:a16="http://schemas.microsoft.com/office/drawing/2014/main" id="{6548C290-F462-878A-4817-B44C62AEC8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D"/>
          </a:p>
        </p:txBody>
      </p:sp>
      <p:sp>
        <p:nvSpPr>
          <p:cNvPr id="4" name="Date Placeholder 3">
            <a:extLst>
              <a:ext uri="{FF2B5EF4-FFF2-40B4-BE49-F238E27FC236}">
                <a16:creationId xmlns:a16="http://schemas.microsoft.com/office/drawing/2014/main" id="{6515828C-448F-5269-7119-D5FE390C2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5A6B6B-1432-46C4-96CB-B057CEFE89B7}" type="datetimeFigureOut">
              <a:rPr lang="en-ID" smtClean="0"/>
              <a:t>27/07/2024</a:t>
            </a:fld>
            <a:endParaRPr lang="en-ID"/>
          </a:p>
        </p:txBody>
      </p:sp>
      <p:sp>
        <p:nvSpPr>
          <p:cNvPr id="5" name="Footer Placeholder 4">
            <a:extLst>
              <a:ext uri="{FF2B5EF4-FFF2-40B4-BE49-F238E27FC236}">
                <a16:creationId xmlns:a16="http://schemas.microsoft.com/office/drawing/2014/main" id="{CA753E85-2ECE-BCC4-3D50-612D0A4E57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D"/>
          </a:p>
        </p:txBody>
      </p:sp>
      <p:sp>
        <p:nvSpPr>
          <p:cNvPr id="6" name="Slide Number Placeholder 5">
            <a:extLst>
              <a:ext uri="{FF2B5EF4-FFF2-40B4-BE49-F238E27FC236}">
                <a16:creationId xmlns:a16="http://schemas.microsoft.com/office/drawing/2014/main" id="{5FC3A12F-FBB2-E4BE-9BBF-3AAFF6C13D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6CA350-1510-4253-B2BF-29845DFC66B8}" type="slidenum">
              <a:rPr lang="en-ID" smtClean="0"/>
              <a:t>‹nº›</a:t>
            </a:fld>
            <a:endParaRPr lang="en-ID"/>
          </a:p>
        </p:txBody>
      </p:sp>
    </p:spTree>
    <p:extLst>
      <p:ext uri="{BB962C8B-B14F-4D97-AF65-F5344CB8AC3E}">
        <p14:creationId xmlns:p14="http://schemas.microsoft.com/office/powerpoint/2010/main" val="68664419"/>
      </p:ext>
    </p:extLst>
  </p:cSld>
  <p:clrMap bg1="lt1" tx1="dk1" bg2="lt2" tx2="dk2" accent1="accent1" accent2="accent2" accent3="accent3" accent4="accent4" accent5="accent5" accent6="accent6" hlink="hlink" folHlink="folHlink"/>
  <p:sldLayoutIdLst>
    <p:sldLayoutId id="214748365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a:extLst>
              <a:ext uri="{FF2B5EF4-FFF2-40B4-BE49-F238E27FC236}">
                <a16:creationId xmlns:a16="http://schemas.microsoft.com/office/drawing/2014/main" id="{67860410-6EF3-C0BA-03E3-3D95931F6A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p>
        </p:txBody>
      </p:sp>
      <p:sp>
        <p:nvSpPr>
          <p:cNvPr id="3" name="Espaço Reservado para Texto 2">
            <a:extLst>
              <a:ext uri="{FF2B5EF4-FFF2-40B4-BE49-F238E27FC236}">
                <a16:creationId xmlns:a16="http://schemas.microsoft.com/office/drawing/2014/main" id="{DD2E6615-1125-913F-9DB4-9DD16377C3D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Clique para editar os estilos de texto Mestres</a:t>
            </a:r>
          </a:p>
          <a:p>
            <a:pPr lvl="1"/>
            <a:r>
              <a:rPr lang="pt-BR"/>
              <a:t>Segundo nível</a:t>
            </a:r>
          </a:p>
          <a:p>
            <a:pPr lvl="2"/>
            <a:r>
              <a:rPr lang="pt-BR"/>
              <a:t>Terceiro nível</a:t>
            </a:r>
          </a:p>
          <a:p>
            <a:pPr lvl="3"/>
            <a:r>
              <a:rPr lang="pt-BR"/>
              <a:t>Quarto nível</a:t>
            </a:r>
          </a:p>
          <a:p>
            <a:pPr lvl="4"/>
            <a:r>
              <a:rPr lang="pt-BR"/>
              <a:t>Quinto nível</a:t>
            </a:r>
          </a:p>
        </p:txBody>
      </p:sp>
      <p:sp>
        <p:nvSpPr>
          <p:cNvPr id="4" name="Espaço Reservado para Data 3">
            <a:extLst>
              <a:ext uri="{FF2B5EF4-FFF2-40B4-BE49-F238E27FC236}">
                <a16:creationId xmlns:a16="http://schemas.microsoft.com/office/drawing/2014/main" id="{D1ABE40F-86AA-8105-0FB0-A6A42BAFE31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05A6B6B-1432-46C4-96CB-B057CEFE89B7}" type="datetimeFigureOut">
              <a:rPr lang="en-ID" smtClean="0"/>
              <a:t>27/07/2024</a:t>
            </a:fld>
            <a:endParaRPr lang="en-ID"/>
          </a:p>
        </p:txBody>
      </p:sp>
      <p:sp>
        <p:nvSpPr>
          <p:cNvPr id="5" name="Espaço Reservado para Rodapé 4">
            <a:extLst>
              <a:ext uri="{FF2B5EF4-FFF2-40B4-BE49-F238E27FC236}">
                <a16:creationId xmlns:a16="http://schemas.microsoft.com/office/drawing/2014/main" id="{9197539C-1E2A-7D5B-75F1-85BD15C965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D"/>
          </a:p>
        </p:txBody>
      </p:sp>
      <p:sp>
        <p:nvSpPr>
          <p:cNvPr id="6" name="Espaço Reservado para Número de Slide 5">
            <a:extLst>
              <a:ext uri="{FF2B5EF4-FFF2-40B4-BE49-F238E27FC236}">
                <a16:creationId xmlns:a16="http://schemas.microsoft.com/office/drawing/2014/main" id="{68C35DC4-99B0-919D-16EE-0F28BA6133D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6CA350-1510-4253-B2BF-29845DFC66B8}" type="slidenum">
              <a:rPr lang="en-ID" smtClean="0"/>
              <a:t>‹nº›</a:t>
            </a:fld>
            <a:endParaRPr lang="en-ID"/>
          </a:p>
        </p:txBody>
      </p:sp>
    </p:spTree>
    <p:extLst>
      <p:ext uri="{BB962C8B-B14F-4D97-AF65-F5344CB8AC3E}">
        <p14:creationId xmlns:p14="http://schemas.microsoft.com/office/powerpoint/2010/main" val="135850330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0.jpe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25.pn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3.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0.png"/><Relationship Id="rId4" Type="http://schemas.openxmlformats.org/officeDocument/2006/relationships/image" Target="../media/image59.jpe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eg"/><Relationship Id="rId7" Type="http://schemas.openxmlformats.org/officeDocument/2006/relationships/image" Target="../media/image6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73.png"/><Relationship Id="rId4" Type="http://schemas.openxmlformats.org/officeDocument/2006/relationships/image" Target="../media/image72.png"/></Relationships>
</file>

<file path=ppt/slides/_rels/slide2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image" Target="../media/image75.png"/></Relationships>
</file>

<file path=ppt/slides/_rels/slide2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8.xml"/><Relationship Id="rId1" Type="http://schemas.openxmlformats.org/officeDocument/2006/relationships/slideLayout" Target="../slideLayouts/slideLayout3.xml"/><Relationship Id="rId5" Type="http://schemas.openxmlformats.org/officeDocument/2006/relationships/image" Target="../media/image80.png"/><Relationship Id="rId4" Type="http://schemas.openxmlformats.org/officeDocument/2006/relationships/image" Target="../media/image79.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1.xml"/><Relationship Id="rId1" Type="http://schemas.openxmlformats.org/officeDocument/2006/relationships/slideLayout" Target="../slideLayouts/slideLayout3.xml"/><Relationship Id="rId5" Type="http://schemas.openxmlformats.org/officeDocument/2006/relationships/image" Target="../media/image86.png"/><Relationship Id="rId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88.png"/></Relationships>
</file>

<file path=ppt/slides/_rels/slide34.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notesSlide" Target="../notesSlides/notesSlide33.xml"/><Relationship Id="rId1" Type="http://schemas.openxmlformats.org/officeDocument/2006/relationships/slideLayout" Target="../slideLayouts/slideLayout3.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4.xml"/><Relationship Id="rId1" Type="http://schemas.openxmlformats.org/officeDocument/2006/relationships/slideLayout" Target="../slideLayouts/slideLayout3.xml"/><Relationship Id="rId4" Type="http://schemas.openxmlformats.org/officeDocument/2006/relationships/image" Target="../media/image95.jpeg"/></Relationships>
</file>

<file path=ppt/slides/_rels/slide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99.png"/><Relationship Id="rId4" Type="http://schemas.openxmlformats.org/officeDocument/2006/relationships/image" Target="../media/image98.png"/></Relationships>
</file>

<file path=ppt/slides/_rels/slide3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101.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02.png"/></Relationships>
</file>

<file path=ppt/slides/_rels/slide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3.jpeg"/><Relationship Id="rId5" Type="http://schemas.openxmlformats.org/officeDocument/2006/relationships/image" Target="../media/image6.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3.xml"/><Relationship Id="rId5" Type="http://schemas.openxmlformats.org/officeDocument/2006/relationships/image" Target="../media/image106.png"/><Relationship Id="rId4" Type="http://schemas.openxmlformats.org/officeDocument/2006/relationships/image" Target="../media/image105.png"/></Relationships>
</file>

<file path=ppt/slides/_rels/slide4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3.xml"/><Relationship Id="rId6" Type="http://schemas.openxmlformats.org/officeDocument/2006/relationships/image" Target="../media/image110.jpeg"/><Relationship Id="rId5" Type="http://schemas.openxmlformats.org/officeDocument/2006/relationships/image" Target="../media/image109.png"/><Relationship Id="rId4" Type="http://schemas.openxmlformats.org/officeDocument/2006/relationships/image" Target="../media/image108.jpe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112.jpeg"/><Relationship Id="rId5" Type="http://schemas.openxmlformats.org/officeDocument/2006/relationships/image" Target="../media/image105.png"/><Relationship Id="rId4" Type="http://schemas.openxmlformats.org/officeDocument/2006/relationships/image" Target="../media/image104.png"/></Relationships>
</file>

<file path=ppt/slides/_rels/slide4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116.jpeg"/><Relationship Id="rId5" Type="http://schemas.openxmlformats.org/officeDocument/2006/relationships/image" Target="../media/image115.png"/><Relationship Id="rId4" Type="http://schemas.openxmlformats.org/officeDocument/2006/relationships/image" Target="../media/image114.png"/></Relationships>
</file>

<file path=ppt/slides/_rels/slide46.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120.jpeg"/><Relationship Id="rId5" Type="http://schemas.openxmlformats.org/officeDocument/2006/relationships/image" Target="../media/image119.png"/><Relationship Id="rId10" Type="http://schemas.openxmlformats.org/officeDocument/2006/relationships/image" Target="../media/image124.png"/><Relationship Id="rId4" Type="http://schemas.openxmlformats.org/officeDocument/2006/relationships/image" Target="../media/image118.png"/><Relationship Id="rId9" Type="http://schemas.openxmlformats.org/officeDocument/2006/relationships/image" Target="../media/image123.png"/></Relationships>
</file>

<file path=ppt/slides/_rels/slide4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46.xml"/><Relationship Id="rId1" Type="http://schemas.openxmlformats.org/officeDocument/2006/relationships/slideLayout" Target="../slideLayouts/slideLayout3.xml"/><Relationship Id="rId5" Type="http://schemas.openxmlformats.org/officeDocument/2006/relationships/image" Target="../media/image127.png"/><Relationship Id="rId4" Type="http://schemas.openxmlformats.org/officeDocument/2006/relationships/image" Target="../media/image126.png"/></Relationships>
</file>

<file path=ppt/slides/_rels/slide48.xml.rels><?xml version="1.0" encoding="UTF-8" standalone="yes"?>
<Relationships xmlns="http://schemas.openxmlformats.org/package/2006/relationships"><Relationship Id="rId8" Type="http://schemas.openxmlformats.org/officeDocument/2006/relationships/image" Target="../media/image133.jpeg"/><Relationship Id="rId13" Type="http://schemas.openxmlformats.org/officeDocument/2006/relationships/image" Target="../media/image138.png"/><Relationship Id="rId3" Type="http://schemas.openxmlformats.org/officeDocument/2006/relationships/image" Target="../media/image128.png"/><Relationship Id="rId7" Type="http://schemas.openxmlformats.org/officeDocument/2006/relationships/image" Target="../media/image132.png"/><Relationship Id="rId12" Type="http://schemas.openxmlformats.org/officeDocument/2006/relationships/image" Target="../media/image137.jpeg"/><Relationship Id="rId2" Type="http://schemas.openxmlformats.org/officeDocument/2006/relationships/notesSlide" Target="../notesSlides/notesSlide47.xml"/><Relationship Id="rId1" Type="http://schemas.openxmlformats.org/officeDocument/2006/relationships/slideLayout" Target="../slideLayouts/slideLayout3.xml"/><Relationship Id="rId6" Type="http://schemas.openxmlformats.org/officeDocument/2006/relationships/image" Target="../media/image131.png"/><Relationship Id="rId11" Type="http://schemas.openxmlformats.org/officeDocument/2006/relationships/image" Target="../media/image136.png"/><Relationship Id="rId5" Type="http://schemas.openxmlformats.org/officeDocument/2006/relationships/image" Target="../media/image130.png"/><Relationship Id="rId10" Type="http://schemas.openxmlformats.org/officeDocument/2006/relationships/image" Target="../media/image135.jpeg"/><Relationship Id="rId4" Type="http://schemas.openxmlformats.org/officeDocument/2006/relationships/image" Target="../media/image129.png"/><Relationship Id="rId9" Type="http://schemas.openxmlformats.org/officeDocument/2006/relationships/image" Target="../media/image134.jpeg"/><Relationship Id="rId14" Type="http://schemas.openxmlformats.org/officeDocument/2006/relationships/image" Target="../media/image139.png"/></Relationships>
</file>

<file path=ppt/slides/_rels/slide49.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48.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6.png"/><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2.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51.png"/><Relationship Id="rId5" Type="http://schemas.openxmlformats.org/officeDocument/2006/relationships/image" Target="../media/image150.png"/><Relationship Id="rId4" Type="http://schemas.openxmlformats.org/officeDocument/2006/relationships/image" Target="../media/image149.png"/></Relationships>
</file>

<file path=ppt/slides/_rels/slide5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3.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tângulo 10">
            <a:extLst>
              <a:ext uri="{FF2B5EF4-FFF2-40B4-BE49-F238E27FC236}">
                <a16:creationId xmlns:a16="http://schemas.microsoft.com/office/drawing/2014/main" id="{B1C21317-09B1-FE10-BEAE-5B67C326C7FF}"/>
              </a:ext>
            </a:extLst>
          </p:cNvPr>
          <p:cNvSpPr/>
          <p:nvPr/>
        </p:nvSpPr>
        <p:spPr>
          <a:xfrm>
            <a:off x="-2"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1">
            <a:extLst>
              <a:ext uri="{FF2B5EF4-FFF2-40B4-BE49-F238E27FC236}">
                <a16:creationId xmlns:a16="http://schemas.microsoft.com/office/drawing/2014/main" id="{5C7B3C22-D19B-7120-27E2-5F9DADE85EE1}"/>
              </a:ext>
            </a:extLst>
          </p:cNvPr>
          <p:cNvSpPr/>
          <p:nvPr/>
        </p:nvSpPr>
        <p:spPr>
          <a:xfrm>
            <a:off x="10397438" y="0"/>
            <a:ext cx="820116" cy="1597306"/>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63F878D0-48BE-E904-7AB0-72D1C2603A3E}"/>
              </a:ext>
            </a:extLst>
          </p:cNvPr>
          <p:cNvSpPr txBox="1"/>
          <p:nvPr/>
        </p:nvSpPr>
        <p:spPr>
          <a:xfrm>
            <a:off x="10422636" y="500060"/>
            <a:ext cx="769717" cy="230832"/>
          </a:xfrm>
          <a:prstGeom prst="rect">
            <a:avLst/>
          </a:prstGeom>
          <a:noFill/>
        </p:spPr>
        <p:txBody>
          <a:bodyPr wrap="square" rtlCol="0">
            <a:spAutoFit/>
          </a:bodyPr>
          <a:lstStyle/>
          <a:p>
            <a:pPr algn="ctr"/>
            <a:r>
              <a:rPr lang="pt-BR" sz="900" dirty="0">
                <a:solidFill>
                  <a:srgbClr val="991919"/>
                </a:solidFill>
                <a:latin typeface="DINNextRoundedLTW01-Regular" panose="020F0503020203050203" pitchFamily="34" charset="0"/>
              </a:rPr>
              <a:t>Realização</a:t>
            </a:r>
          </a:p>
        </p:txBody>
      </p:sp>
      <p:pic>
        <p:nvPicPr>
          <p:cNvPr id="13" name="Imagem 12" descr="Logotipo&#10;&#10;Descrição gerada automaticamente">
            <a:extLst>
              <a:ext uri="{FF2B5EF4-FFF2-40B4-BE49-F238E27FC236}">
                <a16:creationId xmlns:a16="http://schemas.microsoft.com/office/drawing/2014/main" id="{EC10B2FD-DF4A-7E27-EA82-4262F71B3E5F}"/>
              </a:ext>
            </a:extLst>
          </p:cNvPr>
          <p:cNvPicPr>
            <a:picLocks noChangeAspect="1"/>
          </p:cNvPicPr>
          <p:nvPr/>
        </p:nvPicPr>
        <p:blipFill>
          <a:blip r:embed="rId3"/>
          <a:stretch>
            <a:fillRect/>
          </a:stretch>
        </p:blipFill>
        <p:spPr>
          <a:xfrm>
            <a:off x="10439134" y="657415"/>
            <a:ext cx="736719" cy="910552"/>
          </a:xfrm>
          <a:prstGeom prst="rect">
            <a:avLst/>
          </a:prstGeom>
        </p:spPr>
      </p:pic>
      <p:sp>
        <p:nvSpPr>
          <p:cNvPr id="16" name="Retângulo Arredondado 15">
            <a:extLst>
              <a:ext uri="{FF2B5EF4-FFF2-40B4-BE49-F238E27FC236}">
                <a16:creationId xmlns:a16="http://schemas.microsoft.com/office/drawing/2014/main" id="{84A7A865-2603-A73E-1EB9-03BD05A03116}"/>
              </a:ext>
            </a:extLst>
          </p:cNvPr>
          <p:cNvSpPr/>
          <p:nvPr/>
        </p:nvSpPr>
        <p:spPr>
          <a:xfrm>
            <a:off x="4382307" y="3957349"/>
            <a:ext cx="3427380" cy="350327"/>
          </a:xfrm>
          <a:prstGeom prst="round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AD632024-545B-2507-B222-15B5C9943C03}"/>
              </a:ext>
            </a:extLst>
          </p:cNvPr>
          <p:cNvSpPr txBox="1"/>
          <p:nvPr/>
        </p:nvSpPr>
        <p:spPr>
          <a:xfrm>
            <a:off x="4578481" y="3970319"/>
            <a:ext cx="3035033" cy="369332"/>
          </a:xfrm>
          <a:prstGeom prst="rect">
            <a:avLst/>
          </a:prstGeom>
          <a:noFill/>
        </p:spPr>
        <p:txBody>
          <a:bodyPr wrap="square" rtlCol="0">
            <a:spAutoFit/>
          </a:bodyPr>
          <a:lstStyle/>
          <a:p>
            <a:pPr algn="ctr"/>
            <a:r>
              <a:rPr lang="pt-BR" b="1" dirty="0">
                <a:solidFill>
                  <a:srgbClr val="991919"/>
                </a:solidFill>
                <a:latin typeface="DIN Next LT Pro Bold" panose="020B0503020203050203" pitchFamily="34" charset="77"/>
              </a:rPr>
              <a:t>26 e 27 de Julho | São Paulo</a:t>
            </a:r>
          </a:p>
        </p:txBody>
      </p:sp>
      <p:pic>
        <p:nvPicPr>
          <p:cNvPr id="20" name="Imagem 19" descr="Texto&#10;&#10;Descrição gerada automaticamente">
            <a:extLst>
              <a:ext uri="{FF2B5EF4-FFF2-40B4-BE49-F238E27FC236}">
                <a16:creationId xmlns:a16="http://schemas.microsoft.com/office/drawing/2014/main" id="{309FF3D7-A2A6-11B9-20DB-070F303B70B3}"/>
              </a:ext>
            </a:extLst>
          </p:cNvPr>
          <p:cNvPicPr>
            <a:picLocks noChangeAspect="1"/>
          </p:cNvPicPr>
          <p:nvPr/>
        </p:nvPicPr>
        <p:blipFill rotWithShape="1">
          <a:blip r:embed="rId4"/>
          <a:srcRect r="75648"/>
          <a:stretch/>
        </p:blipFill>
        <p:spPr>
          <a:xfrm>
            <a:off x="3703806" y="4563430"/>
            <a:ext cx="1165105" cy="764370"/>
          </a:xfrm>
          <a:prstGeom prst="rect">
            <a:avLst/>
          </a:prstGeom>
        </p:spPr>
      </p:pic>
      <p:pic>
        <p:nvPicPr>
          <p:cNvPr id="22" name="Imagem 21" descr="Maçã vermelha em fundo branco&#10;&#10;Descrição gerada automaticamente com confiança média">
            <a:extLst>
              <a:ext uri="{FF2B5EF4-FFF2-40B4-BE49-F238E27FC236}">
                <a16:creationId xmlns:a16="http://schemas.microsoft.com/office/drawing/2014/main" id="{02407157-AFE0-808E-C6C8-A86B330771C6}"/>
              </a:ext>
            </a:extLst>
          </p:cNvPr>
          <p:cNvPicPr>
            <a:picLocks noChangeAspect="1"/>
          </p:cNvPicPr>
          <p:nvPr/>
        </p:nvPicPr>
        <p:blipFill rotWithShape="1">
          <a:blip r:embed="rId5"/>
          <a:srcRect l="42369" t="24005" r="8395" b="24918"/>
          <a:stretch/>
        </p:blipFill>
        <p:spPr>
          <a:xfrm rot="926442">
            <a:off x="-622280" y="370024"/>
            <a:ext cx="3234511" cy="3355428"/>
          </a:xfrm>
          <a:prstGeom prst="rect">
            <a:avLst/>
          </a:prstGeom>
        </p:spPr>
      </p:pic>
      <p:pic>
        <p:nvPicPr>
          <p:cNvPr id="29" name="Imagem 28" descr="Imagem em preto e branco&#10;&#10;Descrição gerada automaticamente">
            <a:extLst>
              <a:ext uri="{FF2B5EF4-FFF2-40B4-BE49-F238E27FC236}">
                <a16:creationId xmlns:a16="http://schemas.microsoft.com/office/drawing/2014/main" id="{E0107C4A-FD72-74E4-CF4A-E479B00D4649}"/>
              </a:ext>
            </a:extLst>
          </p:cNvPr>
          <p:cNvPicPr>
            <a:picLocks noChangeAspect="1"/>
          </p:cNvPicPr>
          <p:nvPr/>
        </p:nvPicPr>
        <p:blipFill rotWithShape="1">
          <a:blip r:embed="rId6">
            <a:extLst>
              <a:ext uri="{BEBA8EAE-BF5A-486C-A8C5-ECC9F3942E4B}">
                <a14:imgProps xmlns:a14="http://schemas.microsoft.com/office/drawing/2010/main">
                  <a14:imgLayer r:embed="rId7">
                    <a14:imgEffect>
                      <a14:artisticPhotocopy/>
                    </a14:imgEffect>
                  </a14:imgLayer>
                </a14:imgProps>
              </a:ext>
            </a:extLst>
          </a:blip>
          <a:srcRect l="24590" t="14398" r="13650" b="8761"/>
          <a:stretch/>
        </p:blipFill>
        <p:spPr>
          <a:xfrm rot="4644863">
            <a:off x="6209047" y="-414831"/>
            <a:ext cx="7318705" cy="8744360"/>
          </a:xfrm>
          <a:prstGeom prst="rect">
            <a:avLst/>
          </a:prstGeom>
        </p:spPr>
      </p:pic>
      <p:pic>
        <p:nvPicPr>
          <p:cNvPr id="4" name="Imagem 3" descr="Desenho de frutas&#10;&#10;Descrição gerada automaticamente">
            <a:extLst>
              <a:ext uri="{FF2B5EF4-FFF2-40B4-BE49-F238E27FC236}">
                <a16:creationId xmlns:a16="http://schemas.microsoft.com/office/drawing/2014/main" id="{80187FDB-3507-2EBF-6164-0027EAB04CA8}"/>
              </a:ext>
            </a:extLst>
          </p:cNvPr>
          <p:cNvPicPr>
            <a:picLocks noChangeAspect="1"/>
          </p:cNvPicPr>
          <p:nvPr/>
        </p:nvPicPr>
        <p:blipFill rotWithShape="1">
          <a:blip r:embed="rId8"/>
          <a:srcRect l="17495" t="15336" r="36638" b="11264"/>
          <a:stretch/>
        </p:blipFill>
        <p:spPr>
          <a:xfrm rot="500075">
            <a:off x="8764727" y="3448388"/>
            <a:ext cx="4012432" cy="4280744"/>
          </a:xfrm>
          <a:prstGeom prst="rect">
            <a:avLst/>
          </a:prstGeom>
        </p:spPr>
      </p:pic>
      <p:pic>
        <p:nvPicPr>
          <p:cNvPr id="3" name="Imagem 2" descr="Texto&#10;&#10;Descrição gerada automaticamente com confiança baixa">
            <a:extLst>
              <a:ext uri="{FF2B5EF4-FFF2-40B4-BE49-F238E27FC236}">
                <a16:creationId xmlns:a16="http://schemas.microsoft.com/office/drawing/2014/main" id="{D52257BE-F4F2-B886-1081-536F8D38BF2C}"/>
              </a:ext>
            </a:extLst>
          </p:cNvPr>
          <p:cNvPicPr>
            <a:picLocks noChangeAspect="1"/>
          </p:cNvPicPr>
          <p:nvPr/>
        </p:nvPicPr>
        <p:blipFill>
          <a:blip r:embed="rId9"/>
          <a:stretch>
            <a:fillRect/>
          </a:stretch>
        </p:blipFill>
        <p:spPr>
          <a:xfrm>
            <a:off x="2828787" y="1781240"/>
            <a:ext cx="6534426" cy="2099487"/>
          </a:xfrm>
          <a:prstGeom prst="rect">
            <a:avLst/>
          </a:prstGeom>
        </p:spPr>
      </p:pic>
      <p:pic>
        <p:nvPicPr>
          <p:cNvPr id="5" name="Imagem 4" descr="Texto&#10;&#10;Descrição gerada automaticamente">
            <a:extLst>
              <a:ext uri="{FF2B5EF4-FFF2-40B4-BE49-F238E27FC236}">
                <a16:creationId xmlns:a16="http://schemas.microsoft.com/office/drawing/2014/main" id="{400D4B11-7C3A-09BC-24E0-C63831B86C94}"/>
              </a:ext>
            </a:extLst>
          </p:cNvPr>
          <p:cNvPicPr>
            <a:picLocks noChangeAspect="1"/>
          </p:cNvPicPr>
          <p:nvPr/>
        </p:nvPicPr>
        <p:blipFill rotWithShape="1">
          <a:blip r:embed="rId4"/>
          <a:srcRect l="24942" r="51092"/>
          <a:stretch/>
        </p:blipFill>
        <p:spPr>
          <a:xfrm>
            <a:off x="6095997" y="4563430"/>
            <a:ext cx="1146622" cy="764370"/>
          </a:xfrm>
          <a:prstGeom prst="rect">
            <a:avLst/>
          </a:prstGeom>
        </p:spPr>
      </p:pic>
      <p:pic>
        <p:nvPicPr>
          <p:cNvPr id="7" name="Imagem 6" descr="Texto&#10;&#10;Descrição gerada automaticamente">
            <a:extLst>
              <a:ext uri="{FF2B5EF4-FFF2-40B4-BE49-F238E27FC236}">
                <a16:creationId xmlns:a16="http://schemas.microsoft.com/office/drawing/2014/main" id="{B7275282-2CDE-D3CE-8771-0A9D7DE4BF80}"/>
              </a:ext>
            </a:extLst>
          </p:cNvPr>
          <p:cNvPicPr>
            <a:picLocks noChangeAspect="1"/>
          </p:cNvPicPr>
          <p:nvPr/>
        </p:nvPicPr>
        <p:blipFill rotWithShape="1">
          <a:blip r:embed="rId4"/>
          <a:srcRect l="48908" r="29843"/>
          <a:stretch/>
        </p:blipFill>
        <p:spPr>
          <a:xfrm>
            <a:off x="5050043" y="4563430"/>
            <a:ext cx="1016618" cy="764370"/>
          </a:xfrm>
          <a:prstGeom prst="rect">
            <a:avLst/>
          </a:prstGeom>
        </p:spPr>
      </p:pic>
      <p:pic>
        <p:nvPicPr>
          <p:cNvPr id="8" name="Imagem 7" descr="Texto&#10;&#10;Descrição gerada automaticamente">
            <a:extLst>
              <a:ext uri="{FF2B5EF4-FFF2-40B4-BE49-F238E27FC236}">
                <a16:creationId xmlns:a16="http://schemas.microsoft.com/office/drawing/2014/main" id="{6D4DE2EA-368B-0BB6-ADA5-D21E4CF171AB}"/>
              </a:ext>
            </a:extLst>
          </p:cNvPr>
          <p:cNvPicPr>
            <a:picLocks noChangeAspect="1"/>
          </p:cNvPicPr>
          <p:nvPr/>
        </p:nvPicPr>
        <p:blipFill rotWithShape="1">
          <a:blip r:embed="rId4"/>
          <a:srcRect l="70284"/>
          <a:stretch/>
        </p:blipFill>
        <p:spPr>
          <a:xfrm>
            <a:off x="7155974" y="4563722"/>
            <a:ext cx="1421718" cy="764370"/>
          </a:xfrm>
          <a:prstGeom prst="rect">
            <a:avLst/>
          </a:prstGeom>
        </p:spPr>
      </p:pic>
    </p:spTree>
    <p:extLst>
      <p:ext uri="{BB962C8B-B14F-4D97-AF65-F5344CB8AC3E}">
        <p14:creationId xmlns:p14="http://schemas.microsoft.com/office/powerpoint/2010/main" val="9168223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2" name="Agrupar 1">
            <a:extLst>
              <a:ext uri="{FF2B5EF4-FFF2-40B4-BE49-F238E27FC236}">
                <a16:creationId xmlns:a16="http://schemas.microsoft.com/office/drawing/2014/main" id="{AFB1636F-A4A1-BFE6-3C45-F54E5284C587}"/>
              </a:ext>
            </a:extLst>
          </p:cNvPr>
          <p:cNvGrpSpPr/>
          <p:nvPr/>
        </p:nvGrpSpPr>
        <p:grpSpPr>
          <a:xfrm rot="16200000">
            <a:off x="-2073842" y="2475042"/>
            <a:ext cx="6188246" cy="1907916"/>
            <a:chOff x="4794485" y="124269"/>
            <a:chExt cx="7188410" cy="2151100"/>
          </a:xfrm>
        </p:grpSpPr>
        <p:pic>
          <p:nvPicPr>
            <p:cNvPr id="3" name="Imagem 2">
              <a:extLst>
                <a:ext uri="{FF2B5EF4-FFF2-40B4-BE49-F238E27FC236}">
                  <a16:creationId xmlns:a16="http://schemas.microsoft.com/office/drawing/2014/main" id="{D499BB82-70F2-8D9E-B780-FF4638EE66C1}"/>
                </a:ext>
              </a:extLst>
            </p:cNvPr>
            <p:cNvPicPr>
              <a:picLocks noChangeAspect="1"/>
            </p:cNvPicPr>
            <p:nvPr/>
          </p:nvPicPr>
          <p:blipFill>
            <a:blip r:embed="rId3"/>
            <a:stretch>
              <a:fillRect/>
            </a:stretch>
          </p:blipFill>
          <p:spPr>
            <a:xfrm>
              <a:off x="4794485" y="124269"/>
              <a:ext cx="7188410" cy="2151100"/>
            </a:xfrm>
            <a:prstGeom prst="rect">
              <a:avLst/>
            </a:prstGeom>
            <a:ln>
              <a:noFill/>
            </a:ln>
            <a:effectLst>
              <a:outerShdw blurRad="292100" dist="139700" dir="2700000" algn="tl" rotWithShape="0">
                <a:srgbClr val="333333">
                  <a:alpha val="65000"/>
                </a:srgbClr>
              </a:outerShdw>
            </a:effectLst>
          </p:spPr>
        </p:pic>
        <p:pic>
          <p:nvPicPr>
            <p:cNvPr id="4" name="Imagem 3">
              <a:extLst>
                <a:ext uri="{FF2B5EF4-FFF2-40B4-BE49-F238E27FC236}">
                  <a16:creationId xmlns:a16="http://schemas.microsoft.com/office/drawing/2014/main" id="{BBCF7178-2257-A1EB-F015-A32BB1C940DD}"/>
                </a:ext>
              </a:extLst>
            </p:cNvPr>
            <p:cNvPicPr>
              <a:picLocks noChangeAspect="1"/>
            </p:cNvPicPr>
            <p:nvPr/>
          </p:nvPicPr>
          <p:blipFill rotWithShape="1">
            <a:blip r:embed="rId4"/>
            <a:srcRect t="50000"/>
            <a:stretch/>
          </p:blipFill>
          <p:spPr>
            <a:xfrm>
              <a:off x="6965750" y="515679"/>
              <a:ext cx="2720510" cy="148116"/>
            </a:xfrm>
            <a:prstGeom prst="rect">
              <a:avLst/>
            </a:prstGeom>
          </p:spPr>
        </p:pic>
      </p:grpSp>
      <p:pic>
        <p:nvPicPr>
          <p:cNvPr id="6" name="Imagem 5">
            <a:extLst>
              <a:ext uri="{FF2B5EF4-FFF2-40B4-BE49-F238E27FC236}">
                <a16:creationId xmlns:a16="http://schemas.microsoft.com/office/drawing/2014/main" id="{CCDE5900-6B0F-FC85-7178-CD047368496C}"/>
              </a:ext>
            </a:extLst>
          </p:cNvPr>
          <p:cNvPicPr>
            <a:picLocks noChangeAspect="1"/>
          </p:cNvPicPr>
          <p:nvPr/>
        </p:nvPicPr>
        <p:blipFill>
          <a:blip r:embed="rId5"/>
          <a:stretch>
            <a:fillRect/>
          </a:stretch>
        </p:blipFill>
        <p:spPr>
          <a:xfrm>
            <a:off x="2158855" y="579431"/>
            <a:ext cx="9787783" cy="618824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7" name="Agrupar 6">
            <a:extLst>
              <a:ext uri="{FF2B5EF4-FFF2-40B4-BE49-F238E27FC236}">
                <a16:creationId xmlns:a16="http://schemas.microsoft.com/office/drawing/2014/main" id="{E43F0816-553E-3884-A4F8-2CC4FC97C43C}"/>
              </a:ext>
            </a:extLst>
          </p:cNvPr>
          <p:cNvGrpSpPr/>
          <p:nvPr/>
        </p:nvGrpSpPr>
        <p:grpSpPr>
          <a:xfrm>
            <a:off x="10575886" y="1599587"/>
            <a:ext cx="713330" cy="712381"/>
            <a:chOff x="10486258" y="1354164"/>
            <a:chExt cx="713330" cy="712381"/>
          </a:xfrm>
        </p:grpSpPr>
        <p:sp>
          <p:nvSpPr>
            <p:cNvPr id="8" name="Oval 38">
              <a:extLst>
                <a:ext uri="{FF2B5EF4-FFF2-40B4-BE49-F238E27FC236}">
                  <a16:creationId xmlns:a16="http://schemas.microsoft.com/office/drawing/2014/main" id="{13825A07-EA02-F64E-37FC-6734B31EA567}"/>
                </a:ext>
              </a:extLst>
            </p:cNvPr>
            <p:cNvSpPr/>
            <p:nvPr/>
          </p:nvSpPr>
          <p:spPr>
            <a:xfrm>
              <a:off x="10486733" y="1354164"/>
              <a:ext cx="712381" cy="712381"/>
            </a:xfrm>
            <a:prstGeom prst="ellipse">
              <a:avLst/>
            </a:prstGeom>
            <a:solidFill>
              <a:srgbClr val="CEB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9" name="TextBox 31">
              <a:extLst>
                <a:ext uri="{FF2B5EF4-FFF2-40B4-BE49-F238E27FC236}">
                  <a16:creationId xmlns:a16="http://schemas.microsoft.com/office/drawing/2014/main" id="{FC755ED9-DDD1-9F35-D31E-923D432D7188}"/>
                </a:ext>
              </a:extLst>
            </p:cNvPr>
            <p:cNvSpPr txBox="1"/>
            <p:nvPr/>
          </p:nvSpPr>
          <p:spPr>
            <a:xfrm>
              <a:off x="10486258" y="1479522"/>
              <a:ext cx="713330" cy="461665"/>
            </a:xfrm>
            <a:prstGeom prst="rect">
              <a:avLst/>
            </a:prstGeom>
            <a:noFill/>
          </p:spPr>
          <p:txBody>
            <a:bodyPr wrap="square" rtlCol="0">
              <a:spAutoFit/>
            </a:bodyPr>
            <a:lstStyle/>
            <a:p>
              <a:pPr algn="ctr"/>
              <a:r>
                <a:rPr lang="en-US" sz="2400" b="1" dirty="0">
                  <a:solidFill>
                    <a:srgbClr val="991919"/>
                  </a:solidFill>
                  <a:latin typeface="Montserrat SemiBold" pitchFamily="2" charset="77"/>
                  <a:cs typeface="Poppins Medium" pitchFamily="2" charset="77"/>
                </a:rPr>
                <a:t>03</a:t>
              </a:r>
            </a:p>
          </p:txBody>
        </p:sp>
      </p:grpSp>
      <p:sp>
        <p:nvSpPr>
          <p:cNvPr id="5" name="CaixaDeTexto 4">
            <a:extLst>
              <a:ext uri="{FF2B5EF4-FFF2-40B4-BE49-F238E27FC236}">
                <a16:creationId xmlns:a16="http://schemas.microsoft.com/office/drawing/2014/main" id="{8AED3271-B985-D4BA-E35E-8866BCE934CA}"/>
              </a:ext>
            </a:extLst>
          </p:cNvPr>
          <p:cNvSpPr txBox="1"/>
          <p:nvPr/>
        </p:nvSpPr>
        <p:spPr>
          <a:xfrm>
            <a:off x="3338624" y="-3100"/>
            <a:ext cx="7868411" cy="584775"/>
          </a:xfrm>
          <a:prstGeom prst="rect">
            <a:avLst/>
          </a:prstGeom>
          <a:noFill/>
        </p:spPr>
        <p:txBody>
          <a:bodyPr wrap="square" rtlCol="0">
            <a:spAutoFit/>
          </a:bodyPr>
          <a:lstStyle/>
          <a:p>
            <a:pPr algn="ctr"/>
            <a:r>
              <a:rPr lang="pt-BR" sz="3200" b="1" dirty="0">
                <a:solidFill>
                  <a:schemeClr val="bg1"/>
                </a:solidFill>
                <a:latin typeface="Baguet Script" panose="00000500000000000000" pitchFamily="2" charset="0"/>
              </a:rPr>
              <a:t>Interação Parasita </a:t>
            </a:r>
            <a:r>
              <a:rPr lang="pt-BR" sz="3200" b="1" dirty="0">
                <a:solidFill>
                  <a:schemeClr val="bg1"/>
                </a:solidFill>
                <a:latin typeface="Baguet Script" panose="00000500000000000000" pitchFamily="2" charset="0"/>
                <a:sym typeface="Symbol" panose="05050102010706020507" pitchFamily="18" charset="2"/>
              </a:rPr>
              <a:t></a:t>
            </a:r>
            <a:r>
              <a:rPr lang="pt-BR" sz="3200" b="1" dirty="0">
                <a:solidFill>
                  <a:schemeClr val="bg1"/>
                </a:solidFill>
                <a:latin typeface="Baguet Script" panose="00000500000000000000" pitchFamily="2" charset="0"/>
              </a:rPr>
              <a:t> microbiota</a:t>
            </a:r>
          </a:p>
        </p:txBody>
      </p:sp>
      <p:pic>
        <p:nvPicPr>
          <p:cNvPr id="11" name="Imagem 10">
            <a:extLst>
              <a:ext uri="{FF2B5EF4-FFF2-40B4-BE49-F238E27FC236}">
                <a16:creationId xmlns:a16="http://schemas.microsoft.com/office/drawing/2014/main" id="{B65C53F9-7D22-66F4-3311-80B8F89EDFB6}"/>
              </a:ext>
            </a:extLst>
          </p:cNvPr>
          <p:cNvPicPr>
            <a:picLocks noChangeAspect="1"/>
          </p:cNvPicPr>
          <p:nvPr/>
        </p:nvPicPr>
        <p:blipFill>
          <a:blip r:embed="rId6"/>
          <a:stretch>
            <a:fillRect/>
          </a:stretch>
        </p:blipFill>
        <p:spPr>
          <a:xfrm>
            <a:off x="5149017" y="927669"/>
            <a:ext cx="3395759" cy="536417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6772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Imagem 1">
            <a:extLst>
              <a:ext uri="{FF2B5EF4-FFF2-40B4-BE49-F238E27FC236}">
                <a16:creationId xmlns:a16="http://schemas.microsoft.com/office/drawing/2014/main" id="{D79591B4-C826-C436-A234-403BA15F2ADF}"/>
              </a:ext>
            </a:extLst>
          </p:cNvPr>
          <p:cNvPicPr>
            <a:picLocks noChangeAspect="1"/>
          </p:cNvPicPr>
          <p:nvPr/>
        </p:nvPicPr>
        <p:blipFill>
          <a:blip r:embed="rId3"/>
          <a:stretch>
            <a:fillRect/>
          </a:stretch>
        </p:blipFill>
        <p:spPr>
          <a:xfrm>
            <a:off x="2215956" y="100593"/>
            <a:ext cx="7820410" cy="2938419"/>
          </a:xfrm>
          <a:prstGeom prst="rect">
            <a:avLst/>
          </a:prstGeom>
          <a:ln>
            <a:noFill/>
          </a:ln>
          <a:effectLst>
            <a:outerShdw blurRad="292100" dist="139700" dir="2700000" algn="tl" rotWithShape="0">
              <a:srgbClr val="333333">
                <a:alpha val="65000"/>
              </a:srgbClr>
            </a:outerShdw>
          </a:effectLst>
        </p:spPr>
      </p:pic>
      <p:grpSp>
        <p:nvGrpSpPr>
          <p:cNvPr id="5" name="Agrupar 4">
            <a:extLst>
              <a:ext uri="{FF2B5EF4-FFF2-40B4-BE49-F238E27FC236}">
                <a16:creationId xmlns:a16="http://schemas.microsoft.com/office/drawing/2014/main" id="{29A8D488-6BD7-A74F-4324-73AAF664DEC1}"/>
              </a:ext>
            </a:extLst>
          </p:cNvPr>
          <p:cNvGrpSpPr/>
          <p:nvPr/>
        </p:nvGrpSpPr>
        <p:grpSpPr>
          <a:xfrm>
            <a:off x="542925" y="5895331"/>
            <a:ext cx="11106150" cy="612872"/>
            <a:chOff x="542925" y="5100810"/>
            <a:chExt cx="11106150" cy="612872"/>
          </a:xfrm>
        </p:grpSpPr>
        <p:pic>
          <p:nvPicPr>
            <p:cNvPr id="3" name="Imagem 2">
              <a:extLst>
                <a:ext uri="{FF2B5EF4-FFF2-40B4-BE49-F238E27FC236}">
                  <a16:creationId xmlns:a16="http://schemas.microsoft.com/office/drawing/2014/main" id="{A2562570-4603-8D91-31CF-D63A0DBAF74F}"/>
                </a:ext>
              </a:extLst>
            </p:cNvPr>
            <p:cNvPicPr>
              <a:picLocks noChangeAspect="1"/>
            </p:cNvPicPr>
            <p:nvPr/>
          </p:nvPicPr>
          <p:blipFill rotWithShape="1">
            <a:blip r:embed="rId4"/>
            <a:srcRect t="57388"/>
            <a:stretch/>
          </p:blipFill>
          <p:spPr>
            <a:xfrm>
              <a:off x="542925" y="5100810"/>
              <a:ext cx="11106150" cy="612872"/>
            </a:xfrm>
            <a:prstGeom prst="rect">
              <a:avLst/>
            </a:prstGeom>
          </p:spPr>
        </p:pic>
        <p:sp>
          <p:nvSpPr>
            <p:cNvPr id="4" name="Retângulo 3">
              <a:extLst>
                <a:ext uri="{FF2B5EF4-FFF2-40B4-BE49-F238E27FC236}">
                  <a16:creationId xmlns:a16="http://schemas.microsoft.com/office/drawing/2014/main" id="{EC5A4CDD-9B09-F4B4-D25D-9A934A46B987}"/>
                </a:ext>
              </a:extLst>
            </p:cNvPr>
            <p:cNvSpPr/>
            <p:nvPr/>
          </p:nvSpPr>
          <p:spPr>
            <a:xfrm>
              <a:off x="7304183" y="5387248"/>
              <a:ext cx="4344892" cy="3264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sp>
        <p:nvSpPr>
          <p:cNvPr id="6" name="CaixaDeTexto 5">
            <a:extLst>
              <a:ext uri="{FF2B5EF4-FFF2-40B4-BE49-F238E27FC236}">
                <a16:creationId xmlns:a16="http://schemas.microsoft.com/office/drawing/2014/main" id="{B0480894-2F79-4BAA-FA0E-2946D7B94C83}"/>
              </a:ext>
            </a:extLst>
          </p:cNvPr>
          <p:cNvSpPr txBox="1"/>
          <p:nvPr/>
        </p:nvSpPr>
        <p:spPr>
          <a:xfrm>
            <a:off x="1919060" y="3051245"/>
            <a:ext cx="8571123" cy="707886"/>
          </a:xfrm>
          <a:prstGeom prst="rect">
            <a:avLst/>
          </a:prstGeom>
          <a:noFill/>
        </p:spPr>
        <p:txBody>
          <a:bodyPr wrap="square" rtlCol="0">
            <a:spAutoFit/>
          </a:bodyPr>
          <a:lstStyle/>
          <a:p>
            <a:pPr algn="ctr"/>
            <a:r>
              <a:rPr lang="pt-BR" sz="4000" b="1" dirty="0">
                <a:solidFill>
                  <a:schemeClr val="bg1"/>
                </a:solidFill>
                <a:latin typeface="Baguet Script" panose="00000500000000000000" pitchFamily="2" charset="0"/>
              </a:rPr>
              <a:t>O que pensa a comunidade científica?</a:t>
            </a:r>
          </a:p>
        </p:txBody>
      </p:sp>
      <p:grpSp>
        <p:nvGrpSpPr>
          <p:cNvPr id="12" name="Agrupar 11">
            <a:extLst>
              <a:ext uri="{FF2B5EF4-FFF2-40B4-BE49-F238E27FC236}">
                <a16:creationId xmlns:a16="http://schemas.microsoft.com/office/drawing/2014/main" id="{6D4D198F-EE52-A15D-42BB-81F6CB6D2460}"/>
              </a:ext>
            </a:extLst>
          </p:cNvPr>
          <p:cNvGrpSpPr/>
          <p:nvPr/>
        </p:nvGrpSpPr>
        <p:grpSpPr>
          <a:xfrm>
            <a:off x="836306" y="3879857"/>
            <a:ext cx="4167337" cy="1617560"/>
            <a:chOff x="836306" y="3879857"/>
            <a:chExt cx="4167337" cy="1617560"/>
          </a:xfrm>
        </p:grpSpPr>
        <p:sp>
          <p:nvSpPr>
            <p:cNvPr id="7" name="Retângulo Arredondado 3">
              <a:extLst>
                <a:ext uri="{FF2B5EF4-FFF2-40B4-BE49-F238E27FC236}">
                  <a16:creationId xmlns:a16="http://schemas.microsoft.com/office/drawing/2014/main" id="{D575508D-DB2C-31F7-009C-BB341BCCA0B5}"/>
                </a:ext>
              </a:extLst>
            </p:cNvPr>
            <p:cNvSpPr/>
            <p:nvPr/>
          </p:nvSpPr>
          <p:spPr>
            <a:xfrm rot="5400000">
              <a:off x="2111195" y="2604968"/>
              <a:ext cx="1617560" cy="4167337"/>
            </a:xfrm>
            <a:prstGeom prst="roundRect">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BC41B705-4CE9-DCEB-1B37-F8F88912D6D8}"/>
                </a:ext>
              </a:extLst>
            </p:cNvPr>
            <p:cNvSpPr txBox="1"/>
            <p:nvPr/>
          </p:nvSpPr>
          <p:spPr>
            <a:xfrm>
              <a:off x="965251" y="3979489"/>
              <a:ext cx="3906189" cy="1446550"/>
            </a:xfrm>
            <a:prstGeom prst="rect">
              <a:avLst/>
            </a:prstGeom>
            <a:noFill/>
          </p:spPr>
          <p:txBody>
            <a:bodyPr wrap="square" rtlCol="0">
              <a:spAutoFit/>
            </a:bodyPr>
            <a:lstStyle/>
            <a:p>
              <a:pPr algn="ctr"/>
              <a:r>
                <a:rPr lang="pt-BR" sz="2200" dirty="0">
                  <a:solidFill>
                    <a:schemeClr val="bg1"/>
                  </a:solidFill>
                  <a:effectLst/>
                  <a:latin typeface="DIN Next LT Pro" panose="020B0503020203050203" pitchFamily="34" charset="77"/>
                </a:rPr>
                <a:t>Exposição a helmintos é crucial para o desenvolvimento do sistema imunol</a:t>
              </a:r>
              <a:r>
                <a:rPr lang="pt-BR" sz="2200" dirty="0">
                  <a:solidFill>
                    <a:schemeClr val="bg1"/>
                  </a:solidFill>
                  <a:latin typeface="DIN Next LT Pro" panose="020B0503020203050203" pitchFamily="34" charset="77"/>
                </a:rPr>
                <a:t>ógico do hospedeiro</a:t>
              </a:r>
            </a:p>
          </p:txBody>
        </p:sp>
      </p:grpSp>
      <p:grpSp>
        <p:nvGrpSpPr>
          <p:cNvPr id="14" name="Agrupar 13">
            <a:extLst>
              <a:ext uri="{FF2B5EF4-FFF2-40B4-BE49-F238E27FC236}">
                <a16:creationId xmlns:a16="http://schemas.microsoft.com/office/drawing/2014/main" id="{7BB40AA9-6C6B-5D63-6E39-ED0E37FBDCC0}"/>
              </a:ext>
            </a:extLst>
          </p:cNvPr>
          <p:cNvGrpSpPr/>
          <p:nvPr/>
        </p:nvGrpSpPr>
        <p:grpSpPr>
          <a:xfrm>
            <a:off x="7053303" y="3878019"/>
            <a:ext cx="4305085" cy="1617560"/>
            <a:chOff x="7053303" y="3878019"/>
            <a:chExt cx="4305085" cy="1617560"/>
          </a:xfrm>
        </p:grpSpPr>
        <p:sp>
          <p:nvSpPr>
            <p:cNvPr id="9" name="Retângulo Arredondado 3">
              <a:extLst>
                <a:ext uri="{FF2B5EF4-FFF2-40B4-BE49-F238E27FC236}">
                  <a16:creationId xmlns:a16="http://schemas.microsoft.com/office/drawing/2014/main" id="{E0AFFD58-D62A-084A-B96A-6D60972FDF4E}"/>
                </a:ext>
              </a:extLst>
            </p:cNvPr>
            <p:cNvSpPr/>
            <p:nvPr/>
          </p:nvSpPr>
          <p:spPr>
            <a:xfrm rot="5400000">
              <a:off x="8388986" y="2603130"/>
              <a:ext cx="1617560" cy="4167337"/>
            </a:xfrm>
            <a:prstGeom prst="roundRect">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B69E4B7D-31CE-EFA5-9D89-79EC3F08D688}"/>
                </a:ext>
              </a:extLst>
            </p:cNvPr>
            <p:cNvSpPr txBox="1"/>
            <p:nvPr/>
          </p:nvSpPr>
          <p:spPr>
            <a:xfrm>
              <a:off x="7053303" y="3945841"/>
              <a:ext cx="4305085" cy="1446550"/>
            </a:xfrm>
            <a:prstGeom prst="rect">
              <a:avLst/>
            </a:prstGeom>
            <a:noFill/>
          </p:spPr>
          <p:txBody>
            <a:bodyPr wrap="square" rtlCol="0">
              <a:spAutoFit/>
            </a:bodyPr>
            <a:lstStyle/>
            <a:p>
              <a:pPr algn="ctr"/>
              <a:r>
                <a:rPr lang="pt-BR" sz="2200" dirty="0">
                  <a:solidFill>
                    <a:schemeClr val="bg1"/>
                  </a:solidFill>
                  <a:effectLst/>
                  <a:latin typeface="DIN Next LT Pro" panose="020B0503020203050203" pitchFamily="34" charset="77"/>
                </a:rPr>
                <a:t>Infecções por helmintos caus</a:t>
              </a:r>
              <a:r>
                <a:rPr lang="pt-BR" sz="2200" dirty="0">
                  <a:solidFill>
                    <a:schemeClr val="bg1"/>
                  </a:solidFill>
                  <a:latin typeface="DIN Next LT Pro" panose="020B0503020203050203" pitchFamily="34" charset="77"/>
                </a:rPr>
                <a:t>am alterações na microbiota intestinal  e como consequência favorecem o aparecimento de doenças</a:t>
              </a:r>
            </a:p>
          </p:txBody>
        </p:sp>
      </p:grpSp>
      <p:pic>
        <p:nvPicPr>
          <p:cNvPr id="3076" name="Picture 4" descr="X Branco Imagens – Download Grátis no Freepik">
            <a:extLst>
              <a:ext uri="{FF2B5EF4-FFF2-40B4-BE49-F238E27FC236}">
                <a16:creationId xmlns:a16="http://schemas.microsoft.com/office/drawing/2014/main" id="{3925BA24-77F5-31FC-4788-B26AF1EC0D97}"/>
              </a:ext>
            </a:extLst>
          </p:cNvPr>
          <p:cNvPicPr>
            <a:picLocks noChangeAspect="1" noChangeArrowheads="1"/>
          </p:cNvPicPr>
          <p:nvPr/>
        </p:nvPicPr>
        <p:blipFill>
          <a:blip r:embed="rId5">
            <a:clrChange>
              <a:clrFrom>
                <a:srgbClr val="FFFFFF"/>
              </a:clrFrom>
              <a:clrTo>
                <a:srgbClr val="FFFFFF">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84180" y="3979489"/>
            <a:ext cx="1223639" cy="1223639"/>
          </a:xfrm>
          <a:prstGeom prst="rect">
            <a:avLst/>
          </a:prstGeom>
          <a:noFill/>
          <a:extLst>
            <a:ext uri="{909E8E84-426E-40DD-AFC4-6F175D3DCCD1}">
              <a14:hiddenFill xmlns:a14="http://schemas.microsoft.com/office/drawing/2010/main">
                <a:solidFill>
                  <a:srgbClr val="FFFFFF"/>
                </a:solidFill>
              </a14:hiddenFill>
            </a:ext>
          </a:extLst>
        </p:spPr>
      </p:pic>
      <p:sp>
        <p:nvSpPr>
          <p:cNvPr id="15" name="CaixaDeTexto 14">
            <a:extLst>
              <a:ext uri="{FF2B5EF4-FFF2-40B4-BE49-F238E27FC236}">
                <a16:creationId xmlns:a16="http://schemas.microsoft.com/office/drawing/2014/main" id="{DD911E6F-365C-69BE-3249-C2BA725D5299}"/>
              </a:ext>
            </a:extLst>
          </p:cNvPr>
          <p:cNvSpPr txBox="1"/>
          <p:nvPr/>
        </p:nvSpPr>
        <p:spPr>
          <a:xfrm>
            <a:off x="10112628" y="142740"/>
            <a:ext cx="2337613" cy="646331"/>
          </a:xfrm>
          <a:prstGeom prst="rect">
            <a:avLst/>
          </a:prstGeom>
          <a:noFill/>
        </p:spPr>
        <p:txBody>
          <a:bodyPr wrap="square" rtlCol="0">
            <a:spAutoFit/>
          </a:bodyPr>
          <a:lstStyle/>
          <a:p>
            <a:r>
              <a:rPr lang="pt-BR" dirty="0">
                <a:solidFill>
                  <a:srgbClr val="F0EAD8"/>
                </a:solidFill>
                <a:latin typeface="DIN Next LT Pro Medium" panose="020B0503020203050203" pitchFamily="34" charset="77"/>
              </a:rPr>
              <a:t>@sylviacamposnutri</a:t>
            </a:r>
          </a:p>
          <a:p>
            <a:r>
              <a:rPr lang="pt-BR" dirty="0">
                <a:solidFill>
                  <a:srgbClr val="F0EAD8"/>
                </a:solidFill>
                <a:latin typeface="DIN Next LT Pro Medium" panose="020B0503020203050203" pitchFamily="34" charset="77"/>
              </a:rPr>
              <a:t>@dr.cristianorudge</a:t>
            </a:r>
          </a:p>
        </p:txBody>
      </p:sp>
    </p:spTree>
    <p:extLst>
      <p:ext uri="{BB962C8B-B14F-4D97-AF65-F5344CB8AC3E}">
        <p14:creationId xmlns:p14="http://schemas.microsoft.com/office/powerpoint/2010/main" val="57613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3076"/>
                                        </p:tgtEl>
                                        <p:attrNameLst>
                                          <p:attrName>style.visibility</p:attrName>
                                        </p:attrNameLst>
                                      </p:cBhvr>
                                      <p:to>
                                        <p:strVal val="visible"/>
                                      </p:to>
                                    </p:set>
                                    <p:animEffect transition="in" filter="fade">
                                      <p:cBhvr>
                                        <p:cTn id="10" dur="500"/>
                                        <p:tgtEl>
                                          <p:spTgt spid="3076"/>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2A931FB3-A8F7-E151-BB0C-7F1D315DFEA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9" name="Imagem 8">
            <a:extLst>
              <a:ext uri="{FF2B5EF4-FFF2-40B4-BE49-F238E27FC236}">
                <a16:creationId xmlns:a16="http://schemas.microsoft.com/office/drawing/2014/main" id="{DA2E4CA0-61CD-15A3-365B-63FF295EFDE8}"/>
              </a:ext>
            </a:extLst>
          </p:cNvPr>
          <p:cNvPicPr>
            <a:picLocks noChangeAspect="1"/>
          </p:cNvPicPr>
          <p:nvPr/>
        </p:nvPicPr>
        <p:blipFill rotWithShape="1">
          <a:blip r:embed="rId3"/>
          <a:srcRect l="32190" r="27436" b="29692"/>
          <a:stretch/>
        </p:blipFill>
        <p:spPr>
          <a:xfrm>
            <a:off x="18513" y="0"/>
            <a:ext cx="5907281" cy="6858000"/>
          </a:xfrm>
          <a:prstGeom prst="rect">
            <a:avLst/>
          </a:prstGeom>
        </p:spPr>
      </p:pic>
      <p:grpSp>
        <p:nvGrpSpPr>
          <p:cNvPr id="19" name="Agrupar 18">
            <a:extLst>
              <a:ext uri="{FF2B5EF4-FFF2-40B4-BE49-F238E27FC236}">
                <a16:creationId xmlns:a16="http://schemas.microsoft.com/office/drawing/2014/main" id="{21CDE691-F3BB-9D8D-12CF-BBFE2B244A7E}"/>
              </a:ext>
            </a:extLst>
          </p:cNvPr>
          <p:cNvGrpSpPr/>
          <p:nvPr/>
        </p:nvGrpSpPr>
        <p:grpSpPr>
          <a:xfrm>
            <a:off x="37026" y="4901616"/>
            <a:ext cx="5907281" cy="1809257"/>
            <a:chOff x="4794485" y="124269"/>
            <a:chExt cx="7188410" cy="2151100"/>
          </a:xfrm>
        </p:grpSpPr>
        <p:pic>
          <p:nvPicPr>
            <p:cNvPr id="14" name="Imagem 13">
              <a:extLst>
                <a:ext uri="{FF2B5EF4-FFF2-40B4-BE49-F238E27FC236}">
                  <a16:creationId xmlns:a16="http://schemas.microsoft.com/office/drawing/2014/main" id="{CF37836B-3666-10B1-C34A-2E256020B44C}"/>
                </a:ext>
              </a:extLst>
            </p:cNvPr>
            <p:cNvPicPr>
              <a:picLocks noChangeAspect="1"/>
            </p:cNvPicPr>
            <p:nvPr/>
          </p:nvPicPr>
          <p:blipFill>
            <a:blip r:embed="rId4"/>
            <a:stretch>
              <a:fillRect/>
            </a:stretch>
          </p:blipFill>
          <p:spPr>
            <a:xfrm>
              <a:off x="4794485" y="124269"/>
              <a:ext cx="7188410" cy="2151100"/>
            </a:xfrm>
            <a:prstGeom prst="rect">
              <a:avLst/>
            </a:prstGeom>
            <a:ln>
              <a:noFill/>
            </a:ln>
            <a:effectLst>
              <a:outerShdw blurRad="292100" dist="139700" dir="2700000" algn="tl" rotWithShape="0">
                <a:srgbClr val="333333">
                  <a:alpha val="65000"/>
                </a:srgbClr>
              </a:outerShdw>
            </a:effectLst>
          </p:spPr>
        </p:pic>
        <p:pic>
          <p:nvPicPr>
            <p:cNvPr id="18" name="Imagem 17">
              <a:extLst>
                <a:ext uri="{FF2B5EF4-FFF2-40B4-BE49-F238E27FC236}">
                  <a16:creationId xmlns:a16="http://schemas.microsoft.com/office/drawing/2014/main" id="{4ECBC0AB-901D-09EC-0DDA-4BC22595916F}"/>
                </a:ext>
              </a:extLst>
            </p:cNvPr>
            <p:cNvPicPr>
              <a:picLocks noChangeAspect="1"/>
            </p:cNvPicPr>
            <p:nvPr/>
          </p:nvPicPr>
          <p:blipFill rotWithShape="1">
            <a:blip r:embed="rId5"/>
            <a:srcRect t="50000"/>
            <a:stretch/>
          </p:blipFill>
          <p:spPr>
            <a:xfrm>
              <a:off x="6965750" y="515679"/>
              <a:ext cx="2720510" cy="148116"/>
            </a:xfrm>
            <a:prstGeom prst="rect">
              <a:avLst/>
            </a:prstGeom>
          </p:spPr>
        </p:pic>
      </p:grpSp>
      <p:pic>
        <p:nvPicPr>
          <p:cNvPr id="21" name="Imagem 20">
            <a:extLst>
              <a:ext uri="{FF2B5EF4-FFF2-40B4-BE49-F238E27FC236}">
                <a16:creationId xmlns:a16="http://schemas.microsoft.com/office/drawing/2014/main" id="{3A77B5EC-C307-FED5-6FFE-94B2197C1C75}"/>
              </a:ext>
            </a:extLst>
          </p:cNvPr>
          <p:cNvPicPr>
            <a:picLocks noChangeAspect="1"/>
          </p:cNvPicPr>
          <p:nvPr/>
        </p:nvPicPr>
        <p:blipFill>
          <a:blip r:embed="rId6"/>
          <a:stretch>
            <a:fillRect/>
          </a:stretch>
        </p:blipFill>
        <p:spPr>
          <a:xfrm>
            <a:off x="6197733" y="0"/>
            <a:ext cx="5613771" cy="6858000"/>
          </a:xfrm>
          <a:prstGeom prst="rect">
            <a:avLst/>
          </a:prstGeom>
          <a:ln>
            <a:noFill/>
          </a:ln>
          <a:effectLst>
            <a:outerShdw blurRad="190500" algn="tl" rotWithShape="0">
              <a:srgbClr val="000000">
                <a:alpha val="70000"/>
              </a:srgbClr>
            </a:outerShdw>
          </a:effectLst>
        </p:spPr>
      </p:pic>
      <p:sp>
        <p:nvSpPr>
          <p:cNvPr id="24" name="CaixaDeTexto 23">
            <a:extLst>
              <a:ext uri="{FF2B5EF4-FFF2-40B4-BE49-F238E27FC236}">
                <a16:creationId xmlns:a16="http://schemas.microsoft.com/office/drawing/2014/main" id="{69C8E13F-CD9E-8F84-2E38-301E66D8F970}"/>
              </a:ext>
            </a:extLst>
          </p:cNvPr>
          <p:cNvSpPr txBox="1"/>
          <p:nvPr/>
        </p:nvSpPr>
        <p:spPr>
          <a:xfrm>
            <a:off x="173492" y="179031"/>
            <a:ext cx="5025521" cy="1384995"/>
          </a:xfrm>
          <a:prstGeom prst="rect">
            <a:avLst/>
          </a:prstGeom>
          <a:noFill/>
        </p:spPr>
        <p:txBody>
          <a:bodyPr wrap="square" rtlCol="0">
            <a:spAutoFit/>
          </a:bodyPr>
          <a:lstStyle/>
          <a:p>
            <a:pPr algn="ctr"/>
            <a:r>
              <a:rPr lang="pt-BR" sz="2800" b="1" dirty="0">
                <a:solidFill>
                  <a:schemeClr val="bg1"/>
                </a:solidFill>
                <a:latin typeface="+mj-lt"/>
              </a:rPr>
              <a:t>Infecções helmínticas humanas de importância para a saúde pública</a:t>
            </a:r>
            <a:endParaRPr lang="pt-BR" sz="2800" dirty="0">
              <a:solidFill>
                <a:schemeClr val="bg1"/>
              </a:solidFill>
              <a:latin typeface="+mj-lt"/>
            </a:endParaRPr>
          </a:p>
        </p:txBody>
      </p:sp>
      <p:sp>
        <p:nvSpPr>
          <p:cNvPr id="25" name="CaixaDeTexto 24">
            <a:extLst>
              <a:ext uri="{FF2B5EF4-FFF2-40B4-BE49-F238E27FC236}">
                <a16:creationId xmlns:a16="http://schemas.microsoft.com/office/drawing/2014/main" id="{C41EDA4C-08D4-0AD6-B31E-78BF8FC66470}"/>
              </a:ext>
            </a:extLst>
          </p:cNvPr>
          <p:cNvSpPr txBox="1"/>
          <p:nvPr/>
        </p:nvSpPr>
        <p:spPr>
          <a:xfrm>
            <a:off x="2829466" y="4604555"/>
            <a:ext cx="3232297" cy="307777"/>
          </a:xfrm>
          <a:prstGeom prst="rect">
            <a:avLst/>
          </a:prstGeom>
          <a:noFill/>
        </p:spPr>
        <p:txBody>
          <a:bodyPr wrap="square" rtlCol="0">
            <a:spAutoFit/>
          </a:bodyPr>
          <a:lstStyle/>
          <a:p>
            <a:r>
              <a:rPr lang="pt-BR" sz="1400" dirty="0">
                <a:solidFill>
                  <a:schemeClr val="bg1"/>
                </a:solidFill>
                <a:latin typeface="DIN Next LT Pro Medium" panose="020B0503020203050203" pitchFamily="34" charset="77"/>
              </a:rPr>
              <a:t>@sylviacamposnutri @dr.cristianorudge</a:t>
            </a:r>
          </a:p>
        </p:txBody>
      </p:sp>
    </p:spTree>
    <p:extLst>
      <p:ext uri="{BB962C8B-B14F-4D97-AF65-F5344CB8AC3E}">
        <p14:creationId xmlns:p14="http://schemas.microsoft.com/office/powerpoint/2010/main" val="2350374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srcRect l="729" r="14825"/>
          <a:stretch>
            <a:fillRect/>
          </a:stretch>
        </p:blipFill>
        <p:spPr>
          <a:xfrm>
            <a:off x="0" y="0"/>
            <a:ext cx="12192000" cy="6858000"/>
          </a:xfrm>
          <a:prstGeom prst="rect">
            <a:avLst/>
          </a:prstGeom>
        </p:spPr>
      </p:pic>
      <p:grpSp>
        <p:nvGrpSpPr>
          <p:cNvPr id="3" name="Group 3"/>
          <p:cNvGrpSpPr/>
          <p:nvPr/>
        </p:nvGrpSpPr>
        <p:grpSpPr>
          <a:xfrm>
            <a:off x="11825380" y="2918597"/>
            <a:ext cx="91406" cy="1020807"/>
            <a:chOff x="0" y="0"/>
            <a:chExt cx="182813" cy="2041614"/>
          </a:xfrm>
        </p:grpSpPr>
        <p:grpSp>
          <p:nvGrpSpPr>
            <p:cNvPr id="4" name="Group 4"/>
            <p:cNvGrpSpPr/>
            <p:nvPr/>
          </p:nvGrpSpPr>
          <p:grpSpPr>
            <a:xfrm>
              <a:off x="0" y="0"/>
              <a:ext cx="182813" cy="182813"/>
              <a:chOff x="0" y="0"/>
              <a:chExt cx="6350000" cy="6350000"/>
            </a:xfrm>
          </p:grpSpPr>
          <p:sp>
            <p:nvSpPr>
              <p:cNvPr id="5" name="Freeform 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t-BR" sz="1200"/>
              </a:p>
            </p:txBody>
          </p:sp>
        </p:grpSp>
        <p:grpSp>
          <p:nvGrpSpPr>
            <p:cNvPr id="6" name="Group 6"/>
            <p:cNvGrpSpPr/>
            <p:nvPr/>
          </p:nvGrpSpPr>
          <p:grpSpPr>
            <a:xfrm>
              <a:off x="54844" y="603296"/>
              <a:ext cx="73125" cy="73125"/>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t-BR" sz="1200"/>
              </a:p>
            </p:txBody>
          </p:sp>
        </p:grpSp>
        <p:grpSp>
          <p:nvGrpSpPr>
            <p:cNvPr id="8" name="Group 8"/>
            <p:cNvGrpSpPr/>
            <p:nvPr/>
          </p:nvGrpSpPr>
          <p:grpSpPr>
            <a:xfrm>
              <a:off x="54844" y="1052780"/>
              <a:ext cx="73125" cy="73125"/>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t-BR" sz="1200"/>
              </a:p>
            </p:txBody>
          </p:sp>
        </p:grpSp>
        <p:grpSp>
          <p:nvGrpSpPr>
            <p:cNvPr id="10" name="Group 10"/>
            <p:cNvGrpSpPr/>
            <p:nvPr/>
          </p:nvGrpSpPr>
          <p:grpSpPr>
            <a:xfrm>
              <a:off x="54844" y="1508421"/>
              <a:ext cx="73125" cy="73125"/>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t-BR" sz="1200"/>
              </a:p>
            </p:txBody>
          </p:sp>
        </p:grpSp>
        <p:grpSp>
          <p:nvGrpSpPr>
            <p:cNvPr id="12" name="Group 12"/>
            <p:cNvGrpSpPr/>
            <p:nvPr/>
          </p:nvGrpSpPr>
          <p:grpSpPr>
            <a:xfrm>
              <a:off x="54844" y="1968489"/>
              <a:ext cx="73125" cy="73125"/>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pt-BR" sz="1200"/>
              </a:p>
            </p:txBody>
          </p:sp>
        </p:grpSp>
      </p:grpSp>
      <p:sp>
        <p:nvSpPr>
          <p:cNvPr id="15" name="Google Shape;204;p11">
            <a:extLst>
              <a:ext uri="{FF2B5EF4-FFF2-40B4-BE49-F238E27FC236}">
                <a16:creationId xmlns:a16="http://schemas.microsoft.com/office/drawing/2014/main" id="{F8B3CA94-76C0-14FE-63CB-92E75F279124}"/>
              </a:ext>
            </a:extLst>
          </p:cNvPr>
          <p:cNvSpPr/>
          <p:nvPr/>
        </p:nvSpPr>
        <p:spPr>
          <a:xfrm>
            <a:off x="438150" y="355600"/>
            <a:ext cx="11315700" cy="6146800"/>
          </a:xfrm>
          <a:prstGeom prst="rect">
            <a:avLst/>
          </a:prstGeom>
          <a:solidFill>
            <a:srgbClr val="EE9696">
              <a:alpha val="40000"/>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sp>
        <p:nvSpPr>
          <p:cNvPr id="16" name="CaixaDeTexto 15">
            <a:extLst>
              <a:ext uri="{FF2B5EF4-FFF2-40B4-BE49-F238E27FC236}">
                <a16:creationId xmlns:a16="http://schemas.microsoft.com/office/drawing/2014/main" id="{019070F5-0278-85A3-9ADB-6899EC5BED56}"/>
              </a:ext>
            </a:extLst>
          </p:cNvPr>
          <p:cNvSpPr txBox="1"/>
          <p:nvPr/>
        </p:nvSpPr>
        <p:spPr>
          <a:xfrm>
            <a:off x="1263650" y="1087209"/>
            <a:ext cx="9385300" cy="4154984"/>
          </a:xfrm>
          <a:prstGeom prst="rect">
            <a:avLst/>
          </a:prstGeom>
          <a:noFill/>
        </p:spPr>
        <p:txBody>
          <a:bodyPr wrap="square" rtlCol="0">
            <a:spAutoFit/>
          </a:bodyPr>
          <a:lstStyle/>
          <a:p>
            <a:pPr algn="ctr"/>
            <a:r>
              <a:rPr lang="pt-BR" sz="8800" b="1" dirty="0">
                <a:solidFill>
                  <a:schemeClr val="bg1"/>
                </a:solidFill>
                <a:latin typeface="Baguet Script" panose="00000500000000000000" pitchFamily="2" charset="0"/>
              </a:rPr>
              <a:t>Manifestações clínicas associadas à parasitoses</a:t>
            </a:r>
          </a:p>
        </p:txBody>
      </p:sp>
      <p:sp>
        <p:nvSpPr>
          <p:cNvPr id="17" name="CaixaDeTexto 16">
            <a:extLst>
              <a:ext uri="{FF2B5EF4-FFF2-40B4-BE49-F238E27FC236}">
                <a16:creationId xmlns:a16="http://schemas.microsoft.com/office/drawing/2014/main" id="{B2B017E0-FC0E-7192-A6DA-E9AA0C1A78D7}"/>
              </a:ext>
            </a:extLst>
          </p:cNvPr>
          <p:cNvSpPr txBox="1"/>
          <p:nvPr/>
        </p:nvSpPr>
        <p:spPr>
          <a:xfrm>
            <a:off x="9731701" y="5856069"/>
            <a:ext cx="2337613" cy="646331"/>
          </a:xfrm>
          <a:prstGeom prst="rect">
            <a:avLst/>
          </a:prstGeom>
          <a:noFill/>
        </p:spPr>
        <p:txBody>
          <a:bodyPr wrap="square" rtlCol="0">
            <a:spAutoFit/>
          </a:bodyPr>
          <a:lstStyle/>
          <a:p>
            <a:r>
              <a:rPr lang="pt-BR" dirty="0">
                <a:solidFill>
                  <a:schemeClr val="bg1"/>
                </a:solidFill>
                <a:latin typeface="DIN Next LT Pro Medium" panose="020B0503020203050203" pitchFamily="34" charset="77"/>
              </a:rPr>
              <a:t>@sylviacamposnutri</a:t>
            </a:r>
          </a:p>
          <a:p>
            <a:r>
              <a:rPr lang="pt-BR" dirty="0">
                <a:solidFill>
                  <a:schemeClr val="bg1"/>
                </a:solidFill>
                <a:latin typeface="DIN Next LT Pro Medium" panose="020B0503020203050203" pitchFamily="34" charset="77"/>
              </a:rPr>
              <a:t>@dr.cristianorudge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2A931FB3-A8F7-E151-BB0C-7F1D315DFEAC}"/>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1506" name="Picture 2" descr="dor abdominal">
            <a:extLst>
              <a:ext uri="{FF2B5EF4-FFF2-40B4-BE49-F238E27FC236}">
                <a16:creationId xmlns:a16="http://schemas.microsoft.com/office/drawing/2014/main" id="{45B0DED3-7117-215E-F9DC-CA4A5AAA28F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396" r="32643"/>
          <a:stretch/>
        </p:blipFill>
        <p:spPr bwMode="auto">
          <a:xfrm>
            <a:off x="-215445" y="-101650"/>
            <a:ext cx="5645050" cy="6959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grpSp>
        <p:nvGrpSpPr>
          <p:cNvPr id="17" name="Agrupar 16">
            <a:extLst>
              <a:ext uri="{FF2B5EF4-FFF2-40B4-BE49-F238E27FC236}">
                <a16:creationId xmlns:a16="http://schemas.microsoft.com/office/drawing/2014/main" id="{F8232F41-BA47-5EEB-84FD-D69787BCCF6A}"/>
              </a:ext>
            </a:extLst>
          </p:cNvPr>
          <p:cNvGrpSpPr/>
          <p:nvPr/>
        </p:nvGrpSpPr>
        <p:grpSpPr>
          <a:xfrm>
            <a:off x="3272795" y="1773042"/>
            <a:ext cx="4167337" cy="3692920"/>
            <a:chOff x="2853695" y="1773042"/>
            <a:chExt cx="4167337" cy="3692920"/>
          </a:xfrm>
        </p:grpSpPr>
        <p:sp>
          <p:nvSpPr>
            <p:cNvPr id="10" name="Retângulo Arredondado 3">
              <a:extLst>
                <a:ext uri="{FF2B5EF4-FFF2-40B4-BE49-F238E27FC236}">
                  <a16:creationId xmlns:a16="http://schemas.microsoft.com/office/drawing/2014/main" id="{3120DE65-77E5-9D42-4145-5B39F93DE758}"/>
                </a:ext>
              </a:extLst>
            </p:cNvPr>
            <p:cNvSpPr/>
            <p:nvPr/>
          </p:nvSpPr>
          <p:spPr>
            <a:xfrm rot="5400000">
              <a:off x="3090904" y="1535833"/>
              <a:ext cx="3692920" cy="4167337"/>
            </a:xfrm>
            <a:prstGeom prst="roundRect">
              <a:avLst/>
            </a:prstGeom>
            <a:solidFill>
              <a:srgbClr val="99191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rgbClr val="991919"/>
                </a:solidFill>
              </a:endParaRPr>
            </a:p>
          </p:txBody>
        </p:sp>
        <p:sp>
          <p:nvSpPr>
            <p:cNvPr id="4" name="CaixaDeTexto 3">
              <a:extLst>
                <a:ext uri="{FF2B5EF4-FFF2-40B4-BE49-F238E27FC236}">
                  <a16:creationId xmlns:a16="http://schemas.microsoft.com/office/drawing/2014/main" id="{88E1EE7C-97A5-EAF9-19E4-A7657C40412E}"/>
                </a:ext>
              </a:extLst>
            </p:cNvPr>
            <p:cNvSpPr txBox="1"/>
            <p:nvPr/>
          </p:nvSpPr>
          <p:spPr>
            <a:xfrm>
              <a:off x="3114844" y="2419409"/>
              <a:ext cx="3645039" cy="2246769"/>
            </a:xfrm>
            <a:prstGeom prst="rect">
              <a:avLst/>
            </a:prstGeom>
            <a:noFill/>
          </p:spPr>
          <p:txBody>
            <a:bodyPr wrap="square" rtlCol="0">
              <a:spAutoFit/>
            </a:bodyPr>
            <a:lstStyle/>
            <a:p>
              <a:pPr algn="ctr"/>
              <a:r>
                <a:rPr lang="pt-BR" sz="2800" dirty="0">
                  <a:solidFill>
                    <a:schemeClr val="bg1"/>
                  </a:solidFill>
                  <a:effectLst/>
                  <a:latin typeface="DIN Next LT Pro" panose="020B0503020203050203" pitchFamily="34" charset="77"/>
                </a:rPr>
                <a:t>Diarreia, disenteria, dor abdominal, náusea, vômito, coceira anal e perianal, obstrução intestinal (mais raro)</a:t>
              </a:r>
              <a:endParaRPr lang="pt-BR" sz="2800" dirty="0">
                <a:solidFill>
                  <a:schemeClr val="bg1"/>
                </a:solidFill>
                <a:latin typeface="DIN Next LT Pro" panose="020B0503020203050203" pitchFamily="34" charset="77"/>
              </a:endParaRPr>
            </a:p>
          </p:txBody>
        </p:sp>
      </p:grpSp>
      <p:sp>
        <p:nvSpPr>
          <p:cNvPr id="3" name="CaixaDeTexto 2">
            <a:extLst>
              <a:ext uri="{FF2B5EF4-FFF2-40B4-BE49-F238E27FC236}">
                <a16:creationId xmlns:a16="http://schemas.microsoft.com/office/drawing/2014/main" id="{0E29C9CC-CAD4-015C-8850-0578704592A5}"/>
              </a:ext>
            </a:extLst>
          </p:cNvPr>
          <p:cNvSpPr txBox="1"/>
          <p:nvPr/>
        </p:nvSpPr>
        <p:spPr>
          <a:xfrm>
            <a:off x="5163038" y="28117"/>
            <a:ext cx="6946900" cy="1384995"/>
          </a:xfrm>
          <a:prstGeom prst="rect">
            <a:avLst/>
          </a:prstGeom>
          <a:noFill/>
        </p:spPr>
        <p:txBody>
          <a:bodyPr wrap="square" rtlCol="0">
            <a:spAutoFit/>
          </a:bodyPr>
          <a:lstStyle/>
          <a:p>
            <a:pPr algn="ctr"/>
            <a:r>
              <a:rPr lang="pt-BR" sz="4800" b="1" dirty="0">
                <a:effectLst>
                  <a:outerShdw blurRad="38100" dist="38100" dir="2700000" algn="tl">
                    <a:srgbClr val="000000">
                      <a:alpha val="43137"/>
                    </a:srgbClr>
                  </a:outerShdw>
                </a:effectLst>
                <a:latin typeface="Baguet Script" panose="00000500000000000000" pitchFamily="2" charset="0"/>
              </a:rPr>
              <a:t>Prática Clínica</a:t>
            </a:r>
          </a:p>
          <a:p>
            <a:pPr algn="ctr"/>
            <a:r>
              <a:rPr lang="pt-BR" sz="3600" b="1" dirty="0">
                <a:effectLst>
                  <a:outerShdw blurRad="38100" dist="38100" dir="2700000" algn="tl">
                    <a:srgbClr val="000000">
                      <a:alpha val="43137"/>
                    </a:srgbClr>
                  </a:outerShdw>
                </a:effectLst>
                <a:latin typeface="Baguet Script" panose="00000500000000000000" pitchFamily="2" charset="0"/>
              </a:rPr>
              <a:t>Sintomas mais comuns</a:t>
            </a:r>
          </a:p>
        </p:txBody>
      </p:sp>
      <p:grpSp>
        <p:nvGrpSpPr>
          <p:cNvPr id="18" name="Agrupar 17">
            <a:extLst>
              <a:ext uri="{FF2B5EF4-FFF2-40B4-BE49-F238E27FC236}">
                <a16:creationId xmlns:a16="http://schemas.microsoft.com/office/drawing/2014/main" id="{E8FEC392-1938-0FEA-D08C-E65ECB5F8A81}"/>
              </a:ext>
            </a:extLst>
          </p:cNvPr>
          <p:cNvGrpSpPr/>
          <p:nvPr/>
        </p:nvGrpSpPr>
        <p:grpSpPr>
          <a:xfrm>
            <a:off x="7680673" y="1773041"/>
            <a:ext cx="4167337" cy="3692920"/>
            <a:chOff x="7261573" y="1773041"/>
            <a:chExt cx="4167337" cy="3692920"/>
          </a:xfrm>
        </p:grpSpPr>
        <p:sp>
          <p:nvSpPr>
            <p:cNvPr id="11" name="Retângulo Arredondado 3">
              <a:extLst>
                <a:ext uri="{FF2B5EF4-FFF2-40B4-BE49-F238E27FC236}">
                  <a16:creationId xmlns:a16="http://schemas.microsoft.com/office/drawing/2014/main" id="{D6E47426-984E-32C6-49BD-F03A25FCCC11}"/>
                </a:ext>
              </a:extLst>
            </p:cNvPr>
            <p:cNvSpPr/>
            <p:nvPr/>
          </p:nvSpPr>
          <p:spPr>
            <a:xfrm rot="5400000">
              <a:off x="7498782" y="1535832"/>
              <a:ext cx="3692920" cy="4167337"/>
            </a:xfrm>
            <a:prstGeom prst="roundRect">
              <a:avLst/>
            </a:prstGeom>
            <a:solidFill>
              <a:srgbClr val="C75D5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BE353817-763C-C930-2398-876ED1726888}"/>
                </a:ext>
              </a:extLst>
            </p:cNvPr>
            <p:cNvSpPr txBox="1"/>
            <p:nvPr/>
          </p:nvSpPr>
          <p:spPr>
            <a:xfrm>
              <a:off x="7496033" y="2419409"/>
              <a:ext cx="3645039" cy="1815882"/>
            </a:xfrm>
            <a:prstGeom prst="rect">
              <a:avLst/>
            </a:prstGeom>
            <a:noFill/>
          </p:spPr>
          <p:txBody>
            <a:bodyPr wrap="square" rtlCol="0">
              <a:spAutoFit/>
            </a:bodyPr>
            <a:lstStyle/>
            <a:p>
              <a:pPr algn="ctr"/>
              <a:r>
                <a:rPr lang="pt-BR" sz="2800" dirty="0">
                  <a:solidFill>
                    <a:schemeClr val="bg1"/>
                  </a:solidFill>
                  <a:effectLst/>
                  <a:latin typeface="DIN Next LT Pro" panose="020B0503020203050203" pitchFamily="34" charset="77"/>
                </a:rPr>
                <a:t>Deficiências nutricionais, sendo a principal a de ferro e</a:t>
              </a:r>
            </a:p>
            <a:p>
              <a:pPr algn="ctr"/>
              <a:r>
                <a:rPr lang="pt-BR" sz="2800" dirty="0">
                  <a:solidFill>
                    <a:schemeClr val="bg1"/>
                  </a:solidFill>
                  <a:latin typeface="DIN Next LT Pro" panose="020B0503020203050203" pitchFamily="34" charset="77"/>
                </a:rPr>
                <a:t>ANEMIA</a:t>
              </a:r>
            </a:p>
          </p:txBody>
        </p:sp>
      </p:grpSp>
      <p:sp>
        <p:nvSpPr>
          <p:cNvPr id="7" name="CaixaDeTexto 6">
            <a:extLst>
              <a:ext uri="{FF2B5EF4-FFF2-40B4-BE49-F238E27FC236}">
                <a16:creationId xmlns:a16="http://schemas.microsoft.com/office/drawing/2014/main" id="{9A057A9A-E26F-B0AD-71C9-4BD496A0F7AB}"/>
              </a:ext>
            </a:extLst>
          </p:cNvPr>
          <p:cNvSpPr txBox="1"/>
          <p:nvPr/>
        </p:nvSpPr>
        <p:spPr>
          <a:xfrm>
            <a:off x="8729333" y="6424889"/>
            <a:ext cx="4100211" cy="338554"/>
          </a:xfrm>
          <a:prstGeom prst="rect">
            <a:avLst/>
          </a:prstGeom>
          <a:noFill/>
        </p:spPr>
        <p:txBody>
          <a:bodyPr wrap="square" rtlCol="0">
            <a:spAutoFit/>
          </a:bodyPr>
          <a:lstStyle/>
          <a:p>
            <a:r>
              <a:rPr lang="pt-BR" sz="1600" dirty="0">
                <a:latin typeface="DIN Next LT Pro Medium" panose="020B0503020203050203" pitchFamily="34" charset="77"/>
              </a:rPr>
              <a:t>@sylviacamposnutri @dr.cristianorudge</a:t>
            </a:r>
          </a:p>
        </p:txBody>
      </p:sp>
      <p:sp>
        <p:nvSpPr>
          <p:cNvPr id="16" name="CaixaDeTexto 15">
            <a:extLst>
              <a:ext uri="{FF2B5EF4-FFF2-40B4-BE49-F238E27FC236}">
                <a16:creationId xmlns:a16="http://schemas.microsoft.com/office/drawing/2014/main" id="{31E996E1-CE91-38ED-AB54-5091DB2CD78E}"/>
              </a:ext>
            </a:extLst>
          </p:cNvPr>
          <p:cNvSpPr txBox="1"/>
          <p:nvPr/>
        </p:nvSpPr>
        <p:spPr>
          <a:xfrm>
            <a:off x="2959100" y="5714592"/>
            <a:ext cx="9172835" cy="307777"/>
          </a:xfrm>
          <a:prstGeom prst="rect">
            <a:avLst/>
          </a:prstGeom>
          <a:noFill/>
        </p:spPr>
        <p:txBody>
          <a:bodyPr wrap="square" rtlCol="0">
            <a:spAutoFit/>
          </a:bodyPr>
          <a:lstStyle/>
          <a:p>
            <a:pPr algn="r"/>
            <a:r>
              <a:rPr lang="pt-BR" sz="1400" dirty="0">
                <a:latin typeface="DIN Next LT Pro Medium" panose="020B0503020203050203" pitchFamily="34" charset="77"/>
              </a:rPr>
              <a:t>AHMDED, M. Intestinal </a:t>
            </a:r>
            <a:r>
              <a:rPr lang="pt-BR" sz="1400" dirty="0" err="1">
                <a:latin typeface="DIN Next LT Pro Medium" panose="020B0503020203050203" pitchFamily="34" charset="77"/>
              </a:rPr>
              <a:t>parasitic</a:t>
            </a:r>
            <a:r>
              <a:rPr lang="pt-BR" sz="1400" dirty="0">
                <a:latin typeface="DIN Next LT Pro Medium" panose="020B0503020203050203" pitchFamily="34" charset="77"/>
              </a:rPr>
              <a:t> </a:t>
            </a:r>
            <a:r>
              <a:rPr lang="pt-BR" sz="1400" dirty="0" err="1">
                <a:latin typeface="DIN Next LT Pro Medium" panose="020B0503020203050203" pitchFamily="34" charset="77"/>
              </a:rPr>
              <a:t>infections</a:t>
            </a:r>
            <a:r>
              <a:rPr lang="pt-BR" sz="1400" dirty="0">
                <a:latin typeface="DIN Next LT Pro Medium" panose="020B0503020203050203" pitchFamily="34" charset="77"/>
              </a:rPr>
              <a:t> in 2023. </a:t>
            </a:r>
            <a:r>
              <a:rPr lang="pt-BR" sz="1400" dirty="0" err="1">
                <a:latin typeface="DIN Next LT Pro Medium" panose="020B0503020203050203" pitchFamily="34" charset="77"/>
              </a:rPr>
              <a:t>Gastroenterology</a:t>
            </a:r>
            <a:r>
              <a:rPr lang="pt-BR" sz="1400" dirty="0">
                <a:latin typeface="DIN Next LT Pro Medium" panose="020B0503020203050203" pitchFamily="34" charset="77"/>
              </a:rPr>
              <a:t> Res., 2023. DOI: 10.14740/grl1622</a:t>
            </a:r>
          </a:p>
        </p:txBody>
      </p:sp>
    </p:spTree>
    <p:extLst>
      <p:ext uri="{BB962C8B-B14F-4D97-AF65-F5344CB8AC3E}">
        <p14:creationId xmlns:p14="http://schemas.microsoft.com/office/powerpoint/2010/main" val="386741403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8" name="Imagem 7" descr="Frutas em superfície preta&#10;&#10;Descrição gerada automaticamente">
            <a:extLst>
              <a:ext uri="{FF2B5EF4-FFF2-40B4-BE49-F238E27FC236}">
                <a16:creationId xmlns:a16="http://schemas.microsoft.com/office/drawing/2014/main" id="{09830E73-DF7B-F8EB-06B7-4588944FAF19}"/>
              </a:ext>
            </a:extLst>
          </p:cNvPr>
          <p:cNvPicPr>
            <a:picLocks noChangeAspect="1"/>
          </p:cNvPicPr>
          <p:nvPr/>
        </p:nvPicPr>
        <p:blipFill>
          <a:blip r:embed="rId3"/>
          <a:stretch>
            <a:fillRect/>
          </a:stretch>
        </p:blipFill>
        <p:spPr>
          <a:xfrm>
            <a:off x="4041974" y="5237518"/>
            <a:ext cx="3367778" cy="1805910"/>
          </a:xfrm>
          <a:prstGeom prst="rect">
            <a:avLst/>
          </a:prstGeom>
        </p:spPr>
      </p:pic>
      <p:sp>
        <p:nvSpPr>
          <p:cNvPr id="11" name="CaixaDeTexto 10">
            <a:extLst>
              <a:ext uri="{FF2B5EF4-FFF2-40B4-BE49-F238E27FC236}">
                <a16:creationId xmlns:a16="http://schemas.microsoft.com/office/drawing/2014/main" id="{CC76249B-96E6-6E9E-5B35-6C8182C6D9B8}"/>
              </a:ext>
            </a:extLst>
          </p:cNvPr>
          <p:cNvSpPr txBox="1"/>
          <p:nvPr/>
        </p:nvSpPr>
        <p:spPr>
          <a:xfrm>
            <a:off x="34725" y="6151650"/>
            <a:ext cx="2337613" cy="646331"/>
          </a:xfrm>
          <a:prstGeom prst="rect">
            <a:avLst/>
          </a:prstGeom>
          <a:noFill/>
        </p:spPr>
        <p:txBody>
          <a:bodyPr wrap="square" rtlCol="0">
            <a:spAutoFit/>
          </a:bodyPr>
          <a:lstStyle/>
          <a:p>
            <a:r>
              <a:rPr lang="pt-BR" dirty="0">
                <a:solidFill>
                  <a:srgbClr val="F0EAD8"/>
                </a:solidFill>
                <a:latin typeface="DIN Next LT Pro Medium" panose="020B0503020203050203" pitchFamily="34" charset="77"/>
              </a:rPr>
              <a:t>@sylviacamposnutri</a:t>
            </a:r>
          </a:p>
          <a:p>
            <a:r>
              <a:rPr lang="pt-BR" dirty="0">
                <a:solidFill>
                  <a:srgbClr val="F0EAD8"/>
                </a:solidFill>
                <a:latin typeface="DIN Next LT Pro Medium" panose="020B0503020203050203" pitchFamily="34" charset="77"/>
              </a:rPr>
              <a:t>@dr.cristianorudge</a:t>
            </a:r>
          </a:p>
        </p:txBody>
      </p:sp>
      <p:pic>
        <p:nvPicPr>
          <p:cNvPr id="7170" name="Picture 2" descr="Por que a investigação corporativa pode melhorar os processos de uma  empresa? - Iaudit">
            <a:extLst>
              <a:ext uri="{FF2B5EF4-FFF2-40B4-BE49-F238E27FC236}">
                <a16:creationId xmlns:a16="http://schemas.microsoft.com/office/drawing/2014/main" id="{639173C5-98D3-8036-3746-C0D3DAB058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1957"/>
          <a:stretch/>
        </p:blipFill>
        <p:spPr bwMode="auto">
          <a:xfrm>
            <a:off x="4428745" y="-18234"/>
            <a:ext cx="7797980" cy="6876234"/>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Arredondado 3">
            <a:extLst>
              <a:ext uri="{FF2B5EF4-FFF2-40B4-BE49-F238E27FC236}">
                <a16:creationId xmlns:a16="http://schemas.microsoft.com/office/drawing/2014/main" id="{612722A9-2A68-9AE5-9E8B-AB494F8EFF87}"/>
              </a:ext>
            </a:extLst>
          </p:cNvPr>
          <p:cNvSpPr/>
          <p:nvPr/>
        </p:nvSpPr>
        <p:spPr>
          <a:xfrm rot="5400000">
            <a:off x="-695152" y="594653"/>
            <a:ext cx="7029101"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BD90858E-8AE1-D15B-94D4-78D22DC5DFA4}"/>
              </a:ext>
            </a:extLst>
          </p:cNvPr>
          <p:cNvSpPr txBox="1"/>
          <p:nvPr/>
        </p:nvSpPr>
        <p:spPr>
          <a:xfrm>
            <a:off x="6318" y="802370"/>
            <a:ext cx="5524640" cy="5447645"/>
          </a:xfrm>
          <a:prstGeom prst="rect">
            <a:avLst/>
          </a:prstGeom>
          <a:noFill/>
        </p:spPr>
        <p:txBody>
          <a:bodyPr wrap="square" rtlCol="0">
            <a:spAutoFit/>
          </a:bodyPr>
          <a:lstStyle/>
          <a:p>
            <a:pPr algn="ctr"/>
            <a:r>
              <a:rPr lang="pt-BR" sz="5800" b="1" dirty="0">
                <a:solidFill>
                  <a:schemeClr val="bg1"/>
                </a:solidFill>
                <a:effectLst>
                  <a:outerShdw blurRad="38100" dist="38100" dir="2700000" algn="tl">
                    <a:srgbClr val="000000">
                      <a:alpha val="43137"/>
                    </a:srgbClr>
                  </a:outerShdw>
                </a:effectLst>
                <a:latin typeface="Baguet Script" panose="00000500000000000000" pitchFamily="2" charset="0"/>
              </a:rPr>
              <a:t>Desdobramento dos estudos da relação parasita-microbiota-Sistema imunológico</a:t>
            </a:r>
          </a:p>
        </p:txBody>
      </p:sp>
      <p:sp>
        <p:nvSpPr>
          <p:cNvPr id="17" name="CaixaDeTexto 16">
            <a:extLst>
              <a:ext uri="{FF2B5EF4-FFF2-40B4-BE49-F238E27FC236}">
                <a16:creationId xmlns:a16="http://schemas.microsoft.com/office/drawing/2014/main" id="{B49457A2-F653-AA1F-6C65-CFB46E94C47C}"/>
              </a:ext>
            </a:extLst>
          </p:cNvPr>
          <p:cNvSpPr txBox="1"/>
          <p:nvPr/>
        </p:nvSpPr>
        <p:spPr>
          <a:xfrm>
            <a:off x="1203531" y="85127"/>
            <a:ext cx="4100211" cy="338554"/>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@dr.cristianorudge</a:t>
            </a:r>
          </a:p>
        </p:txBody>
      </p:sp>
    </p:spTree>
    <p:extLst>
      <p:ext uri="{BB962C8B-B14F-4D97-AF65-F5344CB8AC3E}">
        <p14:creationId xmlns:p14="http://schemas.microsoft.com/office/powerpoint/2010/main" val="2841982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56706" y="-34509"/>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8" name="Agrupar 7">
            <a:extLst>
              <a:ext uri="{FF2B5EF4-FFF2-40B4-BE49-F238E27FC236}">
                <a16:creationId xmlns:a16="http://schemas.microsoft.com/office/drawing/2014/main" id="{DE291268-0A7B-B71B-3BAC-D6DC1367E7BD}"/>
              </a:ext>
            </a:extLst>
          </p:cNvPr>
          <p:cNvGrpSpPr/>
          <p:nvPr/>
        </p:nvGrpSpPr>
        <p:grpSpPr>
          <a:xfrm>
            <a:off x="56706" y="34509"/>
            <a:ext cx="5475767" cy="1663902"/>
            <a:chOff x="1171575" y="1666875"/>
            <a:chExt cx="9354658" cy="3347411"/>
          </a:xfrm>
        </p:grpSpPr>
        <p:pic>
          <p:nvPicPr>
            <p:cNvPr id="4" name="Imagem 3">
              <a:extLst>
                <a:ext uri="{FF2B5EF4-FFF2-40B4-BE49-F238E27FC236}">
                  <a16:creationId xmlns:a16="http://schemas.microsoft.com/office/drawing/2014/main" id="{4B43C3AC-C33D-E27A-BD8A-3697468DA686}"/>
                </a:ext>
              </a:extLst>
            </p:cNvPr>
            <p:cNvPicPr>
              <a:picLocks noChangeAspect="1"/>
            </p:cNvPicPr>
            <p:nvPr/>
          </p:nvPicPr>
          <p:blipFill>
            <a:blip r:embed="rId3"/>
            <a:stretch>
              <a:fillRect/>
            </a:stretch>
          </p:blipFill>
          <p:spPr>
            <a:xfrm>
              <a:off x="1171575" y="1666875"/>
              <a:ext cx="9354658" cy="3347411"/>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C20181FB-7645-FA18-B04A-C5603D3433F1}"/>
                </a:ext>
              </a:extLst>
            </p:cNvPr>
            <p:cNvPicPr>
              <a:picLocks noChangeAspect="1"/>
            </p:cNvPicPr>
            <p:nvPr/>
          </p:nvPicPr>
          <p:blipFill>
            <a:blip r:embed="rId4"/>
            <a:stretch>
              <a:fillRect/>
            </a:stretch>
          </p:blipFill>
          <p:spPr>
            <a:xfrm>
              <a:off x="1267600" y="2434412"/>
              <a:ext cx="6010318" cy="308787"/>
            </a:xfrm>
            <a:prstGeom prst="rect">
              <a:avLst/>
            </a:prstGeom>
          </p:spPr>
        </p:pic>
      </p:grpSp>
      <p:pic>
        <p:nvPicPr>
          <p:cNvPr id="12" name="Imagem 11">
            <a:extLst>
              <a:ext uri="{FF2B5EF4-FFF2-40B4-BE49-F238E27FC236}">
                <a16:creationId xmlns:a16="http://schemas.microsoft.com/office/drawing/2014/main" id="{3825F9C5-357F-B357-D5D5-8F43FA96C5A7}"/>
              </a:ext>
            </a:extLst>
          </p:cNvPr>
          <p:cNvPicPr>
            <a:picLocks noChangeAspect="1"/>
          </p:cNvPicPr>
          <p:nvPr/>
        </p:nvPicPr>
        <p:blipFill>
          <a:blip r:embed="rId5"/>
          <a:stretch>
            <a:fillRect/>
          </a:stretch>
        </p:blipFill>
        <p:spPr>
          <a:xfrm>
            <a:off x="3028507" y="1589474"/>
            <a:ext cx="8989946" cy="5061160"/>
          </a:xfrm>
          <a:prstGeom prst="rect">
            <a:avLst/>
          </a:prstGeom>
          <a:ln>
            <a:noFill/>
          </a:ln>
          <a:effectLst>
            <a:outerShdw blurRad="190500" algn="tl" rotWithShape="0">
              <a:srgbClr val="000000">
                <a:alpha val="70000"/>
              </a:srgbClr>
            </a:outerShdw>
          </a:effectLst>
        </p:spPr>
      </p:pic>
      <p:sp>
        <p:nvSpPr>
          <p:cNvPr id="13" name="CaixaDeTexto 12">
            <a:extLst>
              <a:ext uri="{FF2B5EF4-FFF2-40B4-BE49-F238E27FC236}">
                <a16:creationId xmlns:a16="http://schemas.microsoft.com/office/drawing/2014/main" id="{A54179A0-0C0D-3DE2-FC97-0E78995620FE}"/>
              </a:ext>
            </a:extLst>
          </p:cNvPr>
          <p:cNvSpPr txBox="1"/>
          <p:nvPr/>
        </p:nvSpPr>
        <p:spPr>
          <a:xfrm>
            <a:off x="56587" y="2864046"/>
            <a:ext cx="2888510" cy="3046988"/>
          </a:xfrm>
          <a:prstGeom prst="rect">
            <a:avLst/>
          </a:prstGeom>
          <a:noFill/>
        </p:spPr>
        <p:txBody>
          <a:bodyPr wrap="square" rtlCol="0">
            <a:spAutoFit/>
          </a:bodyPr>
          <a:lstStyle/>
          <a:p>
            <a:pPr algn="ctr"/>
            <a:r>
              <a:rPr lang="pt-BR" sz="3200" b="1" dirty="0">
                <a:latin typeface="Baguet Script" panose="00000500000000000000" pitchFamily="2" charset="0"/>
              </a:rPr>
              <a:t>Protozoários influenciando na diversidade e composição da microbiota intestinal</a:t>
            </a:r>
          </a:p>
        </p:txBody>
      </p:sp>
      <p:sp>
        <p:nvSpPr>
          <p:cNvPr id="15" name="Retângulo 14">
            <a:extLst>
              <a:ext uri="{FF2B5EF4-FFF2-40B4-BE49-F238E27FC236}">
                <a16:creationId xmlns:a16="http://schemas.microsoft.com/office/drawing/2014/main" id="{CAAE341D-6453-E737-5115-B5FD2D5EA52B}"/>
              </a:ext>
            </a:extLst>
          </p:cNvPr>
          <p:cNvSpPr/>
          <p:nvPr/>
        </p:nvSpPr>
        <p:spPr>
          <a:xfrm>
            <a:off x="3631065" y="3094074"/>
            <a:ext cx="7979688" cy="334926"/>
          </a:xfrm>
          <a:prstGeom prst="rect">
            <a:avLst/>
          </a:prstGeom>
          <a:solidFill>
            <a:srgbClr val="991919">
              <a:alpha val="3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6" name="Retângulo 15">
            <a:extLst>
              <a:ext uri="{FF2B5EF4-FFF2-40B4-BE49-F238E27FC236}">
                <a16:creationId xmlns:a16="http://schemas.microsoft.com/office/drawing/2014/main" id="{6981D1F9-2673-9D80-BA48-08729CF8C82A}"/>
              </a:ext>
            </a:extLst>
          </p:cNvPr>
          <p:cNvSpPr/>
          <p:nvPr/>
        </p:nvSpPr>
        <p:spPr>
          <a:xfrm>
            <a:off x="3631065" y="3426482"/>
            <a:ext cx="7979688" cy="334926"/>
          </a:xfrm>
          <a:prstGeom prst="rect">
            <a:avLst/>
          </a:prstGeom>
          <a:solidFill>
            <a:srgbClr val="991919">
              <a:alpha val="3098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0" name="CaixaDeTexto 19">
            <a:extLst>
              <a:ext uri="{FF2B5EF4-FFF2-40B4-BE49-F238E27FC236}">
                <a16:creationId xmlns:a16="http://schemas.microsoft.com/office/drawing/2014/main" id="{13C82521-25A4-1B39-92AC-BA67161250A8}"/>
              </a:ext>
            </a:extLst>
          </p:cNvPr>
          <p:cNvSpPr txBox="1"/>
          <p:nvPr/>
        </p:nvSpPr>
        <p:spPr>
          <a:xfrm>
            <a:off x="10027547" y="42760"/>
            <a:ext cx="2337613" cy="646331"/>
          </a:xfrm>
          <a:prstGeom prst="rect">
            <a:avLst/>
          </a:prstGeom>
          <a:noFill/>
        </p:spPr>
        <p:txBody>
          <a:bodyPr wrap="square" rtlCol="0">
            <a:spAutoFit/>
          </a:bodyPr>
          <a:lstStyle/>
          <a:p>
            <a:r>
              <a:rPr lang="pt-BR" dirty="0">
                <a:latin typeface="DIN Next LT Pro Medium" panose="020B0503020203050203" pitchFamily="34" charset="77"/>
              </a:rPr>
              <a:t>@sylviacamposnutri</a:t>
            </a:r>
          </a:p>
          <a:p>
            <a:r>
              <a:rPr lang="pt-BR" dirty="0">
                <a:latin typeface="DIN Next LT Pro Medium" panose="020B0503020203050203" pitchFamily="34" charset="77"/>
              </a:rPr>
              <a:t>@dr.cristianorudge</a:t>
            </a:r>
          </a:p>
        </p:txBody>
      </p:sp>
    </p:spTree>
    <p:extLst>
      <p:ext uri="{BB962C8B-B14F-4D97-AF65-F5344CB8AC3E}">
        <p14:creationId xmlns:p14="http://schemas.microsoft.com/office/powerpoint/2010/main" val="15843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56706" y="-34509"/>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3" name="CaixaDeTexto 12">
            <a:extLst>
              <a:ext uri="{FF2B5EF4-FFF2-40B4-BE49-F238E27FC236}">
                <a16:creationId xmlns:a16="http://schemas.microsoft.com/office/drawing/2014/main" id="{A54179A0-0C0D-3DE2-FC97-0E78995620FE}"/>
              </a:ext>
            </a:extLst>
          </p:cNvPr>
          <p:cNvSpPr txBox="1"/>
          <p:nvPr/>
        </p:nvSpPr>
        <p:spPr>
          <a:xfrm>
            <a:off x="313997" y="3330991"/>
            <a:ext cx="4096313" cy="1569660"/>
          </a:xfrm>
          <a:prstGeom prst="rect">
            <a:avLst/>
          </a:prstGeom>
          <a:noFill/>
        </p:spPr>
        <p:txBody>
          <a:bodyPr wrap="square" rtlCol="0">
            <a:spAutoFit/>
          </a:bodyPr>
          <a:lstStyle/>
          <a:p>
            <a:pPr algn="ctr"/>
            <a:r>
              <a:rPr lang="pt-BR" sz="3200" b="1" i="1" dirty="0">
                <a:highlight>
                  <a:srgbClr val="FFFF00"/>
                </a:highlight>
                <a:latin typeface="Baguet Script" panose="00000500000000000000" pitchFamily="2" charset="0"/>
              </a:rPr>
              <a:t>O </a:t>
            </a:r>
            <a:r>
              <a:rPr lang="pt-BR" sz="3200" b="1" i="1" dirty="0" err="1">
                <a:highlight>
                  <a:srgbClr val="FFFF00"/>
                </a:highlight>
                <a:latin typeface="Baguet Script" panose="00000500000000000000" pitchFamily="2" charset="0"/>
              </a:rPr>
              <a:t>Blastocystis</a:t>
            </a:r>
            <a:r>
              <a:rPr lang="pt-BR" sz="3200" b="1" dirty="0">
                <a:highlight>
                  <a:srgbClr val="FFFF00"/>
                </a:highlight>
                <a:latin typeface="Baguet Script" panose="00000500000000000000" pitchFamily="2" charset="0"/>
              </a:rPr>
              <a:t> é ou não regulador da microbiota?</a:t>
            </a:r>
          </a:p>
        </p:txBody>
      </p:sp>
      <p:sp>
        <p:nvSpPr>
          <p:cNvPr id="20" name="CaixaDeTexto 19">
            <a:extLst>
              <a:ext uri="{FF2B5EF4-FFF2-40B4-BE49-F238E27FC236}">
                <a16:creationId xmlns:a16="http://schemas.microsoft.com/office/drawing/2014/main" id="{13C82521-25A4-1B39-92AC-BA67161250A8}"/>
              </a:ext>
            </a:extLst>
          </p:cNvPr>
          <p:cNvSpPr txBox="1"/>
          <p:nvPr/>
        </p:nvSpPr>
        <p:spPr>
          <a:xfrm>
            <a:off x="10027547" y="42760"/>
            <a:ext cx="2337613" cy="646331"/>
          </a:xfrm>
          <a:prstGeom prst="rect">
            <a:avLst/>
          </a:prstGeom>
          <a:noFill/>
        </p:spPr>
        <p:txBody>
          <a:bodyPr wrap="square" rtlCol="0">
            <a:spAutoFit/>
          </a:bodyPr>
          <a:lstStyle/>
          <a:p>
            <a:r>
              <a:rPr lang="pt-BR" dirty="0">
                <a:latin typeface="DIN Next LT Pro Medium" panose="020B0503020203050203" pitchFamily="34" charset="77"/>
              </a:rPr>
              <a:t>@sylviacamposnutri</a:t>
            </a:r>
          </a:p>
          <a:p>
            <a:r>
              <a:rPr lang="pt-BR" dirty="0">
                <a:latin typeface="DIN Next LT Pro Medium" panose="020B0503020203050203" pitchFamily="34" charset="77"/>
              </a:rPr>
              <a:t>@dr.cristianorudge</a:t>
            </a:r>
          </a:p>
        </p:txBody>
      </p:sp>
      <p:grpSp>
        <p:nvGrpSpPr>
          <p:cNvPr id="10" name="Agrupar 9">
            <a:extLst>
              <a:ext uri="{FF2B5EF4-FFF2-40B4-BE49-F238E27FC236}">
                <a16:creationId xmlns:a16="http://schemas.microsoft.com/office/drawing/2014/main" id="{FD74AC4C-7B3E-791D-D024-9FE4ECC545DC}"/>
              </a:ext>
            </a:extLst>
          </p:cNvPr>
          <p:cNvGrpSpPr/>
          <p:nvPr/>
        </p:nvGrpSpPr>
        <p:grpSpPr>
          <a:xfrm>
            <a:off x="159421" y="127000"/>
            <a:ext cx="7346279" cy="1824589"/>
            <a:chOff x="159421" y="128177"/>
            <a:chExt cx="8933779" cy="2340849"/>
          </a:xfrm>
        </p:grpSpPr>
        <p:pic>
          <p:nvPicPr>
            <p:cNvPr id="3" name="Imagem 2">
              <a:extLst>
                <a:ext uri="{FF2B5EF4-FFF2-40B4-BE49-F238E27FC236}">
                  <a16:creationId xmlns:a16="http://schemas.microsoft.com/office/drawing/2014/main" id="{7FA2D33C-8A63-6BDF-2E40-1FCF4FB0DB74}"/>
                </a:ext>
              </a:extLst>
            </p:cNvPr>
            <p:cNvPicPr>
              <a:picLocks noChangeAspect="1"/>
            </p:cNvPicPr>
            <p:nvPr/>
          </p:nvPicPr>
          <p:blipFill>
            <a:blip r:embed="rId3"/>
            <a:stretch>
              <a:fillRect/>
            </a:stretch>
          </p:blipFill>
          <p:spPr>
            <a:xfrm>
              <a:off x="159421" y="128177"/>
              <a:ext cx="8933779" cy="2340849"/>
            </a:xfrm>
            <a:prstGeom prst="rect">
              <a:avLst/>
            </a:prstGeom>
            <a:ln>
              <a:noFill/>
            </a:ln>
            <a:effectLst>
              <a:outerShdw blurRad="292100" dist="139700" dir="2700000" algn="tl" rotWithShape="0">
                <a:srgbClr val="333333">
                  <a:alpha val="65000"/>
                </a:srgbClr>
              </a:outerShdw>
            </a:effectLst>
          </p:spPr>
        </p:pic>
        <p:pic>
          <p:nvPicPr>
            <p:cNvPr id="6" name="Imagem 5">
              <a:extLst>
                <a:ext uri="{FF2B5EF4-FFF2-40B4-BE49-F238E27FC236}">
                  <a16:creationId xmlns:a16="http://schemas.microsoft.com/office/drawing/2014/main" id="{33097C90-5174-20F2-6B0D-BAD082E72472}"/>
                </a:ext>
              </a:extLst>
            </p:cNvPr>
            <p:cNvPicPr>
              <a:picLocks noChangeAspect="1"/>
            </p:cNvPicPr>
            <p:nvPr/>
          </p:nvPicPr>
          <p:blipFill>
            <a:blip r:embed="rId4"/>
            <a:stretch>
              <a:fillRect/>
            </a:stretch>
          </p:blipFill>
          <p:spPr>
            <a:xfrm>
              <a:off x="3167063" y="558120"/>
              <a:ext cx="4656137" cy="261941"/>
            </a:xfrm>
            <a:prstGeom prst="rect">
              <a:avLst/>
            </a:prstGeom>
          </p:spPr>
        </p:pic>
      </p:grpSp>
      <p:pic>
        <p:nvPicPr>
          <p:cNvPr id="14" name="Imagem 13">
            <a:extLst>
              <a:ext uri="{FF2B5EF4-FFF2-40B4-BE49-F238E27FC236}">
                <a16:creationId xmlns:a16="http://schemas.microsoft.com/office/drawing/2014/main" id="{7B1BDFFF-55FE-8F5C-D460-8B8C59B2858D}"/>
              </a:ext>
            </a:extLst>
          </p:cNvPr>
          <p:cNvPicPr>
            <a:picLocks noChangeAspect="1"/>
          </p:cNvPicPr>
          <p:nvPr/>
        </p:nvPicPr>
        <p:blipFill>
          <a:blip r:embed="rId5"/>
          <a:stretch>
            <a:fillRect/>
          </a:stretch>
        </p:blipFill>
        <p:spPr>
          <a:xfrm>
            <a:off x="4781012" y="2080974"/>
            <a:ext cx="7151176" cy="465002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72554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2071"/>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9" name="CaixaDeTexto 28">
            <a:extLst>
              <a:ext uri="{FF2B5EF4-FFF2-40B4-BE49-F238E27FC236}">
                <a16:creationId xmlns:a16="http://schemas.microsoft.com/office/drawing/2014/main" id="{232A2317-362B-FE9A-810C-78C4EBB6228D}"/>
              </a:ext>
            </a:extLst>
          </p:cNvPr>
          <p:cNvSpPr txBox="1"/>
          <p:nvPr/>
        </p:nvSpPr>
        <p:spPr>
          <a:xfrm>
            <a:off x="76200" y="48729"/>
            <a:ext cx="4635500" cy="830997"/>
          </a:xfrm>
          <a:prstGeom prst="rect">
            <a:avLst/>
          </a:prstGeom>
          <a:noFill/>
        </p:spPr>
        <p:txBody>
          <a:bodyPr wrap="square" rtlCol="0">
            <a:spAutoFit/>
          </a:bodyPr>
          <a:lstStyle/>
          <a:p>
            <a:pPr algn="ctr"/>
            <a:r>
              <a:rPr lang="pt-BR" sz="4800" b="1" dirty="0">
                <a:solidFill>
                  <a:schemeClr val="bg1"/>
                </a:solidFill>
                <a:effectLst>
                  <a:outerShdw blurRad="38100" dist="38100" dir="2700000" algn="tl">
                    <a:srgbClr val="000000">
                      <a:alpha val="43137"/>
                    </a:srgbClr>
                  </a:outerShdw>
                </a:effectLst>
                <a:latin typeface="Baguet Script" panose="00000500000000000000" pitchFamily="2" charset="0"/>
              </a:rPr>
              <a:t>Historicamente...</a:t>
            </a:r>
          </a:p>
        </p:txBody>
      </p:sp>
      <p:grpSp>
        <p:nvGrpSpPr>
          <p:cNvPr id="37" name="Agrupar 36">
            <a:extLst>
              <a:ext uri="{FF2B5EF4-FFF2-40B4-BE49-F238E27FC236}">
                <a16:creationId xmlns:a16="http://schemas.microsoft.com/office/drawing/2014/main" id="{AF09A525-1942-A76A-AB13-2E702F44674B}"/>
              </a:ext>
            </a:extLst>
          </p:cNvPr>
          <p:cNvGrpSpPr/>
          <p:nvPr/>
        </p:nvGrpSpPr>
        <p:grpSpPr>
          <a:xfrm>
            <a:off x="2943225" y="930526"/>
            <a:ext cx="6530975" cy="2064794"/>
            <a:chOff x="390525" y="1097506"/>
            <a:chExt cx="7612061" cy="2644813"/>
          </a:xfrm>
        </p:grpSpPr>
        <p:sp>
          <p:nvSpPr>
            <p:cNvPr id="33" name="Retângulo: Cantos Arredondados 32">
              <a:extLst>
                <a:ext uri="{FF2B5EF4-FFF2-40B4-BE49-F238E27FC236}">
                  <a16:creationId xmlns:a16="http://schemas.microsoft.com/office/drawing/2014/main" id="{CD3191CB-7085-8817-194B-95806E7B61B7}"/>
                </a:ext>
              </a:extLst>
            </p:cNvPr>
            <p:cNvSpPr/>
            <p:nvPr/>
          </p:nvSpPr>
          <p:spPr>
            <a:xfrm>
              <a:off x="595311" y="1315286"/>
              <a:ext cx="7407275" cy="2427033"/>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6" name="Imagem 35" descr="Interface gráfica do usuário, Texto, Aplicativo&#10;&#10;Descrição gerada automaticamente">
              <a:extLst>
                <a:ext uri="{FF2B5EF4-FFF2-40B4-BE49-F238E27FC236}">
                  <a16:creationId xmlns:a16="http://schemas.microsoft.com/office/drawing/2014/main" id="{F32A0EB8-B167-3E42-7B00-189555C65140}"/>
                </a:ext>
              </a:extLst>
            </p:cNvPr>
            <p:cNvPicPr>
              <a:picLocks noChangeAspect="1"/>
            </p:cNvPicPr>
            <p:nvPr/>
          </p:nvPicPr>
          <p:blipFill>
            <a:blip r:embed="rId3"/>
            <a:stretch>
              <a:fillRect/>
            </a:stretch>
          </p:blipFill>
          <p:spPr>
            <a:xfrm>
              <a:off x="390525" y="1097506"/>
              <a:ext cx="7407275" cy="24270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7" name="Imagem 6">
            <a:extLst>
              <a:ext uri="{FF2B5EF4-FFF2-40B4-BE49-F238E27FC236}">
                <a16:creationId xmlns:a16="http://schemas.microsoft.com/office/drawing/2014/main" id="{DD4A03C0-7CA7-ECB1-C4F9-816C69456BB2}"/>
              </a:ext>
            </a:extLst>
          </p:cNvPr>
          <p:cNvPicPr>
            <a:picLocks noChangeAspect="1"/>
          </p:cNvPicPr>
          <p:nvPr/>
        </p:nvPicPr>
        <p:blipFill>
          <a:blip r:embed="rId4"/>
          <a:stretch>
            <a:fillRect/>
          </a:stretch>
        </p:blipFill>
        <p:spPr>
          <a:xfrm>
            <a:off x="338148" y="3328714"/>
            <a:ext cx="4785264" cy="3219003"/>
          </a:xfrm>
          <a:prstGeom prst="rect">
            <a:avLst/>
          </a:prstGeom>
          <a:ln>
            <a:noFill/>
          </a:ln>
          <a:effectLst>
            <a:outerShdw blurRad="292100" dist="139700" dir="2700000" algn="tl" rotWithShape="0">
              <a:srgbClr val="333333">
                <a:alpha val="65000"/>
              </a:srgbClr>
            </a:outerShdw>
          </a:effectLst>
        </p:spPr>
      </p:pic>
      <p:sp>
        <p:nvSpPr>
          <p:cNvPr id="8" name="Retângulo: Cantos Arredondados 7">
            <a:extLst>
              <a:ext uri="{FF2B5EF4-FFF2-40B4-BE49-F238E27FC236}">
                <a16:creationId xmlns:a16="http://schemas.microsoft.com/office/drawing/2014/main" id="{F21E8112-A62F-97F4-96A6-E942EE629312}"/>
              </a:ext>
            </a:extLst>
          </p:cNvPr>
          <p:cNvSpPr/>
          <p:nvPr/>
        </p:nvSpPr>
        <p:spPr>
          <a:xfrm>
            <a:off x="5500299" y="3278428"/>
            <a:ext cx="6355273" cy="1372920"/>
          </a:xfrm>
          <a:prstGeom prst="roundRect">
            <a:avLst/>
          </a:prstGeom>
          <a:solidFill>
            <a:srgbClr val="99191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200" dirty="0"/>
              <a:t>Nessa época eles estudaram o efeito da malária na ocorrência de doença autoimune em camundongos</a:t>
            </a:r>
          </a:p>
        </p:txBody>
      </p:sp>
      <p:sp>
        <p:nvSpPr>
          <p:cNvPr id="9" name="Retângulo: Cantos Arredondados 8">
            <a:extLst>
              <a:ext uri="{FF2B5EF4-FFF2-40B4-BE49-F238E27FC236}">
                <a16:creationId xmlns:a16="http://schemas.microsoft.com/office/drawing/2014/main" id="{52D120C9-7A1A-876E-C0CA-CEE59B863007}"/>
              </a:ext>
            </a:extLst>
          </p:cNvPr>
          <p:cNvSpPr/>
          <p:nvPr/>
        </p:nvSpPr>
        <p:spPr>
          <a:xfrm>
            <a:off x="5524201" y="4805914"/>
            <a:ext cx="6355273" cy="1741803"/>
          </a:xfrm>
          <a:prstGeom prst="roundRect">
            <a:avLst/>
          </a:prstGeom>
          <a:solidFill>
            <a:srgbClr val="99191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100" dirty="0"/>
              <a:t>Os estudos, na época, sugeriram que a resposta do hospedeiro a múltiplas infecções parasitárias, mudou a resposta imunológica anormal envolvida com doenças do grupo das autoimunes</a:t>
            </a:r>
          </a:p>
        </p:txBody>
      </p:sp>
      <p:sp>
        <p:nvSpPr>
          <p:cNvPr id="10" name="CaixaDeTexto 9">
            <a:extLst>
              <a:ext uri="{FF2B5EF4-FFF2-40B4-BE49-F238E27FC236}">
                <a16:creationId xmlns:a16="http://schemas.microsoft.com/office/drawing/2014/main" id="{DD98D6C5-A9C5-0CAE-B9C6-65135048320E}"/>
              </a:ext>
            </a:extLst>
          </p:cNvPr>
          <p:cNvSpPr txBox="1"/>
          <p:nvPr/>
        </p:nvSpPr>
        <p:spPr>
          <a:xfrm>
            <a:off x="8582231" y="42735"/>
            <a:ext cx="4100211" cy="338554"/>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@dr.cristianorudge</a:t>
            </a:r>
          </a:p>
        </p:txBody>
      </p:sp>
    </p:spTree>
    <p:extLst>
      <p:ext uri="{BB962C8B-B14F-4D97-AF65-F5344CB8AC3E}">
        <p14:creationId xmlns:p14="http://schemas.microsoft.com/office/powerpoint/2010/main" val="2359879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26" name="Agrupar 25">
            <a:extLst>
              <a:ext uri="{FF2B5EF4-FFF2-40B4-BE49-F238E27FC236}">
                <a16:creationId xmlns:a16="http://schemas.microsoft.com/office/drawing/2014/main" id="{3B7F6793-7519-5753-6823-88755B57BE44}"/>
              </a:ext>
            </a:extLst>
          </p:cNvPr>
          <p:cNvGrpSpPr/>
          <p:nvPr/>
        </p:nvGrpSpPr>
        <p:grpSpPr>
          <a:xfrm>
            <a:off x="1724247" y="78931"/>
            <a:ext cx="8499254" cy="1902270"/>
            <a:chOff x="0" y="2055700"/>
            <a:chExt cx="12192000" cy="2746599"/>
          </a:xfrm>
        </p:grpSpPr>
        <p:pic>
          <p:nvPicPr>
            <p:cNvPr id="21" name="Imagem 20">
              <a:extLst>
                <a:ext uri="{FF2B5EF4-FFF2-40B4-BE49-F238E27FC236}">
                  <a16:creationId xmlns:a16="http://schemas.microsoft.com/office/drawing/2014/main" id="{72D750E6-F9A1-EBF6-8928-59C2D7D7E7EC}"/>
                </a:ext>
              </a:extLst>
            </p:cNvPr>
            <p:cNvPicPr>
              <a:picLocks noChangeAspect="1"/>
            </p:cNvPicPr>
            <p:nvPr/>
          </p:nvPicPr>
          <p:blipFill>
            <a:blip r:embed="rId3"/>
            <a:stretch>
              <a:fillRect/>
            </a:stretch>
          </p:blipFill>
          <p:spPr>
            <a:xfrm>
              <a:off x="0" y="2055700"/>
              <a:ext cx="12192000" cy="2746599"/>
            </a:xfrm>
            <a:prstGeom prst="rect">
              <a:avLst/>
            </a:prstGeom>
            <a:ln>
              <a:noFill/>
            </a:ln>
            <a:effectLst>
              <a:outerShdw blurRad="292100" dist="139700" dir="2700000" algn="tl" rotWithShape="0">
                <a:srgbClr val="333333">
                  <a:alpha val="65000"/>
                </a:srgbClr>
              </a:outerShdw>
            </a:effectLst>
          </p:spPr>
        </p:pic>
        <p:pic>
          <p:nvPicPr>
            <p:cNvPr id="25" name="Imagem 24">
              <a:extLst>
                <a:ext uri="{FF2B5EF4-FFF2-40B4-BE49-F238E27FC236}">
                  <a16:creationId xmlns:a16="http://schemas.microsoft.com/office/drawing/2014/main" id="{AFD42D2A-FD9F-B8B3-937F-DB32986B824B}"/>
                </a:ext>
              </a:extLst>
            </p:cNvPr>
            <p:cNvPicPr>
              <a:picLocks noChangeAspect="1"/>
            </p:cNvPicPr>
            <p:nvPr/>
          </p:nvPicPr>
          <p:blipFill>
            <a:blip r:embed="rId4"/>
            <a:stretch>
              <a:fillRect/>
            </a:stretch>
          </p:blipFill>
          <p:spPr>
            <a:xfrm>
              <a:off x="4041369" y="2461065"/>
              <a:ext cx="3705225" cy="285750"/>
            </a:xfrm>
            <a:prstGeom prst="rect">
              <a:avLst/>
            </a:prstGeom>
          </p:spPr>
        </p:pic>
      </p:grpSp>
      <p:pic>
        <p:nvPicPr>
          <p:cNvPr id="7" name="Imagem 6">
            <a:extLst>
              <a:ext uri="{FF2B5EF4-FFF2-40B4-BE49-F238E27FC236}">
                <a16:creationId xmlns:a16="http://schemas.microsoft.com/office/drawing/2014/main" id="{0F94EAEE-3244-E800-6A1A-9DA3BFCBF4C5}"/>
              </a:ext>
            </a:extLst>
          </p:cNvPr>
          <p:cNvPicPr>
            <a:picLocks noChangeAspect="1"/>
          </p:cNvPicPr>
          <p:nvPr/>
        </p:nvPicPr>
        <p:blipFill>
          <a:blip r:embed="rId5"/>
          <a:stretch>
            <a:fillRect/>
          </a:stretch>
        </p:blipFill>
        <p:spPr>
          <a:xfrm>
            <a:off x="1348347" y="3183748"/>
            <a:ext cx="5548447" cy="2529308"/>
          </a:xfrm>
          <a:prstGeom prst="rect">
            <a:avLst/>
          </a:prstGeom>
          <a:ln>
            <a:noFill/>
          </a:ln>
          <a:effectLst>
            <a:outerShdw blurRad="292100" dist="139700" dir="2700000" algn="tl" rotWithShape="0">
              <a:srgbClr val="333333">
                <a:alpha val="65000"/>
              </a:srgbClr>
            </a:outerShdw>
          </a:effectLst>
        </p:spPr>
      </p:pic>
      <p:pic>
        <p:nvPicPr>
          <p:cNvPr id="9" name="Imagem 8">
            <a:extLst>
              <a:ext uri="{FF2B5EF4-FFF2-40B4-BE49-F238E27FC236}">
                <a16:creationId xmlns:a16="http://schemas.microsoft.com/office/drawing/2014/main" id="{315BF3A2-1892-7986-BA73-F8C32A77AE27}"/>
              </a:ext>
            </a:extLst>
          </p:cNvPr>
          <p:cNvPicPr>
            <a:picLocks noChangeAspect="1"/>
          </p:cNvPicPr>
          <p:nvPr/>
        </p:nvPicPr>
        <p:blipFill>
          <a:blip r:embed="rId6"/>
          <a:stretch>
            <a:fillRect/>
          </a:stretch>
        </p:blipFill>
        <p:spPr>
          <a:xfrm>
            <a:off x="7124531" y="3173102"/>
            <a:ext cx="3518067" cy="2545774"/>
          </a:xfrm>
          <a:prstGeom prst="rect">
            <a:avLst/>
          </a:prstGeom>
          <a:ln>
            <a:noFill/>
          </a:ln>
          <a:effectLst>
            <a:outerShdw blurRad="292100" dist="139700" dir="2700000" algn="tl" rotWithShape="0">
              <a:srgbClr val="333333">
                <a:alpha val="65000"/>
              </a:srgbClr>
            </a:outerShdw>
          </a:effectLst>
        </p:spPr>
      </p:pic>
      <p:sp>
        <p:nvSpPr>
          <p:cNvPr id="12" name="CaixaDeTexto 11">
            <a:extLst>
              <a:ext uri="{FF2B5EF4-FFF2-40B4-BE49-F238E27FC236}">
                <a16:creationId xmlns:a16="http://schemas.microsoft.com/office/drawing/2014/main" id="{EC6DE4CB-19A6-345B-BC34-8C2864DEFA3E}"/>
              </a:ext>
            </a:extLst>
          </p:cNvPr>
          <p:cNvSpPr txBox="1"/>
          <p:nvPr/>
        </p:nvSpPr>
        <p:spPr>
          <a:xfrm>
            <a:off x="214424" y="2597891"/>
            <a:ext cx="11872280" cy="369332"/>
          </a:xfrm>
          <a:prstGeom prst="rect">
            <a:avLst/>
          </a:prstGeom>
          <a:noFill/>
        </p:spPr>
        <p:txBody>
          <a:bodyPr wrap="square" rtlCol="0">
            <a:spAutoFit/>
          </a:bodyPr>
          <a:lstStyle/>
          <a:p>
            <a:pPr algn="ctr"/>
            <a:r>
              <a:rPr lang="pt-BR" b="1" dirty="0" err="1">
                <a:highlight>
                  <a:srgbClr val="FFFF00"/>
                </a:highlight>
                <a:latin typeface="DIN Next LT Pro Medium" panose="020B0503020203050203" pitchFamily="34" charset="77"/>
              </a:rPr>
              <a:t>Cél</a:t>
            </a:r>
            <a:r>
              <a:rPr lang="pt-BR" b="1" dirty="0">
                <a:highlight>
                  <a:srgbClr val="FFFF00"/>
                </a:highlight>
                <a:latin typeface="DIN Next LT Pro Medium" panose="020B0503020203050203" pitchFamily="34" charset="77"/>
              </a:rPr>
              <a:t> </a:t>
            </a:r>
            <a:r>
              <a:rPr lang="pt-BR" b="1" dirty="0" err="1">
                <a:highlight>
                  <a:srgbClr val="FFFF00"/>
                </a:highlight>
                <a:latin typeface="DIN Next LT Pro Medium" panose="020B0503020203050203" pitchFamily="34" charset="77"/>
              </a:rPr>
              <a:t>Treg</a:t>
            </a:r>
            <a:r>
              <a:rPr lang="pt-BR" b="1" dirty="0">
                <a:highlight>
                  <a:srgbClr val="FFFF00"/>
                </a:highlight>
                <a:latin typeface="DIN Next LT Pro Medium" panose="020B0503020203050203" pitchFamily="34" charset="77"/>
              </a:rPr>
              <a:t> induzidas por peptídeo de parasita (SjDX5-53) = </a:t>
            </a:r>
            <a:r>
              <a:rPr lang="pt-BR" b="1" dirty="0">
                <a:highlight>
                  <a:srgbClr val="FFFF00"/>
                </a:highlight>
                <a:latin typeface="DIN Next LT Pro Medium" panose="020B0503020203050203" pitchFamily="34" charset="77"/>
                <a:sym typeface="Wingdings 3" panose="05040102010807070707" pitchFamily="18" charset="2"/>
              </a:rPr>
              <a:t></a:t>
            </a:r>
            <a:r>
              <a:rPr lang="pt-BR" b="1" dirty="0">
                <a:highlight>
                  <a:srgbClr val="FFFF00"/>
                </a:highlight>
                <a:latin typeface="DIN Next LT Pro Medium" panose="020B0503020203050203" pitchFamily="34" charset="77"/>
              </a:rPr>
              <a:t> expansão clonal, da </a:t>
            </a:r>
            <a:r>
              <a:rPr lang="pt-BR" b="1" dirty="0" err="1">
                <a:highlight>
                  <a:srgbClr val="FFFF00"/>
                </a:highlight>
                <a:latin typeface="DIN Next LT Pro Medium" panose="020B0503020203050203" pitchFamily="34" charset="77"/>
              </a:rPr>
              <a:t>atv</a:t>
            </a:r>
            <a:r>
              <a:rPr lang="pt-BR" b="1" dirty="0">
                <a:highlight>
                  <a:srgbClr val="FFFF00"/>
                </a:highlight>
                <a:latin typeface="DIN Next LT Pro Medium" panose="020B0503020203050203" pitchFamily="34" charset="77"/>
              </a:rPr>
              <a:t> supressora e produção de IL-10</a:t>
            </a:r>
          </a:p>
        </p:txBody>
      </p:sp>
      <p:sp>
        <p:nvSpPr>
          <p:cNvPr id="24" name="Elipse 23">
            <a:extLst>
              <a:ext uri="{FF2B5EF4-FFF2-40B4-BE49-F238E27FC236}">
                <a16:creationId xmlns:a16="http://schemas.microsoft.com/office/drawing/2014/main" id="{A0F926E5-83F3-749F-C5C9-0902CC4B3A06}"/>
              </a:ext>
            </a:extLst>
          </p:cNvPr>
          <p:cNvSpPr/>
          <p:nvPr/>
        </p:nvSpPr>
        <p:spPr>
          <a:xfrm>
            <a:off x="5524500" y="4267200"/>
            <a:ext cx="800100" cy="6477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CaixaDeTexto 26">
            <a:extLst>
              <a:ext uri="{FF2B5EF4-FFF2-40B4-BE49-F238E27FC236}">
                <a16:creationId xmlns:a16="http://schemas.microsoft.com/office/drawing/2014/main" id="{ADBE3325-E987-5C4E-51DB-6095E391AE79}"/>
              </a:ext>
            </a:extLst>
          </p:cNvPr>
          <p:cNvSpPr txBox="1"/>
          <p:nvPr/>
        </p:nvSpPr>
        <p:spPr>
          <a:xfrm>
            <a:off x="354124" y="5951996"/>
            <a:ext cx="11872281" cy="461665"/>
          </a:xfrm>
          <a:prstGeom prst="rect">
            <a:avLst/>
          </a:prstGeom>
          <a:noFill/>
        </p:spPr>
        <p:txBody>
          <a:bodyPr wrap="square" rtlCol="0">
            <a:spAutoFit/>
          </a:bodyPr>
          <a:lstStyle/>
          <a:p>
            <a:pPr algn="ctr"/>
            <a:r>
              <a:rPr lang="pt-BR" sz="2400" b="1" dirty="0">
                <a:highlight>
                  <a:srgbClr val="FFFF00"/>
                </a:highlight>
                <a:latin typeface="DIN Next LT Pro Medium" panose="020B0503020203050203" pitchFamily="34" charset="77"/>
              </a:rPr>
              <a:t>Essas células transferidas para camundongos com indução de colite e de psoríase</a:t>
            </a:r>
          </a:p>
        </p:txBody>
      </p:sp>
      <p:sp>
        <p:nvSpPr>
          <p:cNvPr id="28" name="CaixaDeTexto 27">
            <a:extLst>
              <a:ext uri="{FF2B5EF4-FFF2-40B4-BE49-F238E27FC236}">
                <a16:creationId xmlns:a16="http://schemas.microsoft.com/office/drawing/2014/main" id="{79FB6EC7-9A84-7EE7-809A-1534BBDCDFF1}"/>
              </a:ext>
            </a:extLst>
          </p:cNvPr>
          <p:cNvSpPr txBox="1"/>
          <p:nvPr/>
        </p:nvSpPr>
        <p:spPr>
          <a:xfrm>
            <a:off x="8696531" y="6491953"/>
            <a:ext cx="4100211" cy="338554"/>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@dr.cristianorudge</a:t>
            </a:r>
          </a:p>
        </p:txBody>
      </p:sp>
      <p:sp>
        <p:nvSpPr>
          <p:cNvPr id="2" name="CaixaDeTexto 1">
            <a:extLst>
              <a:ext uri="{FF2B5EF4-FFF2-40B4-BE49-F238E27FC236}">
                <a16:creationId xmlns:a16="http://schemas.microsoft.com/office/drawing/2014/main" id="{E77DD6C8-61A9-1F34-2A75-11455D1A0052}"/>
              </a:ext>
            </a:extLst>
          </p:cNvPr>
          <p:cNvSpPr txBox="1"/>
          <p:nvPr/>
        </p:nvSpPr>
        <p:spPr>
          <a:xfrm>
            <a:off x="237462" y="2121197"/>
            <a:ext cx="11872280" cy="400110"/>
          </a:xfrm>
          <a:prstGeom prst="rect">
            <a:avLst/>
          </a:prstGeom>
          <a:noFill/>
        </p:spPr>
        <p:txBody>
          <a:bodyPr wrap="square" rtlCol="0">
            <a:spAutoFit/>
          </a:bodyPr>
          <a:lstStyle/>
          <a:p>
            <a:pPr algn="ctr"/>
            <a:r>
              <a:rPr lang="pt-BR" sz="2000" b="1" dirty="0">
                <a:highlight>
                  <a:srgbClr val="FFFF00"/>
                </a:highlight>
                <a:latin typeface="DIN Next LT Pro Medium" panose="020B0503020203050203" pitchFamily="34" charset="77"/>
              </a:rPr>
              <a:t>Objetivo: avaliar a relação da parasitose por helmintos com estímulo de </a:t>
            </a:r>
            <a:r>
              <a:rPr lang="pt-BR" sz="2000" b="1" dirty="0" err="1">
                <a:highlight>
                  <a:srgbClr val="FFFF00"/>
                </a:highlight>
                <a:latin typeface="DIN Next LT Pro Medium" panose="020B0503020203050203" pitchFamily="34" charset="77"/>
              </a:rPr>
              <a:t>Treg</a:t>
            </a:r>
            <a:r>
              <a:rPr lang="pt-BR" sz="2000" b="1" dirty="0">
                <a:highlight>
                  <a:srgbClr val="FFFF00"/>
                </a:highlight>
                <a:latin typeface="DIN Next LT Pro Medium" panose="020B0503020203050203" pitchFamily="34" charset="77"/>
              </a:rPr>
              <a:t> para regulação imunológica</a:t>
            </a:r>
          </a:p>
        </p:txBody>
      </p:sp>
    </p:spTree>
    <p:extLst>
      <p:ext uri="{BB962C8B-B14F-4D97-AF65-F5344CB8AC3E}">
        <p14:creationId xmlns:p14="http://schemas.microsoft.com/office/powerpoint/2010/main" val="411588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299854" y="199354"/>
            <a:ext cx="7029101" cy="6459291"/>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CaixaDeTexto 1">
            <a:extLst>
              <a:ext uri="{FF2B5EF4-FFF2-40B4-BE49-F238E27FC236}">
                <a16:creationId xmlns:a16="http://schemas.microsoft.com/office/drawing/2014/main" id="{C93F40A3-8C3A-2BBC-1351-2D62FD68E9AB}"/>
              </a:ext>
            </a:extLst>
          </p:cNvPr>
          <p:cNvSpPr txBox="1"/>
          <p:nvPr/>
        </p:nvSpPr>
        <p:spPr>
          <a:xfrm>
            <a:off x="-25837" y="334907"/>
            <a:ext cx="6474240" cy="2585323"/>
          </a:xfrm>
          <a:prstGeom prst="rect">
            <a:avLst/>
          </a:prstGeom>
          <a:noFill/>
        </p:spPr>
        <p:txBody>
          <a:bodyPr wrap="square" rtlCol="0">
            <a:spAutoFit/>
          </a:bodyPr>
          <a:lstStyle/>
          <a:p>
            <a:pPr algn="ctr"/>
            <a:r>
              <a:rPr lang="pt-BR" sz="5400" b="1" dirty="0">
                <a:solidFill>
                  <a:schemeClr val="bg1"/>
                </a:solidFill>
                <a:latin typeface="DIN Next LT Pro Heavy" panose="020B0503020203050203" pitchFamily="34" charset="77"/>
              </a:rPr>
              <a:t>Desparasitação: além das tendências, de olho nas evidências</a:t>
            </a:r>
          </a:p>
        </p:txBody>
      </p:sp>
      <p:sp>
        <p:nvSpPr>
          <p:cNvPr id="9" name="CaixaDeTexto 8">
            <a:extLst>
              <a:ext uri="{FF2B5EF4-FFF2-40B4-BE49-F238E27FC236}">
                <a16:creationId xmlns:a16="http://schemas.microsoft.com/office/drawing/2014/main" id="{D07CCFC1-FF17-878B-DE09-599C68B6EE6A}"/>
              </a:ext>
            </a:extLst>
          </p:cNvPr>
          <p:cNvSpPr txBox="1"/>
          <p:nvPr/>
        </p:nvSpPr>
        <p:spPr>
          <a:xfrm>
            <a:off x="566057" y="3188970"/>
            <a:ext cx="4657788" cy="1508105"/>
          </a:xfrm>
          <a:prstGeom prst="rect">
            <a:avLst/>
          </a:prstGeom>
          <a:noFill/>
        </p:spPr>
        <p:txBody>
          <a:bodyPr wrap="square" rtlCol="0">
            <a:spAutoFit/>
          </a:bodyPr>
          <a:lstStyle/>
          <a:p>
            <a:r>
              <a:rPr lang="pt-BR" sz="3200" dirty="0">
                <a:solidFill>
                  <a:srgbClr val="F0EAD8"/>
                </a:solidFill>
                <a:latin typeface="DIN Next LT Pro Medium" panose="020B0503020203050203" pitchFamily="34" charset="77"/>
              </a:rPr>
              <a:t>Sylvia Campos</a:t>
            </a:r>
          </a:p>
          <a:p>
            <a:r>
              <a:rPr lang="pt-BR" sz="2000" dirty="0">
                <a:solidFill>
                  <a:srgbClr val="F0EAD8"/>
                </a:solidFill>
                <a:latin typeface="DIN Next LT Pro Medium" panose="020B0503020203050203" pitchFamily="34" charset="77"/>
              </a:rPr>
              <a:t>Nutricionista Funcional</a:t>
            </a:r>
          </a:p>
          <a:p>
            <a:r>
              <a:rPr lang="pt-BR" sz="2000" dirty="0">
                <a:solidFill>
                  <a:srgbClr val="F0EAD8"/>
                </a:solidFill>
                <a:latin typeface="DIN Next LT Pro Medium" panose="020B0503020203050203" pitchFamily="34" charset="77"/>
              </a:rPr>
              <a:t>Doutora em Imunopatologia</a:t>
            </a:r>
          </a:p>
          <a:p>
            <a:r>
              <a:rPr lang="pt-BR" dirty="0">
                <a:solidFill>
                  <a:srgbClr val="F0EAD8"/>
                </a:solidFill>
                <a:latin typeface="DIN Next LT Pro Medium" panose="020B0503020203050203" pitchFamily="34" charset="77"/>
              </a:rPr>
              <a:t>@sylviacamposnutri</a:t>
            </a:r>
          </a:p>
        </p:txBody>
      </p:sp>
      <p:pic>
        <p:nvPicPr>
          <p:cNvPr id="8" name="Imagem 7" descr="Frutas em superfície preta&#10;&#10;Descrição gerada automaticamente">
            <a:extLst>
              <a:ext uri="{FF2B5EF4-FFF2-40B4-BE49-F238E27FC236}">
                <a16:creationId xmlns:a16="http://schemas.microsoft.com/office/drawing/2014/main" id="{09830E73-DF7B-F8EB-06B7-4588944FAF19}"/>
              </a:ext>
            </a:extLst>
          </p:cNvPr>
          <p:cNvPicPr>
            <a:picLocks noChangeAspect="1"/>
          </p:cNvPicPr>
          <p:nvPr/>
        </p:nvPicPr>
        <p:blipFill>
          <a:blip r:embed="rId3"/>
          <a:stretch>
            <a:fillRect/>
          </a:stretch>
        </p:blipFill>
        <p:spPr>
          <a:xfrm>
            <a:off x="4412111" y="5110819"/>
            <a:ext cx="3367778" cy="1805910"/>
          </a:xfrm>
          <a:prstGeom prst="rect">
            <a:avLst/>
          </a:prstGeom>
        </p:spPr>
      </p:pic>
      <p:sp>
        <p:nvSpPr>
          <p:cNvPr id="3" name="CaixaDeTexto 2">
            <a:extLst>
              <a:ext uri="{FF2B5EF4-FFF2-40B4-BE49-F238E27FC236}">
                <a16:creationId xmlns:a16="http://schemas.microsoft.com/office/drawing/2014/main" id="{AB232F4D-2001-0BF5-9B51-35C2B81E4B68}"/>
              </a:ext>
            </a:extLst>
          </p:cNvPr>
          <p:cNvSpPr txBox="1"/>
          <p:nvPr/>
        </p:nvSpPr>
        <p:spPr>
          <a:xfrm>
            <a:off x="555171" y="4843598"/>
            <a:ext cx="4657788" cy="1508105"/>
          </a:xfrm>
          <a:prstGeom prst="rect">
            <a:avLst/>
          </a:prstGeom>
          <a:noFill/>
        </p:spPr>
        <p:txBody>
          <a:bodyPr wrap="square" rtlCol="0">
            <a:spAutoFit/>
          </a:bodyPr>
          <a:lstStyle/>
          <a:p>
            <a:r>
              <a:rPr lang="pt-BR" sz="3200" dirty="0">
                <a:solidFill>
                  <a:srgbClr val="F0EAD8"/>
                </a:solidFill>
                <a:latin typeface="DIN Next LT Pro Medium" panose="020B0503020203050203" pitchFamily="34" charset="77"/>
              </a:rPr>
              <a:t>Cristiano Rudge</a:t>
            </a:r>
          </a:p>
          <a:p>
            <a:r>
              <a:rPr lang="pt-BR" sz="2000" dirty="0">
                <a:solidFill>
                  <a:srgbClr val="F0EAD8"/>
                </a:solidFill>
                <a:latin typeface="DIN Next LT Pro Medium" panose="020B0503020203050203" pitchFamily="34" charset="77"/>
              </a:rPr>
              <a:t>Gastroenterologista Integrativo</a:t>
            </a:r>
          </a:p>
          <a:p>
            <a:r>
              <a:rPr lang="pt-BR" sz="2000" dirty="0">
                <a:solidFill>
                  <a:srgbClr val="F0EAD8"/>
                </a:solidFill>
                <a:latin typeface="DIN Next LT Pro Medium" panose="020B0503020203050203" pitchFamily="34" charset="77"/>
              </a:rPr>
              <a:t>Fisiologista Digestivo</a:t>
            </a:r>
          </a:p>
          <a:p>
            <a:r>
              <a:rPr lang="pt-BR" dirty="0">
                <a:solidFill>
                  <a:srgbClr val="F0EAD8"/>
                </a:solidFill>
                <a:latin typeface="DIN Next LT Pro Medium" panose="020B0503020203050203" pitchFamily="34" charset="77"/>
              </a:rPr>
              <a:t>@dr.cristianorudge</a:t>
            </a:r>
          </a:p>
        </p:txBody>
      </p:sp>
      <p:pic>
        <p:nvPicPr>
          <p:cNvPr id="14" name="Imagem 13" descr="Pessoas posando para foto&#10;&#10;Descrição gerada automaticamente">
            <a:extLst>
              <a:ext uri="{FF2B5EF4-FFF2-40B4-BE49-F238E27FC236}">
                <a16:creationId xmlns:a16="http://schemas.microsoft.com/office/drawing/2014/main" id="{21881F16-66D9-D5B2-DD50-912A5F7C1A0D}"/>
              </a:ext>
            </a:extLst>
          </p:cNvPr>
          <p:cNvPicPr>
            <a:picLocks noChangeAspect="1"/>
          </p:cNvPicPr>
          <p:nvPr/>
        </p:nvPicPr>
        <p:blipFill rotWithShape="1">
          <a:blip r:embed="rId4"/>
          <a:srcRect t="22699"/>
          <a:stretch/>
        </p:blipFill>
        <p:spPr>
          <a:xfrm>
            <a:off x="7093236" y="0"/>
            <a:ext cx="4631809" cy="63652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241724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10629"/>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18" name="Agrupar 17">
            <a:extLst>
              <a:ext uri="{FF2B5EF4-FFF2-40B4-BE49-F238E27FC236}">
                <a16:creationId xmlns:a16="http://schemas.microsoft.com/office/drawing/2014/main" id="{FCFCD36C-82C8-A0E4-B545-5D4EC03494ED}"/>
              </a:ext>
            </a:extLst>
          </p:cNvPr>
          <p:cNvGrpSpPr/>
          <p:nvPr/>
        </p:nvGrpSpPr>
        <p:grpSpPr>
          <a:xfrm>
            <a:off x="2546054" y="810975"/>
            <a:ext cx="3803946" cy="2046525"/>
            <a:chOff x="3784543" y="4543030"/>
            <a:chExt cx="4097000" cy="2175596"/>
          </a:xfrm>
        </p:grpSpPr>
        <p:pic>
          <p:nvPicPr>
            <p:cNvPr id="16" name="Imagem 15">
              <a:extLst>
                <a:ext uri="{FF2B5EF4-FFF2-40B4-BE49-F238E27FC236}">
                  <a16:creationId xmlns:a16="http://schemas.microsoft.com/office/drawing/2014/main" id="{D119ADD3-B6A1-271F-C9D6-65A36B853831}"/>
                </a:ext>
              </a:extLst>
            </p:cNvPr>
            <p:cNvPicPr>
              <a:picLocks noChangeAspect="1"/>
            </p:cNvPicPr>
            <p:nvPr/>
          </p:nvPicPr>
          <p:blipFill>
            <a:blip r:embed="rId3"/>
            <a:stretch>
              <a:fillRect/>
            </a:stretch>
          </p:blipFill>
          <p:spPr>
            <a:xfrm>
              <a:off x="3784543" y="4543030"/>
              <a:ext cx="4097000" cy="2175596"/>
            </a:xfrm>
            <a:prstGeom prst="rect">
              <a:avLst/>
            </a:prstGeom>
            <a:ln>
              <a:noFill/>
            </a:ln>
            <a:effectLst>
              <a:outerShdw blurRad="292100" dist="139700" dir="2700000" algn="tl" rotWithShape="0">
                <a:srgbClr val="333333">
                  <a:alpha val="65000"/>
                </a:srgbClr>
              </a:outerShdw>
            </a:effectLst>
          </p:spPr>
        </p:pic>
        <p:sp>
          <p:nvSpPr>
            <p:cNvPr id="17" name="Retângulo 16">
              <a:extLst>
                <a:ext uri="{FF2B5EF4-FFF2-40B4-BE49-F238E27FC236}">
                  <a16:creationId xmlns:a16="http://schemas.microsoft.com/office/drawing/2014/main" id="{983E5068-3A67-0935-3A96-3BBFACE95872}"/>
                </a:ext>
              </a:extLst>
            </p:cNvPr>
            <p:cNvSpPr/>
            <p:nvPr/>
          </p:nvSpPr>
          <p:spPr>
            <a:xfrm>
              <a:off x="7023100" y="4543030"/>
              <a:ext cx="858443" cy="663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pic>
        <p:nvPicPr>
          <p:cNvPr id="20" name="Imagem 19">
            <a:extLst>
              <a:ext uri="{FF2B5EF4-FFF2-40B4-BE49-F238E27FC236}">
                <a16:creationId xmlns:a16="http://schemas.microsoft.com/office/drawing/2014/main" id="{55A4A3BC-27B7-68DA-4C61-83970294307B}"/>
              </a:ext>
            </a:extLst>
          </p:cNvPr>
          <p:cNvPicPr>
            <a:picLocks noChangeAspect="1"/>
          </p:cNvPicPr>
          <p:nvPr/>
        </p:nvPicPr>
        <p:blipFill>
          <a:blip r:embed="rId4"/>
          <a:stretch>
            <a:fillRect/>
          </a:stretch>
        </p:blipFill>
        <p:spPr>
          <a:xfrm>
            <a:off x="6421611" y="808904"/>
            <a:ext cx="1195264" cy="2046525"/>
          </a:xfrm>
          <a:prstGeom prst="rect">
            <a:avLst/>
          </a:prstGeom>
          <a:ln>
            <a:noFill/>
          </a:ln>
          <a:effectLst>
            <a:outerShdw blurRad="292100" dist="139700" dir="2700000" algn="tl" rotWithShape="0">
              <a:srgbClr val="333333">
                <a:alpha val="65000"/>
              </a:srgbClr>
            </a:outerShdw>
          </a:effectLst>
        </p:spPr>
      </p:pic>
      <p:pic>
        <p:nvPicPr>
          <p:cNvPr id="23" name="Imagem 22">
            <a:extLst>
              <a:ext uri="{FF2B5EF4-FFF2-40B4-BE49-F238E27FC236}">
                <a16:creationId xmlns:a16="http://schemas.microsoft.com/office/drawing/2014/main" id="{33873DB5-568C-9821-DE87-B524913EAD23}"/>
              </a:ext>
            </a:extLst>
          </p:cNvPr>
          <p:cNvPicPr>
            <a:picLocks noChangeAspect="1"/>
          </p:cNvPicPr>
          <p:nvPr/>
        </p:nvPicPr>
        <p:blipFill>
          <a:blip r:embed="rId5"/>
          <a:stretch>
            <a:fillRect/>
          </a:stretch>
        </p:blipFill>
        <p:spPr>
          <a:xfrm>
            <a:off x="7665411" y="808904"/>
            <a:ext cx="4302528" cy="2035896"/>
          </a:xfrm>
          <a:prstGeom prst="rect">
            <a:avLst/>
          </a:prstGeom>
          <a:ln>
            <a:noFill/>
          </a:ln>
          <a:effectLst>
            <a:outerShdw blurRad="292100" dist="139700" dir="2700000" algn="tl" rotWithShape="0">
              <a:srgbClr val="333333">
                <a:alpha val="65000"/>
              </a:srgbClr>
            </a:outerShdw>
          </a:effectLst>
        </p:spPr>
      </p:pic>
      <p:sp>
        <p:nvSpPr>
          <p:cNvPr id="5" name="CaixaDeTexto 4">
            <a:extLst>
              <a:ext uri="{FF2B5EF4-FFF2-40B4-BE49-F238E27FC236}">
                <a16:creationId xmlns:a16="http://schemas.microsoft.com/office/drawing/2014/main" id="{0EF64816-73E2-D2A5-1F06-A19A99D0B22E}"/>
              </a:ext>
            </a:extLst>
          </p:cNvPr>
          <p:cNvSpPr txBox="1"/>
          <p:nvPr/>
        </p:nvSpPr>
        <p:spPr>
          <a:xfrm>
            <a:off x="1168399" y="21972"/>
            <a:ext cx="9855201" cy="646331"/>
          </a:xfrm>
          <a:prstGeom prst="rect">
            <a:avLst/>
          </a:prstGeom>
          <a:noFill/>
        </p:spPr>
        <p:txBody>
          <a:bodyPr wrap="square" rtlCol="0">
            <a:spAutoFit/>
          </a:bodyPr>
          <a:lstStyle/>
          <a:p>
            <a:pPr algn="ctr"/>
            <a:r>
              <a:rPr lang="pt-BR" dirty="0">
                <a:solidFill>
                  <a:schemeClr val="bg1"/>
                </a:solidFill>
              </a:rPr>
              <a:t>NI, YANGYUE et al. A target-</a:t>
            </a:r>
            <a:r>
              <a:rPr lang="pt-BR" dirty="0" err="1">
                <a:solidFill>
                  <a:schemeClr val="bg1"/>
                </a:solidFill>
              </a:rPr>
              <a:t>based</a:t>
            </a:r>
            <a:r>
              <a:rPr lang="pt-BR" dirty="0">
                <a:solidFill>
                  <a:schemeClr val="bg1"/>
                </a:solidFill>
              </a:rPr>
              <a:t> Discovery </a:t>
            </a:r>
            <a:r>
              <a:rPr lang="pt-BR" dirty="0" err="1">
                <a:solidFill>
                  <a:schemeClr val="bg1"/>
                </a:solidFill>
              </a:rPr>
              <a:t>from</a:t>
            </a:r>
            <a:r>
              <a:rPr lang="pt-BR" dirty="0">
                <a:solidFill>
                  <a:schemeClr val="bg1"/>
                </a:solidFill>
              </a:rPr>
              <a:t> a </a:t>
            </a:r>
            <a:r>
              <a:rPr lang="pt-BR" dirty="0" err="1">
                <a:solidFill>
                  <a:schemeClr val="bg1"/>
                </a:solidFill>
              </a:rPr>
              <a:t>parasitic</a:t>
            </a:r>
            <a:r>
              <a:rPr lang="pt-BR" dirty="0">
                <a:solidFill>
                  <a:schemeClr val="bg1"/>
                </a:solidFill>
              </a:rPr>
              <a:t> </a:t>
            </a:r>
            <a:r>
              <a:rPr lang="pt-BR" dirty="0" err="1">
                <a:solidFill>
                  <a:schemeClr val="bg1"/>
                </a:solidFill>
              </a:rPr>
              <a:t>helminth</a:t>
            </a:r>
            <a:r>
              <a:rPr lang="pt-BR" dirty="0">
                <a:solidFill>
                  <a:schemeClr val="bg1"/>
                </a:solidFill>
              </a:rPr>
              <a:t> as a novel </a:t>
            </a:r>
            <a:r>
              <a:rPr lang="pt-BR" dirty="0" err="1">
                <a:solidFill>
                  <a:schemeClr val="bg1"/>
                </a:solidFill>
              </a:rPr>
              <a:t>therapeutic</a:t>
            </a:r>
            <a:r>
              <a:rPr lang="pt-BR" dirty="0">
                <a:solidFill>
                  <a:schemeClr val="bg1"/>
                </a:solidFill>
              </a:rPr>
              <a:t> approach for </a:t>
            </a:r>
            <a:r>
              <a:rPr lang="pt-BR" dirty="0" err="1">
                <a:solidFill>
                  <a:schemeClr val="bg1"/>
                </a:solidFill>
              </a:rPr>
              <a:t>autoimmune</a:t>
            </a:r>
            <a:r>
              <a:rPr lang="pt-BR" dirty="0">
                <a:solidFill>
                  <a:schemeClr val="bg1"/>
                </a:solidFill>
              </a:rPr>
              <a:t> </a:t>
            </a:r>
            <a:r>
              <a:rPr lang="pt-BR" dirty="0" err="1">
                <a:solidFill>
                  <a:schemeClr val="bg1"/>
                </a:solidFill>
              </a:rPr>
              <a:t>diseases</a:t>
            </a:r>
            <a:r>
              <a:rPr lang="pt-BR" dirty="0">
                <a:solidFill>
                  <a:schemeClr val="bg1"/>
                </a:solidFill>
              </a:rPr>
              <a:t>. The Lancet, 2023. DOI: 10.1016/j.ebiom.2023.104751. </a:t>
            </a:r>
          </a:p>
        </p:txBody>
      </p:sp>
      <p:sp>
        <p:nvSpPr>
          <p:cNvPr id="19" name="CaixaDeTexto 18">
            <a:extLst>
              <a:ext uri="{FF2B5EF4-FFF2-40B4-BE49-F238E27FC236}">
                <a16:creationId xmlns:a16="http://schemas.microsoft.com/office/drawing/2014/main" id="{39C9A6C8-A786-E3A8-B7A1-FC5999C8DC07}"/>
              </a:ext>
            </a:extLst>
          </p:cNvPr>
          <p:cNvSpPr txBox="1"/>
          <p:nvPr/>
        </p:nvSpPr>
        <p:spPr>
          <a:xfrm>
            <a:off x="3463858" y="6286324"/>
            <a:ext cx="7825769" cy="400110"/>
          </a:xfrm>
          <a:prstGeom prst="rect">
            <a:avLst/>
          </a:prstGeom>
          <a:noFill/>
        </p:spPr>
        <p:txBody>
          <a:bodyPr wrap="square" rtlCol="0">
            <a:spAutoFit/>
          </a:bodyPr>
          <a:lstStyle/>
          <a:p>
            <a:pPr algn="ctr"/>
            <a:r>
              <a:rPr lang="pt-BR" sz="2000" b="1" dirty="0">
                <a:highlight>
                  <a:srgbClr val="FFFF00"/>
                </a:highlight>
                <a:latin typeface="DIN Next LT Pro Medium" panose="020B0503020203050203" pitchFamily="34" charset="77"/>
              </a:rPr>
              <a:t>Protegeu contra a colite (desaceleração da doença) e contra a psoríase</a:t>
            </a:r>
          </a:p>
        </p:txBody>
      </p:sp>
      <p:pic>
        <p:nvPicPr>
          <p:cNvPr id="24" name="Imagem 23">
            <a:extLst>
              <a:ext uri="{FF2B5EF4-FFF2-40B4-BE49-F238E27FC236}">
                <a16:creationId xmlns:a16="http://schemas.microsoft.com/office/drawing/2014/main" id="{8B035C51-FB21-92F2-FA67-417BE01B4947}"/>
              </a:ext>
            </a:extLst>
          </p:cNvPr>
          <p:cNvPicPr>
            <a:picLocks noChangeAspect="1"/>
          </p:cNvPicPr>
          <p:nvPr/>
        </p:nvPicPr>
        <p:blipFill>
          <a:blip r:embed="rId6"/>
          <a:stretch>
            <a:fillRect/>
          </a:stretch>
        </p:blipFill>
        <p:spPr>
          <a:xfrm>
            <a:off x="5852004" y="2940038"/>
            <a:ext cx="6126163" cy="3293300"/>
          </a:xfrm>
          <a:prstGeom prst="rect">
            <a:avLst/>
          </a:prstGeom>
          <a:ln>
            <a:noFill/>
          </a:ln>
          <a:effectLst>
            <a:outerShdw blurRad="292100" dist="139700" dir="2700000" algn="tl" rotWithShape="0">
              <a:srgbClr val="333333">
                <a:alpha val="65000"/>
              </a:srgbClr>
            </a:outerShdw>
          </a:effectLst>
        </p:spPr>
      </p:pic>
      <p:pic>
        <p:nvPicPr>
          <p:cNvPr id="28" name="Imagem 27">
            <a:extLst>
              <a:ext uri="{FF2B5EF4-FFF2-40B4-BE49-F238E27FC236}">
                <a16:creationId xmlns:a16="http://schemas.microsoft.com/office/drawing/2014/main" id="{E98BCCF1-8DA2-62CF-5BA8-992CC42729B5}"/>
              </a:ext>
            </a:extLst>
          </p:cNvPr>
          <p:cNvPicPr>
            <a:picLocks noChangeAspect="1"/>
          </p:cNvPicPr>
          <p:nvPr/>
        </p:nvPicPr>
        <p:blipFill>
          <a:blip r:embed="rId7"/>
          <a:stretch>
            <a:fillRect/>
          </a:stretch>
        </p:blipFill>
        <p:spPr>
          <a:xfrm>
            <a:off x="2804386" y="2950868"/>
            <a:ext cx="2811082" cy="3174520"/>
          </a:xfrm>
          <a:prstGeom prst="rect">
            <a:avLst/>
          </a:prstGeom>
          <a:ln>
            <a:noFill/>
          </a:ln>
          <a:effectLst>
            <a:outerShdw blurRad="292100" dist="139700" dir="2700000" algn="tl" rotWithShape="0">
              <a:srgbClr val="333333">
                <a:alpha val="65000"/>
              </a:srgbClr>
            </a:outerShdw>
          </a:effectLst>
        </p:spPr>
      </p:pic>
      <p:sp>
        <p:nvSpPr>
          <p:cNvPr id="29" name="Colchete Esquerdo 28">
            <a:extLst>
              <a:ext uri="{FF2B5EF4-FFF2-40B4-BE49-F238E27FC236}">
                <a16:creationId xmlns:a16="http://schemas.microsoft.com/office/drawing/2014/main" id="{29A0F0AE-C89F-FA96-AB02-AF1FA4FE82C4}"/>
              </a:ext>
            </a:extLst>
          </p:cNvPr>
          <p:cNvSpPr/>
          <p:nvPr/>
        </p:nvSpPr>
        <p:spPr>
          <a:xfrm>
            <a:off x="1338312" y="1109887"/>
            <a:ext cx="480312" cy="5295900"/>
          </a:xfrm>
          <a:prstGeom prst="leftBracket">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sp>
        <p:nvSpPr>
          <p:cNvPr id="14" name="CaixaDeTexto 13">
            <a:extLst>
              <a:ext uri="{FF2B5EF4-FFF2-40B4-BE49-F238E27FC236}">
                <a16:creationId xmlns:a16="http://schemas.microsoft.com/office/drawing/2014/main" id="{21F197CE-C844-5EB9-6ABA-DA26F5FEF64F}"/>
              </a:ext>
            </a:extLst>
          </p:cNvPr>
          <p:cNvSpPr txBox="1"/>
          <p:nvPr/>
        </p:nvSpPr>
        <p:spPr>
          <a:xfrm>
            <a:off x="0" y="2949545"/>
            <a:ext cx="2374900" cy="1938992"/>
          </a:xfrm>
          <a:prstGeom prst="rect">
            <a:avLst/>
          </a:prstGeom>
          <a:noFill/>
        </p:spPr>
        <p:txBody>
          <a:bodyPr wrap="square" rtlCol="0">
            <a:spAutoFit/>
          </a:bodyPr>
          <a:lstStyle/>
          <a:p>
            <a:pPr algn="ctr"/>
            <a:r>
              <a:rPr lang="pt-BR" sz="2400" b="1" dirty="0">
                <a:highlight>
                  <a:srgbClr val="FFFF00"/>
                </a:highlight>
                <a:latin typeface="DIN Next LT Pro Medium" panose="020B0503020203050203" pitchFamily="34" charset="77"/>
              </a:rPr>
              <a:t>A transferência de </a:t>
            </a:r>
            <a:r>
              <a:rPr lang="pt-BR" sz="2400" b="1" dirty="0" err="1">
                <a:highlight>
                  <a:srgbClr val="FFFF00"/>
                </a:highlight>
                <a:latin typeface="DIN Next LT Pro Medium" panose="020B0503020203050203" pitchFamily="34" charset="77"/>
              </a:rPr>
              <a:t>Tregs</a:t>
            </a:r>
            <a:r>
              <a:rPr lang="pt-BR" sz="2400" b="1" dirty="0">
                <a:highlight>
                  <a:srgbClr val="FFFF00"/>
                </a:highlight>
                <a:latin typeface="DIN Next LT Pro Medium" panose="020B0503020203050203" pitchFamily="34" charset="77"/>
              </a:rPr>
              <a:t> tratadas com o peptídeo parasitário SjDX5-53  </a:t>
            </a:r>
          </a:p>
        </p:txBody>
      </p:sp>
    </p:spTree>
    <p:extLst>
      <p:ext uri="{BB962C8B-B14F-4D97-AF65-F5344CB8AC3E}">
        <p14:creationId xmlns:p14="http://schemas.microsoft.com/office/powerpoint/2010/main" val="360682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fade">
                                      <p:cBhvr>
                                        <p:cTn id="18" dur="500"/>
                                        <p:tgtEl>
                                          <p:spTgt spid="28"/>
                                        </p:tgtEl>
                                      </p:cBhvr>
                                    </p:animEffect>
                                  </p:childTnLst>
                                </p:cTn>
                              </p:par>
                              <p:par>
                                <p:cTn id="19" presetID="10" presetClass="entr" presetSubtype="0"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fade">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74428"/>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1488558" y="-283535"/>
            <a:ext cx="7240772"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D4C3096B-00A0-F409-803C-167677AE0D43}"/>
              </a:ext>
            </a:extLst>
          </p:cNvPr>
          <p:cNvPicPr>
            <a:picLocks noChangeAspect="1"/>
          </p:cNvPicPr>
          <p:nvPr/>
        </p:nvPicPr>
        <p:blipFill rotWithShape="1">
          <a:blip r:embed="rId3"/>
          <a:srcRect t="15073"/>
          <a:stretch/>
        </p:blipFill>
        <p:spPr>
          <a:xfrm>
            <a:off x="2446177" y="74428"/>
            <a:ext cx="5279453" cy="1617566"/>
          </a:xfrm>
          <a:prstGeom prst="rect">
            <a:avLst/>
          </a:prstGeom>
          <a:ln>
            <a:noFill/>
          </a:ln>
          <a:effectLst>
            <a:outerShdw blurRad="292100" dist="139700" dir="2700000" algn="tl" rotWithShape="0">
              <a:srgbClr val="333333">
                <a:alpha val="65000"/>
              </a:srgbClr>
            </a:outerShdw>
          </a:effectLst>
        </p:spPr>
      </p:pic>
      <p:pic>
        <p:nvPicPr>
          <p:cNvPr id="11" name="Imagem 10">
            <a:extLst>
              <a:ext uri="{FF2B5EF4-FFF2-40B4-BE49-F238E27FC236}">
                <a16:creationId xmlns:a16="http://schemas.microsoft.com/office/drawing/2014/main" id="{6ABE33BF-FBC4-795E-F989-3843DF74A364}"/>
              </a:ext>
            </a:extLst>
          </p:cNvPr>
          <p:cNvPicPr>
            <a:picLocks noChangeAspect="1"/>
          </p:cNvPicPr>
          <p:nvPr/>
        </p:nvPicPr>
        <p:blipFill rotWithShape="1">
          <a:blip r:embed="rId4"/>
          <a:srcRect b="28885"/>
          <a:stretch/>
        </p:blipFill>
        <p:spPr>
          <a:xfrm>
            <a:off x="3711457" y="2310695"/>
            <a:ext cx="8155171" cy="3245885"/>
          </a:xfrm>
          <a:prstGeom prst="rect">
            <a:avLst/>
          </a:prstGeom>
          <a:ln>
            <a:noFill/>
          </a:ln>
          <a:effectLst>
            <a:outerShdw blurRad="292100" dist="139700" dir="2700000" algn="tl" rotWithShape="0">
              <a:srgbClr val="333333">
                <a:alpha val="65000"/>
              </a:srgbClr>
            </a:outerShdw>
          </a:effectLst>
        </p:spPr>
      </p:pic>
      <p:sp>
        <p:nvSpPr>
          <p:cNvPr id="12" name="CaixaDeTexto 11">
            <a:extLst>
              <a:ext uri="{FF2B5EF4-FFF2-40B4-BE49-F238E27FC236}">
                <a16:creationId xmlns:a16="http://schemas.microsoft.com/office/drawing/2014/main" id="{BCE52CCB-FC12-B1E9-1BE0-C33206B23A28}"/>
              </a:ext>
            </a:extLst>
          </p:cNvPr>
          <p:cNvSpPr txBox="1"/>
          <p:nvPr/>
        </p:nvSpPr>
        <p:spPr>
          <a:xfrm rot="965879">
            <a:off x="9525902" y="1882977"/>
            <a:ext cx="2452960" cy="646331"/>
          </a:xfrm>
          <a:prstGeom prst="rect">
            <a:avLst/>
          </a:prstGeom>
          <a:solidFill>
            <a:srgbClr val="CEBA80"/>
          </a:solidFill>
        </p:spPr>
        <p:txBody>
          <a:bodyPr wrap="square" rtlCol="0">
            <a:spAutoFit/>
          </a:bodyPr>
          <a:lstStyle/>
          <a:p>
            <a:pPr algn="ctr"/>
            <a:r>
              <a:rPr lang="pt-BR" b="1" dirty="0">
                <a:latin typeface="Baguet Script" panose="00000500000000000000" pitchFamily="2" charset="0"/>
              </a:rPr>
              <a:t>Modelo animal de estudo de Asma</a:t>
            </a:r>
          </a:p>
        </p:txBody>
      </p:sp>
      <p:sp>
        <p:nvSpPr>
          <p:cNvPr id="13" name="CaixaDeTexto 12">
            <a:extLst>
              <a:ext uri="{FF2B5EF4-FFF2-40B4-BE49-F238E27FC236}">
                <a16:creationId xmlns:a16="http://schemas.microsoft.com/office/drawing/2014/main" id="{F3C0E894-756E-7504-B58D-3AD82DC7604D}"/>
              </a:ext>
            </a:extLst>
          </p:cNvPr>
          <p:cNvSpPr txBox="1"/>
          <p:nvPr/>
        </p:nvSpPr>
        <p:spPr>
          <a:xfrm>
            <a:off x="0" y="2381873"/>
            <a:ext cx="3647659" cy="646331"/>
          </a:xfrm>
          <a:prstGeom prst="rect">
            <a:avLst/>
          </a:prstGeom>
          <a:noFill/>
        </p:spPr>
        <p:txBody>
          <a:bodyPr wrap="square" rtlCol="0">
            <a:spAutoFit/>
          </a:bodyPr>
          <a:lstStyle/>
          <a:p>
            <a:pPr algn="ctr"/>
            <a:r>
              <a:rPr lang="pt-BR" dirty="0">
                <a:latin typeface="ADLaM Display" panose="020F0502020204030204" pitchFamily="2" charset="0"/>
                <a:ea typeface="ADLaM Display" panose="020F0502020204030204" pitchFamily="2" charset="0"/>
                <a:cs typeface="ADLaM Display" panose="020F0502020204030204" pitchFamily="2" charset="0"/>
              </a:rPr>
              <a:t>Antes da sensibilização alérgica para indução de asma</a:t>
            </a:r>
          </a:p>
        </p:txBody>
      </p:sp>
      <p:sp>
        <p:nvSpPr>
          <p:cNvPr id="14" name="CaixaDeTexto 13">
            <a:extLst>
              <a:ext uri="{FF2B5EF4-FFF2-40B4-BE49-F238E27FC236}">
                <a16:creationId xmlns:a16="http://schemas.microsoft.com/office/drawing/2014/main" id="{BBF91EC4-EAF6-5E18-9F72-7896C88DDD92}"/>
              </a:ext>
            </a:extLst>
          </p:cNvPr>
          <p:cNvSpPr txBox="1"/>
          <p:nvPr/>
        </p:nvSpPr>
        <p:spPr>
          <a:xfrm>
            <a:off x="159957" y="3549957"/>
            <a:ext cx="3327746" cy="1200329"/>
          </a:xfrm>
          <a:prstGeom prst="rect">
            <a:avLst/>
          </a:prstGeom>
          <a:noFill/>
        </p:spPr>
        <p:txBody>
          <a:bodyPr wrap="square" rtlCol="0">
            <a:spAutoFit/>
          </a:bodyPr>
          <a:lstStyle/>
          <a:p>
            <a:pPr algn="ctr"/>
            <a:r>
              <a:rPr lang="pt-BR" dirty="0">
                <a:latin typeface="ADLaM Display" panose="020F0502020204030204" pitchFamily="2" charset="0"/>
                <a:ea typeface="ADLaM Display" panose="020F0502020204030204" pitchFamily="2" charset="0"/>
                <a:cs typeface="ADLaM Display" panose="020F0502020204030204" pitchFamily="2" charset="0"/>
              </a:rPr>
              <a:t>Administração de </a:t>
            </a:r>
            <a:r>
              <a:rPr lang="pt-BR" dirty="0" err="1">
                <a:latin typeface="ADLaM Display" panose="020F0502020204030204" pitchFamily="2" charset="0"/>
                <a:ea typeface="ADLaM Display" panose="020F0502020204030204" pitchFamily="2" charset="0"/>
                <a:cs typeface="ADLaM Display" panose="020F0502020204030204" pitchFamily="2" charset="0"/>
              </a:rPr>
              <a:t>miRNAs</a:t>
            </a:r>
            <a:r>
              <a:rPr lang="pt-BR" dirty="0">
                <a:latin typeface="ADLaM Display" panose="020F0502020204030204" pitchFamily="2" charset="0"/>
                <a:ea typeface="ADLaM Display" panose="020F0502020204030204" pitchFamily="2" charset="0"/>
                <a:cs typeface="ADLaM Display" panose="020F0502020204030204" pitchFamily="2" charset="0"/>
              </a:rPr>
              <a:t> de </a:t>
            </a:r>
            <a:r>
              <a:rPr lang="pt-BR" dirty="0" err="1">
                <a:latin typeface="ADLaM Display" panose="020F0502020204030204" pitchFamily="2" charset="0"/>
                <a:ea typeface="ADLaM Display" panose="020F0502020204030204" pitchFamily="2" charset="0"/>
                <a:cs typeface="ADLaM Display" panose="020F0502020204030204" pitchFamily="2" charset="0"/>
              </a:rPr>
              <a:t>EVs</a:t>
            </a:r>
            <a:r>
              <a:rPr lang="pt-BR" dirty="0">
                <a:latin typeface="ADLaM Display" panose="020F0502020204030204" pitchFamily="2" charset="0"/>
                <a:ea typeface="ADLaM Display" panose="020F0502020204030204" pitchFamily="2" charset="0"/>
                <a:cs typeface="ADLaM Display" panose="020F0502020204030204" pitchFamily="2" charset="0"/>
              </a:rPr>
              <a:t> dos parasitas </a:t>
            </a:r>
            <a:r>
              <a:rPr lang="pt-BR" i="1" dirty="0">
                <a:latin typeface="ADLaM Display" panose="020F0502020204030204" pitchFamily="2" charset="0"/>
                <a:ea typeface="ADLaM Display" panose="020F0502020204030204" pitchFamily="2" charset="0"/>
                <a:cs typeface="ADLaM Display" panose="020F0502020204030204" pitchFamily="2" charset="0"/>
              </a:rPr>
              <a:t>H. </a:t>
            </a:r>
            <a:r>
              <a:rPr lang="pt-BR" i="1" dirty="0" err="1">
                <a:latin typeface="ADLaM Display" panose="020F0502020204030204" pitchFamily="2" charset="0"/>
                <a:ea typeface="ADLaM Display" panose="020F0502020204030204" pitchFamily="2" charset="0"/>
                <a:cs typeface="ADLaM Display" panose="020F0502020204030204" pitchFamily="2" charset="0"/>
              </a:rPr>
              <a:t>polygyrus</a:t>
            </a:r>
            <a:r>
              <a:rPr lang="pt-BR" i="1" dirty="0">
                <a:latin typeface="ADLaM Display" panose="020F0502020204030204" pitchFamily="2" charset="0"/>
                <a:ea typeface="ADLaM Display" panose="020F0502020204030204" pitchFamily="2" charset="0"/>
                <a:cs typeface="ADLaM Display" panose="020F0502020204030204" pitchFamily="2" charset="0"/>
              </a:rPr>
              <a:t> </a:t>
            </a:r>
            <a:r>
              <a:rPr lang="pt-BR" dirty="0">
                <a:latin typeface="ADLaM Display" panose="020F0502020204030204" pitchFamily="2" charset="0"/>
                <a:ea typeface="ADLaM Display" panose="020F0502020204030204" pitchFamily="2" charset="0"/>
                <a:cs typeface="ADLaM Display" panose="020F0502020204030204" pitchFamily="2" charset="0"/>
              </a:rPr>
              <a:t>e </a:t>
            </a:r>
            <a:r>
              <a:rPr lang="pt-BR" i="1" dirty="0" err="1">
                <a:latin typeface="ADLaM Display" panose="020F0502020204030204" pitchFamily="2" charset="0"/>
                <a:ea typeface="ADLaM Display" panose="020F0502020204030204" pitchFamily="2" charset="0"/>
                <a:cs typeface="ADLaM Display" panose="020F0502020204030204" pitchFamily="2" charset="0"/>
              </a:rPr>
              <a:t>Litomosoides</a:t>
            </a:r>
            <a:r>
              <a:rPr lang="pt-BR" i="1" dirty="0">
                <a:latin typeface="ADLaM Display" panose="020F0502020204030204" pitchFamily="2" charset="0"/>
                <a:ea typeface="ADLaM Display" panose="020F0502020204030204" pitchFamily="2" charset="0"/>
                <a:cs typeface="ADLaM Display" panose="020F0502020204030204" pitchFamily="2" charset="0"/>
              </a:rPr>
              <a:t> </a:t>
            </a:r>
            <a:r>
              <a:rPr lang="pt-BR" i="1" dirty="0" err="1">
                <a:latin typeface="ADLaM Display" panose="020F0502020204030204" pitchFamily="2" charset="0"/>
                <a:ea typeface="ADLaM Display" panose="020F0502020204030204" pitchFamily="2" charset="0"/>
                <a:cs typeface="ADLaM Display" panose="020F0502020204030204" pitchFamily="2" charset="0"/>
              </a:rPr>
              <a:t>sigmodontis</a:t>
            </a:r>
            <a:endParaRPr lang="pt-BR" i="1" dirty="0">
              <a:latin typeface="ADLaM Display" panose="020F0502020204030204" pitchFamily="2" charset="0"/>
              <a:ea typeface="ADLaM Display" panose="020F0502020204030204" pitchFamily="2" charset="0"/>
              <a:cs typeface="ADLaM Display" panose="020F0502020204030204" pitchFamily="2" charset="0"/>
            </a:endParaRPr>
          </a:p>
        </p:txBody>
      </p:sp>
      <p:sp>
        <p:nvSpPr>
          <p:cNvPr id="15" name="CaixaDeTexto 14">
            <a:extLst>
              <a:ext uri="{FF2B5EF4-FFF2-40B4-BE49-F238E27FC236}">
                <a16:creationId xmlns:a16="http://schemas.microsoft.com/office/drawing/2014/main" id="{C625F9D8-3AE0-F44D-BB2E-B5260617B7A2}"/>
              </a:ext>
            </a:extLst>
          </p:cNvPr>
          <p:cNvSpPr txBox="1"/>
          <p:nvPr/>
        </p:nvSpPr>
        <p:spPr>
          <a:xfrm>
            <a:off x="106792" y="5276722"/>
            <a:ext cx="3487702" cy="923330"/>
          </a:xfrm>
          <a:prstGeom prst="rect">
            <a:avLst/>
          </a:prstGeom>
          <a:noFill/>
        </p:spPr>
        <p:txBody>
          <a:bodyPr wrap="square" rtlCol="0">
            <a:spAutoFit/>
          </a:bodyPr>
          <a:lstStyle/>
          <a:p>
            <a:pPr algn="ctr"/>
            <a:r>
              <a:rPr lang="pt-BR" dirty="0">
                <a:latin typeface="ADLaM Display" panose="020F0502020204030204" pitchFamily="2" charset="0"/>
                <a:ea typeface="ADLaM Display" panose="020F0502020204030204" pitchFamily="2" charset="0"/>
                <a:cs typeface="ADLaM Display" panose="020F0502020204030204" pitchFamily="2" charset="0"/>
              </a:rPr>
              <a:t>Supressão da resposta Th2 induzida por alérgeno in vivo</a:t>
            </a:r>
          </a:p>
          <a:p>
            <a:pPr algn="ctr"/>
            <a:r>
              <a:rPr lang="pt-BR" dirty="0">
                <a:latin typeface="ADLaM Display" panose="020F0502020204030204" pitchFamily="2" charset="0"/>
                <a:ea typeface="ADLaM Display" panose="020F0502020204030204" pitchFamily="2" charset="0"/>
                <a:cs typeface="ADLaM Display" panose="020F0502020204030204" pitchFamily="2" charset="0"/>
              </a:rPr>
              <a:t>(inibição da asma)</a:t>
            </a:r>
          </a:p>
        </p:txBody>
      </p:sp>
      <p:sp>
        <p:nvSpPr>
          <p:cNvPr id="17" name="Seta: para a Direita Listrada 16">
            <a:extLst>
              <a:ext uri="{FF2B5EF4-FFF2-40B4-BE49-F238E27FC236}">
                <a16:creationId xmlns:a16="http://schemas.microsoft.com/office/drawing/2014/main" id="{B01147B0-4196-709A-0BEF-ECBB0188D3C1}"/>
              </a:ext>
            </a:extLst>
          </p:cNvPr>
          <p:cNvSpPr/>
          <p:nvPr/>
        </p:nvSpPr>
        <p:spPr>
          <a:xfrm rot="5400000">
            <a:off x="1474729" y="2998778"/>
            <a:ext cx="561048" cy="533391"/>
          </a:xfrm>
          <a:prstGeom prst="stripedRightArrow">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Seta: para a Direita Listrada 17">
            <a:extLst>
              <a:ext uri="{FF2B5EF4-FFF2-40B4-BE49-F238E27FC236}">
                <a16:creationId xmlns:a16="http://schemas.microsoft.com/office/drawing/2014/main" id="{06B77819-DAA7-A510-639C-6CC5D5764268}"/>
              </a:ext>
            </a:extLst>
          </p:cNvPr>
          <p:cNvSpPr/>
          <p:nvPr/>
        </p:nvSpPr>
        <p:spPr>
          <a:xfrm rot="5400000">
            <a:off x="1510167" y="4767333"/>
            <a:ext cx="561048" cy="533391"/>
          </a:xfrm>
          <a:prstGeom prst="stripedRightArrow">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CaixaDeTexto 18">
            <a:extLst>
              <a:ext uri="{FF2B5EF4-FFF2-40B4-BE49-F238E27FC236}">
                <a16:creationId xmlns:a16="http://schemas.microsoft.com/office/drawing/2014/main" id="{F4924175-9B16-83E0-E753-EBF9E2DCB9A0}"/>
              </a:ext>
            </a:extLst>
          </p:cNvPr>
          <p:cNvSpPr txBox="1"/>
          <p:nvPr/>
        </p:nvSpPr>
        <p:spPr>
          <a:xfrm>
            <a:off x="10027547" y="42760"/>
            <a:ext cx="2337613" cy="646331"/>
          </a:xfrm>
          <a:prstGeom prst="rect">
            <a:avLst/>
          </a:prstGeom>
          <a:noFill/>
        </p:spPr>
        <p:txBody>
          <a:bodyPr wrap="square" rtlCol="0">
            <a:spAutoFit/>
          </a:bodyPr>
          <a:lstStyle/>
          <a:p>
            <a:r>
              <a:rPr lang="pt-BR" dirty="0">
                <a:latin typeface="DIN Next LT Pro Medium" panose="020B0503020203050203" pitchFamily="34" charset="77"/>
              </a:rPr>
              <a:t>@sylviacamposnutri</a:t>
            </a:r>
          </a:p>
          <a:p>
            <a:r>
              <a:rPr lang="pt-BR" dirty="0">
                <a:latin typeface="DIN Next LT Pro Medium" panose="020B0503020203050203" pitchFamily="34" charset="77"/>
              </a:rPr>
              <a:t>@dr.cristianorudge</a:t>
            </a:r>
          </a:p>
        </p:txBody>
      </p:sp>
      <p:sp>
        <p:nvSpPr>
          <p:cNvPr id="2" name="Título 4">
            <a:extLst>
              <a:ext uri="{FF2B5EF4-FFF2-40B4-BE49-F238E27FC236}">
                <a16:creationId xmlns:a16="http://schemas.microsoft.com/office/drawing/2014/main" id="{A44D0123-20FA-1992-ABE6-BA1B71675496}"/>
              </a:ext>
            </a:extLst>
          </p:cNvPr>
          <p:cNvSpPr txBox="1">
            <a:spLocks/>
          </p:cNvSpPr>
          <p:nvPr/>
        </p:nvSpPr>
        <p:spPr>
          <a:xfrm rot="20490912">
            <a:off x="79256" y="2178637"/>
            <a:ext cx="11462514" cy="135615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pt-BR" sz="3200" dirty="0">
                <a:solidFill>
                  <a:srgbClr val="C00000"/>
                </a:solidFill>
                <a:latin typeface="Berlin Sans FB Demi" pitchFamily="34" charset="0"/>
                <a:ea typeface="+mj-ea"/>
                <a:cs typeface="+mj-cs"/>
              </a:rPr>
              <a:t>Isto </a:t>
            </a:r>
            <a:r>
              <a:rPr lang="pt-BR" sz="3200" dirty="0">
                <a:solidFill>
                  <a:srgbClr val="C00000"/>
                </a:solidFill>
                <a:highlight>
                  <a:srgbClr val="FFFF00"/>
                </a:highlight>
                <a:latin typeface="Berlin Sans FB Demi" pitchFamily="34" charset="0"/>
                <a:ea typeface="+mj-ea"/>
                <a:cs typeface="+mj-cs"/>
              </a:rPr>
              <a:t>não é uma regra</a:t>
            </a:r>
            <a:r>
              <a:rPr lang="pt-BR" sz="3200" dirty="0">
                <a:solidFill>
                  <a:srgbClr val="C00000"/>
                </a:solidFill>
                <a:latin typeface="Berlin Sans FB Demi" pitchFamily="34" charset="0"/>
                <a:ea typeface="+mj-ea"/>
                <a:cs typeface="+mj-cs"/>
              </a:rPr>
              <a:t>! Essa relação pode ser diferente dependendo da espécie do parasita!</a:t>
            </a:r>
          </a:p>
        </p:txBody>
      </p:sp>
      <p:sp>
        <p:nvSpPr>
          <p:cNvPr id="4" name="CaixaDeTexto 3">
            <a:extLst>
              <a:ext uri="{FF2B5EF4-FFF2-40B4-BE49-F238E27FC236}">
                <a16:creationId xmlns:a16="http://schemas.microsoft.com/office/drawing/2014/main" id="{C4CA6A73-7FD2-4A00-278B-14558223014D}"/>
              </a:ext>
            </a:extLst>
          </p:cNvPr>
          <p:cNvSpPr txBox="1"/>
          <p:nvPr/>
        </p:nvSpPr>
        <p:spPr>
          <a:xfrm>
            <a:off x="3651752" y="5664717"/>
            <a:ext cx="8214876" cy="830997"/>
          </a:xfrm>
          <a:prstGeom prst="rect">
            <a:avLst/>
          </a:prstGeom>
          <a:noFill/>
        </p:spPr>
        <p:txBody>
          <a:bodyPr wrap="square" rtlCol="0">
            <a:spAutoFit/>
          </a:bodyPr>
          <a:lstStyle/>
          <a:p>
            <a:pPr algn="just"/>
            <a:r>
              <a:rPr lang="pt-BR" sz="1600" dirty="0">
                <a:highlight>
                  <a:srgbClr val="FFFF00"/>
                </a:highlight>
                <a:latin typeface="DIN Next LT Pro Medium" panose="020B0503020203050203" pitchFamily="34" charset="77"/>
              </a:rPr>
              <a:t>(a) </a:t>
            </a:r>
            <a:r>
              <a:rPr lang="pt-BR" sz="1600" dirty="0" err="1">
                <a:highlight>
                  <a:srgbClr val="FFFF00"/>
                </a:highlight>
                <a:latin typeface="DIN Next LT Pro Medium" panose="020B0503020203050203" pitchFamily="34" charset="77"/>
              </a:rPr>
              <a:t>Céls</a:t>
            </a:r>
            <a:r>
              <a:rPr lang="pt-BR" sz="1600" dirty="0">
                <a:highlight>
                  <a:srgbClr val="FFFF00"/>
                </a:highlight>
                <a:latin typeface="DIN Next LT Pro Medium" panose="020B0503020203050203" pitchFamily="34" charset="77"/>
              </a:rPr>
              <a:t> CD11c = eosinófilos do lavado </a:t>
            </a:r>
            <a:r>
              <a:rPr lang="pt-BR" sz="1600" dirty="0" err="1">
                <a:highlight>
                  <a:srgbClr val="FFFF00"/>
                </a:highlight>
                <a:latin typeface="DIN Next LT Pro Medium" panose="020B0503020203050203" pitchFamily="34" charset="77"/>
              </a:rPr>
              <a:t>Broncoalveolar</a:t>
            </a:r>
            <a:r>
              <a:rPr lang="pt-BR" sz="1600" dirty="0">
                <a:highlight>
                  <a:srgbClr val="FFFF00"/>
                </a:highlight>
                <a:latin typeface="DIN Next LT Pro Medium" panose="020B0503020203050203" pitchFamily="34" charset="77"/>
              </a:rPr>
              <a:t>; (b) IL-5= </a:t>
            </a:r>
            <a:r>
              <a:rPr lang="pt-BR" sz="1600" dirty="0">
                <a:highlight>
                  <a:srgbClr val="FFFF00"/>
                </a:highlight>
                <a:latin typeface="DIN Next LT Pro Medium" panose="020B0503020203050203" pitchFamily="34" charset="77"/>
                <a:sym typeface="Wingdings" panose="05000000000000000000" pitchFamily="2" charset="2"/>
              </a:rPr>
              <a:t> da produção, maturação, proliferação, ativação e sobrevivência de eosinófilos (menor resposta alérgica); (c)  IL-13 =  do muco em células epiteliais do pulmão; (d) análise de neutrófilos; (e)  de </a:t>
            </a:r>
            <a:r>
              <a:rPr lang="pt-BR" sz="1600" dirty="0" err="1">
                <a:highlight>
                  <a:srgbClr val="FFFF00"/>
                </a:highlight>
                <a:latin typeface="DIN Next LT Pro Medium" panose="020B0503020203050203" pitchFamily="34" charset="77"/>
                <a:sym typeface="Wingdings" panose="05000000000000000000" pitchFamily="2" charset="2"/>
              </a:rPr>
              <a:t>ILCs</a:t>
            </a:r>
            <a:endParaRPr lang="pt-BR" sz="1600" dirty="0">
              <a:highlight>
                <a:srgbClr val="FFFF00"/>
              </a:highlight>
              <a:latin typeface="DIN Next LT Pro Medium" panose="020B0503020203050203" pitchFamily="34" charset="77"/>
            </a:endParaRPr>
          </a:p>
        </p:txBody>
      </p:sp>
    </p:spTree>
    <p:extLst>
      <p:ext uri="{BB962C8B-B14F-4D97-AF65-F5344CB8AC3E}">
        <p14:creationId xmlns:p14="http://schemas.microsoft.com/office/powerpoint/2010/main" val="1613185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5097"/>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15079" y="-5097"/>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CaixaDeTexto 10">
            <a:extLst>
              <a:ext uri="{FF2B5EF4-FFF2-40B4-BE49-F238E27FC236}">
                <a16:creationId xmlns:a16="http://schemas.microsoft.com/office/drawing/2014/main" id="{D19E884D-AC78-E4CA-2BC5-0D8393F4A332}"/>
              </a:ext>
            </a:extLst>
          </p:cNvPr>
          <p:cNvSpPr txBox="1"/>
          <p:nvPr/>
        </p:nvSpPr>
        <p:spPr>
          <a:xfrm>
            <a:off x="10295989" y="86617"/>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
        <p:nvSpPr>
          <p:cNvPr id="12" name="CaixaDeTexto 11">
            <a:extLst>
              <a:ext uri="{FF2B5EF4-FFF2-40B4-BE49-F238E27FC236}">
                <a16:creationId xmlns:a16="http://schemas.microsoft.com/office/drawing/2014/main" id="{85E37A2A-1E26-4EE5-4B17-AB7885FDA943}"/>
              </a:ext>
            </a:extLst>
          </p:cNvPr>
          <p:cNvSpPr txBox="1"/>
          <p:nvPr/>
        </p:nvSpPr>
        <p:spPr>
          <a:xfrm>
            <a:off x="8521700" y="2318366"/>
            <a:ext cx="3581400" cy="1200329"/>
          </a:xfrm>
          <a:prstGeom prst="rect">
            <a:avLst/>
          </a:prstGeom>
          <a:noFill/>
        </p:spPr>
        <p:txBody>
          <a:bodyPr wrap="square" rtlCol="0">
            <a:spAutoFit/>
          </a:bodyPr>
          <a:lstStyle/>
          <a:p>
            <a:pPr algn="ctr"/>
            <a:r>
              <a:rPr lang="pt-BR" dirty="0">
                <a:highlight>
                  <a:srgbClr val="FFFF00"/>
                </a:highlight>
                <a:latin typeface="DIN Next LT Pro Medium" panose="020B0503020203050203" pitchFamily="34" charset="77"/>
              </a:rPr>
              <a:t>Em áreas endêmicas, infecções por helmintos em fase precoce da infância estimula resposta regulatória + potente</a:t>
            </a:r>
          </a:p>
        </p:txBody>
      </p:sp>
      <p:grpSp>
        <p:nvGrpSpPr>
          <p:cNvPr id="7" name="Agrupar 6">
            <a:extLst>
              <a:ext uri="{FF2B5EF4-FFF2-40B4-BE49-F238E27FC236}">
                <a16:creationId xmlns:a16="http://schemas.microsoft.com/office/drawing/2014/main" id="{0DD3D316-DA50-CC36-BC98-4ED3D80CA6DC}"/>
              </a:ext>
            </a:extLst>
          </p:cNvPr>
          <p:cNvGrpSpPr/>
          <p:nvPr/>
        </p:nvGrpSpPr>
        <p:grpSpPr>
          <a:xfrm>
            <a:off x="2378831" y="221881"/>
            <a:ext cx="7193258" cy="1679644"/>
            <a:chOff x="2378831" y="221881"/>
            <a:chExt cx="7193258" cy="1679644"/>
          </a:xfrm>
        </p:grpSpPr>
        <p:pic>
          <p:nvPicPr>
            <p:cNvPr id="3" name="Imagem 2">
              <a:extLst>
                <a:ext uri="{FF2B5EF4-FFF2-40B4-BE49-F238E27FC236}">
                  <a16:creationId xmlns:a16="http://schemas.microsoft.com/office/drawing/2014/main" id="{864AB777-3E61-9D5C-12C5-DAC82C33519B}"/>
                </a:ext>
              </a:extLst>
            </p:cNvPr>
            <p:cNvPicPr>
              <a:picLocks noChangeAspect="1"/>
            </p:cNvPicPr>
            <p:nvPr/>
          </p:nvPicPr>
          <p:blipFill>
            <a:blip r:embed="rId3"/>
            <a:stretch>
              <a:fillRect/>
            </a:stretch>
          </p:blipFill>
          <p:spPr>
            <a:xfrm>
              <a:off x="2378831" y="221881"/>
              <a:ext cx="7193258" cy="1679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m 4">
              <a:extLst>
                <a:ext uri="{FF2B5EF4-FFF2-40B4-BE49-F238E27FC236}">
                  <a16:creationId xmlns:a16="http://schemas.microsoft.com/office/drawing/2014/main" id="{FAF3F20E-55DD-CF6C-C4C4-70F584FD7325}"/>
                </a:ext>
              </a:extLst>
            </p:cNvPr>
            <p:cNvPicPr>
              <a:picLocks noChangeAspect="1"/>
            </p:cNvPicPr>
            <p:nvPr/>
          </p:nvPicPr>
          <p:blipFill>
            <a:blip r:embed="rId4"/>
            <a:stretch>
              <a:fillRect/>
            </a:stretch>
          </p:blipFill>
          <p:spPr>
            <a:xfrm>
              <a:off x="7031037" y="1165225"/>
              <a:ext cx="2405063" cy="359760"/>
            </a:xfrm>
            <a:prstGeom prst="rect">
              <a:avLst/>
            </a:prstGeom>
          </p:spPr>
        </p:pic>
      </p:grpSp>
      <p:pic>
        <p:nvPicPr>
          <p:cNvPr id="13" name="Imagem 12">
            <a:extLst>
              <a:ext uri="{FF2B5EF4-FFF2-40B4-BE49-F238E27FC236}">
                <a16:creationId xmlns:a16="http://schemas.microsoft.com/office/drawing/2014/main" id="{72A2EAE1-41C7-F4BD-0B5B-FBDEA1A7B4A1}"/>
              </a:ext>
            </a:extLst>
          </p:cNvPr>
          <p:cNvPicPr>
            <a:picLocks noChangeAspect="1"/>
          </p:cNvPicPr>
          <p:nvPr/>
        </p:nvPicPr>
        <p:blipFill>
          <a:blip r:embed="rId5"/>
          <a:stretch>
            <a:fillRect/>
          </a:stretch>
        </p:blipFill>
        <p:spPr>
          <a:xfrm>
            <a:off x="165100" y="2172584"/>
            <a:ext cx="8399332" cy="4590859"/>
          </a:xfrm>
          <a:prstGeom prst="rect">
            <a:avLst/>
          </a:prstGeom>
          <a:ln>
            <a:noFill/>
          </a:ln>
          <a:effectLst>
            <a:outerShdw blurRad="190500" algn="tl" rotWithShape="0">
              <a:srgbClr val="000000">
                <a:alpha val="70000"/>
              </a:srgbClr>
            </a:outerShdw>
          </a:effectLst>
        </p:spPr>
      </p:pic>
      <p:cxnSp>
        <p:nvCxnSpPr>
          <p:cNvPr id="18" name="Conector reto 17">
            <a:extLst>
              <a:ext uri="{FF2B5EF4-FFF2-40B4-BE49-F238E27FC236}">
                <a16:creationId xmlns:a16="http://schemas.microsoft.com/office/drawing/2014/main" id="{0CB8D14B-3F63-93CF-C8C8-D77E018ADCA1}"/>
              </a:ext>
            </a:extLst>
          </p:cNvPr>
          <p:cNvCxnSpPr/>
          <p:nvPr/>
        </p:nvCxnSpPr>
        <p:spPr>
          <a:xfrm>
            <a:off x="3365500" y="6121400"/>
            <a:ext cx="20955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22" name="CaixaDeTexto 21">
            <a:extLst>
              <a:ext uri="{FF2B5EF4-FFF2-40B4-BE49-F238E27FC236}">
                <a16:creationId xmlns:a16="http://schemas.microsoft.com/office/drawing/2014/main" id="{0C9C3F2A-4CD1-DCE5-B838-36CE199B15C1}"/>
              </a:ext>
            </a:extLst>
          </p:cNvPr>
          <p:cNvSpPr txBox="1"/>
          <p:nvPr/>
        </p:nvSpPr>
        <p:spPr>
          <a:xfrm>
            <a:off x="8534400" y="3816966"/>
            <a:ext cx="3581400" cy="1477328"/>
          </a:xfrm>
          <a:prstGeom prst="rect">
            <a:avLst/>
          </a:prstGeom>
          <a:noFill/>
        </p:spPr>
        <p:txBody>
          <a:bodyPr wrap="square" rtlCol="0">
            <a:spAutoFit/>
          </a:bodyPr>
          <a:lstStyle/>
          <a:p>
            <a:pPr algn="ctr"/>
            <a:r>
              <a:rPr lang="pt-BR" dirty="0">
                <a:highlight>
                  <a:srgbClr val="FFFF00"/>
                </a:highlight>
                <a:latin typeface="DIN Next LT Pro Medium" panose="020B0503020203050203" pitchFamily="34" charset="77"/>
              </a:rPr>
              <a:t>A exposição ao alérgeno entre crianças não expostas a infecções por helminto nessa fase, teve indução de um fenótipo mais alérgico</a:t>
            </a:r>
          </a:p>
        </p:txBody>
      </p:sp>
      <p:sp>
        <p:nvSpPr>
          <p:cNvPr id="25" name="CaixaDeTexto 24">
            <a:extLst>
              <a:ext uri="{FF2B5EF4-FFF2-40B4-BE49-F238E27FC236}">
                <a16:creationId xmlns:a16="http://schemas.microsoft.com/office/drawing/2014/main" id="{688BF1DA-A1BE-512D-9CA5-CDFCB80B3BE4}"/>
              </a:ext>
            </a:extLst>
          </p:cNvPr>
          <p:cNvSpPr txBox="1"/>
          <p:nvPr/>
        </p:nvSpPr>
        <p:spPr>
          <a:xfrm>
            <a:off x="8559800" y="5498972"/>
            <a:ext cx="3581400" cy="923330"/>
          </a:xfrm>
          <a:prstGeom prst="rect">
            <a:avLst/>
          </a:prstGeom>
          <a:noFill/>
        </p:spPr>
        <p:txBody>
          <a:bodyPr wrap="square" rtlCol="0">
            <a:spAutoFit/>
          </a:bodyPr>
          <a:lstStyle/>
          <a:p>
            <a:pPr algn="ctr"/>
            <a:r>
              <a:rPr lang="pt-BR" dirty="0">
                <a:highlight>
                  <a:srgbClr val="FFFF00"/>
                </a:highlight>
                <a:latin typeface="DIN Next LT Pro Medium" panose="020B0503020203050203" pitchFamily="34" charset="77"/>
                <a:sym typeface="Symbol" panose="05050102010706020507" pitchFamily="18" charset="2"/>
              </a:rPr>
              <a:t> </a:t>
            </a:r>
            <a:r>
              <a:rPr lang="pt-BR" dirty="0">
                <a:highlight>
                  <a:srgbClr val="FFFF00"/>
                </a:highlight>
                <a:latin typeface="DIN Next LT Pro Medium" panose="020B0503020203050203" pitchFamily="34" charset="77"/>
              </a:rPr>
              <a:t>da carga helmíntica (para alguns parasitas), após desparasitação, </a:t>
            </a:r>
            <a:r>
              <a:rPr lang="pt-BR" dirty="0">
                <a:highlight>
                  <a:srgbClr val="FFFF00"/>
                </a:highlight>
                <a:latin typeface="DIN Next LT Pro Medium" panose="020B0503020203050203" pitchFamily="34" charset="77"/>
                <a:sym typeface="Wingdings 3" panose="05040102010807070707" pitchFamily="18" charset="2"/>
              </a:rPr>
              <a:t></a:t>
            </a:r>
            <a:r>
              <a:rPr lang="pt-BR" dirty="0">
                <a:highlight>
                  <a:srgbClr val="FFFF00"/>
                </a:highlight>
                <a:latin typeface="DIN Next LT Pro Medium" panose="020B0503020203050203" pitchFamily="34" charset="77"/>
              </a:rPr>
              <a:t> resposta do </a:t>
            </a:r>
            <a:r>
              <a:rPr lang="pt-BR" dirty="0" err="1">
                <a:highlight>
                  <a:srgbClr val="FFFF00"/>
                </a:highlight>
                <a:latin typeface="DIN Next LT Pro Medium" panose="020B0503020203050203" pitchFamily="34" charset="77"/>
              </a:rPr>
              <a:t>Skin-test</a:t>
            </a:r>
            <a:endParaRPr lang="pt-BR" dirty="0">
              <a:highlight>
                <a:srgbClr val="FFFF00"/>
              </a:highlight>
              <a:latin typeface="DIN Next LT Pro Medium" panose="020B0503020203050203" pitchFamily="34" charset="77"/>
            </a:endParaRPr>
          </a:p>
        </p:txBody>
      </p:sp>
    </p:spTree>
    <p:extLst>
      <p:ext uri="{BB962C8B-B14F-4D97-AF65-F5344CB8AC3E}">
        <p14:creationId xmlns:p14="http://schemas.microsoft.com/office/powerpoint/2010/main" val="1762752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A4896208-B5F2-9B4D-993F-B9FC8A4EF12A}"/>
              </a:ext>
            </a:extLst>
          </p:cNvPr>
          <p:cNvPicPr>
            <a:picLocks noChangeAspect="1"/>
          </p:cNvPicPr>
          <p:nvPr/>
        </p:nvPicPr>
        <p:blipFill>
          <a:blip r:embed="rId3"/>
          <a:stretch>
            <a:fillRect/>
          </a:stretch>
        </p:blipFill>
        <p:spPr>
          <a:xfrm>
            <a:off x="2467" y="0"/>
            <a:ext cx="12187066" cy="6858000"/>
          </a:xfrm>
          <a:prstGeom prst="rect">
            <a:avLst/>
          </a:prstGeom>
        </p:spPr>
      </p:pic>
      <p:pic>
        <p:nvPicPr>
          <p:cNvPr id="1026" name="Picture 2" descr="a close-up of a man's chest">
            <a:extLst>
              <a:ext uri="{FF2B5EF4-FFF2-40B4-BE49-F238E27FC236}">
                <a16:creationId xmlns:a16="http://schemas.microsoft.com/office/drawing/2014/main" id="{97850E8F-5E3B-A136-54B3-F9EEBF67ED2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0902"/>
          <a:stretch/>
        </p:blipFill>
        <p:spPr bwMode="auto">
          <a:xfrm>
            <a:off x="0" y="0"/>
            <a:ext cx="1218706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BC72ED21-B014-1501-C6FE-6B29904208CC}"/>
              </a:ext>
            </a:extLst>
          </p:cNvPr>
          <p:cNvPicPr>
            <a:picLocks noChangeAspect="1"/>
          </p:cNvPicPr>
          <p:nvPr/>
        </p:nvPicPr>
        <p:blipFill rotWithShape="1">
          <a:blip r:embed="rId5">
            <a:alphaModFix amt="47000"/>
          </a:blip>
          <a:srcRect t="20999" r="9464"/>
          <a:stretch/>
        </p:blipFill>
        <p:spPr>
          <a:xfrm>
            <a:off x="329528" y="452063"/>
            <a:ext cx="11303953" cy="5969285"/>
          </a:xfrm>
          <a:prstGeom prst="rect">
            <a:avLst/>
          </a:prstGeom>
        </p:spPr>
      </p:pic>
      <p:sp>
        <p:nvSpPr>
          <p:cNvPr id="4" name="TextBox 5">
            <a:extLst>
              <a:ext uri="{FF2B5EF4-FFF2-40B4-BE49-F238E27FC236}">
                <a16:creationId xmlns:a16="http://schemas.microsoft.com/office/drawing/2014/main" id="{9305AE7E-BC6B-6AF9-4FCF-86C49CD66CD9}"/>
              </a:ext>
            </a:extLst>
          </p:cNvPr>
          <p:cNvSpPr txBox="1"/>
          <p:nvPr/>
        </p:nvSpPr>
        <p:spPr>
          <a:xfrm>
            <a:off x="555763" y="2621182"/>
            <a:ext cx="11075539" cy="1754326"/>
          </a:xfrm>
          <a:prstGeom prst="rect">
            <a:avLst/>
          </a:prstGeom>
          <a:noFill/>
        </p:spPr>
        <p:txBody>
          <a:bodyPr wrap="square" rtlCol="0">
            <a:spAutoFit/>
          </a:bodyPr>
          <a:lstStyle/>
          <a:p>
            <a:pPr algn="ctr"/>
            <a:r>
              <a:rPr lang="en-US" sz="3600" b="1" dirty="0">
                <a:solidFill>
                  <a:schemeClr val="bg1"/>
                </a:solidFill>
                <a:latin typeface="Aharoni" panose="020F0502020204030204" pitchFamily="2" charset="-79"/>
                <a:ea typeface="Inter" charset="0"/>
                <a:cs typeface="Aharoni" panose="020F0502020204030204" pitchFamily="2" charset="-79"/>
              </a:rPr>
              <a:t>A </a:t>
            </a:r>
            <a:r>
              <a:rPr lang="en-US" sz="3600" b="1" dirty="0" err="1">
                <a:solidFill>
                  <a:schemeClr val="bg1"/>
                </a:solidFill>
                <a:latin typeface="Aharoni" panose="020F0502020204030204" pitchFamily="2" charset="-79"/>
                <a:ea typeface="Inter" charset="0"/>
                <a:cs typeface="Aharoni" panose="020F0502020204030204" pitchFamily="2" charset="-79"/>
              </a:rPr>
              <a:t>maior</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parte</a:t>
            </a:r>
            <a:r>
              <a:rPr lang="en-US" sz="3600" b="1" dirty="0">
                <a:solidFill>
                  <a:schemeClr val="bg1"/>
                </a:solidFill>
                <a:latin typeface="Aharoni" panose="020F0502020204030204" pitchFamily="2" charset="-79"/>
                <a:ea typeface="Inter" charset="0"/>
                <a:cs typeface="Aharoni" panose="020F0502020204030204" pitchFamily="2" charset="-79"/>
              </a:rPr>
              <a:t> dos </a:t>
            </a:r>
            <a:r>
              <a:rPr lang="en-US" sz="3600" b="1" dirty="0" err="1">
                <a:solidFill>
                  <a:schemeClr val="bg1"/>
                </a:solidFill>
                <a:latin typeface="Aharoni" panose="020F0502020204030204" pitchFamily="2" charset="-79"/>
                <a:ea typeface="Inter" charset="0"/>
                <a:cs typeface="Aharoni" panose="020F0502020204030204" pitchFamily="2" charset="-79"/>
              </a:rPr>
              <a:t>estudos</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fala</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sobre</a:t>
            </a:r>
            <a:r>
              <a:rPr lang="en-US" sz="3600" b="1" dirty="0">
                <a:solidFill>
                  <a:schemeClr val="bg1"/>
                </a:solidFill>
                <a:latin typeface="Aharoni" panose="020F0502020204030204" pitchFamily="2" charset="-79"/>
                <a:ea typeface="Inter" charset="0"/>
                <a:cs typeface="Aharoni" panose="020F0502020204030204" pitchFamily="2" charset="-79"/>
              </a:rPr>
              <a:t> a </a:t>
            </a:r>
            <a:r>
              <a:rPr lang="en-US" sz="3600" b="1" dirty="0" err="1">
                <a:solidFill>
                  <a:schemeClr val="bg1"/>
                </a:solidFill>
                <a:latin typeface="Aharoni" panose="020F0502020204030204" pitchFamily="2" charset="-79"/>
                <a:ea typeface="Inter" charset="0"/>
                <a:cs typeface="Aharoni" panose="020F0502020204030204" pitchFamily="2" charset="-79"/>
              </a:rPr>
              <a:t>relação</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positiva</a:t>
            </a:r>
            <a:r>
              <a:rPr lang="en-US" sz="3600" b="1" dirty="0">
                <a:solidFill>
                  <a:schemeClr val="bg1"/>
                </a:solidFill>
                <a:latin typeface="Aharoni" panose="020F0502020204030204" pitchFamily="2" charset="-79"/>
                <a:ea typeface="Inter" charset="0"/>
                <a:cs typeface="Aharoni" panose="020F0502020204030204" pitchFamily="2" charset="-79"/>
              </a:rPr>
              <a:t> do </a:t>
            </a:r>
            <a:r>
              <a:rPr lang="en-US" sz="3600" b="1" dirty="0" err="1">
                <a:solidFill>
                  <a:schemeClr val="bg1"/>
                </a:solidFill>
                <a:latin typeface="Aharoni" panose="020F0502020204030204" pitchFamily="2" charset="-79"/>
                <a:ea typeface="Inter" charset="0"/>
                <a:cs typeface="Aharoni" panose="020F0502020204030204" pitchFamily="2" charset="-79"/>
              </a:rPr>
              <a:t>parasita</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protegendo</a:t>
            </a:r>
            <a:r>
              <a:rPr lang="en-US" sz="3600" b="1" dirty="0">
                <a:solidFill>
                  <a:schemeClr val="bg1"/>
                </a:solidFill>
                <a:latin typeface="Aharoni" panose="020F0502020204030204" pitchFamily="2" charset="-79"/>
                <a:ea typeface="Inter" charset="0"/>
                <a:cs typeface="Aharoni" panose="020F0502020204030204" pitchFamily="2" charset="-79"/>
              </a:rPr>
              <a:t> contra </a:t>
            </a:r>
            <a:r>
              <a:rPr lang="en-US" sz="3600" b="1" dirty="0" err="1">
                <a:solidFill>
                  <a:schemeClr val="bg1"/>
                </a:solidFill>
                <a:latin typeface="Aharoni" panose="020F0502020204030204" pitchFamily="2" charset="-79"/>
                <a:ea typeface="Inter" charset="0"/>
                <a:cs typeface="Aharoni" panose="020F0502020204030204" pitchFamily="2" charset="-79"/>
              </a:rPr>
              <a:t>doenças</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alérgicas</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especialmente</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asma</a:t>
            </a:r>
            <a:r>
              <a:rPr lang="en-US" sz="3600" b="1" dirty="0">
                <a:solidFill>
                  <a:schemeClr val="bg1"/>
                </a:solidFill>
                <a:latin typeface="Aharoni" panose="020F0502020204030204" pitchFamily="2" charset="-79"/>
                <a:ea typeface="Inter" charset="0"/>
                <a:cs typeface="Aharoni" panose="020F0502020204030204" pitchFamily="2" charset="-79"/>
              </a:rPr>
              <a:t> e DA), mas…</a:t>
            </a:r>
            <a:endParaRPr lang="en-US" sz="2000" dirty="0">
              <a:solidFill>
                <a:schemeClr val="bg1"/>
              </a:solidFill>
              <a:latin typeface="Aharoni" panose="020F0502020204030204" pitchFamily="2" charset="-79"/>
              <a:ea typeface="Inter" charset="0"/>
              <a:cs typeface="Aharoni" panose="020F0502020204030204" pitchFamily="2" charset="-79"/>
            </a:endParaRPr>
          </a:p>
        </p:txBody>
      </p:sp>
      <p:sp>
        <p:nvSpPr>
          <p:cNvPr id="5" name="TextBox 5">
            <a:extLst>
              <a:ext uri="{FF2B5EF4-FFF2-40B4-BE49-F238E27FC236}">
                <a16:creationId xmlns:a16="http://schemas.microsoft.com/office/drawing/2014/main" id="{8D1A61E3-A670-1842-AFD0-1A06510D06EB}"/>
              </a:ext>
            </a:extLst>
          </p:cNvPr>
          <p:cNvSpPr txBox="1"/>
          <p:nvPr/>
        </p:nvSpPr>
        <p:spPr>
          <a:xfrm>
            <a:off x="555762" y="4660687"/>
            <a:ext cx="11075539" cy="1200329"/>
          </a:xfrm>
          <a:prstGeom prst="rect">
            <a:avLst/>
          </a:prstGeom>
          <a:noFill/>
        </p:spPr>
        <p:txBody>
          <a:bodyPr wrap="square" rtlCol="0">
            <a:spAutoFit/>
          </a:bodyPr>
          <a:lstStyle/>
          <a:p>
            <a:pPr algn="ctr"/>
            <a:r>
              <a:rPr lang="en-US" sz="3600" b="1" dirty="0" err="1">
                <a:solidFill>
                  <a:schemeClr val="bg1"/>
                </a:solidFill>
                <a:latin typeface="Aharoni" panose="020F0502020204030204" pitchFamily="2" charset="-79"/>
                <a:ea typeface="Inter" charset="0"/>
                <a:cs typeface="Aharoni" panose="020F0502020204030204" pitchFamily="2" charset="-79"/>
              </a:rPr>
              <a:t>Ainda</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existem</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alguns</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poucos</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estudos</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mostrando</a:t>
            </a:r>
            <a:r>
              <a:rPr lang="en-US" sz="3600" b="1" dirty="0">
                <a:solidFill>
                  <a:schemeClr val="bg1"/>
                </a:solidFill>
                <a:latin typeface="Aharoni" panose="020F0502020204030204" pitchFamily="2" charset="-79"/>
                <a:ea typeface="Inter" charset="0"/>
                <a:cs typeface="Aharoni" panose="020F0502020204030204" pitchFamily="2" charset="-79"/>
              </a:rPr>
              <a:t> o </a:t>
            </a:r>
            <a:r>
              <a:rPr lang="en-US" sz="3600" b="1" dirty="0" err="1">
                <a:solidFill>
                  <a:schemeClr val="bg1"/>
                </a:solidFill>
                <a:latin typeface="Aharoni" panose="020F0502020204030204" pitchFamily="2" charset="-79"/>
                <a:ea typeface="Inter" charset="0"/>
                <a:cs typeface="Aharoni" panose="020F0502020204030204" pitchFamily="2" charset="-79"/>
              </a:rPr>
              <a:t>contrário</a:t>
            </a:r>
            <a:r>
              <a:rPr lang="en-US" sz="3600" b="1" dirty="0">
                <a:solidFill>
                  <a:schemeClr val="bg1"/>
                </a:solidFill>
                <a:latin typeface="Aharoni" panose="020F0502020204030204" pitchFamily="2" charset="-79"/>
                <a:ea typeface="Inter" charset="0"/>
                <a:cs typeface="Aharoni" panose="020F0502020204030204" pitchFamily="2" charset="-79"/>
              </a:rPr>
              <a:t>. Por </a:t>
            </a:r>
            <a:r>
              <a:rPr lang="en-US" sz="3600" b="1" dirty="0" err="1">
                <a:solidFill>
                  <a:schemeClr val="bg1"/>
                </a:solidFill>
                <a:latin typeface="Aharoni" panose="020F0502020204030204" pitchFamily="2" charset="-79"/>
                <a:ea typeface="Inter" charset="0"/>
                <a:cs typeface="Aharoni" panose="020F0502020204030204" pitchFamily="2" charset="-79"/>
              </a:rPr>
              <a:t>isso</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devemos</a:t>
            </a:r>
            <a:r>
              <a:rPr lang="en-US" sz="3600" b="1" dirty="0">
                <a:solidFill>
                  <a:schemeClr val="bg1"/>
                </a:solidFill>
                <a:latin typeface="Aharoni" panose="020F0502020204030204" pitchFamily="2" charset="-79"/>
                <a:ea typeface="Inter" charset="0"/>
                <a:cs typeface="Aharoni" panose="020F0502020204030204" pitchFamily="2" charset="-79"/>
              </a:rPr>
              <a:t> </a:t>
            </a:r>
            <a:r>
              <a:rPr lang="en-US" sz="3600" b="1" dirty="0" err="1">
                <a:solidFill>
                  <a:schemeClr val="bg1"/>
                </a:solidFill>
                <a:latin typeface="Aharoni" panose="020F0502020204030204" pitchFamily="2" charset="-79"/>
                <a:ea typeface="Inter" charset="0"/>
                <a:cs typeface="Aharoni" panose="020F0502020204030204" pitchFamily="2" charset="-79"/>
              </a:rPr>
              <a:t>individualizar</a:t>
            </a:r>
            <a:r>
              <a:rPr lang="en-US" sz="3600" b="1" dirty="0">
                <a:solidFill>
                  <a:schemeClr val="bg1"/>
                </a:solidFill>
                <a:latin typeface="Aharoni" panose="020F0502020204030204" pitchFamily="2" charset="-79"/>
                <a:ea typeface="Inter" charset="0"/>
                <a:cs typeface="Aharoni" panose="020F0502020204030204" pitchFamily="2" charset="-79"/>
              </a:rPr>
              <a:t>!</a:t>
            </a:r>
            <a:endParaRPr lang="en-US" sz="2000" dirty="0">
              <a:solidFill>
                <a:schemeClr val="bg1"/>
              </a:solidFill>
              <a:latin typeface="Aharoni" panose="020F0502020204030204" pitchFamily="2" charset="-79"/>
              <a:ea typeface="Inter" charset="0"/>
              <a:cs typeface="Aharoni" panose="020F0502020204030204" pitchFamily="2" charset="-79"/>
            </a:endParaRPr>
          </a:p>
        </p:txBody>
      </p:sp>
      <p:sp>
        <p:nvSpPr>
          <p:cNvPr id="9" name="Retângulo Arredondado 5">
            <a:extLst>
              <a:ext uri="{FF2B5EF4-FFF2-40B4-BE49-F238E27FC236}">
                <a16:creationId xmlns:a16="http://schemas.microsoft.com/office/drawing/2014/main" id="{604C5C66-7D0F-68CE-E7E5-08B93A0435ED}"/>
              </a:ext>
            </a:extLst>
          </p:cNvPr>
          <p:cNvSpPr/>
          <p:nvPr/>
        </p:nvSpPr>
        <p:spPr>
          <a:xfrm>
            <a:off x="2215079" y="-5097"/>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0" name="Agrupar 9">
            <a:extLst>
              <a:ext uri="{FF2B5EF4-FFF2-40B4-BE49-F238E27FC236}">
                <a16:creationId xmlns:a16="http://schemas.microsoft.com/office/drawing/2014/main" id="{BB5F8320-5030-CA8E-EE8B-57C7F5B0C2CC}"/>
              </a:ext>
            </a:extLst>
          </p:cNvPr>
          <p:cNvGrpSpPr/>
          <p:nvPr/>
        </p:nvGrpSpPr>
        <p:grpSpPr>
          <a:xfrm>
            <a:off x="2378831" y="221881"/>
            <a:ext cx="7193258" cy="1679644"/>
            <a:chOff x="2378831" y="221881"/>
            <a:chExt cx="7193258" cy="1679644"/>
          </a:xfrm>
        </p:grpSpPr>
        <p:pic>
          <p:nvPicPr>
            <p:cNvPr id="11" name="Imagem 10">
              <a:extLst>
                <a:ext uri="{FF2B5EF4-FFF2-40B4-BE49-F238E27FC236}">
                  <a16:creationId xmlns:a16="http://schemas.microsoft.com/office/drawing/2014/main" id="{82ECECCD-6B89-7406-0457-42032EBCDD94}"/>
                </a:ext>
              </a:extLst>
            </p:cNvPr>
            <p:cNvPicPr>
              <a:picLocks noChangeAspect="1"/>
            </p:cNvPicPr>
            <p:nvPr/>
          </p:nvPicPr>
          <p:blipFill>
            <a:blip r:embed="rId6"/>
            <a:stretch>
              <a:fillRect/>
            </a:stretch>
          </p:blipFill>
          <p:spPr>
            <a:xfrm>
              <a:off x="2378831" y="221881"/>
              <a:ext cx="7193258" cy="167964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m 11">
              <a:extLst>
                <a:ext uri="{FF2B5EF4-FFF2-40B4-BE49-F238E27FC236}">
                  <a16:creationId xmlns:a16="http://schemas.microsoft.com/office/drawing/2014/main" id="{8105A5FB-DCDA-8E3F-91C3-5D6DE495CF5F}"/>
                </a:ext>
              </a:extLst>
            </p:cNvPr>
            <p:cNvPicPr>
              <a:picLocks noChangeAspect="1"/>
            </p:cNvPicPr>
            <p:nvPr/>
          </p:nvPicPr>
          <p:blipFill>
            <a:blip r:embed="rId7"/>
            <a:stretch>
              <a:fillRect/>
            </a:stretch>
          </p:blipFill>
          <p:spPr>
            <a:xfrm>
              <a:off x="7031037" y="1165225"/>
              <a:ext cx="2405063" cy="359760"/>
            </a:xfrm>
            <a:prstGeom prst="rect">
              <a:avLst/>
            </a:prstGeom>
          </p:spPr>
        </p:pic>
      </p:grpSp>
      <p:sp>
        <p:nvSpPr>
          <p:cNvPr id="13" name="CaixaDeTexto 12">
            <a:extLst>
              <a:ext uri="{FF2B5EF4-FFF2-40B4-BE49-F238E27FC236}">
                <a16:creationId xmlns:a16="http://schemas.microsoft.com/office/drawing/2014/main" id="{C4E43D2B-9657-E1FD-1FE5-8088597B626E}"/>
              </a:ext>
            </a:extLst>
          </p:cNvPr>
          <p:cNvSpPr txBox="1"/>
          <p:nvPr/>
        </p:nvSpPr>
        <p:spPr>
          <a:xfrm>
            <a:off x="8163055" y="6062073"/>
            <a:ext cx="4100211" cy="338554"/>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@dr.cristianorudge</a:t>
            </a:r>
          </a:p>
        </p:txBody>
      </p:sp>
    </p:spTree>
    <p:extLst>
      <p:ext uri="{BB962C8B-B14F-4D97-AF65-F5344CB8AC3E}">
        <p14:creationId xmlns:p14="http://schemas.microsoft.com/office/powerpoint/2010/main" val="3374645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38687"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8" name="Imagem 17">
            <a:extLst>
              <a:ext uri="{FF2B5EF4-FFF2-40B4-BE49-F238E27FC236}">
                <a16:creationId xmlns:a16="http://schemas.microsoft.com/office/drawing/2014/main" id="{68E138E9-BBD1-B2CC-B478-553D2331D935}"/>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7017828" y="847056"/>
            <a:ext cx="4502002" cy="402532"/>
          </a:xfrm>
          <a:prstGeom prst="rect">
            <a:avLst/>
          </a:prstGeom>
        </p:spPr>
      </p:pic>
      <p:sp>
        <p:nvSpPr>
          <p:cNvPr id="35" name="CaixaDeTexto 34">
            <a:extLst>
              <a:ext uri="{FF2B5EF4-FFF2-40B4-BE49-F238E27FC236}">
                <a16:creationId xmlns:a16="http://schemas.microsoft.com/office/drawing/2014/main" id="{CE80BBBC-8477-9014-5F3E-E3FA3D05FAE0}"/>
              </a:ext>
            </a:extLst>
          </p:cNvPr>
          <p:cNvSpPr txBox="1"/>
          <p:nvPr/>
        </p:nvSpPr>
        <p:spPr>
          <a:xfrm>
            <a:off x="8729333" y="6424889"/>
            <a:ext cx="4100211" cy="338554"/>
          </a:xfrm>
          <a:prstGeom prst="rect">
            <a:avLst/>
          </a:prstGeom>
          <a:noFill/>
        </p:spPr>
        <p:txBody>
          <a:bodyPr wrap="square" rtlCol="0">
            <a:spAutoFit/>
          </a:bodyPr>
          <a:lstStyle/>
          <a:p>
            <a:r>
              <a:rPr lang="pt-BR" sz="1600" dirty="0">
                <a:latin typeface="DIN Next LT Pro Medium" panose="020B0503020203050203" pitchFamily="34" charset="77"/>
              </a:rPr>
              <a:t>@sylviacamposnutri @dr.cristianorudge</a:t>
            </a:r>
          </a:p>
        </p:txBody>
      </p:sp>
      <p:pic>
        <p:nvPicPr>
          <p:cNvPr id="38" name="Imagem 20" descr="Intestino panorama.png">
            <a:extLst>
              <a:ext uri="{FF2B5EF4-FFF2-40B4-BE49-F238E27FC236}">
                <a16:creationId xmlns:a16="http://schemas.microsoft.com/office/drawing/2014/main" id="{7293E3BE-65BB-7A2B-547A-605C107D367F}"/>
              </a:ext>
            </a:extLst>
          </p:cNvPr>
          <p:cNvPicPr>
            <a:picLocks noChangeAspect="1"/>
          </p:cNvPicPr>
          <p:nvPr/>
        </p:nvPicPr>
        <p:blipFill>
          <a:blip r:embed="rId4">
            <a:extLst>
              <a:ext uri="{28A0092B-C50C-407E-A947-70E740481C1C}">
                <a14:useLocalDpi xmlns:a14="http://schemas.microsoft.com/office/drawing/2010/main" val="0"/>
              </a:ext>
            </a:extLst>
          </a:blip>
          <a:srcRect l="46913" t="12582"/>
          <a:stretch>
            <a:fillRect/>
          </a:stretch>
        </p:blipFill>
        <p:spPr bwMode="auto">
          <a:xfrm>
            <a:off x="-371663" y="0"/>
            <a:ext cx="7389812"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 name="Agrupar 20">
            <a:extLst>
              <a:ext uri="{FF2B5EF4-FFF2-40B4-BE49-F238E27FC236}">
                <a16:creationId xmlns:a16="http://schemas.microsoft.com/office/drawing/2014/main" id="{C75C4A38-1F34-8CE0-7E25-E9F64DD4F782}"/>
              </a:ext>
            </a:extLst>
          </p:cNvPr>
          <p:cNvGrpSpPr/>
          <p:nvPr/>
        </p:nvGrpSpPr>
        <p:grpSpPr>
          <a:xfrm>
            <a:off x="1023722" y="71699"/>
            <a:ext cx="10496108" cy="786077"/>
            <a:chOff x="125818" y="142518"/>
            <a:chExt cx="10496108" cy="786077"/>
          </a:xfrm>
        </p:grpSpPr>
        <p:pic>
          <p:nvPicPr>
            <p:cNvPr id="14" name="Imagem 13">
              <a:extLst>
                <a:ext uri="{FF2B5EF4-FFF2-40B4-BE49-F238E27FC236}">
                  <a16:creationId xmlns:a16="http://schemas.microsoft.com/office/drawing/2014/main" id="{BB01AB9A-C3D0-47F0-EC32-38785D44F65B}"/>
                </a:ext>
              </a:extLst>
            </p:cNvPr>
            <p:cNvPicPr>
              <a:picLocks noChangeAspect="1"/>
            </p:cNvPicPr>
            <p:nvPr/>
          </p:nvPicPr>
          <p:blipFill rotWithShape="1">
            <a:blip r:embed="rId5"/>
            <a:srcRect l="1482" r="581"/>
            <a:stretch/>
          </p:blipFill>
          <p:spPr>
            <a:xfrm>
              <a:off x="125818" y="142518"/>
              <a:ext cx="10496108" cy="786077"/>
            </a:xfrm>
            <a:prstGeom prst="rect">
              <a:avLst/>
            </a:prstGeom>
            <a:ln>
              <a:noFill/>
            </a:ln>
            <a:effectLst>
              <a:outerShdw blurRad="292100" dist="139700" dir="2700000" algn="tl" rotWithShape="0">
                <a:srgbClr val="333333">
                  <a:alpha val="65000"/>
                </a:srgbClr>
              </a:outerShdw>
            </a:effectLst>
          </p:spPr>
        </p:pic>
        <p:pic>
          <p:nvPicPr>
            <p:cNvPr id="20" name="Imagem 19">
              <a:extLst>
                <a:ext uri="{FF2B5EF4-FFF2-40B4-BE49-F238E27FC236}">
                  <a16:creationId xmlns:a16="http://schemas.microsoft.com/office/drawing/2014/main" id="{688ABD30-046D-0DB7-22F5-171548E92810}"/>
                </a:ext>
              </a:extLst>
            </p:cNvPr>
            <p:cNvPicPr>
              <a:picLocks noChangeAspect="1"/>
            </p:cNvPicPr>
            <p:nvPr/>
          </p:nvPicPr>
          <p:blipFill>
            <a:blip r:embed="rId6"/>
            <a:stretch>
              <a:fillRect/>
            </a:stretch>
          </p:blipFill>
          <p:spPr>
            <a:xfrm>
              <a:off x="9465081" y="169099"/>
              <a:ext cx="1156845" cy="191839"/>
            </a:xfrm>
            <a:prstGeom prst="rect">
              <a:avLst/>
            </a:prstGeom>
          </p:spPr>
        </p:pic>
      </p:grpSp>
      <p:sp>
        <p:nvSpPr>
          <p:cNvPr id="34" name="Retângulo: Cantos Arredondados 33">
            <a:extLst>
              <a:ext uri="{FF2B5EF4-FFF2-40B4-BE49-F238E27FC236}">
                <a16:creationId xmlns:a16="http://schemas.microsoft.com/office/drawing/2014/main" id="{0FF6AA3F-0C2B-4602-29D5-1AFB7A4089DB}"/>
              </a:ext>
            </a:extLst>
          </p:cNvPr>
          <p:cNvSpPr/>
          <p:nvPr/>
        </p:nvSpPr>
        <p:spPr>
          <a:xfrm>
            <a:off x="1967023" y="1483921"/>
            <a:ext cx="10186290" cy="1372920"/>
          </a:xfrm>
          <a:prstGeom prst="roundRect">
            <a:avLst/>
          </a:prstGeom>
          <a:solidFill>
            <a:srgbClr val="99191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200" dirty="0"/>
              <a:t>- </a:t>
            </a:r>
            <a:r>
              <a:rPr lang="pt-BR" sz="2200" dirty="0" err="1"/>
              <a:t>Blastocystis</a:t>
            </a:r>
            <a:r>
              <a:rPr lang="pt-BR" sz="2200" dirty="0"/>
              <a:t> ST4 tem relação com aumento de alfa-diversidade em animais. </a:t>
            </a:r>
          </a:p>
          <a:p>
            <a:pPr algn="just"/>
            <a:r>
              <a:rPr lang="pt-BR" sz="2200" dirty="0"/>
              <a:t>- Foi associado com </a:t>
            </a:r>
            <a:r>
              <a:rPr lang="pt-BR" sz="2200" dirty="0">
                <a:sym typeface="Wingdings 3" panose="05040102010807070707" pitchFamily="18" charset="2"/>
              </a:rPr>
              <a:t> </a:t>
            </a:r>
            <a:r>
              <a:rPr lang="pt-BR" sz="2200" dirty="0"/>
              <a:t>de aumento de </a:t>
            </a:r>
            <a:r>
              <a:rPr lang="pt-BR" sz="2200" dirty="0" err="1"/>
              <a:t>Akk</a:t>
            </a:r>
            <a:r>
              <a:rPr lang="pt-BR" sz="2200" dirty="0"/>
              <a:t> e da classe </a:t>
            </a:r>
            <a:r>
              <a:rPr lang="pt-BR" sz="2200" dirty="0" err="1"/>
              <a:t>Clostridia</a:t>
            </a:r>
            <a:r>
              <a:rPr lang="pt-BR" sz="2200" dirty="0"/>
              <a:t>, ambas envolvidas com a saúde intestinal. </a:t>
            </a:r>
          </a:p>
        </p:txBody>
      </p:sp>
      <p:sp>
        <p:nvSpPr>
          <p:cNvPr id="36" name="Retângulo: Cantos Arredondados 35">
            <a:extLst>
              <a:ext uri="{FF2B5EF4-FFF2-40B4-BE49-F238E27FC236}">
                <a16:creationId xmlns:a16="http://schemas.microsoft.com/office/drawing/2014/main" id="{6004B414-EA87-0AC2-08D4-6222CE1DB4A7}"/>
              </a:ext>
            </a:extLst>
          </p:cNvPr>
          <p:cNvSpPr/>
          <p:nvPr/>
        </p:nvSpPr>
        <p:spPr>
          <a:xfrm>
            <a:off x="1967023" y="3082487"/>
            <a:ext cx="10186290" cy="1327996"/>
          </a:xfrm>
          <a:prstGeom prst="roundRect">
            <a:avLst/>
          </a:prstGeom>
          <a:solidFill>
            <a:srgbClr val="99191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400" dirty="0"/>
              <a:t>- Inibe a propagação de bacteroides </a:t>
            </a:r>
            <a:r>
              <a:rPr lang="pt-BR" sz="2400" dirty="0" err="1"/>
              <a:t>spp</a:t>
            </a:r>
            <a:r>
              <a:rPr lang="pt-BR" sz="2400" dirty="0"/>
              <a:t>, Escherichia </a:t>
            </a:r>
            <a:r>
              <a:rPr lang="pt-BR" sz="2400" dirty="0" err="1"/>
              <a:t>spp</a:t>
            </a:r>
            <a:r>
              <a:rPr lang="pt-BR" sz="2400" dirty="0"/>
              <a:t> e </a:t>
            </a:r>
            <a:r>
              <a:rPr lang="pt-BR" sz="2400" dirty="0" err="1"/>
              <a:t>Shigella</a:t>
            </a:r>
            <a:r>
              <a:rPr lang="pt-BR" sz="2400" dirty="0"/>
              <a:t> </a:t>
            </a:r>
            <a:r>
              <a:rPr lang="pt-BR" sz="2400" dirty="0" err="1"/>
              <a:t>spp</a:t>
            </a:r>
            <a:r>
              <a:rPr lang="pt-BR" sz="2400" dirty="0"/>
              <a:t> na mucosa (bactérias potencialmente envolvidas com gastroenterite).</a:t>
            </a:r>
          </a:p>
        </p:txBody>
      </p:sp>
      <p:sp>
        <p:nvSpPr>
          <p:cNvPr id="37" name="Retângulo: Cantos Arredondados 36">
            <a:extLst>
              <a:ext uri="{FF2B5EF4-FFF2-40B4-BE49-F238E27FC236}">
                <a16:creationId xmlns:a16="http://schemas.microsoft.com/office/drawing/2014/main" id="{FFB00D81-0991-4A9D-79D3-72445CF65745}"/>
              </a:ext>
            </a:extLst>
          </p:cNvPr>
          <p:cNvSpPr/>
          <p:nvPr/>
        </p:nvSpPr>
        <p:spPr>
          <a:xfrm>
            <a:off x="1993644" y="4644816"/>
            <a:ext cx="10186290" cy="1670166"/>
          </a:xfrm>
          <a:prstGeom prst="roundRect">
            <a:avLst/>
          </a:prstGeom>
          <a:solidFill>
            <a:srgbClr val="991919"/>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400" dirty="0"/>
              <a:t>- Parece ter um papel importante na ativação de respostas Th2 quando o ambiente de resposta tem padrão Th1 (mitiga a inflamação intestinal), mas ao mesmo tempo que induz Th2 também induz linfócitos </a:t>
            </a:r>
            <a:r>
              <a:rPr lang="pt-BR" sz="2400" dirty="0" err="1"/>
              <a:t>Treg</a:t>
            </a:r>
            <a:r>
              <a:rPr lang="pt-BR" sz="2400" dirty="0"/>
              <a:t> (IL-10), os quais diminuem ou suprimem a inflamação.</a:t>
            </a:r>
          </a:p>
        </p:txBody>
      </p:sp>
    </p:spTree>
    <p:extLst>
      <p:ext uri="{BB962C8B-B14F-4D97-AF65-F5344CB8AC3E}">
        <p14:creationId xmlns:p14="http://schemas.microsoft.com/office/powerpoint/2010/main" val="2770270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 calcmode="lin" valueType="num">
                                      <p:cBhvr>
                                        <p:cTn id="7" dur="500" fill="hold"/>
                                        <p:tgtEl>
                                          <p:spTgt spid="34"/>
                                        </p:tgtEl>
                                        <p:attrNameLst>
                                          <p:attrName>ppt_w</p:attrName>
                                        </p:attrNameLst>
                                      </p:cBhvr>
                                      <p:tavLst>
                                        <p:tav tm="0">
                                          <p:val>
                                            <p:fltVal val="0"/>
                                          </p:val>
                                        </p:tav>
                                        <p:tav tm="100000">
                                          <p:val>
                                            <p:strVal val="#ppt_w"/>
                                          </p:val>
                                        </p:tav>
                                      </p:tavLst>
                                    </p:anim>
                                    <p:anim calcmode="lin" valueType="num">
                                      <p:cBhvr>
                                        <p:cTn id="8" dur="500" fill="hold"/>
                                        <p:tgtEl>
                                          <p:spTgt spid="3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p:cTn id="13" dur="500" fill="hold"/>
                                        <p:tgtEl>
                                          <p:spTgt spid="36"/>
                                        </p:tgtEl>
                                        <p:attrNameLst>
                                          <p:attrName>ppt_w</p:attrName>
                                        </p:attrNameLst>
                                      </p:cBhvr>
                                      <p:tavLst>
                                        <p:tav tm="0">
                                          <p:val>
                                            <p:fltVal val="0"/>
                                          </p:val>
                                        </p:tav>
                                        <p:tav tm="100000">
                                          <p:val>
                                            <p:strVal val="#ppt_w"/>
                                          </p:val>
                                        </p:tav>
                                      </p:tavLst>
                                    </p:anim>
                                    <p:anim calcmode="lin" valueType="num">
                                      <p:cBhvr>
                                        <p:cTn id="14" dur="500" fill="hold"/>
                                        <p:tgtEl>
                                          <p:spTgt spid="36"/>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p:cTn id="19" dur="500" fill="hold"/>
                                        <p:tgtEl>
                                          <p:spTgt spid="37"/>
                                        </p:tgtEl>
                                        <p:attrNameLst>
                                          <p:attrName>ppt_w</p:attrName>
                                        </p:attrNameLst>
                                      </p:cBhvr>
                                      <p:tavLst>
                                        <p:tav tm="0">
                                          <p:val>
                                            <p:fltVal val="0"/>
                                          </p:val>
                                        </p:tav>
                                        <p:tav tm="100000">
                                          <p:val>
                                            <p:strVal val="#ppt_w"/>
                                          </p:val>
                                        </p:tav>
                                      </p:tavLst>
                                    </p:anim>
                                    <p:anim calcmode="lin" valueType="num">
                                      <p:cBhvr>
                                        <p:cTn id="20" dur="500" fill="hold"/>
                                        <p:tgtEl>
                                          <p:spTgt spid="3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6" grpId="0" animBg="1"/>
      <p:bldP spid="3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6" name="Picture 2" descr="LIBO (Large Intestinal Bacterial Overgrowth): Diagnosis and Treatment — Gut  Talk">
            <a:extLst>
              <a:ext uri="{FF2B5EF4-FFF2-40B4-BE49-F238E27FC236}">
                <a16:creationId xmlns:a16="http://schemas.microsoft.com/office/drawing/2014/main" id="{EA52D0ED-CA7C-81AB-7E67-08F21D5B5C3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704"/>
          <a:stretch/>
        </p:blipFill>
        <p:spPr bwMode="auto">
          <a:xfrm>
            <a:off x="1" y="-1"/>
            <a:ext cx="122682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04" name="Google Shape;204;p11"/>
          <p:cNvSpPr/>
          <p:nvPr/>
        </p:nvSpPr>
        <p:spPr>
          <a:xfrm>
            <a:off x="25401" y="-21500"/>
            <a:ext cx="12242800" cy="6860454"/>
          </a:xfrm>
          <a:prstGeom prst="rect">
            <a:avLst/>
          </a:prstGeom>
          <a:solidFill>
            <a:srgbClr val="0C1B29">
              <a:alpha val="63921"/>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sp>
        <p:nvSpPr>
          <p:cNvPr id="205" name="Google Shape;205;p11"/>
          <p:cNvSpPr/>
          <p:nvPr/>
        </p:nvSpPr>
        <p:spPr>
          <a:xfrm rot="-5400000">
            <a:off x="7596554" y="2207850"/>
            <a:ext cx="6879498" cy="2463797"/>
          </a:xfrm>
          <a:prstGeom prst="rect">
            <a:avLst/>
          </a:prstGeom>
          <a:gradFill>
            <a:gsLst>
              <a:gs pos="0">
                <a:srgbClr val="FFFFFF">
                  <a:alpha val="0"/>
                </a:srgbClr>
              </a:gs>
              <a:gs pos="14000">
                <a:srgbClr val="FFFFFF">
                  <a:alpha val="0"/>
                </a:srgbClr>
              </a:gs>
              <a:gs pos="100000">
                <a:srgbClr val="D5DBE5"/>
              </a:gs>
            </a:gsLst>
            <a:lin ang="5400000" scaled="0"/>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grpSp>
        <p:nvGrpSpPr>
          <p:cNvPr id="2" name="Agrupar 1">
            <a:extLst>
              <a:ext uri="{FF2B5EF4-FFF2-40B4-BE49-F238E27FC236}">
                <a16:creationId xmlns:a16="http://schemas.microsoft.com/office/drawing/2014/main" id="{D901DCEF-AE29-BE2F-012B-7333DDFF973B}"/>
              </a:ext>
            </a:extLst>
          </p:cNvPr>
          <p:cNvGrpSpPr/>
          <p:nvPr/>
        </p:nvGrpSpPr>
        <p:grpSpPr>
          <a:xfrm>
            <a:off x="126029" y="4790386"/>
            <a:ext cx="4369771" cy="1667274"/>
            <a:chOff x="125818" y="1434250"/>
            <a:chExt cx="8181975" cy="2905125"/>
          </a:xfrm>
        </p:grpSpPr>
        <p:pic>
          <p:nvPicPr>
            <p:cNvPr id="5" name="Imagem 4">
              <a:extLst>
                <a:ext uri="{FF2B5EF4-FFF2-40B4-BE49-F238E27FC236}">
                  <a16:creationId xmlns:a16="http://schemas.microsoft.com/office/drawing/2014/main" id="{510ABAEB-7327-9F5E-1160-D8DDBCB40CEC}"/>
                </a:ext>
              </a:extLst>
            </p:cNvPr>
            <p:cNvPicPr>
              <a:picLocks noChangeAspect="1"/>
            </p:cNvPicPr>
            <p:nvPr/>
          </p:nvPicPr>
          <p:blipFill>
            <a:blip r:embed="rId4"/>
            <a:stretch>
              <a:fillRect/>
            </a:stretch>
          </p:blipFill>
          <p:spPr>
            <a:xfrm>
              <a:off x="125818" y="1434250"/>
              <a:ext cx="8181975" cy="2905125"/>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9ECD31CB-CDBF-5C3E-DE0E-3216D51FE87A}"/>
                </a:ext>
              </a:extLst>
            </p:cNvPr>
            <p:cNvPicPr>
              <a:picLocks noChangeAspect="1"/>
            </p:cNvPicPr>
            <p:nvPr/>
          </p:nvPicPr>
          <p:blipFill>
            <a:blip r:embed="rId5"/>
            <a:stretch>
              <a:fillRect/>
            </a:stretch>
          </p:blipFill>
          <p:spPr>
            <a:xfrm>
              <a:off x="4486941" y="3917516"/>
              <a:ext cx="3686397" cy="276228"/>
            </a:xfrm>
            <a:prstGeom prst="rect">
              <a:avLst/>
            </a:prstGeom>
          </p:spPr>
        </p:pic>
        <p:pic>
          <p:nvPicPr>
            <p:cNvPr id="8" name="Imagem 7">
              <a:extLst>
                <a:ext uri="{FF2B5EF4-FFF2-40B4-BE49-F238E27FC236}">
                  <a16:creationId xmlns:a16="http://schemas.microsoft.com/office/drawing/2014/main" id="{B93BFEEF-3EEB-B761-5013-26AF31421358}"/>
                </a:ext>
              </a:extLst>
            </p:cNvPr>
            <p:cNvPicPr>
              <a:picLocks noChangeAspect="1"/>
            </p:cNvPicPr>
            <p:nvPr/>
          </p:nvPicPr>
          <p:blipFill>
            <a:blip r:embed="rId6"/>
            <a:stretch>
              <a:fillRect/>
            </a:stretch>
          </p:blipFill>
          <p:spPr>
            <a:xfrm>
              <a:off x="5513520" y="3445032"/>
              <a:ext cx="2197696" cy="431548"/>
            </a:xfrm>
            <a:prstGeom prst="rect">
              <a:avLst/>
            </a:prstGeom>
          </p:spPr>
        </p:pic>
      </p:grpSp>
      <p:sp>
        <p:nvSpPr>
          <p:cNvPr id="9" name="Retângulo: Cantos Arredondados 8">
            <a:extLst>
              <a:ext uri="{FF2B5EF4-FFF2-40B4-BE49-F238E27FC236}">
                <a16:creationId xmlns:a16="http://schemas.microsoft.com/office/drawing/2014/main" id="{C8A8440D-21B0-69D1-CCB1-E86AA87FD316}"/>
              </a:ext>
            </a:extLst>
          </p:cNvPr>
          <p:cNvSpPr/>
          <p:nvPr/>
        </p:nvSpPr>
        <p:spPr>
          <a:xfrm>
            <a:off x="403139" y="295512"/>
            <a:ext cx="4511764" cy="1667274"/>
          </a:xfrm>
          <a:prstGeom prst="roundRect">
            <a:avLst/>
          </a:prstGeom>
          <a:solidFill>
            <a:srgbClr val="7F7F7F">
              <a:alpha val="4117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O que vai determinar o papel na microbiota humana é o subtipo</a:t>
            </a:r>
          </a:p>
        </p:txBody>
      </p:sp>
      <p:sp>
        <p:nvSpPr>
          <p:cNvPr id="10" name="Retângulo: Cantos Arredondados 9">
            <a:extLst>
              <a:ext uri="{FF2B5EF4-FFF2-40B4-BE49-F238E27FC236}">
                <a16:creationId xmlns:a16="http://schemas.microsoft.com/office/drawing/2014/main" id="{BBB791A5-6EAC-CD2A-623E-15950FABE43E}"/>
              </a:ext>
            </a:extLst>
          </p:cNvPr>
          <p:cNvSpPr/>
          <p:nvPr/>
        </p:nvSpPr>
        <p:spPr>
          <a:xfrm>
            <a:off x="6456303" y="295512"/>
            <a:ext cx="5031502" cy="1747316"/>
          </a:xfrm>
          <a:prstGeom prst="roundRect">
            <a:avLst/>
          </a:prstGeom>
          <a:solidFill>
            <a:srgbClr val="7F7F7F">
              <a:alpha val="4117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Alguns subtipos geram cenários anti-inflamatórios, já outros promovem inflamação</a:t>
            </a:r>
          </a:p>
        </p:txBody>
      </p:sp>
      <p:sp>
        <p:nvSpPr>
          <p:cNvPr id="11" name="Retângulo: Cantos Arredondados 10">
            <a:extLst>
              <a:ext uri="{FF2B5EF4-FFF2-40B4-BE49-F238E27FC236}">
                <a16:creationId xmlns:a16="http://schemas.microsoft.com/office/drawing/2014/main" id="{837EF330-A193-4A2A-434B-72B20EDC8B45}"/>
              </a:ext>
            </a:extLst>
          </p:cNvPr>
          <p:cNvSpPr/>
          <p:nvPr/>
        </p:nvSpPr>
        <p:spPr>
          <a:xfrm>
            <a:off x="2571838" y="2577358"/>
            <a:ext cx="7380241" cy="1747315"/>
          </a:xfrm>
          <a:prstGeom prst="roundRect">
            <a:avLst/>
          </a:prstGeom>
          <a:solidFill>
            <a:srgbClr val="7F7F7F">
              <a:alpha val="41176"/>
            </a:srgb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pt-BR" sz="2800" dirty="0"/>
              <a:t>Relação de mutualismo = favorável à ontogenia, maturação e modulação do sistema imunológico da mucosa </a:t>
            </a:r>
          </a:p>
        </p:txBody>
      </p:sp>
      <p:sp>
        <p:nvSpPr>
          <p:cNvPr id="12" name="CaixaDeTexto 11">
            <a:extLst>
              <a:ext uri="{FF2B5EF4-FFF2-40B4-BE49-F238E27FC236}">
                <a16:creationId xmlns:a16="http://schemas.microsoft.com/office/drawing/2014/main" id="{07CFA3F6-4933-EC91-84AC-241E8DE6881E}"/>
              </a:ext>
            </a:extLst>
          </p:cNvPr>
          <p:cNvSpPr txBox="1"/>
          <p:nvPr/>
        </p:nvSpPr>
        <p:spPr>
          <a:xfrm>
            <a:off x="4936637" y="5619044"/>
            <a:ext cx="2337613" cy="646331"/>
          </a:xfrm>
          <a:prstGeom prst="rect">
            <a:avLst/>
          </a:prstGeom>
          <a:noFill/>
        </p:spPr>
        <p:txBody>
          <a:bodyPr wrap="square" rtlCol="0">
            <a:spAutoFit/>
          </a:bodyPr>
          <a:lstStyle/>
          <a:p>
            <a:r>
              <a:rPr lang="pt-BR" dirty="0">
                <a:solidFill>
                  <a:schemeClr val="bg1"/>
                </a:solidFill>
                <a:latin typeface="DIN Next LT Pro Medium" panose="020B0503020203050203" pitchFamily="34" charset="77"/>
              </a:rPr>
              <a:t>@sylviacamposnutri</a:t>
            </a:r>
          </a:p>
          <a:p>
            <a:r>
              <a:rPr lang="pt-BR" dirty="0">
                <a:solidFill>
                  <a:schemeClr val="bg1"/>
                </a:solidFill>
                <a:latin typeface="DIN Next LT Pro Medium" panose="020B0503020203050203" pitchFamily="34" charset="77"/>
              </a:rPr>
              <a:t>@dr.cristianorudge</a:t>
            </a:r>
          </a:p>
        </p:txBody>
      </p:sp>
      <p:grpSp>
        <p:nvGrpSpPr>
          <p:cNvPr id="13" name="Agrupar 12">
            <a:extLst>
              <a:ext uri="{FF2B5EF4-FFF2-40B4-BE49-F238E27FC236}">
                <a16:creationId xmlns:a16="http://schemas.microsoft.com/office/drawing/2014/main" id="{4FE168BA-768C-153F-4F05-68B4E62DFBA0}"/>
              </a:ext>
            </a:extLst>
          </p:cNvPr>
          <p:cNvGrpSpPr/>
          <p:nvPr/>
        </p:nvGrpSpPr>
        <p:grpSpPr>
          <a:xfrm>
            <a:off x="2404405" y="2271290"/>
            <a:ext cx="713330" cy="712381"/>
            <a:chOff x="10486258" y="1354164"/>
            <a:chExt cx="713330" cy="712381"/>
          </a:xfrm>
        </p:grpSpPr>
        <p:sp>
          <p:nvSpPr>
            <p:cNvPr id="14" name="Oval 38">
              <a:extLst>
                <a:ext uri="{FF2B5EF4-FFF2-40B4-BE49-F238E27FC236}">
                  <a16:creationId xmlns:a16="http://schemas.microsoft.com/office/drawing/2014/main" id="{DF47DE22-E5A5-DAE0-9697-B946E0A27C71}"/>
                </a:ext>
              </a:extLst>
            </p:cNvPr>
            <p:cNvSpPr/>
            <p:nvPr/>
          </p:nvSpPr>
          <p:spPr>
            <a:xfrm>
              <a:off x="10486733" y="1354164"/>
              <a:ext cx="712381" cy="712381"/>
            </a:xfrm>
            <a:prstGeom prst="ellipse">
              <a:avLst/>
            </a:prstGeom>
            <a:solidFill>
              <a:srgbClr val="CEB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5" name="TextBox 31">
              <a:extLst>
                <a:ext uri="{FF2B5EF4-FFF2-40B4-BE49-F238E27FC236}">
                  <a16:creationId xmlns:a16="http://schemas.microsoft.com/office/drawing/2014/main" id="{53BDBC26-20B3-526A-1C77-C6DB68A32F60}"/>
                </a:ext>
              </a:extLst>
            </p:cNvPr>
            <p:cNvSpPr txBox="1"/>
            <p:nvPr/>
          </p:nvSpPr>
          <p:spPr>
            <a:xfrm>
              <a:off x="10486258" y="1479522"/>
              <a:ext cx="713330" cy="461665"/>
            </a:xfrm>
            <a:prstGeom prst="rect">
              <a:avLst/>
            </a:prstGeom>
            <a:noFill/>
          </p:spPr>
          <p:txBody>
            <a:bodyPr wrap="square" rtlCol="0">
              <a:spAutoFit/>
            </a:bodyPr>
            <a:lstStyle/>
            <a:p>
              <a:pPr algn="ctr"/>
              <a:r>
                <a:rPr lang="en-US" sz="2400" b="1" dirty="0">
                  <a:solidFill>
                    <a:srgbClr val="991919"/>
                  </a:solidFill>
                  <a:latin typeface="Montserrat SemiBold" pitchFamily="2" charset="77"/>
                  <a:cs typeface="Poppins Medium" pitchFamily="2" charset="77"/>
                </a:rPr>
                <a:t>03</a:t>
              </a:r>
            </a:p>
          </p:txBody>
        </p:sp>
      </p:grpSp>
      <p:grpSp>
        <p:nvGrpSpPr>
          <p:cNvPr id="16" name="Agrupar 15">
            <a:extLst>
              <a:ext uri="{FF2B5EF4-FFF2-40B4-BE49-F238E27FC236}">
                <a16:creationId xmlns:a16="http://schemas.microsoft.com/office/drawing/2014/main" id="{742ED792-D863-8521-77D3-688C17098ACE}"/>
              </a:ext>
            </a:extLst>
          </p:cNvPr>
          <p:cNvGrpSpPr/>
          <p:nvPr/>
        </p:nvGrpSpPr>
        <p:grpSpPr>
          <a:xfrm>
            <a:off x="6105444" y="163316"/>
            <a:ext cx="713330" cy="712381"/>
            <a:chOff x="10486258" y="1354164"/>
            <a:chExt cx="713330" cy="712381"/>
          </a:xfrm>
        </p:grpSpPr>
        <p:sp>
          <p:nvSpPr>
            <p:cNvPr id="17" name="Oval 38">
              <a:extLst>
                <a:ext uri="{FF2B5EF4-FFF2-40B4-BE49-F238E27FC236}">
                  <a16:creationId xmlns:a16="http://schemas.microsoft.com/office/drawing/2014/main" id="{9F819BB0-2219-63E8-9F3D-40BEB34D6C9A}"/>
                </a:ext>
              </a:extLst>
            </p:cNvPr>
            <p:cNvSpPr/>
            <p:nvPr/>
          </p:nvSpPr>
          <p:spPr>
            <a:xfrm>
              <a:off x="10486733" y="1354164"/>
              <a:ext cx="712381" cy="712381"/>
            </a:xfrm>
            <a:prstGeom prst="ellipse">
              <a:avLst/>
            </a:prstGeom>
            <a:solidFill>
              <a:srgbClr val="CEB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8" name="TextBox 31">
              <a:extLst>
                <a:ext uri="{FF2B5EF4-FFF2-40B4-BE49-F238E27FC236}">
                  <a16:creationId xmlns:a16="http://schemas.microsoft.com/office/drawing/2014/main" id="{1F8D92E1-1153-C271-2E91-8034BD58746A}"/>
                </a:ext>
              </a:extLst>
            </p:cNvPr>
            <p:cNvSpPr txBox="1"/>
            <p:nvPr/>
          </p:nvSpPr>
          <p:spPr>
            <a:xfrm>
              <a:off x="10486258" y="1479522"/>
              <a:ext cx="713330" cy="461665"/>
            </a:xfrm>
            <a:prstGeom prst="rect">
              <a:avLst/>
            </a:prstGeom>
            <a:noFill/>
          </p:spPr>
          <p:txBody>
            <a:bodyPr wrap="square" rtlCol="0">
              <a:spAutoFit/>
            </a:bodyPr>
            <a:lstStyle/>
            <a:p>
              <a:pPr algn="ctr"/>
              <a:r>
                <a:rPr lang="en-US" sz="2400" b="1" dirty="0">
                  <a:solidFill>
                    <a:srgbClr val="991919"/>
                  </a:solidFill>
                  <a:latin typeface="Montserrat SemiBold" pitchFamily="2" charset="77"/>
                  <a:cs typeface="Poppins Medium" pitchFamily="2" charset="77"/>
                </a:rPr>
                <a:t>02</a:t>
              </a:r>
            </a:p>
          </p:txBody>
        </p:sp>
      </p:grpSp>
      <p:grpSp>
        <p:nvGrpSpPr>
          <p:cNvPr id="19" name="Agrupar 18">
            <a:extLst>
              <a:ext uri="{FF2B5EF4-FFF2-40B4-BE49-F238E27FC236}">
                <a16:creationId xmlns:a16="http://schemas.microsoft.com/office/drawing/2014/main" id="{421FCA7B-4016-3755-DCF9-A3AB0136A0A1}"/>
              </a:ext>
            </a:extLst>
          </p:cNvPr>
          <p:cNvGrpSpPr/>
          <p:nvPr/>
        </p:nvGrpSpPr>
        <p:grpSpPr>
          <a:xfrm>
            <a:off x="218750" y="156225"/>
            <a:ext cx="713330" cy="712381"/>
            <a:chOff x="10486258" y="1354164"/>
            <a:chExt cx="713330" cy="712381"/>
          </a:xfrm>
        </p:grpSpPr>
        <p:sp>
          <p:nvSpPr>
            <p:cNvPr id="20" name="Oval 38">
              <a:extLst>
                <a:ext uri="{FF2B5EF4-FFF2-40B4-BE49-F238E27FC236}">
                  <a16:creationId xmlns:a16="http://schemas.microsoft.com/office/drawing/2014/main" id="{44C5AE29-4972-6355-33BE-65B788F8E5BD}"/>
                </a:ext>
              </a:extLst>
            </p:cNvPr>
            <p:cNvSpPr/>
            <p:nvPr/>
          </p:nvSpPr>
          <p:spPr>
            <a:xfrm>
              <a:off x="10486733" y="1354164"/>
              <a:ext cx="712381" cy="712381"/>
            </a:xfrm>
            <a:prstGeom prst="ellipse">
              <a:avLst/>
            </a:prstGeom>
            <a:solidFill>
              <a:srgbClr val="CEB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21" name="TextBox 31">
              <a:extLst>
                <a:ext uri="{FF2B5EF4-FFF2-40B4-BE49-F238E27FC236}">
                  <a16:creationId xmlns:a16="http://schemas.microsoft.com/office/drawing/2014/main" id="{F5181FC8-30AD-2E51-EAD6-CE2B1A17FE06}"/>
                </a:ext>
              </a:extLst>
            </p:cNvPr>
            <p:cNvSpPr txBox="1"/>
            <p:nvPr/>
          </p:nvSpPr>
          <p:spPr>
            <a:xfrm>
              <a:off x="10486258" y="1479522"/>
              <a:ext cx="713330" cy="461665"/>
            </a:xfrm>
            <a:prstGeom prst="rect">
              <a:avLst/>
            </a:prstGeom>
            <a:noFill/>
          </p:spPr>
          <p:txBody>
            <a:bodyPr wrap="square" rtlCol="0">
              <a:spAutoFit/>
            </a:bodyPr>
            <a:lstStyle/>
            <a:p>
              <a:pPr algn="ctr"/>
              <a:r>
                <a:rPr lang="en-US" sz="2400" b="1" dirty="0">
                  <a:solidFill>
                    <a:srgbClr val="991919"/>
                  </a:solidFill>
                  <a:latin typeface="Montserrat SemiBold" pitchFamily="2" charset="77"/>
                  <a:cs typeface="Poppins Medium" pitchFamily="2" charset="77"/>
                </a:rPr>
                <a:t>01</a:t>
              </a:r>
            </a:p>
          </p:txBody>
        </p:sp>
      </p:grpSp>
      <p:grpSp>
        <p:nvGrpSpPr>
          <p:cNvPr id="24" name="Agrupar 23">
            <a:extLst>
              <a:ext uri="{FF2B5EF4-FFF2-40B4-BE49-F238E27FC236}">
                <a16:creationId xmlns:a16="http://schemas.microsoft.com/office/drawing/2014/main" id="{AA6CAE66-5D29-2143-0B4B-7CC88A4BBDD8}"/>
              </a:ext>
            </a:extLst>
          </p:cNvPr>
          <p:cNvGrpSpPr/>
          <p:nvPr/>
        </p:nvGrpSpPr>
        <p:grpSpPr>
          <a:xfrm>
            <a:off x="7292074" y="4790386"/>
            <a:ext cx="4831116" cy="1667274"/>
            <a:chOff x="0" y="1815244"/>
            <a:chExt cx="12192000" cy="3227512"/>
          </a:xfrm>
        </p:grpSpPr>
        <p:pic>
          <p:nvPicPr>
            <p:cNvPr id="4" name="Imagem 3">
              <a:extLst>
                <a:ext uri="{FF2B5EF4-FFF2-40B4-BE49-F238E27FC236}">
                  <a16:creationId xmlns:a16="http://schemas.microsoft.com/office/drawing/2014/main" id="{05FAD8AB-AFF9-DEC6-C50A-559DABE89417}"/>
                </a:ext>
              </a:extLst>
            </p:cNvPr>
            <p:cNvPicPr>
              <a:picLocks noChangeAspect="1"/>
            </p:cNvPicPr>
            <p:nvPr/>
          </p:nvPicPr>
          <p:blipFill>
            <a:blip r:embed="rId7"/>
            <a:stretch>
              <a:fillRect/>
            </a:stretch>
          </p:blipFill>
          <p:spPr>
            <a:xfrm>
              <a:off x="0" y="1815244"/>
              <a:ext cx="12192000" cy="3227512"/>
            </a:xfrm>
            <a:prstGeom prst="rect">
              <a:avLst/>
            </a:prstGeom>
            <a:ln>
              <a:noFill/>
            </a:ln>
            <a:effectLst>
              <a:outerShdw blurRad="292100" dist="139700" dir="2700000" algn="tl" rotWithShape="0">
                <a:srgbClr val="333333">
                  <a:alpha val="65000"/>
                </a:srgbClr>
              </a:outerShdw>
            </a:effectLst>
          </p:spPr>
        </p:pic>
        <p:pic>
          <p:nvPicPr>
            <p:cNvPr id="23" name="Imagem 22">
              <a:extLst>
                <a:ext uri="{FF2B5EF4-FFF2-40B4-BE49-F238E27FC236}">
                  <a16:creationId xmlns:a16="http://schemas.microsoft.com/office/drawing/2014/main" id="{39B3F1AF-F371-50C9-D968-3C4575FD4FE4}"/>
                </a:ext>
              </a:extLst>
            </p:cNvPr>
            <p:cNvPicPr>
              <a:picLocks noChangeAspect="1"/>
            </p:cNvPicPr>
            <p:nvPr/>
          </p:nvPicPr>
          <p:blipFill>
            <a:blip r:embed="rId8"/>
            <a:stretch>
              <a:fillRect/>
            </a:stretch>
          </p:blipFill>
          <p:spPr>
            <a:xfrm>
              <a:off x="4330700" y="2355196"/>
              <a:ext cx="5905500" cy="318301"/>
            </a:xfrm>
            <a:prstGeom prst="rect">
              <a:avLst/>
            </a:prstGeom>
          </p:spPr>
        </p:pic>
      </p:grpSp>
    </p:spTree>
    <p:extLst>
      <p:ext uri="{BB962C8B-B14F-4D97-AF65-F5344CB8AC3E}">
        <p14:creationId xmlns:p14="http://schemas.microsoft.com/office/powerpoint/2010/main" val="40448930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15079" y="-5097"/>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0" name="Imagem 9">
            <a:extLst>
              <a:ext uri="{FF2B5EF4-FFF2-40B4-BE49-F238E27FC236}">
                <a16:creationId xmlns:a16="http://schemas.microsoft.com/office/drawing/2014/main" id="{382E4D21-CD5C-74B2-6B7F-5B072ABEDE10}"/>
              </a:ext>
            </a:extLst>
          </p:cNvPr>
          <p:cNvPicPr>
            <a:picLocks noChangeAspect="1"/>
          </p:cNvPicPr>
          <p:nvPr/>
        </p:nvPicPr>
        <p:blipFill>
          <a:blip r:embed="rId3"/>
          <a:stretch>
            <a:fillRect/>
          </a:stretch>
        </p:blipFill>
        <p:spPr>
          <a:xfrm>
            <a:off x="952500" y="2797175"/>
            <a:ext cx="10502900" cy="2719501"/>
          </a:xfrm>
          <a:prstGeom prst="rect">
            <a:avLst/>
          </a:prstGeom>
          <a:ln>
            <a:noFill/>
          </a:ln>
          <a:effectLst>
            <a:outerShdw blurRad="292100" dist="139700" dir="2700000" algn="tl" rotWithShape="0">
              <a:srgbClr val="333333">
                <a:alpha val="65000"/>
              </a:srgbClr>
            </a:outerShdw>
          </a:effectLst>
        </p:spPr>
      </p:pic>
      <p:sp>
        <p:nvSpPr>
          <p:cNvPr id="11" name="CaixaDeTexto 10">
            <a:extLst>
              <a:ext uri="{FF2B5EF4-FFF2-40B4-BE49-F238E27FC236}">
                <a16:creationId xmlns:a16="http://schemas.microsoft.com/office/drawing/2014/main" id="{D19E884D-AC78-E4CA-2BC5-0D8393F4A332}"/>
              </a:ext>
            </a:extLst>
          </p:cNvPr>
          <p:cNvSpPr txBox="1"/>
          <p:nvPr/>
        </p:nvSpPr>
        <p:spPr>
          <a:xfrm>
            <a:off x="8729333" y="6424889"/>
            <a:ext cx="4100211" cy="338554"/>
          </a:xfrm>
          <a:prstGeom prst="rect">
            <a:avLst/>
          </a:prstGeom>
          <a:noFill/>
        </p:spPr>
        <p:txBody>
          <a:bodyPr wrap="square" rtlCol="0">
            <a:spAutoFit/>
          </a:bodyPr>
          <a:lstStyle/>
          <a:p>
            <a:r>
              <a:rPr lang="pt-BR" sz="1600" dirty="0">
                <a:latin typeface="DIN Next LT Pro Medium" panose="020B0503020203050203" pitchFamily="34" charset="77"/>
              </a:rPr>
              <a:t>@sylviacamposnutri @dr.cristianorudge</a:t>
            </a:r>
          </a:p>
        </p:txBody>
      </p:sp>
      <p:sp>
        <p:nvSpPr>
          <p:cNvPr id="12" name="CaixaDeTexto 11">
            <a:extLst>
              <a:ext uri="{FF2B5EF4-FFF2-40B4-BE49-F238E27FC236}">
                <a16:creationId xmlns:a16="http://schemas.microsoft.com/office/drawing/2014/main" id="{85E37A2A-1E26-4EE5-4B17-AB7885FDA943}"/>
              </a:ext>
            </a:extLst>
          </p:cNvPr>
          <p:cNvSpPr txBox="1"/>
          <p:nvPr/>
        </p:nvSpPr>
        <p:spPr>
          <a:xfrm>
            <a:off x="1092200" y="5566149"/>
            <a:ext cx="10109200" cy="707886"/>
          </a:xfrm>
          <a:prstGeom prst="rect">
            <a:avLst/>
          </a:prstGeom>
          <a:noFill/>
        </p:spPr>
        <p:txBody>
          <a:bodyPr wrap="square" rtlCol="0">
            <a:spAutoFit/>
          </a:bodyPr>
          <a:lstStyle/>
          <a:p>
            <a:pPr algn="ctr"/>
            <a:r>
              <a:rPr lang="pt-BR" sz="2000" dirty="0">
                <a:highlight>
                  <a:srgbClr val="FFFF00"/>
                </a:highlight>
                <a:latin typeface="DIN Next LT Pro Medium" panose="020B0503020203050203" pitchFamily="34" charset="77"/>
              </a:rPr>
              <a:t>São necessários maiores estudos para entender os subtipos de </a:t>
            </a:r>
            <a:r>
              <a:rPr lang="pt-BR" sz="2000" i="1" dirty="0" err="1">
                <a:highlight>
                  <a:srgbClr val="FFFF00"/>
                </a:highlight>
                <a:latin typeface="DIN Next LT Pro Medium" panose="020B0503020203050203" pitchFamily="34" charset="77"/>
              </a:rPr>
              <a:t>blastocystis</a:t>
            </a:r>
            <a:r>
              <a:rPr lang="pt-BR" sz="2000" dirty="0">
                <a:highlight>
                  <a:srgbClr val="FFFF00"/>
                </a:highlight>
                <a:latin typeface="DIN Next LT Pro Medium" panose="020B0503020203050203" pitchFamily="34" charset="77"/>
              </a:rPr>
              <a:t> e o papel de cada um na composição da microbiota intestinal</a:t>
            </a:r>
          </a:p>
        </p:txBody>
      </p:sp>
      <p:grpSp>
        <p:nvGrpSpPr>
          <p:cNvPr id="17" name="Agrupar 16">
            <a:extLst>
              <a:ext uri="{FF2B5EF4-FFF2-40B4-BE49-F238E27FC236}">
                <a16:creationId xmlns:a16="http://schemas.microsoft.com/office/drawing/2014/main" id="{FCAE8E25-676B-51E1-7339-1C14319D9814}"/>
              </a:ext>
            </a:extLst>
          </p:cNvPr>
          <p:cNvGrpSpPr/>
          <p:nvPr/>
        </p:nvGrpSpPr>
        <p:grpSpPr>
          <a:xfrm>
            <a:off x="2820195" y="94557"/>
            <a:ext cx="6133305" cy="2477757"/>
            <a:chOff x="868363" y="2561400"/>
            <a:chExt cx="8297433" cy="3953427"/>
          </a:xfrm>
        </p:grpSpPr>
        <p:pic>
          <p:nvPicPr>
            <p:cNvPr id="14" name="Imagem 13">
              <a:extLst>
                <a:ext uri="{FF2B5EF4-FFF2-40B4-BE49-F238E27FC236}">
                  <a16:creationId xmlns:a16="http://schemas.microsoft.com/office/drawing/2014/main" id="{E8CCCEB1-300B-A9A5-B181-A5433ED6CEC5}"/>
                </a:ext>
              </a:extLst>
            </p:cNvPr>
            <p:cNvPicPr>
              <a:picLocks noChangeAspect="1"/>
            </p:cNvPicPr>
            <p:nvPr/>
          </p:nvPicPr>
          <p:blipFill>
            <a:blip r:embed="rId4"/>
            <a:stretch>
              <a:fillRect/>
            </a:stretch>
          </p:blipFill>
          <p:spPr>
            <a:xfrm>
              <a:off x="868363" y="2561400"/>
              <a:ext cx="8297433" cy="395342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6" name="Imagem 15">
              <a:extLst>
                <a:ext uri="{FF2B5EF4-FFF2-40B4-BE49-F238E27FC236}">
                  <a16:creationId xmlns:a16="http://schemas.microsoft.com/office/drawing/2014/main" id="{34DA1149-11ED-6A0B-7C51-6831336FA93C}"/>
                </a:ext>
              </a:extLst>
            </p:cNvPr>
            <p:cNvPicPr>
              <a:picLocks noChangeAspect="1"/>
            </p:cNvPicPr>
            <p:nvPr/>
          </p:nvPicPr>
          <p:blipFill>
            <a:blip r:embed="rId5"/>
            <a:stretch>
              <a:fillRect/>
            </a:stretch>
          </p:blipFill>
          <p:spPr>
            <a:xfrm>
              <a:off x="3089704" y="3836159"/>
              <a:ext cx="3810532" cy="390580"/>
            </a:xfrm>
            <a:prstGeom prst="rect">
              <a:avLst/>
            </a:prstGeom>
          </p:spPr>
        </p:pic>
      </p:grpSp>
    </p:spTree>
    <p:extLst>
      <p:ext uri="{BB962C8B-B14F-4D97-AF65-F5344CB8AC3E}">
        <p14:creationId xmlns:p14="http://schemas.microsoft.com/office/powerpoint/2010/main" val="15100524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5" name="CaixaDeTexto 4">
            <a:extLst>
              <a:ext uri="{FF2B5EF4-FFF2-40B4-BE49-F238E27FC236}">
                <a16:creationId xmlns:a16="http://schemas.microsoft.com/office/drawing/2014/main" id="{FBDD825F-57F7-B1F9-DB60-16F19E93A751}"/>
              </a:ext>
            </a:extLst>
          </p:cNvPr>
          <p:cNvSpPr txBox="1"/>
          <p:nvPr/>
        </p:nvSpPr>
        <p:spPr>
          <a:xfrm>
            <a:off x="8678698" y="62780"/>
            <a:ext cx="4100211" cy="338554"/>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@dr.cristianorudge</a:t>
            </a:r>
          </a:p>
        </p:txBody>
      </p:sp>
      <p:grpSp>
        <p:nvGrpSpPr>
          <p:cNvPr id="8" name="Agrupar 7">
            <a:extLst>
              <a:ext uri="{FF2B5EF4-FFF2-40B4-BE49-F238E27FC236}">
                <a16:creationId xmlns:a16="http://schemas.microsoft.com/office/drawing/2014/main" id="{8110E916-8872-2EA9-9582-9BD91244FBA3}"/>
              </a:ext>
            </a:extLst>
          </p:cNvPr>
          <p:cNvGrpSpPr/>
          <p:nvPr/>
        </p:nvGrpSpPr>
        <p:grpSpPr>
          <a:xfrm>
            <a:off x="131586" y="17973"/>
            <a:ext cx="5748514" cy="1798127"/>
            <a:chOff x="2159000" y="50800"/>
            <a:chExt cx="7924800" cy="2484239"/>
          </a:xfrm>
        </p:grpSpPr>
        <p:pic>
          <p:nvPicPr>
            <p:cNvPr id="4" name="Imagem 3">
              <a:extLst>
                <a:ext uri="{FF2B5EF4-FFF2-40B4-BE49-F238E27FC236}">
                  <a16:creationId xmlns:a16="http://schemas.microsoft.com/office/drawing/2014/main" id="{A4DBDC64-6900-F7E5-5D3D-E0903596A665}"/>
                </a:ext>
              </a:extLst>
            </p:cNvPr>
            <p:cNvPicPr>
              <a:picLocks noChangeAspect="1"/>
            </p:cNvPicPr>
            <p:nvPr/>
          </p:nvPicPr>
          <p:blipFill>
            <a:blip r:embed="rId3"/>
            <a:stretch>
              <a:fillRect/>
            </a:stretch>
          </p:blipFill>
          <p:spPr>
            <a:xfrm>
              <a:off x="2159000" y="50800"/>
              <a:ext cx="7924800" cy="2484239"/>
            </a:xfrm>
            <a:prstGeom prst="rect">
              <a:avLst/>
            </a:prstGeom>
            <a:ln>
              <a:noFill/>
            </a:ln>
            <a:effectLst>
              <a:outerShdw blurRad="292100" dist="139700" dir="2700000" algn="tl" rotWithShape="0">
                <a:srgbClr val="333333">
                  <a:alpha val="65000"/>
                </a:srgbClr>
              </a:outerShdw>
            </a:effectLst>
          </p:spPr>
        </p:pic>
        <p:pic>
          <p:nvPicPr>
            <p:cNvPr id="7" name="Imagem 6">
              <a:extLst>
                <a:ext uri="{FF2B5EF4-FFF2-40B4-BE49-F238E27FC236}">
                  <a16:creationId xmlns:a16="http://schemas.microsoft.com/office/drawing/2014/main" id="{EE2B8D98-C090-C3EB-7035-BF7364F66B48}"/>
                </a:ext>
              </a:extLst>
            </p:cNvPr>
            <p:cNvPicPr>
              <a:picLocks noChangeAspect="1"/>
            </p:cNvPicPr>
            <p:nvPr/>
          </p:nvPicPr>
          <p:blipFill>
            <a:blip r:embed="rId4"/>
            <a:stretch>
              <a:fillRect/>
            </a:stretch>
          </p:blipFill>
          <p:spPr>
            <a:xfrm>
              <a:off x="2341562" y="901700"/>
              <a:ext cx="2429933" cy="203200"/>
            </a:xfrm>
            <a:prstGeom prst="rect">
              <a:avLst/>
            </a:prstGeom>
          </p:spPr>
        </p:pic>
      </p:grpSp>
      <p:pic>
        <p:nvPicPr>
          <p:cNvPr id="12" name="Imagem 11">
            <a:extLst>
              <a:ext uri="{FF2B5EF4-FFF2-40B4-BE49-F238E27FC236}">
                <a16:creationId xmlns:a16="http://schemas.microsoft.com/office/drawing/2014/main" id="{2D566EDB-3F4A-A91E-1B00-EDA0E0B221EA}"/>
              </a:ext>
            </a:extLst>
          </p:cNvPr>
          <p:cNvPicPr>
            <a:picLocks noChangeAspect="1"/>
          </p:cNvPicPr>
          <p:nvPr/>
        </p:nvPicPr>
        <p:blipFill rotWithShape="1">
          <a:blip r:embed="rId5"/>
          <a:srcRect l="5655" t="2963" r="3047"/>
          <a:stretch/>
        </p:blipFill>
        <p:spPr>
          <a:xfrm rot="5400000">
            <a:off x="5045629" y="-68697"/>
            <a:ext cx="5508120" cy="8309328"/>
          </a:xfrm>
          <a:prstGeom prst="rect">
            <a:avLst/>
          </a:prstGeom>
          <a:ln>
            <a:noFill/>
          </a:ln>
          <a:effectLst>
            <a:outerShdw blurRad="190500" algn="tl" rotWithShape="0">
              <a:srgbClr val="000000">
                <a:alpha val="70000"/>
              </a:srgbClr>
            </a:outerShdw>
          </a:effectLst>
        </p:spPr>
      </p:pic>
      <p:sp>
        <p:nvSpPr>
          <p:cNvPr id="14" name="Retângulo 13">
            <a:extLst>
              <a:ext uri="{FF2B5EF4-FFF2-40B4-BE49-F238E27FC236}">
                <a16:creationId xmlns:a16="http://schemas.microsoft.com/office/drawing/2014/main" id="{8ECB634F-CDC1-B627-963C-CBAB4E99F322}"/>
              </a:ext>
            </a:extLst>
          </p:cNvPr>
          <p:cNvSpPr/>
          <p:nvPr/>
        </p:nvSpPr>
        <p:spPr>
          <a:xfrm>
            <a:off x="3645024" y="5500692"/>
            <a:ext cx="8309327" cy="493707"/>
          </a:xfrm>
          <a:prstGeom prst="rect">
            <a:avLst/>
          </a:prstGeom>
          <a:solidFill>
            <a:srgbClr val="FFFF00">
              <a:alpha val="2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solidFill>
                <a:srgbClr val="FFFF00"/>
              </a:solidFill>
            </a:endParaRPr>
          </a:p>
        </p:txBody>
      </p:sp>
      <p:sp>
        <p:nvSpPr>
          <p:cNvPr id="15" name="CaixaDeTexto 14">
            <a:extLst>
              <a:ext uri="{FF2B5EF4-FFF2-40B4-BE49-F238E27FC236}">
                <a16:creationId xmlns:a16="http://schemas.microsoft.com/office/drawing/2014/main" id="{316EA325-742C-0F7C-CA0B-A27C3636808A}"/>
              </a:ext>
            </a:extLst>
          </p:cNvPr>
          <p:cNvSpPr txBox="1"/>
          <p:nvPr/>
        </p:nvSpPr>
        <p:spPr>
          <a:xfrm>
            <a:off x="5948186" y="999481"/>
            <a:ext cx="6112228" cy="338554"/>
          </a:xfrm>
          <a:prstGeom prst="rect">
            <a:avLst/>
          </a:prstGeom>
          <a:noFill/>
        </p:spPr>
        <p:txBody>
          <a:bodyPr wrap="square" rtlCol="0">
            <a:spAutoFit/>
          </a:bodyPr>
          <a:lstStyle/>
          <a:p>
            <a:pPr algn="ctr"/>
            <a:r>
              <a:rPr lang="pt-BR" sz="1600" i="1" dirty="0">
                <a:highlight>
                  <a:srgbClr val="FFFF00"/>
                </a:highlight>
                <a:latin typeface="DIN Next LT Pro Medium" panose="020B0503020203050203" pitchFamily="34" charset="77"/>
              </a:rPr>
              <a:t>E. </a:t>
            </a:r>
            <a:r>
              <a:rPr lang="pt-BR" sz="1600" i="1" dirty="0" err="1">
                <a:highlight>
                  <a:srgbClr val="FFFF00"/>
                </a:highlight>
                <a:latin typeface="DIN Next LT Pro Medium" panose="020B0503020203050203" pitchFamily="34" charset="77"/>
              </a:rPr>
              <a:t>Histolytica</a:t>
            </a:r>
            <a:r>
              <a:rPr lang="pt-BR" sz="1600" i="1" dirty="0">
                <a:highlight>
                  <a:srgbClr val="FFFF00"/>
                </a:highlight>
                <a:latin typeface="DIN Next LT Pro Medium" panose="020B0503020203050203" pitchFamily="34" charset="77"/>
              </a:rPr>
              <a:t> </a:t>
            </a:r>
            <a:r>
              <a:rPr lang="pt-BR" sz="1600" dirty="0">
                <a:highlight>
                  <a:srgbClr val="FFFF00"/>
                </a:highlight>
                <a:latin typeface="DIN Next LT Pro Medium" panose="020B0503020203050203" pitchFamily="34" charset="77"/>
              </a:rPr>
              <a:t>considerado parasita intestinal mais comum na população</a:t>
            </a:r>
          </a:p>
        </p:txBody>
      </p:sp>
      <p:sp>
        <p:nvSpPr>
          <p:cNvPr id="18" name="CaixaDeTexto 17">
            <a:extLst>
              <a:ext uri="{FF2B5EF4-FFF2-40B4-BE49-F238E27FC236}">
                <a16:creationId xmlns:a16="http://schemas.microsoft.com/office/drawing/2014/main" id="{8FEE3A48-3DA2-1179-5595-FC1729EFCA63}"/>
              </a:ext>
            </a:extLst>
          </p:cNvPr>
          <p:cNvSpPr txBox="1"/>
          <p:nvPr/>
        </p:nvSpPr>
        <p:spPr>
          <a:xfrm>
            <a:off x="31813" y="3006610"/>
            <a:ext cx="3581400" cy="2862322"/>
          </a:xfrm>
          <a:prstGeom prst="rect">
            <a:avLst/>
          </a:prstGeom>
          <a:noFill/>
        </p:spPr>
        <p:txBody>
          <a:bodyPr wrap="square" rtlCol="0">
            <a:spAutoFit/>
          </a:bodyPr>
          <a:lstStyle/>
          <a:p>
            <a:pPr algn="ctr"/>
            <a:r>
              <a:rPr lang="pt-BR" dirty="0" err="1">
                <a:highlight>
                  <a:srgbClr val="FFFF00"/>
                </a:highlight>
                <a:latin typeface="+mj-lt"/>
              </a:rPr>
              <a:t>Entamoeba</a:t>
            </a:r>
            <a:r>
              <a:rPr lang="pt-BR" dirty="0">
                <a:highlight>
                  <a:srgbClr val="FFFF00"/>
                </a:highlight>
                <a:latin typeface="+mj-lt"/>
              </a:rPr>
              <a:t> </a:t>
            </a:r>
            <a:r>
              <a:rPr lang="pt-BR" dirty="0" err="1">
                <a:highlight>
                  <a:srgbClr val="FFFF00"/>
                </a:highlight>
                <a:latin typeface="+mj-lt"/>
              </a:rPr>
              <a:t>histololytica</a:t>
            </a:r>
            <a:r>
              <a:rPr lang="pt-BR" dirty="0">
                <a:highlight>
                  <a:srgbClr val="FFFF00"/>
                </a:highlight>
                <a:latin typeface="+mj-lt"/>
              </a:rPr>
              <a:t>, de forma indireta pode causar:</a:t>
            </a:r>
          </a:p>
          <a:p>
            <a:pPr algn="ctr"/>
            <a:endParaRPr lang="pt-BR" dirty="0">
              <a:highlight>
                <a:srgbClr val="FFFF00"/>
              </a:highlight>
              <a:latin typeface="+mj-lt"/>
            </a:endParaRPr>
          </a:p>
          <a:p>
            <a:pPr algn="ctr"/>
            <a:r>
              <a:rPr lang="pt-BR" dirty="0">
                <a:highlight>
                  <a:srgbClr val="FFFF00"/>
                </a:highlight>
                <a:latin typeface="+mj-lt"/>
              </a:rPr>
              <a:t>Infecção com dor pélvica</a:t>
            </a:r>
          </a:p>
          <a:p>
            <a:pPr algn="ctr"/>
            <a:r>
              <a:rPr lang="pt-BR" dirty="0">
                <a:highlight>
                  <a:srgbClr val="FFFF00"/>
                </a:highlight>
                <a:latin typeface="+mj-lt"/>
              </a:rPr>
              <a:t> </a:t>
            </a:r>
            <a:r>
              <a:rPr lang="pt-BR" dirty="0" err="1">
                <a:highlight>
                  <a:srgbClr val="FFFF00"/>
                </a:highlight>
                <a:latin typeface="+mj-lt"/>
              </a:rPr>
              <a:t>Salpingites</a:t>
            </a:r>
            <a:r>
              <a:rPr lang="pt-BR" dirty="0">
                <a:highlight>
                  <a:srgbClr val="FFFF00"/>
                </a:highlight>
                <a:latin typeface="+mj-lt"/>
              </a:rPr>
              <a:t> </a:t>
            </a:r>
          </a:p>
          <a:p>
            <a:pPr algn="ctr"/>
            <a:r>
              <a:rPr lang="pt-BR" dirty="0">
                <a:highlight>
                  <a:srgbClr val="FFFF00"/>
                </a:highlight>
                <a:latin typeface="+mj-lt"/>
              </a:rPr>
              <a:t>Abcesso tubo-ovariano </a:t>
            </a:r>
          </a:p>
          <a:p>
            <a:pPr algn="ctr"/>
            <a:r>
              <a:rPr lang="pt-BR" dirty="0">
                <a:highlight>
                  <a:srgbClr val="FFFF00"/>
                </a:highlight>
                <a:latin typeface="+mj-lt"/>
              </a:rPr>
              <a:t>Úlceras genitais </a:t>
            </a:r>
          </a:p>
          <a:p>
            <a:pPr algn="ctr"/>
            <a:r>
              <a:rPr lang="pt-BR" dirty="0" err="1">
                <a:highlight>
                  <a:srgbClr val="FFFF00"/>
                </a:highlight>
                <a:latin typeface="+mj-lt"/>
              </a:rPr>
              <a:t>Vulvovaginites</a:t>
            </a:r>
            <a:r>
              <a:rPr lang="pt-BR" dirty="0">
                <a:highlight>
                  <a:srgbClr val="FFFF00"/>
                </a:highlight>
                <a:latin typeface="+mj-lt"/>
              </a:rPr>
              <a:t> ulcerativa</a:t>
            </a:r>
          </a:p>
          <a:p>
            <a:pPr algn="ctr"/>
            <a:r>
              <a:rPr lang="pt-BR" dirty="0">
                <a:highlight>
                  <a:srgbClr val="FFFF00"/>
                </a:highlight>
                <a:latin typeface="+mj-lt"/>
              </a:rPr>
              <a:t>Infecção endometrial</a:t>
            </a:r>
          </a:p>
          <a:p>
            <a:pPr algn="ctr"/>
            <a:endParaRPr lang="pt-BR" dirty="0">
              <a:highlight>
                <a:srgbClr val="FFFF00"/>
              </a:highlight>
              <a:latin typeface="+mj-lt"/>
            </a:endParaRPr>
          </a:p>
        </p:txBody>
      </p:sp>
    </p:spTree>
    <p:extLst>
      <p:ext uri="{BB962C8B-B14F-4D97-AF65-F5344CB8AC3E}">
        <p14:creationId xmlns:p14="http://schemas.microsoft.com/office/powerpoint/2010/main" val="1457720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4578" name="Picture 2" descr="Criança pobre indiana não identificada andando na rua em Calcutá | Foto  Premium">
            <a:extLst>
              <a:ext uri="{FF2B5EF4-FFF2-40B4-BE49-F238E27FC236}">
                <a16:creationId xmlns:a16="http://schemas.microsoft.com/office/drawing/2014/main" id="{C397A264-6B0F-8058-CB1E-DEDE0E989F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23107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m 2">
            <a:extLst>
              <a:ext uri="{FF2B5EF4-FFF2-40B4-BE49-F238E27FC236}">
                <a16:creationId xmlns:a16="http://schemas.microsoft.com/office/drawing/2014/main" id="{ADD559E4-A4E9-A28B-12DE-F0B36A7B0CED}"/>
              </a:ext>
            </a:extLst>
          </p:cNvPr>
          <p:cNvPicPr>
            <a:picLocks noChangeAspect="1"/>
          </p:cNvPicPr>
          <p:nvPr/>
        </p:nvPicPr>
        <p:blipFill rotWithShape="1">
          <a:blip r:embed="rId4">
            <a:alphaModFix amt="47000"/>
          </a:blip>
          <a:srcRect t="20999" r="9464"/>
          <a:stretch/>
        </p:blipFill>
        <p:spPr>
          <a:xfrm>
            <a:off x="329528" y="452063"/>
            <a:ext cx="11303953" cy="5969285"/>
          </a:xfrm>
          <a:prstGeom prst="rect">
            <a:avLst/>
          </a:prstGeom>
        </p:spPr>
      </p:pic>
      <p:sp>
        <p:nvSpPr>
          <p:cNvPr id="4" name="CaixaDeTexto 3">
            <a:extLst>
              <a:ext uri="{FF2B5EF4-FFF2-40B4-BE49-F238E27FC236}">
                <a16:creationId xmlns:a16="http://schemas.microsoft.com/office/drawing/2014/main" id="{57C34F20-7BCB-7634-0A98-3122BA2613D3}"/>
              </a:ext>
            </a:extLst>
          </p:cNvPr>
          <p:cNvSpPr txBox="1"/>
          <p:nvPr/>
        </p:nvSpPr>
        <p:spPr>
          <a:xfrm>
            <a:off x="876300" y="1404709"/>
            <a:ext cx="10210800" cy="3724096"/>
          </a:xfrm>
          <a:prstGeom prst="rect">
            <a:avLst/>
          </a:prstGeom>
          <a:noFill/>
        </p:spPr>
        <p:txBody>
          <a:bodyPr wrap="square" rtlCol="0">
            <a:spAutoFit/>
          </a:bodyPr>
          <a:lstStyle/>
          <a:p>
            <a:pPr algn="ctr"/>
            <a:r>
              <a:rPr lang="pt-BR" sz="8800" b="1" dirty="0">
                <a:solidFill>
                  <a:schemeClr val="bg1"/>
                </a:solidFill>
                <a:latin typeface="Baguet Script" panose="00000500000000000000" pitchFamily="2" charset="0"/>
              </a:rPr>
              <a:t>Dados demográficos sobre  parasitoses</a:t>
            </a:r>
          </a:p>
          <a:p>
            <a:pPr algn="ctr"/>
            <a:r>
              <a:rPr lang="pt-BR" sz="5400" b="1" dirty="0">
                <a:solidFill>
                  <a:schemeClr val="bg1"/>
                </a:solidFill>
                <a:latin typeface="Baguet Script" panose="00000500000000000000" pitchFamily="2" charset="0"/>
              </a:rPr>
              <a:t>O que temos descrito hoje?</a:t>
            </a:r>
          </a:p>
        </p:txBody>
      </p:sp>
      <p:sp>
        <p:nvSpPr>
          <p:cNvPr id="5" name="CaixaDeTexto 4">
            <a:extLst>
              <a:ext uri="{FF2B5EF4-FFF2-40B4-BE49-F238E27FC236}">
                <a16:creationId xmlns:a16="http://schemas.microsoft.com/office/drawing/2014/main" id="{85E645D4-4232-A068-93F2-00AA6648B473}"/>
              </a:ext>
            </a:extLst>
          </p:cNvPr>
          <p:cNvSpPr txBox="1"/>
          <p:nvPr/>
        </p:nvSpPr>
        <p:spPr>
          <a:xfrm>
            <a:off x="9579301" y="5779869"/>
            <a:ext cx="2337613" cy="646331"/>
          </a:xfrm>
          <a:prstGeom prst="rect">
            <a:avLst/>
          </a:prstGeom>
          <a:noFill/>
        </p:spPr>
        <p:txBody>
          <a:bodyPr wrap="square" rtlCol="0">
            <a:spAutoFit/>
          </a:bodyPr>
          <a:lstStyle/>
          <a:p>
            <a:r>
              <a:rPr lang="pt-BR" dirty="0">
                <a:solidFill>
                  <a:schemeClr val="bg1"/>
                </a:solidFill>
                <a:latin typeface="DIN Next LT Pro Medium" panose="020B0503020203050203" pitchFamily="34" charset="77"/>
              </a:rPr>
              <a:t>@sylviacamposnutri</a:t>
            </a:r>
          </a:p>
          <a:p>
            <a:r>
              <a:rPr lang="pt-BR"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30497877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4619251" y="-70859"/>
            <a:ext cx="7855698"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2" name="Agrupar 11">
            <a:extLst>
              <a:ext uri="{FF2B5EF4-FFF2-40B4-BE49-F238E27FC236}">
                <a16:creationId xmlns:a16="http://schemas.microsoft.com/office/drawing/2014/main" id="{8A5C2509-922A-AB89-D999-29428171DAB1}"/>
              </a:ext>
            </a:extLst>
          </p:cNvPr>
          <p:cNvGrpSpPr/>
          <p:nvPr/>
        </p:nvGrpSpPr>
        <p:grpSpPr>
          <a:xfrm>
            <a:off x="4914900" y="72023"/>
            <a:ext cx="7264400" cy="1969833"/>
            <a:chOff x="114300" y="2393845"/>
            <a:chExt cx="12192000" cy="3104619"/>
          </a:xfrm>
        </p:grpSpPr>
        <p:pic>
          <p:nvPicPr>
            <p:cNvPr id="3" name="Imagem 2">
              <a:extLst>
                <a:ext uri="{FF2B5EF4-FFF2-40B4-BE49-F238E27FC236}">
                  <a16:creationId xmlns:a16="http://schemas.microsoft.com/office/drawing/2014/main" id="{82041A5F-FE9E-B91B-83A4-AD67CC645A08}"/>
                </a:ext>
              </a:extLst>
            </p:cNvPr>
            <p:cNvPicPr>
              <a:picLocks noChangeAspect="1"/>
            </p:cNvPicPr>
            <p:nvPr/>
          </p:nvPicPr>
          <p:blipFill>
            <a:blip r:embed="rId3"/>
            <a:stretch>
              <a:fillRect/>
            </a:stretch>
          </p:blipFill>
          <p:spPr>
            <a:xfrm>
              <a:off x="114300" y="2393845"/>
              <a:ext cx="12192000" cy="310461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Imagem 4">
              <a:extLst>
                <a:ext uri="{FF2B5EF4-FFF2-40B4-BE49-F238E27FC236}">
                  <a16:creationId xmlns:a16="http://schemas.microsoft.com/office/drawing/2014/main" id="{A5738E33-0869-1017-2E40-F1F3B4A93733}"/>
                </a:ext>
              </a:extLst>
            </p:cNvPr>
            <p:cNvPicPr>
              <a:picLocks noChangeAspect="1"/>
            </p:cNvPicPr>
            <p:nvPr/>
          </p:nvPicPr>
          <p:blipFill rotWithShape="1">
            <a:blip r:embed="rId4"/>
            <a:srcRect b="57982"/>
            <a:stretch/>
          </p:blipFill>
          <p:spPr>
            <a:xfrm>
              <a:off x="5105400" y="3701922"/>
              <a:ext cx="2997200" cy="188201"/>
            </a:xfrm>
            <a:prstGeom prst="rect">
              <a:avLst/>
            </a:prstGeom>
          </p:spPr>
        </p:pic>
        <p:pic>
          <p:nvPicPr>
            <p:cNvPr id="11" name="Imagem 10">
              <a:extLst>
                <a:ext uri="{FF2B5EF4-FFF2-40B4-BE49-F238E27FC236}">
                  <a16:creationId xmlns:a16="http://schemas.microsoft.com/office/drawing/2014/main" id="{DC774925-FB0D-1882-5D2C-0D594ED037D5}"/>
                </a:ext>
              </a:extLst>
            </p:cNvPr>
            <p:cNvPicPr>
              <a:picLocks noChangeAspect="1"/>
            </p:cNvPicPr>
            <p:nvPr/>
          </p:nvPicPr>
          <p:blipFill rotWithShape="1">
            <a:blip r:embed="rId4"/>
            <a:srcRect l="30478" t="39991" r="1116" b="-4450"/>
            <a:stretch/>
          </p:blipFill>
          <p:spPr>
            <a:xfrm>
              <a:off x="8890000" y="3362544"/>
              <a:ext cx="3149600" cy="471579"/>
            </a:xfrm>
            <a:prstGeom prst="rect">
              <a:avLst/>
            </a:prstGeom>
          </p:spPr>
        </p:pic>
      </p:grpSp>
      <p:pic>
        <p:nvPicPr>
          <p:cNvPr id="20" name="Imagem 19">
            <a:extLst>
              <a:ext uri="{FF2B5EF4-FFF2-40B4-BE49-F238E27FC236}">
                <a16:creationId xmlns:a16="http://schemas.microsoft.com/office/drawing/2014/main" id="{AE32BE50-CD97-7167-63F4-030DFE6AB7EC}"/>
              </a:ext>
            </a:extLst>
          </p:cNvPr>
          <p:cNvPicPr>
            <a:picLocks noChangeAspect="1"/>
          </p:cNvPicPr>
          <p:nvPr/>
        </p:nvPicPr>
        <p:blipFill>
          <a:blip r:embed="rId5"/>
          <a:stretch>
            <a:fillRect/>
          </a:stretch>
        </p:blipFill>
        <p:spPr>
          <a:xfrm>
            <a:off x="51659" y="0"/>
            <a:ext cx="4446029" cy="6858000"/>
          </a:xfrm>
          <a:prstGeom prst="rect">
            <a:avLst/>
          </a:prstGeom>
          <a:ln>
            <a:noFill/>
          </a:ln>
          <a:effectLst>
            <a:outerShdw blurRad="292100" dist="139700" dir="2700000" algn="tl" rotWithShape="0">
              <a:srgbClr val="333333">
                <a:alpha val="65000"/>
              </a:srgbClr>
            </a:outerShdw>
          </a:effectLst>
        </p:spPr>
      </p:pic>
      <p:grpSp>
        <p:nvGrpSpPr>
          <p:cNvPr id="38" name="Agrupar 37">
            <a:extLst>
              <a:ext uri="{FF2B5EF4-FFF2-40B4-BE49-F238E27FC236}">
                <a16:creationId xmlns:a16="http://schemas.microsoft.com/office/drawing/2014/main" id="{5B3D2457-B3DC-AAF3-BB47-8D1571782642}"/>
              </a:ext>
            </a:extLst>
          </p:cNvPr>
          <p:cNvGrpSpPr/>
          <p:nvPr/>
        </p:nvGrpSpPr>
        <p:grpSpPr>
          <a:xfrm>
            <a:off x="5350070" y="2108148"/>
            <a:ext cx="2851643" cy="2313796"/>
            <a:chOff x="5248470" y="2108148"/>
            <a:chExt cx="2851643" cy="2313796"/>
          </a:xfrm>
        </p:grpSpPr>
        <p:sp>
          <p:nvSpPr>
            <p:cNvPr id="21" name="Rectangle: Rounded Corners 10">
              <a:extLst>
                <a:ext uri="{FF2B5EF4-FFF2-40B4-BE49-F238E27FC236}">
                  <a16:creationId xmlns:a16="http://schemas.microsoft.com/office/drawing/2014/main" id="{F6925E5B-793D-AF2A-CBAB-4F6A234C5E99}"/>
                </a:ext>
              </a:extLst>
            </p:cNvPr>
            <p:cNvSpPr/>
            <p:nvPr/>
          </p:nvSpPr>
          <p:spPr>
            <a:xfrm>
              <a:off x="5248470" y="2108148"/>
              <a:ext cx="2851643" cy="2313796"/>
            </a:xfrm>
            <a:prstGeom prst="roundRect">
              <a:avLst>
                <a:gd name="adj" fmla="val 7270"/>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CaixaDeTexto 17">
              <a:extLst>
                <a:ext uri="{FF2B5EF4-FFF2-40B4-BE49-F238E27FC236}">
                  <a16:creationId xmlns:a16="http://schemas.microsoft.com/office/drawing/2014/main" id="{172F96BF-F381-4FB7-FF3D-4CA7CCD0EA3C}"/>
                </a:ext>
              </a:extLst>
            </p:cNvPr>
            <p:cNvSpPr txBox="1"/>
            <p:nvPr/>
          </p:nvSpPr>
          <p:spPr>
            <a:xfrm>
              <a:off x="5299270" y="2604814"/>
              <a:ext cx="2707254" cy="1261884"/>
            </a:xfrm>
            <a:prstGeom prst="rect">
              <a:avLst/>
            </a:prstGeom>
            <a:noFill/>
          </p:spPr>
          <p:txBody>
            <a:bodyPr wrap="square" rtlCol="0">
              <a:spAutoFit/>
            </a:bodyPr>
            <a:lstStyle/>
            <a:p>
              <a:pPr algn="ctr"/>
              <a:r>
                <a:rPr lang="pt-BR" sz="2000" b="1" dirty="0">
                  <a:solidFill>
                    <a:srgbClr val="EFE6C4"/>
                  </a:solidFill>
                  <a:latin typeface="+mj-lt"/>
                </a:rPr>
                <a:t>De 5297 estudos </a:t>
              </a:r>
              <a:r>
                <a:rPr lang="pt-BR" sz="2000" b="1" dirty="0">
                  <a:solidFill>
                    <a:srgbClr val="EFE6C4"/>
                  </a:solidFill>
                  <a:latin typeface="+mj-lt"/>
                  <a:sym typeface="Symbol" panose="05050102010706020507" pitchFamily="18" charset="2"/>
                </a:rPr>
                <a:t></a:t>
              </a:r>
              <a:r>
                <a:rPr lang="pt-BR" sz="2000" b="1" dirty="0">
                  <a:solidFill>
                    <a:srgbClr val="EFE6C4"/>
                  </a:solidFill>
                  <a:latin typeface="+mj-lt"/>
                </a:rPr>
                <a:t> 40 foram considerados </a:t>
              </a:r>
            </a:p>
            <a:p>
              <a:pPr algn="ctr"/>
              <a:r>
                <a:rPr lang="pt-BR" dirty="0">
                  <a:solidFill>
                    <a:srgbClr val="EFE6C4"/>
                  </a:solidFill>
                  <a:latin typeface="+mj-lt"/>
                </a:rPr>
                <a:t>(se encaixavam nos critérios de inclusão)</a:t>
              </a:r>
            </a:p>
          </p:txBody>
        </p:sp>
      </p:grpSp>
      <p:grpSp>
        <p:nvGrpSpPr>
          <p:cNvPr id="39" name="Agrupar 38">
            <a:extLst>
              <a:ext uri="{FF2B5EF4-FFF2-40B4-BE49-F238E27FC236}">
                <a16:creationId xmlns:a16="http://schemas.microsoft.com/office/drawing/2014/main" id="{39D69FEA-4CF6-F4A5-FFE9-97E961FB7056}"/>
              </a:ext>
            </a:extLst>
          </p:cNvPr>
          <p:cNvGrpSpPr/>
          <p:nvPr/>
        </p:nvGrpSpPr>
        <p:grpSpPr>
          <a:xfrm>
            <a:off x="8540256" y="2108148"/>
            <a:ext cx="2851643" cy="2313796"/>
            <a:chOff x="8438656" y="2108148"/>
            <a:chExt cx="2851643" cy="2313796"/>
          </a:xfrm>
        </p:grpSpPr>
        <p:sp>
          <p:nvSpPr>
            <p:cNvPr id="26" name="Rectangle: Rounded Corners 12">
              <a:extLst>
                <a:ext uri="{FF2B5EF4-FFF2-40B4-BE49-F238E27FC236}">
                  <a16:creationId xmlns:a16="http://schemas.microsoft.com/office/drawing/2014/main" id="{2D0D3694-F971-B02B-C0F5-6A5E599AF9E5}"/>
                </a:ext>
              </a:extLst>
            </p:cNvPr>
            <p:cNvSpPr/>
            <p:nvPr/>
          </p:nvSpPr>
          <p:spPr>
            <a:xfrm>
              <a:off x="8438656" y="2108148"/>
              <a:ext cx="2851643" cy="2313796"/>
            </a:xfrm>
            <a:prstGeom prst="roundRect">
              <a:avLst>
                <a:gd name="adj" fmla="val 7270"/>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5" name="CaixaDeTexto 14">
              <a:extLst>
                <a:ext uri="{FF2B5EF4-FFF2-40B4-BE49-F238E27FC236}">
                  <a16:creationId xmlns:a16="http://schemas.microsoft.com/office/drawing/2014/main" id="{A23BAF07-16B0-88EB-BFBF-64EB950CF0B0}"/>
                </a:ext>
              </a:extLst>
            </p:cNvPr>
            <p:cNvSpPr txBox="1"/>
            <p:nvPr/>
          </p:nvSpPr>
          <p:spPr>
            <a:xfrm>
              <a:off x="8564725" y="2659455"/>
              <a:ext cx="2585875" cy="1323439"/>
            </a:xfrm>
            <a:prstGeom prst="rect">
              <a:avLst/>
            </a:prstGeom>
            <a:noFill/>
          </p:spPr>
          <p:txBody>
            <a:bodyPr wrap="square" rtlCol="0">
              <a:spAutoFit/>
            </a:bodyPr>
            <a:lstStyle/>
            <a:p>
              <a:pPr algn="ctr"/>
              <a:r>
                <a:rPr lang="pt-BR" sz="2000" b="1" dirty="0">
                  <a:solidFill>
                    <a:srgbClr val="EFE6C4"/>
                  </a:solidFill>
                  <a:latin typeface="+mj-lt"/>
                </a:rPr>
                <a:t>Estudos foram feitos em população de risco (a maioria em crianças – 32/40)</a:t>
              </a:r>
            </a:p>
          </p:txBody>
        </p:sp>
      </p:grpSp>
      <p:grpSp>
        <p:nvGrpSpPr>
          <p:cNvPr id="40" name="Agrupar 39">
            <a:extLst>
              <a:ext uri="{FF2B5EF4-FFF2-40B4-BE49-F238E27FC236}">
                <a16:creationId xmlns:a16="http://schemas.microsoft.com/office/drawing/2014/main" id="{E8ABB8CD-1062-16DF-54A9-CA22C7CD850B}"/>
              </a:ext>
            </a:extLst>
          </p:cNvPr>
          <p:cNvGrpSpPr/>
          <p:nvPr/>
        </p:nvGrpSpPr>
        <p:grpSpPr>
          <a:xfrm>
            <a:off x="5350070" y="4489312"/>
            <a:ext cx="2851643" cy="2313796"/>
            <a:chOff x="5248470" y="4489312"/>
            <a:chExt cx="2851643" cy="2313796"/>
          </a:xfrm>
        </p:grpSpPr>
        <p:sp>
          <p:nvSpPr>
            <p:cNvPr id="32" name="Rectangle: Rounded Corners 13">
              <a:extLst>
                <a:ext uri="{FF2B5EF4-FFF2-40B4-BE49-F238E27FC236}">
                  <a16:creationId xmlns:a16="http://schemas.microsoft.com/office/drawing/2014/main" id="{F5ABB23B-93D3-DD47-F19F-E870EA82F2C0}"/>
                </a:ext>
              </a:extLst>
            </p:cNvPr>
            <p:cNvSpPr/>
            <p:nvPr/>
          </p:nvSpPr>
          <p:spPr>
            <a:xfrm>
              <a:off x="5248470" y="4489312"/>
              <a:ext cx="2851643" cy="2313796"/>
            </a:xfrm>
            <a:prstGeom prst="roundRect">
              <a:avLst>
                <a:gd name="adj" fmla="val 7270"/>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6" name="CaixaDeTexto 15">
              <a:extLst>
                <a:ext uri="{FF2B5EF4-FFF2-40B4-BE49-F238E27FC236}">
                  <a16:creationId xmlns:a16="http://schemas.microsoft.com/office/drawing/2014/main" id="{B39CF8C1-28E5-04A7-5339-36615C854451}"/>
                </a:ext>
              </a:extLst>
            </p:cNvPr>
            <p:cNvSpPr txBox="1"/>
            <p:nvPr/>
          </p:nvSpPr>
          <p:spPr>
            <a:xfrm>
              <a:off x="5320067" y="4636175"/>
              <a:ext cx="2733798" cy="2062103"/>
            </a:xfrm>
            <a:prstGeom prst="rect">
              <a:avLst/>
            </a:prstGeom>
            <a:noFill/>
          </p:spPr>
          <p:txBody>
            <a:bodyPr wrap="square" rtlCol="0">
              <a:spAutoFit/>
            </a:bodyPr>
            <a:lstStyle/>
            <a:p>
              <a:pPr algn="ctr"/>
              <a:r>
                <a:rPr lang="pt-BR" sz="1600" b="1" dirty="0">
                  <a:solidFill>
                    <a:srgbClr val="EFE6C4"/>
                  </a:solidFill>
                  <a:latin typeface="+mj-lt"/>
                </a:rPr>
                <a:t>Prevalência de 46% de infecções parasitárias (protozoários e/ou helmintos)</a:t>
              </a:r>
            </a:p>
            <a:p>
              <a:pPr algn="ctr"/>
              <a:r>
                <a:rPr lang="pt-BR" sz="1600" b="1" dirty="0">
                  <a:solidFill>
                    <a:srgbClr val="EFE6C4"/>
                  </a:solidFill>
                  <a:latin typeface="+mj-lt"/>
                </a:rPr>
                <a:t>Regiões mais afetadas: norte, nordeste e sul</a:t>
              </a:r>
            </a:p>
            <a:p>
              <a:pPr algn="ctr"/>
              <a:r>
                <a:rPr lang="pt-BR" sz="1600" b="1" dirty="0">
                  <a:solidFill>
                    <a:srgbClr val="EFE6C4"/>
                  </a:solidFill>
                  <a:latin typeface="+mj-lt"/>
                </a:rPr>
                <a:t>Em crianças &lt;18 anos a prevalência foi de 48%</a:t>
              </a:r>
            </a:p>
          </p:txBody>
        </p:sp>
      </p:grpSp>
      <p:grpSp>
        <p:nvGrpSpPr>
          <p:cNvPr id="41" name="Agrupar 40">
            <a:extLst>
              <a:ext uri="{FF2B5EF4-FFF2-40B4-BE49-F238E27FC236}">
                <a16:creationId xmlns:a16="http://schemas.microsoft.com/office/drawing/2014/main" id="{1A1A1FF7-96B1-1953-7177-8F9F151834AB}"/>
              </a:ext>
            </a:extLst>
          </p:cNvPr>
          <p:cNvGrpSpPr/>
          <p:nvPr/>
        </p:nvGrpSpPr>
        <p:grpSpPr>
          <a:xfrm>
            <a:off x="8540256" y="4506240"/>
            <a:ext cx="2851643" cy="2313796"/>
            <a:chOff x="8438656" y="4506240"/>
            <a:chExt cx="2851643" cy="2313796"/>
          </a:xfrm>
        </p:grpSpPr>
        <p:sp>
          <p:nvSpPr>
            <p:cNvPr id="8" name="Rectangle: Rounded Corners 14">
              <a:extLst>
                <a:ext uri="{FF2B5EF4-FFF2-40B4-BE49-F238E27FC236}">
                  <a16:creationId xmlns:a16="http://schemas.microsoft.com/office/drawing/2014/main" id="{8C90FCD0-6181-E04D-1D81-ACB2969F68FA}"/>
                </a:ext>
              </a:extLst>
            </p:cNvPr>
            <p:cNvSpPr/>
            <p:nvPr/>
          </p:nvSpPr>
          <p:spPr>
            <a:xfrm>
              <a:off x="8438656" y="4506240"/>
              <a:ext cx="2851643" cy="2313796"/>
            </a:xfrm>
            <a:prstGeom prst="roundRect">
              <a:avLst>
                <a:gd name="adj" fmla="val 7270"/>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7" name="CaixaDeTexto 16">
              <a:extLst>
                <a:ext uri="{FF2B5EF4-FFF2-40B4-BE49-F238E27FC236}">
                  <a16:creationId xmlns:a16="http://schemas.microsoft.com/office/drawing/2014/main" id="{33CEDCC2-BE0E-A0FA-D641-F02F04D2AECA}"/>
                </a:ext>
              </a:extLst>
            </p:cNvPr>
            <p:cNvSpPr txBox="1"/>
            <p:nvPr/>
          </p:nvSpPr>
          <p:spPr>
            <a:xfrm>
              <a:off x="8525687" y="4702036"/>
              <a:ext cx="2650314" cy="1938992"/>
            </a:xfrm>
            <a:prstGeom prst="rect">
              <a:avLst/>
            </a:prstGeom>
            <a:noFill/>
          </p:spPr>
          <p:txBody>
            <a:bodyPr wrap="square" rtlCol="0">
              <a:spAutoFit/>
            </a:bodyPr>
            <a:lstStyle/>
            <a:p>
              <a:pPr algn="ctr"/>
              <a:r>
                <a:rPr lang="pt-BR" sz="2000" b="1" dirty="0">
                  <a:solidFill>
                    <a:srgbClr val="EFE6C4"/>
                  </a:solidFill>
                  <a:latin typeface="+mj-lt"/>
                </a:rPr>
                <a:t>Avaliação de populações específicas e heterogeneidade dos estudos: viés para a análise</a:t>
              </a:r>
            </a:p>
          </p:txBody>
        </p:sp>
      </p:grpSp>
      <p:sp>
        <p:nvSpPr>
          <p:cNvPr id="42" name="Título 4">
            <a:extLst>
              <a:ext uri="{FF2B5EF4-FFF2-40B4-BE49-F238E27FC236}">
                <a16:creationId xmlns:a16="http://schemas.microsoft.com/office/drawing/2014/main" id="{2F028CD9-821C-3C0E-4724-D6CD29F2E834}"/>
              </a:ext>
            </a:extLst>
          </p:cNvPr>
          <p:cNvSpPr txBox="1">
            <a:spLocks/>
          </p:cNvSpPr>
          <p:nvPr/>
        </p:nvSpPr>
        <p:spPr>
          <a:xfrm rot="20490912">
            <a:off x="460531" y="2002230"/>
            <a:ext cx="11462514" cy="2738328"/>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pt-BR" sz="2400" dirty="0">
                <a:solidFill>
                  <a:srgbClr val="C00000"/>
                </a:solidFill>
                <a:latin typeface="Berlin Sans FB Demi" pitchFamily="34" charset="0"/>
                <a:ea typeface="+mj-ea"/>
                <a:cs typeface="+mj-cs"/>
              </a:rPr>
              <a:t>A recomendação da OMS é que seja realizada desparasitação profilática nos grupos de risco, em especial crianças de 5-14 anos, </a:t>
            </a:r>
            <a:r>
              <a:rPr lang="pt-BR" sz="2400" dirty="0">
                <a:solidFill>
                  <a:srgbClr val="C00000"/>
                </a:solidFill>
                <a:highlight>
                  <a:srgbClr val="FFFF00"/>
                </a:highlight>
                <a:latin typeface="Berlin Sans FB Demi" pitchFamily="34" charset="0"/>
                <a:ea typeface="+mj-ea"/>
                <a:cs typeface="+mj-cs"/>
              </a:rPr>
              <a:t>vivendo em áreas de alta prevalência de transmissão parasitária via solo</a:t>
            </a:r>
            <a:r>
              <a:rPr lang="pt-BR" sz="2400" dirty="0">
                <a:solidFill>
                  <a:srgbClr val="C00000"/>
                </a:solidFill>
                <a:latin typeface="Berlin Sans FB Demi" pitchFamily="34" charset="0"/>
                <a:ea typeface="+mj-ea"/>
                <a:cs typeface="+mj-cs"/>
              </a:rPr>
              <a:t>. Considerando dados do estudo: os autores indicam tratamento BIANUAL. Mas, ainda existe falta de dados </a:t>
            </a:r>
            <a:r>
              <a:rPr lang="pt-BR" sz="2400" dirty="0">
                <a:solidFill>
                  <a:srgbClr val="C00000"/>
                </a:solidFill>
                <a:latin typeface="Berlin Sans FB Demi" pitchFamily="34" charset="0"/>
              </a:rPr>
              <a:t>consistentes acerca </a:t>
            </a:r>
            <a:r>
              <a:rPr lang="pt-BR" sz="2400" dirty="0">
                <a:solidFill>
                  <a:srgbClr val="C00000"/>
                </a:solidFill>
                <a:latin typeface="Berlin Sans FB Demi" pitchFamily="34" charset="0"/>
                <a:ea typeface="+mj-ea"/>
                <a:cs typeface="+mj-cs"/>
              </a:rPr>
              <a:t>da prevalência dessas infecções no Brasil!</a:t>
            </a:r>
          </a:p>
        </p:txBody>
      </p:sp>
      <p:sp>
        <p:nvSpPr>
          <p:cNvPr id="47" name="CaixaDeTexto 46">
            <a:extLst>
              <a:ext uri="{FF2B5EF4-FFF2-40B4-BE49-F238E27FC236}">
                <a16:creationId xmlns:a16="http://schemas.microsoft.com/office/drawing/2014/main" id="{D1734240-9C8F-A7B8-6373-E4553A885C90}"/>
              </a:ext>
            </a:extLst>
          </p:cNvPr>
          <p:cNvSpPr txBox="1"/>
          <p:nvPr/>
        </p:nvSpPr>
        <p:spPr>
          <a:xfrm rot="5400000">
            <a:off x="9986202" y="5517643"/>
            <a:ext cx="4000501" cy="307777"/>
          </a:xfrm>
          <a:prstGeom prst="rect">
            <a:avLst/>
          </a:prstGeom>
          <a:noFill/>
        </p:spPr>
        <p:txBody>
          <a:bodyPr wrap="square" rtlCol="0">
            <a:spAutoFit/>
          </a:bodyPr>
          <a:lstStyle/>
          <a:p>
            <a:r>
              <a:rPr lang="pt-BR" sz="1400" dirty="0">
                <a:latin typeface="DIN Next LT Pro Medium" panose="020B0503020203050203" pitchFamily="34" charset="77"/>
              </a:rPr>
              <a:t>@sylviacamposnutri @dr.cristianorudge</a:t>
            </a:r>
          </a:p>
        </p:txBody>
      </p:sp>
    </p:spTree>
    <p:extLst>
      <p:ext uri="{BB962C8B-B14F-4D97-AF65-F5344CB8AC3E}">
        <p14:creationId xmlns:p14="http://schemas.microsoft.com/office/powerpoint/2010/main" val="178335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anim calcmode="lin" valueType="num">
                                      <p:cBhvr>
                                        <p:cTn id="19" dur="1000" fill="hold"/>
                                        <p:tgtEl>
                                          <p:spTgt spid="42"/>
                                        </p:tgtEl>
                                        <p:attrNameLst>
                                          <p:attrName>ppt_w</p:attrName>
                                        </p:attrNameLst>
                                      </p:cBhvr>
                                      <p:tavLst>
                                        <p:tav tm="0">
                                          <p:val>
                                            <p:fltVal val="0"/>
                                          </p:val>
                                        </p:tav>
                                        <p:tav tm="100000">
                                          <p:val>
                                            <p:strVal val="#ppt_w"/>
                                          </p:val>
                                        </p:tav>
                                      </p:tavLst>
                                    </p:anim>
                                    <p:anim calcmode="lin" valueType="num">
                                      <p:cBhvr>
                                        <p:cTn id="20" dur="1000" fill="hold"/>
                                        <p:tgtEl>
                                          <p:spTgt spid="42"/>
                                        </p:tgtEl>
                                        <p:attrNameLst>
                                          <p:attrName>ppt_h</p:attrName>
                                        </p:attrNameLst>
                                      </p:cBhvr>
                                      <p:tavLst>
                                        <p:tav tm="0">
                                          <p:val>
                                            <p:fltVal val="0"/>
                                          </p:val>
                                        </p:tav>
                                        <p:tav tm="100000">
                                          <p:val>
                                            <p:strVal val="#ppt_h"/>
                                          </p:val>
                                        </p:tav>
                                      </p:tavLst>
                                    </p:anim>
                                    <p:anim calcmode="lin" valueType="num">
                                      <p:cBhvr>
                                        <p:cTn id="21" dur="1000" fill="hold"/>
                                        <p:tgtEl>
                                          <p:spTgt spid="42"/>
                                        </p:tgtEl>
                                        <p:attrNameLst>
                                          <p:attrName>style.rotation</p:attrName>
                                        </p:attrNameLst>
                                      </p:cBhvr>
                                      <p:tavLst>
                                        <p:tav tm="0">
                                          <p:val>
                                            <p:fltVal val="90"/>
                                          </p:val>
                                        </p:tav>
                                        <p:tav tm="100000">
                                          <p:val>
                                            <p:fltVal val="0"/>
                                          </p:val>
                                        </p:tav>
                                      </p:tavLst>
                                    </p:anim>
                                    <p:animEffect transition="in" filter="fade">
                                      <p:cBhvr>
                                        <p:cTn id="22" dur="10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tângulo 9">
            <a:extLst>
              <a:ext uri="{FF2B5EF4-FFF2-40B4-BE49-F238E27FC236}">
                <a16:creationId xmlns:a16="http://schemas.microsoft.com/office/drawing/2014/main" id="{FD80F80D-9E2D-9EBC-E23E-8C684BFB8F4E}"/>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Arredondado 3">
            <a:extLst>
              <a:ext uri="{FF2B5EF4-FFF2-40B4-BE49-F238E27FC236}">
                <a16:creationId xmlns:a16="http://schemas.microsoft.com/office/drawing/2014/main" id="{612722A9-2A68-9AE5-9E8B-AB494F8EFF87}"/>
              </a:ext>
            </a:extLst>
          </p:cNvPr>
          <p:cNvSpPr/>
          <p:nvPr/>
        </p:nvSpPr>
        <p:spPr>
          <a:xfrm rot="5400000">
            <a:off x="-695152" y="594653"/>
            <a:ext cx="7029101" cy="5668693"/>
          </a:xfrm>
          <a:custGeom>
            <a:avLst/>
            <a:gdLst>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0 w 6858000"/>
              <a:gd name="connsiteY7" fmla="*/ 5695992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595424 w 6858000"/>
              <a:gd name="connsiteY7" fmla="*/ 4512234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139226 w 6858000"/>
              <a:gd name="connsiteY6" fmla="*/ 683521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479468 w 6858000"/>
              <a:gd name="connsiteY6" fmla="*/ 5091478 h 6835218"/>
              <a:gd name="connsiteX7" fmla="*/ 1 w 6858000"/>
              <a:gd name="connsiteY7" fmla="*/ 5589667 h 6835218"/>
              <a:gd name="connsiteX8" fmla="*/ 0 w 6858000"/>
              <a:gd name="connsiteY8" fmla="*/ 1139226 h 6835218"/>
              <a:gd name="connsiteX0" fmla="*/ 0 w 6858000"/>
              <a:gd name="connsiteY0" fmla="*/ 1139226 h 6835218"/>
              <a:gd name="connsiteX1" fmla="*/ 1139226 w 6858000"/>
              <a:gd name="connsiteY1" fmla="*/ 0 h 6835218"/>
              <a:gd name="connsiteX2" fmla="*/ 5718774 w 6858000"/>
              <a:gd name="connsiteY2" fmla="*/ 0 h 6835218"/>
              <a:gd name="connsiteX3" fmla="*/ 6858000 w 6858000"/>
              <a:gd name="connsiteY3" fmla="*/ 1139226 h 6835218"/>
              <a:gd name="connsiteX4" fmla="*/ 6858000 w 6858000"/>
              <a:gd name="connsiteY4" fmla="*/ 5695992 h 6835218"/>
              <a:gd name="connsiteX5" fmla="*/ 5718774 w 6858000"/>
              <a:gd name="connsiteY5" fmla="*/ 6835218 h 6835218"/>
              <a:gd name="connsiteX6" fmla="*/ 1777180 w 6858000"/>
              <a:gd name="connsiteY6" fmla="*/ 5665636 h 6835218"/>
              <a:gd name="connsiteX7" fmla="*/ 1 w 6858000"/>
              <a:gd name="connsiteY7" fmla="*/ 5589667 h 6835218"/>
              <a:gd name="connsiteX8" fmla="*/ 0 w 6858000"/>
              <a:gd name="connsiteY8" fmla="*/ 1139226 h 6835218"/>
              <a:gd name="connsiteX0" fmla="*/ 0 w 6867302"/>
              <a:gd name="connsiteY0" fmla="*/ 1139226 h 6112947"/>
              <a:gd name="connsiteX1" fmla="*/ 1139226 w 6867302"/>
              <a:gd name="connsiteY1" fmla="*/ 0 h 6112947"/>
              <a:gd name="connsiteX2" fmla="*/ 5718774 w 6867302"/>
              <a:gd name="connsiteY2" fmla="*/ 0 h 6112947"/>
              <a:gd name="connsiteX3" fmla="*/ 6858000 w 6867302"/>
              <a:gd name="connsiteY3" fmla="*/ 1139226 h 6112947"/>
              <a:gd name="connsiteX4" fmla="*/ 6858000 w 6867302"/>
              <a:gd name="connsiteY4" fmla="*/ 5695992 h 6112947"/>
              <a:gd name="connsiteX5" fmla="*/ 6349639 w 6867302"/>
              <a:gd name="connsiteY5" fmla="*/ 6055497 h 6112947"/>
              <a:gd name="connsiteX6" fmla="*/ 1777180 w 6867302"/>
              <a:gd name="connsiteY6" fmla="*/ 5665636 h 6112947"/>
              <a:gd name="connsiteX7" fmla="*/ 1 w 6867302"/>
              <a:gd name="connsiteY7" fmla="*/ 5589667 h 6112947"/>
              <a:gd name="connsiteX8" fmla="*/ 0 w 6867302"/>
              <a:gd name="connsiteY8" fmla="*/ 1139226 h 6112947"/>
              <a:gd name="connsiteX0" fmla="*/ 4126 w 6871428"/>
              <a:gd name="connsiteY0" fmla="*/ 1139843 h 6113564"/>
              <a:gd name="connsiteX1" fmla="*/ 1143352 w 6871428"/>
              <a:gd name="connsiteY1" fmla="*/ 617 h 6113564"/>
              <a:gd name="connsiteX2" fmla="*/ 5722900 w 6871428"/>
              <a:gd name="connsiteY2" fmla="*/ 617 h 6113564"/>
              <a:gd name="connsiteX3" fmla="*/ 6862126 w 6871428"/>
              <a:gd name="connsiteY3" fmla="*/ 1139843 h 6113564"/>
              <a:gd name="connsiteX4" fmla="*/ 6862126 w 6871428"/>
              <a:gd name="connsiteY4" fmla="*/ 5696609 h 6113564"/>
              <a:gd name="connsiteX5" fmla="*/ 6353765 w 6871428"/>
              <a:gd name="connsiteY5" fmla="*/ 6056114 h 6113564"/>
              <a:gd name="connsiteX6" fmla="*/ 1781306 w 6871428"/>
              <a:gd name="connsiteY6" fmla="*/ 5666253 h 6113564"/>
              <a:gd name="connsiteX7" fmla="*/ 4127 w 6871428"/>
              <a:gd name="connsiteY7" fmla="*/ 5590284 h 6113564"/>
              <a:gd name="connsiteX8" fmla="*/ 4126 w 6871428"/>
              <a:gd name="connsiteY8" fmla="*/ 1139843 h 6113564"/>
              <a:gd name="connsiteX0" fmla="*/ 4126 w 6872557"/>
              <a:gd name="connsiteY0" fmla="*/ 1139843 h 6113564"/>
              <a:gd name="connsiteX1" fmla="*/ 1143352 w 6872557"/>
              <a:gd name="connsiteY1" fmla="*/ 617 h 6113564"/>
              <a:gd name="connsiteX2" fmla="*/ 5722900 w 6872557"/>
              <a:gd name="connsiteY2" fmla="*/ 617 h 6113564"/>
              <a:gd name="connsiteX3" fmla="*/ 6862126 w 6872557"/>
              <a:gd name="connsiteY3" fmla="*/ 1139843 h 6113564"/>
              <a:gd name="connsiteX4" fmla="*/ 6862126 w 6872557"/>
              <a:gd name="connsiteY4" fmla="*/ 5696609 h 6113564"/>
              <a:gd name="connsiteX5" fmla="*/ 6353765 w 6872557"/>
              <a:gd name="connsiteY5" fmla="*/ 6056114 h 6113564"/>
              <a:gd name="connsiteX6" fmla="*/ 1781306 w 6872557"/>
              <a:gd name="connsiteY6" fmla="*/ 5666253 h 6113564"/>
              <a:gd name="connsiteX7" fmla="*/ 4127 w 6872557"/>
              <a:gd name="connsiteY7" fmla="*/ 5590284 h 6113564"/>
              <a:gd name="connsiteX8" fmla="*/ 4126 w 6872557"/>
              <a:gd name="connsiteY8" fmla="*/ 1139843 h 611356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862126 w 6872557"/>
              <a:gd name="connsiteY4" fmla="*/ 5696609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259617 w 6872557"/>
              <a:gd name="connsiteY4" fmla="*/ 4590823 h 6056114"/>
              <a:gd name="connsiteX5" fmla="*/ 6353765 w 6872557"/>
              <a:gd name="connsiteY5" fmla="*/ 6056114 h 6056114"/>
              <a:gd name="connsiteX6" fmla="*/ 1781306 w 6872557"/>
              <a:gd name="connsiteY6" fmla="*/ 5666253 h 6056114"/>
              <a:gd name="connsiteX7" fmla="*/ 4127 w 6872557"/>
              <a:gd name="connsiteY7" fmla="*/ 5590284 h 6056114"/>
              <a:gd name="connsiteX8" fmla="*/ 4126 w 6872557"/>
              <a:gd name="connsiteY8" fmla="*/ 1139843 h 6056114"/>
              <a:gd name="connsiteX0" fmla="*/ 4126 w 6872557"/>
              <a:gd name="connsiteY0" fmla="*/ 1139843 h 6056114"/>
              <a:gd name="connsiteX1" fmla="*/ 1143352 w 6872557"/>
              <a:gd name="connsiteY1" fmla="*/ 617 h 6056114"/>
              <a:gd name="connsiteX2" fmla="*/ 5722900 w 6872557"/>
              <a:gd name="connsiteY2" fmla="*/ 617 h 6056114"/>
              <a:gd name="connsiteX3" fmla="*/ 6862126 w 6872557"/>
              <a:gd name="connsiteY3" fmla="*/ 1139843 h 6056114"/>
              <a:gd name="connsiteX4" fmla="*/ 6353765 w 6872557"/>
              <a:gd name="connsiteY4" fmla="*/ 6056114 h 6056114"/>
              <a:gd name="connsiteX5" fmla="*/ 1781306 w 6872557"/>
              <a:gd name="connsiteY5" fmla="*/ 5666253 h 6056114"/>
              <a:gd name="connsiteX6" fmla="*/ 4127 w 6872557"/>
              <a:gd name="connsiteY6" fmla="*/ 5590284 h 6056114"/>
              <a:gd name="connsiteX7" fmla="*/ 4126 w 6872557"/>
              <a:gd name="connsiteY7" fmla="*/ 1139843 h 6056114"/>
              <a:gd name="connsiteX0" fmla="*/ 4126 w 6899573"/>
              <a:gd name="connsiteY0" fmla="*/ 1139843 h 5891070"/>
              <a:gd name="connsiteX1" fmla="*/ 1143352 w 6899573"/>
              <a:gd name="connsiteY1" fmla="*/ 617 h 5891070"/>
              <a:gd name="connsiteX2" fmla="*/ 5722900 w 6899573"/>
              <a:gd name="connsiteY2" fmla="*/ 617 h 5891070"/>
              <a:gd name="connsiteX3" fmla="*/ 6862126 w 6899573"/>
              <a:gd name="connsiteY3" fmla="*/ 1139843 h 5891070"/>
              <a:gd name="connsiteX4" fmla="*/ 6899573 w 6899573"/>
              <a:gd name="connsiteY4" fmla="*/ 5652080 h 5891070"/>
              <a:gd name="connsiteX5" fmla="*/ 1781306 w 6899573"/>
              <a:gd name="connsiteY5" fmla="*/ 5666253 h 5891070"/>
              <a:gd name="connsiteX6" fmla="*/ 4127 w 6899573"/>
              <a:gd name="connsiteY6" fmla="*/ 5590284 h 5891070"/>
              <a:gd name="connsiteX7" fmla="*/ 4126 w 6899573"/>
              <a:gd name="connsiteY7" fmla="*/ 1139843 h 5891070"/>
              <a:gd name="connsiteX0" fmla="*/ 4126 w 6923195"/>
              <a:gd name="connsiteY0" fmla="*/ 1139843 h 5891070"/>
              <a:gd name="connsiteX1" fmla="*/ 1143352 w 6923195"/>
              <a:gd name="connsiteY1" fmla="*/ 617 h 5891070"/>
              <a:gd name="connsiteX2" fmla="*/ 5722900 w 6923195"/>
              <a:gd name="connsiteY2" fmla="*/ 617 h 5891070"/>
              <a:gd name="connsiteX3" fmla="*/ 6918836 w 6923195"/>
              <a:gd name="connsiteY3" fmla="*/ 1146932 h 5891070"/>
              <a:gd name="connsiteX4" fmla="*/ 6899573 w 6923195"/>
              <a:gd name="connsiteY4" fmla="*/ 5652080 h 5891070"/>
              <a:gd name="connsiteX5" fmla="*/ 1781306 w 6923195"/>
              <a:gd name="connsiteY5" fmla="*/ 5666253 h 5891070"/>
              <a:gd name="connsiteX6" fmla="*/ 4127 w 6923195"/>
              <a:gd name="connsiteY6" fmla="*/ 5590284 h 5891070"/>
              <a:gd name="connsiteX7" fmla="*/ 4126 w 6923195"/>
              <a:gd name="connsiteY7" fmla="*/ 1139843 h 5891070"/>
              <a:gd name="connsiteX0" fmla="*/ 4126 w 6918836"/>
              <a:gd name="connsiteY0" fmla="*/ 1139843 h 5891070"/>
              <a:gd name="connsiteX1" fmla="*/ 1143352 w 6918836"/>
              <a:gd name="connsiteY1" fmla="*/ 617 h 5891070"/>
              <a:gd name="connsiteX2" fmla="*/ 5722900 w 6918836"/>
              <a:gd name="connsiteY2" fmla="*/ 617 h 5891070"/>
              <a:gd name="connsiteX3" fmla="*/ 6918836 w 6918836"/>
              <a:gd name="connsiteY3" fmla="*/ 1146932 h 5891070"/>
              <a:gd name="connsiteX4" fmla="*/ 6899573 w 6918836"/>
              <a:gd name="connsiteY4" fmla="*/ 5652080 h 5891070"/>
              <a:gd name="connsiteX5" fmla="*/ 1781306 w 6918836"/>
              <a:gd name="connsiteY5" fmla="*/ 5666253 h 5891070"/>
              <a:gd name="connsiteX6" fmla="*/ 4127 w 6918836"/>
              <a:gd name="connsiteY6" fmla="*/ 5590284 h 5891070"/>
              <a:gd name="connsiteX7" fmla="*/ 4126 w 6918836"/>
              <a:gd name="connsiteY7" fmla="*/ 1139843 h 5891070"/>
              <a:gd name="connsiteX0" fmla="*/ 4126 w 6918836"/>
              <a:gd name="connsiteY0" fmla="*/ 1139843 h 5652080"/>
              <a:gd name="connsiteX1" fmla="*/ 1143352 w 6918836"/>
              <a:gd name="connsiteY1" fmla="*/ 617 h 5652080"/>
              <a:gd name="connsiteX2" fmla="*/ 5722900 w 6918836"/>
              <a:gd name="connsiteY2" fmla="*/ 617 h 5652080"/>
              <a:gd name="connsiteX3" fmla="*/ 6918836 w 6918836"/>
              <a:gd name="connsiteY3" fmla="*/ 1146932 h 5652080"/>
              <a:gd name="connsiteX4" fmla="*/ 6899573 w 6918836"/>
              <a:gd name="connsiteY4" fmla="*/ 5652080 h 5652080"/>
              <a:gd name="connsiteX5" fmla="*/ 4127 w 6918836"/>
              <a:gd name="connsiteY5" fmla="*/ 5590284 h 5652080"/>
              <a:gd name="connsiteX6" fmla="*/ 4126 w 6918836"/>
              <a:gd name="connsiteY6" fmla="*/ 1139843 h 5652080"/>
              <a:gd name="connsiteX0" fmla="*/ 4126 w 6918836"/>
              <a:gd name="connsiteY0" fmla="*/ 1139843 h 5661167"/>
              <a:gd name="connsiteX1" fmla="*/ 1143352 w 6918836"/>
              <a:gd name="connsiteY1" fmla="*/ 617 h 5661167"/>
              <a:gd name="connsiteX2" fmla="*/ 5722900 w 6918836"/>
              <a:gd name="connsiteY2" fmla="*/ 617 h 5661167"/>
              <a:gd name="connsiteX3" fmla="*/ 6918836 w 6918836"/>
              <a:gd name="connsiteY3" fmla="*/ 1146932 h 5661167"/>
              <a:gd name="connsiteX4" fmla="*/ 6899573 w 6918836"/>
              <a:gd name="connsiteY4" fmla="*/ 5652080 h 5661167"/>
              <a:gd name="connsiteX5" fmla="*/ 18304 w 6918836"/>
              <a:gd name="connsiteY5" fmla="*/ 5661167 h 5661167"/>
              <a:gd name="connsiteX6" fmla="*/ 4126 w 6918836"/>
              <a:gd name="connsiteY6" fmla="*/ 1139843 h 5661167"/>
              <a:gd name="connsiteX0" fmla="*/ 1485 w 6958725"/>
              <a:gd name="connsiteY0" fmla="*/ 1139843 h 5661167"/>
              <a:gd name="connsiteX1" fmla="*/ 1183241 w 6958725"/>
              <a:gd name="connsiteY1" fmla="*/ 617 h 5661167"/>
              <a:gd name="connsiteX2" fmla="*/ 5762789 w 6958725"/>
              <a:gd name="connsiteY2" fmla="*/ 617 h 5661167"/>
              <a:gd name="connsiteX3" fmla="*/ 6958725 w 6958725"/>
              <a:gd name="connsiteY3" fmla="*/ 1146932 h 5661167"/>
              <a:gd name="connsiteX4" fmla="*/ 6939462 w 6958725"/>
              <a:gd name="connsiteY4" fmla="*/ 5652080 h 5661167"/>
              <a:gd name="connsiteX5" fmla="*/ 58193 w 6958725"/>
              <a:gd name="connsiteY5" fmla="*/ 5661167 h 5661167"/>
              <a:gd name="connsiteX6" fmla="*/ 1485 w 6958725"/>
              <a:gd name="connsiteY6" fmla="*/ 1139843 h 5661167"/>
              <a:gd name="connsiteX0" fmla="*/ 14176 w 6971416"/>
              <a:gd name="connsiteY0" fmla="*/ 1139843 h 5661167"/>
              <a:gd name="connsiteX1" fmla="*/ 1195932 w 6971416"/>
              <a:gd name="connsiteY1" fmla="*/ 617 h 5661167"/>
              <a:gd name="connsiteX2" fmla="*/ 5775480 w 6971416"/>
              <a:gd name="connsiteY2" fmla="*/ 617 h 5661167"/>
              <a:gd name="connsiteX3" fmla="*/ 6971416 w 6971416"/>
              <a:gd name="connsiteY3" fmla="*/ 1146932 h 5661167"/>
              <a:gd name="connsiteX4" fmla="*/ 6952153 w 6971416"/>
              <a:gd name="connsiteY4" fmla="*/ 5652080 h 5661167"/>
              <a:gd name="connsiteX5" fmla="*/ 0 w 6971416"/>
              <a:gd name="connsiteY5" fmla="*/ 5661167 h 5661167"/>
              <a:gd name="connsiteX6" fmla="*/ 14176 w 6971416"/>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71416 w 7008863"/>
              <a:gd name="connsiteY3" fmla="*/ 1146932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8123"/>
              <a:gd name="connsiteY0" fmla="*/ 1139843 h 5661167"/>
              <a:gd name="connsiteX1" fmla="*/ 1195932 w 7028123"/>
              <a:gd name="connsiteY1" fmla="*/ 617 h 5661167"/>
              <a:gd name="connsiteX2" fmla="*/ 5775480 w 7028123"/>
              <a:gd name="connsiteY2" fmla="*/ 617 h 5661167"/>
              <a:gd name="connsiteX3" fmla="*/ 7028123 w 7028123"/>
              <a:gd name="connsiteY3" fmla="*/ 1132755 h 5661167"/>
              <a:gd name="connsiteX4" fmla="*/ 7008863 w 7028123"/>
              <a:gd name="connsiteY4" fmla="*/ 5659171 h 5661167"/>
              <a:gd name="connsiteX5" fmla="*/ 0 w 7028123"/>
              <a:gd name="connsiteY5" fmla="*/ 5661167 h 5661167"/>
              <a:gd name="connsiteX6" fmla="*/ 14176 w 7028123"/>
              <a:gd name="connsiteY6" fmla="*/ 1139843 h 5661167"/>
              <a:gd name="connsiteX0" fmla="*/ 14176 w 7008863"/>
              <a:gd name="connsiteY0" fmla="*/ 1139843 h 5661167"/>
              <a:gd name="connsiteX1" fmla="*/ 1195932 w 7008863"/>
              <a:gd name="connsiteY1" fmla="*/ 617 h 5661167"/>
              <a:gd name="connsiteX2" fmla="*/ 5775480 w 7008863"/>
              <a:gd name="connsiteY2" fmla="*/ 617 h 5661167"/>
              <a:gd name="connsiteX3" fmla="*/ 6985593 w 7008863"/>
              <a:gd name="connsiteY3" fmla="*/ 1125667 h 5661167"/>
              <a:gd name="connsiteX4" fmla="*/ 7008863 w 7008863"/>
              <a:gd name="connsiteY4" fmla="*/ 5659171 h 5661167"/>
              <a:gd name="connsiteX5" fmla="*/ 0 w 7008863"/>
              <a:gd name="connsiteY5" fmla="*/ 5661167 h 5661167"/>
              <a:gd name="connsiteX6" fmla="*/ 14176 w 7008863"/>
              <a:gd name="connsiteY6" fmla="*/ 1139843 h 5661167"/>
              <a:gd name="connsiteX0" fmla="*/ 14176 w 7021035"/>
              <a:gd name="connsiteY0" fmla="*/ 1139843 h 5661167"/>
              <a:gd name="connsiteX1" fmla="*/ 1195932 w 7021035"/>
              <a:gd name="connsiteY1" fmla="*/ 617 h 5661167"/>
              <a:gd name="connsiteX2" fmla="*/ 5775480 w 7021035"/>
              <a:gd name="connsiteY2" fmla="*/ 617 h 5661167"/>
              <a:gd name="connsiteX3" fmla="*/ 7021035 w 7021035"/>
              <a:gd name="connsiteY3" fmla="*/ 1125667 h 5661167"/>
              <a:gd name="connsiteX4" fmla="*/ 7008863 w 7021035"/>
              <a:gd name="connsiteY4" fmla="*/ 5659171 h 5661167"/>
              <a:gd name="connsiteX5" fmla="*/ 0 w 7021035"/>
              <a:gd name="connsiteY5" fmla="*/ 5661167 h 5661167"/>
              <a:gd name="connsiteX6" fmla="*/ 14176 w 7021035"/>
              <a:gd name="connsiteY6" fmla="*/ 1139843 h 5661167"/>
              <a:gd name="connsiteX0" fmla="*/ 14176 w 7029101"/>
              <a:gd name="connsiteY0" fmla="*/ 1139843 h 5661167"/>
              <a:gd name="connsiteX1" fmla="*/ 1195932 w 7029101"/>
              <a:gd name="connsiteY1" fmla="*/ 617 h 5661167"/>
              <a:gd name="connsiteX2" fmla="*/ 5775480 w 7029101"/>
              <a:gd name="connsiteY2" fmla="*/ 617 h 5661167"/>
              <a:gd name="connsiteX3" fmla="*/ 7021035 w 7029101"/>
              <a:gd name="connsiteY3" fmla="*/ 1125667 h 5661167"/>
              <a:gd name="connsiteX4" fmla="*/ 7008863 w 7029101"/>
              <a:gd name="connsiteY4" fmla="*/ 5659171 h 5661167"/>
              <a:gd name="connsiteX5" fmla="*/ 0 w 7029101"/>
              <a:gd name="connsiteY5" fmla="*/ 5661167 h 5661167"/>
              <a:gd name="connsiteX6" fmla="*/ 14176 w 7029101"/>
              <a:gd name="connsiteY6" fmla="*/ 1139843 h 5661167"/>
              <a:gd name="connsiteX0" fmla="*/ 14176 w 7029101"/>
              <a:gd name="connsiteY0" fmla="*/ 1147369 h 5668693"/>
              <a:gd name="connsiteX1" fmla="*/ 1195932 w 7029101"/>
              <a:gd name="connsiteY1" fmla="*/ 8143 h 5668693"/>
              <a:gd name="connsiteX2" fmla="*/ 5775480 w 7029101"/>
              <a:gd name="connsiteY2" fmla="*/ 8143 h 5668693"/>
              <a:gd name="connsiteX3" fmla="*/ 7021035 w 7029101"/>
              <a:gd name="connsiteY3" fmla="*/ 1133193 h 5668693"/>
              <a:gd name="connsiteX4" fmla="*/ 7008863 w 7029101"/>
              <a:gd name="connsiteY4" fmla="*/ 5666697 h 5668693"/>
              <a:gd name="connsiteX5" fmla="*/ 0 w 7029101"/>
              <a:gd name="connsiteY5" fmla="*/ 5668693 h 5668693"/>
              <a:gd name="connsiteX6" fmla="*/ 14176 w 7029101"/>
              <a:gd name="connsiteY6" fmla="*/ 1147369 h 5668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29101" h="5668693">
                <a:moveTo>
                  <a:pt x="14176" y="1147369"/>
                </a:moveTo>
                <a:cubicBezTo>
                  <a:pt x="14176" y="518192"/>
                  <a:pt x="-120820" y="-76918"/>
                  <a:pt x="1195932" y="8143"/>
                </a:cubicBezTo>
                <a:lnTo>
                  <a:pt x="5775480" y="8143"/>
                </a:lnTo>
                <a:cubicBezTo>
                  <a:pt x="7113494" y="64850"/>
                  <a:pt x="7042303" y="-169380"/>
                  <a:pt x="7021035" y="1133193"/>
                </a:cubicBezTo>
                <a:cubicBezTo>
                  <a:pt x="7016978" y="2644361"/>
                  <a:pt x="7012920" y="4155529"/>
                  <a:pt x="7008863" y="5666697"/>
                </a:cubicBezTo>
                <a:lnTo>
                  <a:pt x="0" y="5668693"/>
                </a:lnTo>
                <a:cubicBezTo>
                  <a:pt x="0" y="4149771"/>
                  <a:pt x="14176" y="2666291"/>
                  <a:pt x="14176" y="1147369"/>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8" name="Imagem 7" descr="Frutas em superfície preta&#10;&#10;Descrição gerada automaticamente">
            <a:extLst>
              <a:ext uri="{FF2B5EF4-FFF2-40B4-BE49-F238E27FC236}">
                <a16:creationId xmlns:a16="http://schemas.microsoft.com/office/drawing/2014/main" id="{09830E73-DF7B-F8EB-06B7-4588944FAF19}"/>
              </a:ext>
            </a:extLst>
          </p:cNvPr>
          <p:cNvPicPr>
            <a:picLocks noChangeAspect="1"/>
          </p:cNvPicPr>
          <p:nvPr/>
        </p:nvPicPr>
        <p:blipFill>
          <a:blip r:embed="rId3"/>
          <a:stretch>
            <a:fillRect/>
          </a:stretch>
        </p:blipFill>
        <p:spPr>
          <a:xfrm>
            <a:off x="4041974" y="5237518"/>
            <a:ext cx="3367778" cy="1805910"/>
          </a:xfrm>
          <a:prstGeom prst="rect">
            <a:avLst/>
          </a:prstGeom>
        </p:spPr>
      </p:pic>
      <p:sp>
        <p:nvSpPr>
          <p:cNvPr id="5" name="CaixaDeTexto 4">
            <a:extLst>
              <a:ext uri="{FF2B5EF4-FFF2-40B4-BE49-F238E27FC236}">
                <a16:creationId xmlns:a16="http://schemas.microsoft.com/office/drawing/2014/main" id="{BD90858E-8AE1-D15B-94D4-78D22DC5DFA4}"/>
              </a:ext>
            </a:extLst>
          </p:cNvPr>
          <p:cNvSpPr txBox="1"/>
          <p:nvPr/>
        </p:nvSpPr>
        <p:spPr>
          <a:xfrm>
            <a:off x="-559235" y="1075135"/>
            <a:ext cx="6474240" cy="923330"/>
          </a:xfrm>
          <a:prstGeom prst="rect">
            <a:avLst/>
          </a:prstGeom>
          <a:noFill/>
        </p:spPr>
        <p:txBody>
          <a:bodyPr wrap="square" rtlCol="0">
            <a:spAutoFit/>
          </a:bodyPr>
          <a:lstStyle/>
          <a:p>
            <a:pPr algn="ctr"/>
            <a:r>
              <a:rPr lang="pt-BR" sz="5400" b="1" dirty="0">
                <a:solidFill>
                  <a:schemeClr val="bg1"/>
                </a:solidFill>
                <a:latin typeface="DIN Next LT Pro Heavy" panose="020B0503020203050203" pitchFamily="34" charset="77"/>
              </a:rPr>
              <a:t>Tema em Voga!</a:t>
            </a:r>
          </a:p>
        </p:txBody>
      </p:sp>
      <p:pic>
        <p:nvPicPr>
          <p:cNvPr id="6" name="Imagem 5">
            <a:extLst>
              <a:ext uri="{FF2B5EF4-FFF2-40B4-BE49-F238E27FC236}">
                <a16:creationId xmlns:a16="http://schemas.microsoft.com/office/drawing/2014/main" id="{AB82347D-A76C-69D8-0280-224801C39559}"/>
              </a:ext>
            </a:extLst>
          </p:cNvPr>
          <p:cNvPicPr>
            <a:picLocks noChangeAspect="1"/>
          </p:cNvPicPr>
          <p:nvPr/>
        </p:nvPicPr>
        <p:blipFill>
          <a:blip r:embed="rId4"/>
          <a:stretch>
            <a:fillRect/>
          </a:stretch>
        </p:blipFill>
        <p:spPr>
          <a:xfrm>
            <a:off x="229761" y="-40840"/>
            <a:ext cx="8954371" cy="26595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m 11">
            <a:extLst>
              <a:ext uri="{FF2B5EF4-FFF2-40B4-BE49-F238E27FC236}">
                <a16:creationId xmlns:a16="http://schemas.microsoft.com/office/drawing/2014/main" id="{E5524A02-406B-24F1-7892-6925C2DD0A3A}"/>
              </a:ext>
            </a:extLst>
          </p:cNvPr>
          <p:cNvPicPr>
            <a:picLocks noChangeAspect="1"/>
          </p:cNvPicPr>
          <p:nvPr/>
        </p:nvPicPr>
        <p:blipFill rotWithShape="1">
          <a:blip r:embed="rId5"/>
          <a:srcRect t="21732"/>
          <a:stretch/>
        </p:blipFill>
        <p:spPr>
          <a:xfrm>
            <a:off x="1652765" y="950274"/>
            <a:ext cx="8184030" cy="370584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aixaDeTexto 10">
            <a:extLst>
              <a:ext uri="{FF2B5EF4-FFF2-40B4-BE49-F238E27FC236}">
                <a16:creationId xmlns:a16="http://schemas.microsoft.com/office/drawing/2014/main" id="{CC76249B-96E6-6E9E-5B35-6C8182C6D9B8}"/>
              </a:ext>
            </a:extLst>
          </p:cNvPr>
          <p:cNvSpPr txBox="1"/>
          <p:nvPr/>
        </p:nvSpPr>
        <p:spPr>
          <a:xfrm>
            <a:off x="34725" y="6151650"/>
            <a:ext cx="2337613" cy="646331"/>
          </a:xfrm>
          <a:prstGeom prst="rect">
            <a:avLst/>
          </a:prstGeom>
          <a:noFill/>
        </p:spPr>
        <p:txBody>
          <a:bodyPr wrap="square" rtlCol="0">
            <a:spAutoFit/>
          </a:bodyPr>
          <a:lstStyle/>
          <a:p>
            <a:r>
              <a:rPr lang="pt-BR" dirty="0">
                <a:solidFill>
                  <a:srgbClr val="F0EAD8"/>
                </a:solidFill>
                <a:latin typeface="DIN Next LT Pro Medium" panose="020B0503020203050203" pitchFamily="34" charset="77"/>
              </a:rPr>
              <a:t>@sylviacamposnutri</a:t>
            </a:r>
          </a:p>
          <a:p>
            <a:r>
              <a:rPr lang="pt-BR" dirty="0">
                <a:solidFill>
                  <a:srgbClr val="F0EAD8"/>
                </a:solidFill>
                <a:latin typeface="DIN Next LT Pro Medium" panose="020B0503020203050203" pitchFamily="34" charset="77"/>
              </a:rPr>
              <a:t>@dr.cristianorudge</a:t>
            </a:r>
          </a:p>
        </p:txBody>
      </p:sp>
      <p:pic>
        <p:nvPicPr>
          <p:cNvPr id="13" name="Imagem 12">
            <a:extLst>
              <a:ext uri="{FF2B5EF4-FFF2-40B4-BE49-F238E27FC236}">
                <a16:creationId xmlns:a16="http://schemas.microsoft.com/office/drawing/2014/main" id="{5224D001-ADD3-9F0E-DF26-578134E313B1}"/>
              </a:ext>
            </a:extLst>
          </p:cNvPr>
          <p:cNvPicPr>
            <a:picLocks noChangeAspect="1"/>
          </p:cNvPicPr>
          <p:nvPr/>
        </p:nvPicPr>
        <p:blipFill rotWithShape="1">
          <a:blip r:embed="rId6"/>
          <a:srcRect t="5172" r="2185" b="20379"/>
          <a:stretch/>
        </p:blipFill>
        <p:spPr>
          <a:xfrm>
            <a:off x="2743860" y="2304676"/>
            <a:ext cx="8093038" cy="328284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4" name="Imagem 13">
            <a:extLst>
              <a:ext uri="{FF2B5EF4-FFF2-40B4-BE49-F238E27FC236}">
                <a16:creationId xmlns:a16="http://schemas.microsoft.com/office/drawing/2014/main" id="{AB796745-1204-C544-A5BC-B5FBFB76DD14}"/>
              </a:ext>
            </a:extLst>
          </p:cNvPr>
          <p:cNvPicPr>
            <a:picLocks noChangeAspect="1"/>
          </p:cNvPicPr>
          <p:nvPr/>
        </p:nvPicPr>
        <p:blipFill>
          <a:blip r:embed="rId7"/>
          <a:stretch>
            <a:fillRect/>
          </a:stretch>
        </p:blipFill>
        <p:spPr>
          <a:xfrm>
            <a:off x="4362406" y="3522010"/>
            <a:ext cx="7597486" cy="32023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09189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dissolve">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6276"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Arredondado 5">
            <a:extLst>
              <a:ext uri="{FF2B5EF4-FFF2-40B4-BE49-F238E27FC236}">
                <a16:creationId xmlns:a16="http://schemas.microsoft.com/office/drawing/2014/main" id="{9091F388-48BE-2F62-6E9B-EA45EDC9BAF4}"/>
              </a:ext>
            </a:extLst>
          </p:cNvPr>
          <p:cNvSpPr/>
          <p:nvPr/>
        </p:nvSpPr>
        <p:spPr>
          <a:xfrm>
            <a:off x="-419" y="55316"/>
            <a:ext cx="7740574" cy="2060812"/>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5" name="Imagem 34">
            <a:extLst>
              <a:ext uri="{FF2B5EF4-FFF2-40B4-BE49-F238E27FC236}">
                <a16:creationId xmlns:a16="http://schemas.microsoft.com/office/drawing/2014/main" id="{5A250047-5698-7C3C-FFA7-F84DF0114ED2}"/>
              </a:ext>
            </a:extLst>
          </p:cNvPr>
          <p:cNvPicPr>
            <a:picLocks noChangeAspect="1"/>
          </p:cNvPicPr>
          <p:nvPr/>
        </p:nvPicPr>
        <p:blipFill rotWithShape="1">
          <a:blip r:embed="rId3"/>
          <a:srcRect t="2652" r="3865"/>
          <a:stretch/>
        </p:blipFill>
        <p:spPr>
          <a:xfrm>
            <a:off x="477145" y="92908"/>
            <a:ext cx="6533255" cy="20608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41" name="Agrupar 40">
            <a:extLst>
              <a:ext uri="{FF2B5EF4-FFF2-40B4-BE49-F238E27FC236}">
                <a16:creationId xmlns:a16="http://schemas.microsoft.com/office/drawing/2014/main" id="{0D531D49-E60D-E8E0-66D6-B673BF4B029F}"/>
              </a:ext>
            </a:extLst>
          </p:cNvPr>
          <p:cNvGrpSpPr/>
          <p:nvPr/>
        </p:nvGrpSpPr>
        <p:grpSpPr>
          <a:xfrm>
            <a:off x="9136511" y="1505180"/>
            <a:ext cx="2851643" cy="1888526"/>
            <a:chOff x="5248470" y="2108148"/>
            <a:chExt cx="2851643" cy="2313796"/>
          </a:xfrm>
        </p:grpSpPr>
        <p:sp>
          <p:nvSpPr>
            <p:cNvPr id="42" name="Rectangle: Rounded Corners 10">
              <a:extLst>
                <a:ext uri="{FF2B5EF4-FFF2-40B4-BE49-F238E27FC236}">
                  <a16:creationId xmlns:a16="http://schemas.microsoft.com/office/drawing/2014/main" id="{C63AB48A-AF34-56B0-189C-C9583CEEAD78}"/>
                </a:ext>
              </a:extLst>
            </p:cNvPr>
            <p:cNvSpPr/>
            <p:nvPr/>
          </p:nvSpPr>
          <p:spPr>
            <a:xfrm>
              <a:off x="5248470" y="2108148"/>
              <a:ext cx="2851643" cy="2313796"/>
            </a:xfrm>
            <a:prstGeom prst="roundRect">
              <a:avLst>
                <a:gd name="adj" fmla="val 7270"/>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3" name="CaixaDeTexto 42">
              <a:extLst>
                <a:ext uri="{FF2B5EF4-FFF2-40B4-BE49-F238E27FC236}">
                  <a16:creationId xmlns:a16="http://schemas.microsoft.com/office/drawing/2014/main" id="{7AFD5006-C153-B97B-BAC9-A9176B1E65A7}"/>
                </a:ext>
              </a:extLst>
            </p:cNvPr>
            <p:cNvSpPr txBox="1"/>
            <p:nvPr/>
          </p:nvSpPr>
          <p:spPr>
            <a:xfrm>
              <a:off x="5320664" y="2239330"/>
              <a:ext cx="2707254" cy="1569660"/>
            </a:xfrm>
            <a:prstGeom prst="rect">
              <a:avLst/>
            </a:prstGeom>
            <a:noFill/>
          </p:spPr>
          <p:txBody>
            <a:bodyPr wrap="square" rtlCol="0">
              <a:spAutoFit/>
            </a:bodyPr>
            <a:lstStyle/>
            <a:p>
              <a:pPr algn="ctr"/>
              <a:r>
                <a:rPr lang="pt-BR" sz="2000" b="1" dirty="0">
                  <a:solidFill>
                    <a:srgbClr val="EFE6C4"/>
                  </a:solidFill>
                  <a:latin typeface="+mj-lt"/>
                </a:rPr>
                <a:t>De 51 ensaios </a:t>
              </a:r>
              <a:r>
                <a:rPr lang="pt-BR" sz="2000" b="1" dirty="0">
                  <a:solidFill>
                    <a:srgbClr val="EFE6C4"/>
                  </a:solidFill>
                  <a:latin typeface="+mj-lt"/>
                  <a:sym typeface="Symbol" panose="05050102010706020507" pitchFamily="18" charset="2"/>
                </a:rPr>
                <a:t></a:t>
              </a:r>
              <a:r>
                <a:rPr lang="pt-BR" sz="2000" b="1" dirty="0">
                  <a:solidFill>
                    <a:srgbClr val="EFE6C4"/>
                  </a:solidFill>
                  <a:latin typeface="+mj-lt"/>
                </a:rPr>
                <a:t> 10 ensaios controle-randomizados</a:t>
              </a:r>
            </a:p>
            <a:p>
              <a:pPr algn="ctr"/>
              <a:r>
                <a:rPr lang="pt-BR" dirty="0">
                  <a:solidFill>
                    <a:srgbClr val="EFE6C4"/>
                  </a:solidFill>
                  <a:latin typeface="+mj-lt"/>
                </a:rPr>
                <a:t>(se encaixavam nos critérios de inclusão)</a:t>
              </a:r>
            </a:p>
          </p:txBody>
        </p:sp>
      </p:grpSp>
      <p:grpSp>
        <p:nvGrpSpPr>
          <p:cNvPr id="44" name="Agrupar 43">
            <a:extLst>
              <a:ext uri="{FF2B5EF4-FFF2-40B4-BE49-F238E27FC236}">
                <a16:creationId xmlns:a16="http://schemas.microsoft.com/office/drawing/2014/main" id="{3B54D6F5-5871-BA95-612C-733E7F58435F}"/>
              </a:ext>
            </a:extLst>
          </p:cNvPr>
          <p:cNvGrpSpPr/>
          <p:nvPr/>
        </p:nvGrpSpPr>
        <p:grpSpPr>
          <a:xfrm>
            <a:off x="6477938" y="2500415"/>
            <a:ext cx="2851643" cy="2313795"/>
            <a:chOff x="8438656" y="2108148"/>
            <a:chExt cx="2851643" cy="2313796"/>
          </a:xfrm>
        </p:grpSpPr>
        <p:sp>
          <p:nvSpPr>
            <p:cNvPr id="45" name="Rectangle: Rounded Corners 12">
              <a:extLst>
                <a:ext uri="{FF2B5EF4-FFF2-40B4-BE49-F238E27FC236}">
                  <a16:creationId xmlns:a16="http://schemas.microsoft.com/office/drawing/2014/main" id="{105F9CF2-4576-C2E2-9919-F4EE238EF302}"/>
                </a:ext>
              </a:extLst>
            </p:cNvPr>
            <p:cNvSpPr/>
            <p:nvPr/>
          </p:nvSpPr>
          <p:spPr>
            <a:xfrm>
              <a:off x="8438656" y="2108148"/>
              <a:ext cx="2851643" cy="2313796"/>
            </a:xfrm>
            <a:prstGeom prst="roundRect">
              <a:avLst>
                <a:gd name="adj" fmla="val 7270"/>
              </a:avLst>
            </a:prstGeom>
            <a:solidFill>
              <a:srgbClr val="C3515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6" name="CaixaDeTexto 45">
              <a:extLst>
                <a:ext uri="{FF2B5EF4-FFF2-40B4-BE49-F238E27FC236}">
                  <a16:creationId xmlns:a16="http://schemas.microsoft.com/office/drawing/2014/main" id="{735A0C4C-FE93-35EE-8723-1098768CA748}"/>
                </a:ext>
              </a:extLst>
            </p:cNvPr>
            <p:cNvSpPr txBox="1"/>
            <p:nvPr/>
          </p:nvSpPr>
          <p:spPr>
            <a:xfrm>
              <a:off x="8564725" y="2151455"/>
              <a:ext cx="2585875" cy="2246770"/>
            </a:xfrm>
            <a:prstGeom prst="rect">
              <a:avLst/>
            </a:prstGeom>
            <a:noFill/>
          </p:spPr>
          <p:txBody>
            <a:bodyPr wrap="square" rtlCol="0">
              <a:spAutoFit/>
            </a:bodyPr>
            <a:lstStyle/>
            <a:p>
              <a:pPr algn="ctr"/>
              <a:r>
                <a:rPr lang="pt-BR" sz="2000" b="1" dirty="0">
                  <a:solidFill>
                    <a:srgbClr val="EFE6C4"/>
                  </a:solidFill>
                  <a:latin typeface="+mj-lt"/>
                </a:rPr>
                <a:t>1 ensaio que avaliou  mortalidade incluiu + de 1 milhão de crianças e os demais 50 incluíram um total de 84.336 participantes</a:t>
              </a:r>
            </a:p>
          </p:txBody>
        </p:sp>
      </p:grpSp>
      <p:grpSp>
        <p:nvGrpSpPr>
          <p:cNvPr id="47" name="Agrupar 46">
            <a:extLst>
              <a:ext uri="{FF2B5EF4-FFF2-40B4-BE49-F238E27FC236}">
                <a16:creationId xmlns:a16="http://schemas.microsoft.com/office/drawing/2014/main" id="{B0010DFC-3AF0-BE96-63F0-4F4CCDD52D71}"/>
              </a:ext>
            </a:extLst>
          </p:cNvPr>
          <p:cNvGrpSpPr/>
          <p:nvPr/>
        </p:nvGrpSpPr>
        <p:grpSpPr>
          <a:xfrm>
            <a:off x="4212939" y="4451296"/>
            <a:ext cx="2851643" cy="2340887"/>
            <a:chOff x="5248470" y="4489312"/>
            <a:chExt cx="2851643" cy="2340887"/>
          </a:xfrm>
          <a:solidFill>
            <a:srgbClr val="D78D8D"/>
          </a:solidFill>
        </p:grpSpPr>
        <p:sp>
          <p:nvSpPr>
            <p:cNvPr id="48" name="Rectangle: Rounded Corners 13">
              <a:extLst>
                <a:ext uri="{FF2B5EF4-FFF2-40B4-BE49-F238E27FC236}">
                  <a16:creationId xmlns:a16="http://schemas.microsoft.com/office/drawing/2014/main" id="{5BED28DB-25B7-1688-362D-410503A86599}"/>
                </a:ext>
              </a:extLst>
            </p:cNvPr>
            <p:cNvSpPr/>
            <p:nvPr/>
          </p:nvSpPr>
          <p:spPr>
            <a:xfrm>
              <a:off x="5248470" y="4489312"/>
              <a:ext cx="2851643" cy="2313796"/>
            </a:xfrm>
            <a:prstGeom prst="roundRect">
              <a:avLst>
                <a:gd name="adj" fmla="val 727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49" name="CaixaDeTexto 48">
              <a:extLst>
                <a:ext uri="{FF2B5EF4-FFF2-40B4-BE49-F238E27FC236}">
                  <a16:creationId xmlns:a16="http://schemas.microsoft.com/office/drawing/2014/main" id="{DD3C59EA-2F1F-B8EA-831D-DF9821FE2E2A}"/>
                </a:ext>
              </a:extLst>
            </p:cNvPr>
            <p:cNvSpPr txBox="1"/>
            <p:nvPr/>
          </p:nvSpPr>
          <p:spPr>
            <a:xfrm>
              <a:off x="5320067" y="4521875"/>
              <a:ext cx="2733798" cy="2308324"/>
            </a:xfrm>
            <a:prstGeom prst="rect">
              <a:avLst/>
            </a:prstGeom>
            <a:grpFill/>
          </p:spPr>
          <p:txBody>
            <a:bodyPr wrap="square" rtlCol="0">
              <a:spAutoFit/>
            </a:bodyPr>
            <a:lstStyle/>
            <a:p>
              <a:pPr algn="ctr"/>
              <a:r>
                <a:rPr lang="pt-BR" b="1" dirty="0">
                  <a:solidFill>
                    <a:srgbClr val="EFE6C4"/>
                  </a:solidFill>
                  <a:latin typeface="+mj-lt"/>
                </a:rPr>
                <a:t>24 ensaios foram em populações categorizadas como  ALTA carga (9 ensaios com crianças com exame de fezes positivo), 18 com carga INTERMEDIÁRIA e 9  com BAIXA carga </a:t>
              </a:r>
            </a:p>
          </p:txBody>
        </p:sp>
      </p:grpSp>
      <p:pic>
        <p:nvPicPr>
          <p:cNvPr id="53" name="Picture 4" descr="mão desenhada doodle pessoas cérebro bulbo símbolo para pensar a ideia.  vetor isolado 4926590 Vetor no Vecteezy">
            <a:extLst>
              <a:ext uri="{FF2B5EF4-FFF2-40B4-BE49-F238E27FC236}">
                <a16:creationId xmlns:a16="http://schemas.microsoft.com/office/drawing/2014/main" id="{47862CB0-95EF-8232-58A5-743F920C71D6}"/>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l="16348" t="16788" r="18959" b="14217"/>
          <a:stretch/>
        </p:blipFill>
        <p:spPr bwMode="auto">
          <a:xfrm>
            <a:off x="-81975" y="2232970"/>
            <a:ext cx="4254920" cy="4537879"/>
          </a:xfrm>
          <a:prstGeom prst="rect">
            <a:avLst/>
          </a:prstGeom>
          <a:noFill/>
          <a:extLst>
            <a:ext uri="{909E8E84-426E-40DD-AFC4-6F175D3DCCD1}">
              <a14:hiddenFill xmlns:a14="http://schemas.microsoft.com/office/drawing/2010/main">
                <a:solidFill>
                  <a:srgbClr val="FFFFFF"/>
                </a:solidFill>
              </a14:hiddenFill>
            </a:ext>
          </a:extLst>
        </p:spPr>
      </p:pic>
      <p:sp>
        <p:nvSpPr>
          <p:cNvPr id="57" name="Título 4">
            <a:extLst>
              <a:ext uri="{FF2B5EF4-FFF2-40B4-BE49-F238E27FC236}">
                <a16:creationId xmlns:a16="http://schemas.microsoft.com/office/drawing/2014/main" id="{2F2CBE23-19B1-26A2-B901-56FE780BCD2C}"/>
              </a:ext>
            </a:extLst>
          </p:cNvPr>
          <p:cNvSpPr txBox="1">
            <a:spLocks/>
          </p:cNvSpPr>
          <p:nvPr/>
        </p:nvSpPr>
        <p:spPr>
          <a:xfrm rot="20490912">
            <a:off x="144685" y="2039317"/>
            <a:ext cx="11462514" cy="2738328"/>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pt-BR" sz="2800" dirty="0">
                <a:solidFill>
                  <a:srgbClr val="C00000"/>
                </a:solidFill>
                <a:latin typeface="Berlin Sans FB Demi" pitchFamily="34" charset="0"/>
                <a:ea typeface="+mj-ea"/>
                <a:cs typeface="+mj-cs"/>
              </a:rPr>
              <a:t>Observações e Conclusões dos autores:</a:t>
            </a:r>
          </a:p>
          <a:p>
            <a:pPr algn="ctr">
              <a:defRPr/>
            </a:pPr>
            <a:r>
              <a:rPr lang="pt-BR" sz="2800" dirty="0">
                <a:solidFill>
                  <a:srgbClr val="C00000"/>
                </a:solidFill>
                <a:latin typeface="Berlin Sans FB Demi" pitchFamily="34" charset="0"/>
                <a:ea typeface="+mj-ea"/>
                <a:cs typeface="+mj-cs"/>
              </a:rPr>
              <a:t>De acordo com os estudos avaliados, os programas de Saúde Pública para tratar regularmente todas as crianças com fármacos antiparasitários </a:t>
            </a:r>
            <a:r>
              <a:rPr lang="pt-BR" sz="2800" dirty="0">
                <a:solidFill>
                  <a:srgbClr val="C00000"/>
                </a:solidFill>
                <a:highlight>
                  <a:srgbClr val="FFFF00"/>
                </a:highlight>
                <a:latin typeface="Berlin Sans FB Demi" pitchFamily="34" charset="0"/>
                <a:ea typeface="+mj-ea"/>
                <a:cs typeface="+mj-cs"/>
              </a:rPr>
              <a:t>não parecem melhorar </a:t>
            </a:r>
            <a:r>
              <a:rPr lang="pt-BR" sz="2800" dirty="0">
                <a:solidFill>
                  <a:srgbClr val="C00000"/>
                </a:solidFill>
                <a:latin typeface="Berlin Sans FB Demi" pitchFamily="34" charset="0"/>
                <a:ea typeface="+mj-ea"/>
                <a:cs typeface="+mj-cs"/>
              </a:rPr>
              <a:t>ganho estatural, níveis de hemoglobina, cognição, performance escolar ou mortalidade</a:t>
            </a:r>
          </a:p>
        </p:txBody>
      </p:sp>
      <p:sp>
        <p:nvSpPr>
          <p:cNvPr id="58" name="CaixaDeTexto 57">
            <a:extLst>
              <a:ext uri="{FF2B5EF4-FFF2-40B4-BE49-F238E27FC236}">
                <a16:creationId xmlns:a16="http://schemas.microsoft.com/office/drawing/2014/main" id="{1A5799EF-55EB-75E8-C28F-806C3FE749DB}"/>
              </a:ext>
            </a:extLst>
          </p:cNvPr>
          <p:cNvSpPr txBox="1"/>
          <p:nvPr/>
        </p:nvSpPr>
        <p:spPr>
          <a:xfrm>
            <a:off x="8729333" y="6424889"/>
            <a:ext cx="4100211" cy="338554"/>
          </a:xfrm>
          <a:prstGeom prst="rect">
            <a:avLst/>
          </a:prstGeom>
          <a:noFill/>
        </p:spPr>
        <p:txBody>
          <a:bodyPr wrap="square" rtlCol="0">
            <a:spAutoFit/>
          </a:bodyPr>
          <a:lstStyle/>
          <a:p>
            <a:r>
              <a:rPr lang="pt-BR" sz="1600" dirty="0">
                <a:latin typeface="DIN Next LT Pro Medium" panose="020B0503020203050203" pitchFamily="34" charset="77"/>
              </a:rPr>
              <a:t>@sylviacamposnutri @dr.cristianorudge</a:t>
            </a:r>
          </a:p>
        </p:txBody>
      </p:sp>
    </p:spTree>
    <p:extLst>
      <p:ext uri="{BB962C8B-B14F-4D97-AF65-F5344CB8AC3E}">
        <p14:creationId xmlns:p14="http://schemas.microsoft.com/office/powerpoint/2010/main" val="67392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p:cTn id="15" dur="1000" fill="hold"/>
                                        <p:tgtEl>
                                          <p:spTgt spid="57"/>
                                        </p:tgtEl>
                                        <p:attrNameLst>
                                          <p:attrName>ppt_w</p:attrName>
                                        </p:attrNameLst>
                                      </p:cBhvr>
                                      <p:tavLst>
                                        <p:tav tm="0">
                                          <p:val>
                                            <p:fltVal val="0"/>
                                          </p:val>
                                        </p:tav>
                                        <p:tav tm="100000">
                                          <p:val>
                                            <p:strVal val="#ppt_w"/>
                                          </p:val>
                                        </p:tav>
                                      </p:tavLst>
                                    </p:anim>
                                    <p:anim calcmode="lin" valueType="num">
                                      <p:cBhvr>
                                        <p:cTn id="16" dur="1000" fill="hold"/>
                                        <p:tgtEl>
                                          <p:spTgt spid="57"/>
                                        </p:tgtEl>
                                        <p:attrNameLst>
                                          <p:attrName>ppt_h</p:attrName>
                                        </p:attrNameLst>
                                      </p:cBhvr>
                                      <p:tavLst>
                                        <p:tav tm="0">
                                          <p:val>
                                            <p:fltVal val="0"/>
                                          </p:val>
                                        </p:tav>
                                        <p:tav tm="100000">
                                          <p:val>
                                            <p:strVal val="#ppt_h"/>
                                          </p:val>
                                        </p:tav>
                                      </p:tavLst>
                                    </p:anim>
                                    <p:anim calcmode="lin" valueType="num">
                                      <p:cBhvr>
                                        <p:cTn id="17" dur="1000" fill="hold"/>
                                        <p:tgtEl>
                                          <p:spTgt spid="57"/>
                                        </p:tgtEl>
                                        <p:attrNameLst>
                                          <p:attrName>style.rotation</p:attrName>
                                        </p:attrNameLst>
                                      </p:cBhvr>
                                      <p:tavLst>
                                        <p:tav tm="0">
                                          <p:val>
                                            <p:fltVal val="90"/>
                                          </p:val>
                                        </p:tav>
                                        <p:tav tm="100000">
                                          <p:val>
                                            <p:fltVal val="0"/>
                                          </p:val>
                                        </p:tav>
                                      </p:tavLst>
                                    </p:anim>
                                    <p:animEffect transition="in" filter="fade">
                                      <p:cBhvr>
                                        <p:cTn id="18"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Como funciona o atendimento nutricional na Clínica Plenitude">
            <a:extLst>
              <a:ext uri="{FF2B5EF4-FFF2-40B4-BE49-F238E27FC236}">
                <a16:creationId xmlns:a16="http://schemas.microsoft.com/office/drawing/2014/main" id="{43732F23-911D-96BF-06F7-3DD1359CE0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367" b="8635"/>
          <a:stretch/>
        </p:blipFill>
        <p:spPr bwMode="auto">
          <a:xfrm>
            <a:off x="0" y="0"/>
            <a:ext cx="12192000" cy="6909765"/>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BC72ED21-B014-1501-C6FE-6B29904208CC}"/>
              </a:ext>
            </a:extLst>
          </p:cNvPr>
          <p:cNvPicPr>
            <a:picLocks noChangeAspect="1"/>
          </p:cNvPicPr>
          <p:nvPr/>
        </p:nvPicPr>
        <p:blipFill rotWithShape="1">
          <a:blip r:embed="rId4">
            <a:alphaModFix amt="47000"/>
          </a:blip>
          <a:srcRect t="20999" r="9464"/>
          <a:stretch/>
        </p:blipFill>
        <p:spPr>
          <a:xfrm>
            <a:off x="329528" y="452063"/>
            <a:ext cx="11303953" cy="5969285"/>
          </a:xfrm>
          <a:prstGeom prst="rect">
            <a:avLst/>
          </a:prstGeom>
        </p:spPr>
      </p:pic>
      <p:sp>
        <p:nvSpPr>
          <p:cNvPr id="4" name="TextBox 5">
            <a:extLst>
              <a:ext uri="{FF2B5EF4-FFF2-40B4-BE49-F238E27FC236}">
                <a16:creationId xmlns:a16="http://schemas.microsoft.com/office/drawing/2014/main" id="{9305AE7E-BC6B-6AF9-4FCF-86C49CD66CD9}"/>
              </a:ext>
            </a:extLst>
          </p:cNvPr>
          <p:cNvSpPr txBox="1"/>
          <p:nvPr/>
        </p:nvSpPr>
        <p:spPr>
          <a:xfrm>
            <a:off x="401261" y="2369869"/>
            <a:ext cx="11075539" cy="1569660"/>
          </a:xfrm>
          <a:prstGeom prst="rect">
            <a:avLst/>
          </a:prstGeom>
          <a:noFill/>
        </p:spPr>
        <p:txBody>
          <a:bodyPr wrap="square" rtlCol="0">
            <a:spAutoFit/>
          </a:bodyPr>
          <a:lstStyle/>
          <a:p>
            <a:pPr algn="ctr"/>
            <a:r>
              <a:rPr lang="en-US" sz="9600" b="1" dirty="0">
                <a:solidFill>
                  <a:schemeClr val="bg1"/>
                </a:solidFill>
                <a:latin typeface="Baguet Script" panose="00000500000000000000" pitchFamily="2" charset="0"/>
                <a:ea typeface="Inter" charset="0"/>
                <a:cs typeface="Aharoni" panose="020F0502020204030204" pitchFamily="2" charset="-79"/>
              </a:rPr>
              <a:t>Na </a:t>
            </a:r>
            <a:r>
              <a:rPr lang="en-US" sz="9600" b="1" dirty="0" err="1">
                <a:solidFill>
                  <a:schemeClr val="bg1"/>
                </a:solidFill>
                <a:latin typeface="Baguet Script" panose="00000500000000000000" pitchFamily="2" charset="0"/>
                <a:ea typeface="Inter" charset="0"/>
                <a:cs typeface="Aharoni" panose="020F0502020204030204" pitchFamily="2" charset="-79"/>
              </a:rPr>
              <a:t>Prática</a:t>
            </a:r>
            <a:r>
              <a:rPr lang="en-US" sz="9600" b="1" dirty="0">
                <a:solidFill>
                  <a:schemeClr val="bg1"/>
                </a:solidFill>
                <a:latin typeface="Baguet Script" panose="00000500000000000000" pitchFamily="2" charset="0"/>
                <a:ea typeface="Inter" charset="0"/>
                <a:cs typeface="Aharoni" panose="020F0502020204030204" pitchFamily="2" charset="-79"/>
              </a:rPr>
              <a:t> </a:t>
            </a:r>
            <a:r>
              <a:rPr lang="en-US" sz="9600" b="1" dirty="0" err="1">
                <a:solidFill>
                  <a:schemeClr val="bg1"/>
                </a:solidFill>
                <a:latin typeface="Baguet Script" panose="00000500000000000000" pitchFamily="2" charset="0"/>
                <a:ea typeface="Inter" charset="0"/>
                <a:cs typeface="Aharoni" panose="020F0502020204030204" pitchFamily="2" charset="-79"/>
              </a:rPr>
              <a:t>Clínica</a:t>
            </a:r>
            <a:r>
              <a:rPr lang="en-US" sz="9600" b="1" dirty="0">
                <a:solidFill>
                  <a:schemeClr val="bg1"/>
                </a:solidFill>
                <a:latin typeface="Baguet Script" panose="00000500000000000000" pitchFamily="2" charset="0"/>
                <a:ea typeface="Inter" charset="0"/>
                <a:cs typeface="Aharoni" panose="020F0502020204030204" pitchFamily="2" charset="-79"/>
              </a:rPr>
              <a:t>…</a:t>
            </a:r>
          </a:p>
        </p:txBody>
      </p:sp>
      <p:sp>
        <p:nvSpPr>
          <p:cNvPr id="3" name="CaixaDeTexto 2">
            <a:extLst>
              <a:ext uri="{FF2B5EF4-FFF2-40B4-BE49-F238E27FC236}">
                <a16:creationId xmlns:a16="http://schemas.microsoft.com/office/drawing/2014/main" id="{2D8068BC-21CA-05B3-0BEC-0926D6227443}"/>
              </a:ext>
            </a:extLst>
          </p:cNvPr>
          <p:cNvSpPr txBox="1"/>
          <p:nvPr/>
        </p:nvSpPr>
        <p:spPr>
          <a:xfrm>
            <a:off x="9579301" y="5779869"/>
            <a:ext cx="2337613" cy="646331"/>
          </a:xfrm>
          <a:prstGeom prst="rect">
            <a:avLst/>
          </a:prstGeom>
          <a:noFill/>
        </p:spPr>
        <p:txBody>
          <a:bodyPr wrap="square" rtlCol="0">
            <a:spAutoFit/>
          </a:bodyPr>
          <a:lstStyle/>
          <a:p>
            <a:r>
              <a:rPr lang="pt-BR" dirty="0">
                <a:solidFill>
                  <a:schemeClr val="bg1"/>
                </a:solidFill>
                <a:latin typeface="DIN Next LT Pro Medium" panose="020B0503020203050203" pitchFamily="34" charset="77"/>
              </a:rPr>
              <a:t>@sylviacamposnutri</a:t>
            </a:r>
          </a:p>
          <a:p>
            <a:r>
              <a:rPr lang="pt-BR"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27419701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3" name="Google Shape;163;p8"/>
          <p:cNvSpPr txBox="1"/>
          <p:nvPr/>
        </p:nvSpPr>
        <p:spPr>
          <a:xfrm>
            <a:off x="1487371" y="5516756"/>
            <a:ext cx="4227631" cy="323125"/>
          </a:xfrm>
          <a:prstGeom prst="rect">
            <a:avLst/>
          </a:prstGeom>
          <a:noFill/>
          <a:ln>
            <a:noFill/>
          </a:ln>
        </p:spPr>
        <p:txBody>
          <a:bodyPr spcFirstLastPara="1" wrap="square" lIns="91425" tIns="45700" rIns="91425" bIns="45700" anchor="t" anchorCtr="0">
            <a:spAutoFit/>
          </a:bodyPr>
          <a:lstStyle/>
          <a:p>
            <a:r>
              <a:rPr lang="en-US" sz="1500">
                <a:solidFill>
                  <a:schemeClr val="lt1"/>
                </a:solidFill>
                <a:latin typeface="Ubuntu"/>
                <a:ea typeface="Ubuntu"/>
                <a:cs typeface="Ubuntu"/>
                <a:sym typeface="Ubuntu"/>
              </a:rPr>
              <a:t>@sylviacamposnutri </a:t>
            </a:r>
            <a:endParaRPr/>
          </a:p>
        </p:txBody>
      </p:sp>
      <p:sp>
        <p:nvSpPr>
          <p:cNvPr id="169" name="Google Shape;169;p8"/>
          <p:cNvSpPr txBox="1"/>
          <p:nvPr/>
        </p:nvSpPr>
        <p:spPr>
          <a:xfrm>
            <a:off x="669815" y="-219496"/>
            <a:ext cx="10899885" cy="1046400"/>
          </a:xfrm>
          <a:prstGeom prst="rect">
            <a:avLst/>
          </a:prstGeom>
          <a:noFill/>
          <a:ln>
            <a:noFill/>
          </a:ln>
        </p:spPr>
        <p:txBody>
          <a:bodyPr spcFirstLastPara="1" wrap="square" lIns="91425" tIns="45700" rIns="91425" bIns="45700" anchor="t" anchorCtr="0">
            <a:spAutoFit/>
          </a:bodyPr>
          <a:lstStyle/>
          <a:p>
            <a:pPr algn="ctr"/>
            <a:endParaRPr lang="en-US" dirty="0">
              <a:solidFill>
                <a:srgbClr val="AB3B3B"/>
              </a:solidFill>
            </a:endParaRPr>
          </a:p>
          <a:p>
            <a:pPr algn="ctr"/>
            <a:r>
              <a:rPr lang="en-US" sz="4400" b="1" dirty="0">
                <a:solidFill>
                  <a:srgbClr val="AB3B3B"/>
                </a:solidFill>
                <a:latin typeface="Baguet Script" panose="00000500000000000000" pitchFamily="2" charset="0"/>
                <a:ea typeface="Poppins"/>
                <a:cs typeface="Poppins"/>
                <a:sym typeface="Poppins"/>
              </a:rPr>
              <a:t>EXAME de </a:t>
            </a:r>
            <a:r>
              <a:rPr lang="en-US" sz="4400" b="1" dirty="0" err="1">
                <a:solidFill>
                  <a:srgbClr val="AB3B3B"/>
                </a:solidFill>
                <a:latin typeface="Baguet Script" panose="00000500000000000000" pitchFamily="2" charset="0"/>
                <a:ea typeface="Poppins"/>
                <a:cs typeface="Poppins"/>
                <a:sym typeface="Poppins"/>
              </a:rPr>
              <a:t>fezes</a:t>
            </a:r>
            <a:r>
              <a:rPr lang="en-US" sz="4400" b="1" dirty="0">
                <a:solidFill>
                  <a:srgbClr val="AB3B3B"/>
                </a:solidFill>
                <a:latin typeface="Baguet Script" panose="00000500000000000000" pitchFamily="2" charset="0"/>
                <a:ea typeface="Poppins"/>
                <a:cs typeface="Poppins"/>
                <a:sym typeface="Poppins"/>
              </a:rPr>
              <a:t> – MIF e </a:t>
            </a:r>
            <a:r>
              <a:rPr lang="en-US" sz="4400" b="1" dirty="0" err="1">
                <a:solidFill>
                  <a:srgbClr val="AB3B3B"/>
                </a:solidFill>
                <a:latin typeface="Baguet Script" panose="00000500000000000000" pitchFamily="2" charset="0"/>
                <a:ea typeface="Poppins"/>
                <a:cs typeface="Poppins"/>
                <a:sym typeface="Poppins"/>
              </a:rPr>
              <a:t>Fezes</a:t>
            </a:r>
            <a:r>
              <a:rPr lang="en-US" sz="4400" b="1" dirty="0">
                <a:solidFill>
                  <a:srgbClr val="AB3B3B"/>
                </a:solidFill>
                <a:latin typeface="Baguet Script" panose="00000500000000000000" pitchFamily="2" charset="0"/>
                <a:ea typeface="Poppins"/>
                <a:cs typeface="Poppins"/>
                <a:sym typeface="Poppins"/>
              </a:rPr>
              <a:t> frescas</a:t>
            </a:r>
          </a:p>
        </p:txBody>
      </p:sp>
      <p:pic>
        <p:nvPicPr>
          <p:cNvPr id="12" name="Imagem 11">
            <a:extLst>
              <a:ext uri="{FF2B5EF4-FFF2-40B4-BE49-F238E27FC236}">
                <a16:creationId xmlns:a16="http://schemas.microsoft.com/office/drawing/2014/main" id="{A3DBD3B2-ADBB-089F-16A2-2FAF81A64BAF}"/>
              </a:ext>
            </a:extLst>
          </p:cNvPr>
          <p:cNvPicPr>
            <a:picLocks noChangeAspect="1"/>
          </p:cNvPicPr>
          <p:nvPr/>
        </p:nvPicPr>
        <p:blipFill rotWithShape="1">
          <a:blip r:embed="rId3"/>
          <a:srcRect r="13000"/>
          <a:stretch/>
        </p:blipFill>
        <p:spPr>
          <a:xfrm>
            <a:off x="936380" y="949187"/>
            <a:ext cx="4910741" cy="532660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 name="Imagem 1">
            <a:extLst>
              <a:ext uri="{FF2B5EF4-FFF2-40B4-BE49-F238E27FC236}">
                <a16:creationId xmlns:a16="http://schemas.microsoft.com/office/drawing/2014/main" id="{5445D601-3843-93BE-8706-FD42C5789A90}"/>
              </a:ext>
            </a:extLst>
          </p:cNvPr>
          <p:cNvPicPr>
            <a:picLocks noChangeAspect="1"/>
          </p:cNvPicPr>
          <p:nvPr/>
        </p:nvPicPr>
        <p:blipFill rotWithShape="1">
          <a:blip r:embed="rId4"/>
          <a:srcRect r="2524"/>
          <a:stretch/>
        </p:blipFill>
        <p:spPr>
          <a:xfrm>
            <a:off x="6132824" y="999682"/>
            <a:ext cx="5072005" cy="527610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tângulo 13">
            <a:extLst>
              <a:ext uri="{FF2B5EF4-FFF2-40B4-BE49-F238E27FC236}">
                <a16:creationId xmlns:a16="http://schemas.microsoft.com/office/drawing/2014/main" id="{B392C094-EDB5-F953-78E3-5449FAE923D2}"/>
              </a:ext>
            </a:extLst>
          </p:cNvPr>
          <p:cNvSpPr/>
          <p:nvPr/>
        </p:nvSpPr>
        <p:spPr>
          <a:xfrm>
            <a:off x="3070055" y="3711017"/>
            <a:ext cx="1569155" cy="246219"/>
          </a:xfrm>
          <a:prstGeom prst="rect">
            <a:avLst/>
          </a:prstGeom>
          <a:noFill/>
          <a:ln w="381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pt-BR" sz="1200">
              <a:solidFill>
                <a:srgbClr val="000000"/>
              </a:solidFill>
              <a:latin typeface="+mj-lt"/>
              <a:ea typeface="+mj-ea"/>
              <a:cs typeface="+mj-cs"/>
              <a:sym typeface="Calibri"/>
            </a:endParaRPr>
          </a:p>
        </p:txBody>
      </p:sp>
      <p:sp>
        <p:nvSpPr>
          <p:cNvPr id="15" name="Retângulo 14">
            <a:extLst>
              <a:ext uri="{FF2B5EF4-FFF2-40B4-BE49-F238E27FC236}">
                <a16:creationId xmlns:a16="http://schemas.microsoft.com/office/drawing/2014/main" id="{403F441D-A57E-3489-96A2-818C59209E34}"/>
              </a:ext>
            </a:extLst>
          </p:cNvPr>
          <p:cNvSpPr/>
          <p:nvPr/>
        </p:nvSpPr>
        <p:spPr>
          <a:xfrm>
            <a:off x="3081346" y="5573683"/>
            <a:ext cx="1569155" cy="246219"/>
          </a:xfrm>
          <a:prstGeom prst="rect">
            <a:avLst/>
          </a:prstGeom>
          <a:noFill/>
          <a:ln w="381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pt-BR" sz="1200">
              <a:solidFill>
                <a:srgbClr val="000000"/>
              </a:solidFill>
              <a:latin typeface="+mj-lt"/>
              <a:ea typeface="+mj-ea"/>
              <a:cs typeface="+mj-cs"/>
              <a:sym typeface="Calibri"/>
            </a:endParaRPr>
          </a:p>
        </p:txBody>
      </p:sp>
      <p:grpSp>
        <p:nvGrpSpPr>
          <p:cNvPr id="16" name="Agrupar 15">
            <a:extLst>
              <a:ext uri="{FF2B5EF4-FFF2-40B4-BE49-F238E27FC236}">
                <a16:creationId xmlns:a16="http://schemas.microsoft.com/office/drawing/2014/main" id="{8306924F-6AA0-9CAC-3990-C5D4F583773F}"/>
              </a:ext>
            </a:extLst>
          </p:cNvPr>
          <p:cNvGrpSpPr/>
          <p:nvPr/>
        </p:nvGrpSpPr>
        <p:grpSpPr>
          <a:xfrm>
            <a:off x="5337314" y="4854322"/>
            <a:ext cx="5746421" cy="1474449"/>
            <a:chOff x="8412239" y="1624116"/>
            <a:chExt cx="9376566" cy="1989321"/>
          </a:xfrm>
        </p:grpSpPr>
        <p:pic>
          <p:nvPicPr>
            <p:cNvPr id="17" name="Imagem 16">
              <a:extLst>
                <a:ext uri="{FF2B5EF4-FFF2-40B4-BE49-F238E27FC236}">
                  <a16:creationId xmlns:a16="http://schemas.microsoft.com/office/drawing/2014/main" id="{B936F235-9CBF-8B55-A34A-5AF0268D98BF}"/>
                </a:ext>
              </a:extLst>
            </p:cNvPr>
            <p:cNvPicPr>
              <a:picLocks noChangeAspect="1"/>
            </p:cNvPicPr>
            <p:nvPr/>
          </p:nvPicPr>
          <p:blipFill>
            <a:blip r:embed="rId5"/>
            <a:stretch>
              <a:fillRect/>
            </a:stretch>
          </p:blipFill>
          <p:spPr>
            <a:xfrm>
              <a:off x="8412239" y="1624116"/>
              <a:ext cx="9376566" cy="198932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0" name="Retângulo 19">
              <a:extLst>
                <a:ext uri="{FF2B5EF4-FFF2-40B4-BE49-F238E27FC236}">
                  <a16:creationId xmlns:a16="http://schemas.microsoft.com/office/drawing/2014/main" id="{F8AF6E72-8992-C6CA-0BBA-42434F6B89E3}"/>
                </a:ext>
              </a:extLst>
            </p:cNvPr>
            <p:cNvSpPr/>
            <p:nvPr/>
          </p:nvSpPr>
          <p:spPr>
            <a:xfrm>
              <a:off x="8551332" y="3137821"/>
              <a:ext cx="2506134" cy="332198"/>
            </a:xfrm>
            <a:prstGeom prst="rect">
              <a:avLst/>
            </a:prstGeom>
            <a:noFill/>
            <a:ln w="38100" cap="flat">
              <a:solidFill>
                <a:srgbClr val="FF0000"/>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0479" tIns="30479" rIns="30479" bIns="30479" numCol="1" spcCol="38100" rtlCol="0" anchor="ctr">
              <a:spAutoFit/>
            </a:bodyPr>
            <a:lstStyle/>
            <a:p>
              <a:pPr defTabSz="609630" hangingPunct="0"/>
              <a:endParaRPr lang="pt-BR" sz="1200">
                <a:solidFill>
                  <a:srgbClr val="000000"/>
                </a:solidFill>
                <a:latin typeface="+mj-lt"/>
                <a:ea typeface="+mj-ea"/>
                <a:cs typeface="+mj-cs"/>
                <a:sym typeface="Calibri"/>
              </a:endParaRPr>
            </a:p>
          </p:txBody>
        </p:sp>
      </p:grpSp>
      <p:sp>
        <p:nvSpPr>
          <p:cNvPr id="3" name="CaixaDeTexto 2">
            <a:extLst>
              <a:ext uri="{FF2B5EF4-FFF2-40B4-BE49-F238E27FC236}">
                <a16:creationId xmlns:a16="http://schemas.microsoft.com/office/drawing/2014/main" id="{26D6324C-1DEF-14F7-5717-72F62908AA51}"/>
              </a:ext>
            </a:extLst>
          </p:cNvPr>
          <p:cNvSpPr txBox="1"/>
          <p:nvPr/>
        </p:nvSpPr>
        <p:spPr>
          <a:xfrm>
            <a:off x="10295989" y="6275070"/>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Tree>
    <p:extLst>
      <p:ext uri="{BB962C8B-B14F-4D97-AF65-F5344CB8AC3E}">
        <p14:creationId xmlns:p14="http://schemas.microsoft.com/office/powerpoint/2010/main" val="277461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9" name="Google Shape;169;p8"/>
          <p:cNvSpPr txBox="1"/>
          <p:nvPr/>
        </p:nvSpPr>
        <p:spPr>
          <a:xfrm>
            <a:off x="646057" y="-312147"/>
            <a:ext cx="10899885" cy="1046400"/>
          </a:xfrm>
          <a:prstGeom prst="rect">
            <a:avLst/>
          </a:prstGeom>
          <a:noFill/>
          <a:ln>
            <a:noFill/>
          </a:ln>
        </p:spPr>
        <p:txBody>
          <a:bodyPr spcFirstLastPara="1" wrap="square" lIns="91425" tIns="45700" rIns="91425" bIns="45700" anchor="t" anchorCtr="0">
            <a:spAutoFit/>
          </a:bodyPr>
          <a:lstStyle/>
          <a:p>
            <a:pPr algn="ctr"/>
            <a:endParaRPr lang="en-US" dirty="0">
              <a:solidFill>
                <a:srgbClr val="AB3B3B"/>
              </a:solidFill>
            </a:endParaRPr>
          </a:p>
          <a:p>
            <a:pPr algn="ctr"/>
            <a:r>
              <a:rPr lang="en-US" sz="4400" b="1" dirty="0">
                <a:solidFill>
                  <a:srgbClr val="AB3B3B"/>
                </a:solidFill>
                <a:latin typeface="Baguet Script" panose="00000500000000000000" pitchFamily="2" charset="0"/>
                <a:ea typeface="Poppins"/>
                <a:cs typeface="Poppins"/>
                <a:sym typeface="Poppins"/>
              </a:rPr>
              <a:t>EXAME de </a:t>
            </a:r>
            <a:r>
              <a:rPr lang="en-US" sz="4400" b="1" dirty="0" err="1">
                <a:solidFill>
                  <a:srgbClr val="AB3B3B"/>
                </a:solidFill>
                <a:latin typeface="Baguet Script" panose="00000500000000000000" pitchFamily="2" charset="0"/>
                <a:ea typeface="Poppins"/>
                <a:cs typeface="Poppins"/>
                <a:sym typeface="Poppins"/>
              </a:rPr>
              <a:t>fezes</a:t>
            </a:r>
            <a:r>
              <a:rPr lang="en-US" sz="4400" b="1" dirty="0">
                <a:solidFill>
                  <a:srgbClr val="AB3B3B"/>
                </a:solidFill>
                <a:latin typeface="Baguet Script" panose="00000500000000000000" pitchFamily="2" charset="0"/>
                <a:ea typeface="Poppins"/>
                <a:cs typeface="Poppins"/>
                <a:sym typeface="Poppins"/>
              </a:rPr>
              <a:t> – </a:t>
            </a:r>
            <a:r>
              <a:rPr lang="en-US" sz="4400" b="1" dirty="0" err="1">
                <a:solidFill>
                  <a:srgbClr val="AB3B3B"/>
                </a:solidFill>
                <a:latin typeface="Baguet Script" panose="00000500000000000000" pitchFamily="2" charset="0"/>
                <a:ea typeface="Poppins"/>
                <a:cs typeface="Poppins"/>
                <a:sym typeface="Poppins"/>
              </a:rPr>
              <a:t>Copromax</a:t>
            </a:r>
            <a:endParaRPr lang="en-US" sz="4400" b="1" dirty="0">
              <a:solidFill>
                <a:srgbClr val="AB3B3B"/>
              </a:solidFill>
              <a:latin typeface="Baguet Script" panose="00000500000000000000" pitchFamily="2" charset="0"/>
              <a:ea typeface="Poppins"/>
              <a:cs typeface="Poppins"/>
              <a:sym typeface="Poppins"/>
            </a:endParaRPr>
          </a:p>
        </p:txBody>
      </p:sp>
      <p:pic>
        <p:nvPicPr>
          <p:cNvPr id="4" name="Imagem 3">
            <a:extLst>
              <a:ext uri="{FF2B5EF4-FFF2-40B4-BE49-F238E27FC236}">
                <a16:creationId xmlns:a16="http://schemas.microsoft.com/office/drawing/2014/main" id="{13047828-E249-8F3C-77CD-8993B0C9804B}"/>
              </a:ext>
            </a:extLst>
          </p:cNvPr>
          <p:cNvPicPr>
            <a:picLocks noChangeAspect="1"/>
          </p:cNvPicPr>
          <p:nvPr/>
        </p:nvPicPr>
        <p:blipFill rotWithShape="1">
          <a:blip r:embed="rId3"/>
          <a:srcRect r="5120"/>
          <a:stretch/>
        </p:blipFill>
        <p:spPr>
          <a:xfrm>
            <a:off x="0" y="817801"/>
            <a:ext cx="6551835" cy="3538300"/>
          </a:xfrm>
          <a:prstGeom prst="rect">
            <a:avLst/>
          </a:prstGeom>
          <a:ln>
            <a:noFill/>
          </a:ln>
          <a:effectLst>
            <a:outerShdw blurRad="292100" dist="139700" dir="2700000" algn="tl" rotWithShape="0">
              <a:srgbClr val="333333">
                <a:alpha val="65000"/>
              </a:srgbClr>
            </a:outerShdw>
          </a:effectLst>
        </p:spPr>
      </p:pic>
      <p:sp>
        <p:nvSpPr>
          <p:cNvPr id="5" name="Retângulo 4">
            <a:extLst>
              <a:ext uri="{FF2B5EF4-FFF2-40B4-BE49-F238E27FC236}">
                <a16:creationId xmlns:a16="http://schemas.microsoft.com/office/drawing/2014/main" id="{C254BDE6-32E0-0C7B-0541-6D9979D085C4}"/>
              </a:ext>
            </a:extLst>
          </p:cNvPr>
          <p:cNvSpPr/>
          <p:nvPr/>
        </p:nvSpPr>
        <p:spPr>
          <a:xfrm>
            <a:off x="0" y="2320251"/>
            <a:ext cx="2489200" cy="304800"/>
          </a:xfrm>
          <a:prstGeom prst="rect">
            <a:avLst/>
          </a:prstGeom>
          <a:noFill/>
          <a:ln w="57150">
            <a:solidFill>
              <a:srgbClr val="C3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CaixaDeTexto 5">
            <a:extLst>
              <a:ext uri="{FF2B5EF4-FFF2-40B4-BE49-F238E27FC236}">
                <a16:creationId xmlns:a16="http://schemas.microsoft.com/office/drawing/2014/main" id="{079F6957-1F28-352E-46A3-B84C0B35D389}"/>
              </a:ext>
            </a:extLst>
          </p:cNvPr>
          <p:cNvSpPr txBox="1"/>
          <p:nvPr/>
        </p:nvSpPr>
        <p:spPr>
          <a:xfrm>
            <a:off x="7021735" y="1048168"/>
            <a:ext cx="4399410" cy="2154436"/>
          </a:xfrm>
          <a:prstGeom prst="rect">
            <a:avLst/>
          </a:prstGeom>
          <a:noFill/>
        </p:spPr>
        <p:txBody>
          <a:bodyPr wrap="square" rtlCol="0">
            <a:spAutoFit/>
          </a:bodyPr>
          <a:lstStyle/>
          <a:p>
            <a:pPr algn="ctr"/>
            <a:r>
              <a:rPr lang="pt-BR" sz="2000" b="1" dirty="0">
                <a:highlight>
                  <a:srgbClr val="FFFF00"/>
                </a:highlight>
                <a:latin typeface="DIN Next LT Pro Medium" panose="020B0503020203050203" pitchFamily="34" charset="77"/>
              </a:rPr>
              <a:t>Paciente portador de SIBO (foi tratado com ATB). No </a:t>
            </a:r>
            <a:r>
              <a:rPr lang="pt-BR" sz="2000" b="1" dirty="0" err="1">
                <a:highlight>
                  <a:srgbClr val="FFFF00"/>
                </a:highlight>
                <a:latin typeface="DIN Next LT Pro Medium" panose="020B0503020203050203" pitchFamily="34" charset="77"/>
              </a:rPr>
              <a:t>coprológico</a:t>
            </a:r>
            <a:r>
              <a:rPr lang="pt-BR" sz="2000" b="1" dirty="0">
                <a:highlight>
                  <a:srgbClr val="FFFF00"/>
                </a:highlight>
                <a:latin typeface="DIN Next LT Pro Medium" panose="020B0503020203050203" pitchFamily="34" charset="77"/>
              </a:rPr>
              <a:t> apresentava:</a:t>
            </a:r>
          </a:p>
          <a:p>
            <a:pPr algn="ctr"/>
            <a:endParaRPr lang="pt-BR" sz="1200" b="1" dirty="0">
              <a:highlight>
                <a:srgbClr val="FFFF00"/>
              </a:highlight>
              <a:latin typeface="DIN Next LT Pro Medium" panose="020B0503020203050203" pitchFamily="34" charset="77"/>
              <a:sym typeface="Symbol" panose="05050102010706020507" pitchFamily="18" charset="2"/>
            </a:endParaRPr>
          </a:p>
          <a:p>
            <a:pPr algn="ctr"/>
            <a:r>
              <a:rPr lang="pt-BR" sz="2000" b="1" dirty="0">
                <a:highlight>
                  <a:srgbClr val="FFFF00"/>
                </a:highlight>
                <a:latin typeface="DIN Next LT Pro Medium" panose="020B0503020203050203" pitchFamily="34" charset="77"/>
                <a:sym typeface="Symbol" panose="05050102010706020507" pitchFamily="18" charset="2"/>
              </a:rPr>
              <a:t> Fibras vegetais, muco, ZO, Histamina e ácidos orgânicos</a:t>
            </a:r>
          </a:p>
          <a:p>
            <a:pPr marL="342900" indent="-342900" algn="ctr">
              <a:buFont typeface="Symbol" panose="05050102010706020507" pitchFamily="18" charset="2"/>
              <a:buChar char="ß"/>
            </a:pPr>
            <a:r>
              <a:rPr lang="pt-BR" sz="2000" b="1" dirty="0">
                <a:highlight>
                  <a:srgbClr val="FFFF00"/>
                </a:highlight>
                <a:latin typeface="DIN Next LT Pro Medium" panose="020B0503020203050203" pitchFamily="34" charset="77"/>
                <a:sym typeface="Symbol" panose="05050102010706020507" pitchFamily="18" charset="2"/>
              </a:rPr>
              <a:t>IgA secretória</a:t>
            </a:r>
          </a:p>
          <a:p>
            <a:pPr algn="ctr"/>
            <a:r>
              <a:rPr lang="pt-BR" sz="2000" b="1" dirty="0">
                <a:highlight>
                  <a:srgbClr val="FFFF00"/>
                </a:highlight>
                <a:latin typeface="DIN Next LT Pro Medium" panose="020B0503020203050203" pitchFamily="34" charset="77"/>
                <a:sym typeface="Symbol" panose="05050102010706020507" pitchFamily="18" charset="2"/>
              </a:rPr>
              <a:t>Deficiência Pancreática Exócrina</a:t>
            </a:r>
            <a:endParaRPr lang="pt-BR" sz="2000" b="1" dirty="0">
              <a:highlight>
                <a:srgbClr val="FFFF00"/>
              </a:highlight>
              <a:latin typeface="DIN Next LT Pro Medium" panose="020B0503020203050203" pitchFamily="34" charset="77"/>
            </a:endParaRPr>
          </a:p>
        </p:txBody>
      </p:sp>
      <p:sp>
        <p:nvSpPr>
          <p:cNvPr id="7" name="CaixaDeTexto 6">
            <a:extLst>
              <a:ext uri="{FF2B5EF4-FFF2-40B4-BE49-F238E27FC236}">
                <a16:creationId xmlns:a16="http://schemas.microsoft.com/office/drawing/2014/main" id="{A31F8966-A2F9-7ED5-E2CF-9429A61B6353}"/>
              </a:ext>
            </a:extLst>
          </p:cNvPr>
          <p:cNvSpPr txBox="1"/>
          <p:nvPr/>
        </p:nvSpPr>
        <p:spPr>
          <a:xfrm rot="965879">
            <a:off x="4946792" y="1174659"/>
            <a:ext cx="1852713" cy="646331"/>
          </a:xfrm>
          <a:prstGeom prst="rect">
            <a:avLst/>
          </a:prstGeom>
          <a:solidFill>
            <a:srgbClr val="CEBA80"/>
          </a:solidFill>
        </p:spPr>
        <p:txBody>
          <a:bodyPr wrap="square" rtlCol="0">
            <a:spAutoFit/>
          </a:bodyPr>
          <a:lstStyle/>
          <a:p>
            <a:pPr algn="ctr"/>
            <a:r>
              <a:rPr lang="pt-BR" b="1" dirty="0">
                <a:latin typeface="Baguet Script" panose="00000500000000000000" pitchFamily="2" charset="0"/>
              </a:rPr>
              <a:t>Diarreia 3x/d Gases, DA, Dor</a:t>
            </a:r>
          </a:p>
        </p:txBody>
      </p:sp>
      <p:pic>
        <p:nvPicPr>
          <p:cNvPr id="9" name="Imagem 8">
            <a:extLst>
              <a:ext uri="{FF2B5EF4-FFF2-40B4-BE49-F238E27FC236}">
                <a16:creationId xmlns:a16="http://schemas.microsoft.com/office/drawing/2014/main" id="{3912F496-6358-8D34-29DB-03EA4F133D4E}"/>
              </a:ext>
            </a:extLst>
          </p:cNvPr>
          <p:cNvPicPr>
            <a:picLocks noChangeAspect="1"/>
          </p:cNvPicPr>
          <p:nvPr/>
        </p:nvPicPr>
        <p:blipFill>
          <a:blip r:embed="rId4"/>
          <a:stretch>
            <a:fillRect/>
          </a:stretch>
        </p:blipFill>
        <p:spPr>
          <a:xfrm>
            <a:off x="5156200" y="3426652"/>
            <a:ext cx="7035800" cy="3566385"/>
          </a:xfrm>
          <a:prstGeom prst="rect">
            <a:avLst/>
          </a:prstGeom>
        </p:spPr>
      </p:pic>
      <p:sp>
        <p:nvSpPr>
          <p:cNvPr id="10" name="CaixaDeTexto 9">
            <a:extLst>
              <a:ext uri="{FF2B5EF4-FFF2-40B4-BE49-F238E27FC236}">
                <a16:creationId xmlns:a16="http://schemas.microsoft.com/office/drawing/2014/main" id="{719B39B3-94BF-43CA-4F0D-3F312C3D4247}"/>
              </a:ext>
            </a:extLst>
          </p:cNvPr>
          <p:cNvSpPr txBox="1"/>
          <p:nvPr/>
        </p:nvSpPr>
        <p:spPr>
          <a:xfrm>
            <a:off x="106172" y="4501517"/>
            <a:ext cx="5050027" cy="2123658"/>
          </a:xfrm>
          <a:prstGeom prst="rect">
            <a:avLst/>
          </a:prstGeom>
          <a:noFill/>
        </p:spPr>
        <p:txBody>
          <a:bodyPr wrap="square" rtlCol="0">
            <a:spAutoFit/>
          </a:bodyPr>
          <a:lstStyle/>
          <a:p>
            <a:pPr algn="ctr"/>
            <a:r>
              <a:rPr lang="pt-BR" sz="2000" b="1" dirty="0">
                <a:highlight>
                  <a:srgbClr val="FFFF00"/>
                </a:highlight>
                <a:latin typeface="DIN Next LT Pro Medium" panose="020B0503020203050203" pitchFamily="34" charset="77"/>
              </a:rPr>
              <a:t>Paciente em investigação de SIBO e Doença Celíaca. No </a:t>
            </a:r>
            <a:r>
              <a:rPr lang="pt-BR" sz="2000" b="1" dirty="0" err="1">
                <a:highlight>
                  <a:srgbClr val="FFFF00"/>
                </a:highlight>
                <a:latin typeface="DIN Next LT Pro Medium" panose="020B0503020203050203" pitchFamily="34" charset="77"/>
              </a:rPr>
              <a:t>coprológico</a:t>
            </a:r>
            <a:r>
              <a:rPr lang="pt-BR" sz="2000" b="1" dirty="0">
                <a:highlight>
                  <a:srgbClr val="FFFF00"/>
                </a:highlight>
                <a:latin typeface="DIN Next LT Pro Medium" panose="020B0503020203050203" pitchFamily="34" charset="77"/>
              </a:rPr>
              <a:t> apresentava:</a:t>
            </a:r>
          </a:p>
          <a:p>
            <a:pPr algn="ctr"/>
            <a:endParaRPr lang="pt-BR" sz="1200" b="1" dirty="0">
              <a:highlight>
                <a:srgbClr val="FFFF00"/>
              </a:highlight>
              <a:latin typeface="DIN Next LT Pro Medium" panose="020B0503020203050203" pitchFamily="34" charset="77"/>
              <a:sym typeface="Symbol" panose="05050102010706020507" pitchFamily="18" charset="2"/>
            </a:endParaRPr>
          </a:p>
          <a:p>
            <a:pPr algn="ctr"/>
            <a:r>
              <a:rPr lang="pt-BR" sz="2000" b="1" dirty="0">
                <a:highlight>
                  <a:srgbClr val="FFFF00"/>
                </a:highlight>
                <a:latin typeface="DIN Next LT Pro Medium" panose="020B0503020203050203" pitchFamily="34" charset="77"/>
                <a:sym typeface="Symbol" panose="05050102010706020507" pitchFamily="18" charset="2"/>
              </a:rPr>
              <a:t> Celulose digestível, amido (todos), muco, ZO, ácidos orgânicos e cristais de </a:t>
            </a:r>
            <a:r>
              <a:rPr lang="pt-BR" sz="2000" b="1" dirty="0" err="1">
                <a:highlight>
                  <a:srgbClr val="FFFF00"/>
                </a:highlight>
                <a:latin typeface="DIN Next LT Pro Medium" panose="020B0503020203050203" pitchFamily="34" charset="77"/>
                <a:sym typeface="Symbol" panose="05050102010706020507" pitchFamily="18" charset="2"/>
              </a:rPr>
              <a:t>Charcot-Leyden</a:t>
            </a:r>
            <a:endParaRPr lang="pt-BR" sz="2000" b="1" dirty="0">
              <a:highlight>
                <a:srgbClr val="FFFF00"/>
              </a:highlight>
              <a:latin typeface="DIN Next LT Pro Medium" panose="020B0503020203050203" pitchFamily="34" charset="77"/>
              <a:sym typeface="Symbol" panose="05050102010706020507" pitchFamily="18" charset="2"/>
            </a:endParaRPr>
          </a:p>
          <a:p>
            <a:pPr algn="ctr"/>
            <a:r>
              <a:rPr lang="pt-BR" sz="2000" b="1" dirty="0">
                <a:highlight>
                  <a:srgbClr val="FFFF00"/>
                </a:highlight>
                <a:latin typeface="DIN Next LT Pro Medium" panose="020B0503020203050203" pitchFamily="34" charset="77"/>
                <a:sym typeface="Symbol" panose="05050102010706020507" pitchFamily="18" charset="2"/>
              </a:rPr>
              <a:t>Histamina, IgA e </a:t>
            </a:r>
            <a:r>
              <a:rPr lang="pt-BR" sz="2000" b="1" dirty="0" err="1">
                <a:highlight>
                  <a:srgbClr val="FFFF00"/>
                </a:highlight>
                <a:latin typeface="DIN Next LT Pro Medium" panose="020B0503020203050203" pitchFamily="34" charset="77"/>
                <a:sym typeface="Symbol" panose="05050102010706020507" pitchFamily="18" charset="2"/>
              </a:rPr>
              <a:t>elastase</a:t>
            </a:r>
            <a:r>
              <a:rPr lang="pt-BR" sz="2000" b="1" dirty="0">
                <a:highlight>
                  <a:srgbClr val="FFFF00"/>
                </a:highlight>
                <a:latin typeface="DIN Next LT Pro Medium" panose="020B0503020203050203" pitchFamily="34" charset="77"/>
                <a:sym typeface="Symbol" panose="05050102010706020507" pitchFamily="18" charset="2"/>
              </a:rPr>
              <a:t> pancreática normais</a:t>
            </a:r>
          </a:p>
        </p:txBody>
      </p:sp>
      <p:sp>
        <p:nvSpPr>
          <p:cNvPr id="11" name="Retângulo 10">
            <a:extLst>
              <a:ext uri="{FF2B5EF4-FFF2-40B4-BE49-F238E27FC236}">
                <a16:creationId xmlns:a16="http://schemas.microsoft.com/office/drawing/2014/main" id="{6968BF89-3F21-61F7-FF65-FD99B4AEBFF0}"/>
              </a:ext>
            </a:extLst>
          </p:cNvPr>
          <p:cNvSpPr/>
          <p:nvPr/>
        </p:nvSpPr>
        <p:spPr>
          <a:xfrm>
            <a:off x="5156200" y="4930444"/>
            <a:ext cx="2489200" cy="304800"/>
          </a:xfrm>
          <a:prstGeom prst="rect">
            <a:avLst/>
          </a:prstGeom>
          <a:noFill/>
          <a:ln w="57150">
            <a:solidFill>
              <a:srgbClr val="C3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CaixaDeTexto 17">
            <a:extLst>
              <a:ext uri="{FF2B5EF4-FFF2-40B4-BE49-F238E27FC236}">
                <a16:creationId xmlns:a16="http://schemas.microsoft.com/office/drawing/2014/main" id="{972F073B-8C8D-1CA2-0A2A-1394799EEA39}"/>
              </a:ext>
            </a:extLst>
          </p:cNvPr>
          <p:cNvSpPr txBox="1"/>
          <p:nvPr/>
        </p:nvSpPr>
        <p:spPr>
          <a:xfrm rot="965879">
            <a:off x="10179830" y="3837739"/>
            <a:ext cx="1852713" cy="646331"/>
          </a:xfrm>
          <a:prstGeom prst="rect">
            <a:avLst/>
          </a:prstGeom>
          <a:solidFill>
            <a:srgbClr val="CEBA80"/>
          </a:solidFill>
        </p:spPr>
        <p:txBody>
          <a:bodyPr wrap="square" rtlCol="0">
            <a:spAutoFit/>
          </a:bodyPr>
          <a:lstStyle/>
          <a:p>
            <a:pPr algn="ctr"/>
            <a:r>
              <a:rPr lang="pt-BR" b="1" dirty="0">
                <a:latin typeface="Baguet Script" panose="00000500000000000000" pitchFamily="2" charset="0"/>
              </a:rPr>
              <a:t>Diarreia 6x/d Gases, DA, Dor</a:t>
            </a:r>
          </a:p>
        </p:txBody>
      </p:sp>
      <p:sp>
        <p:nvSpPr>
          <p:cNvPr id="19" name="CaixaDeTexto 18">
            <a:extLst>
              <a:ext uri="{FF2B5EF4-FFF2-40B4-BE49-F238E27FC236}">
                <a16:creationId xmlns:a16="http://schemas.microsoft.com/office/drawing/2014/main" id="{9223A901-4C9D-61CE-CBEE-4F8A32786C18}"/>
              </a:ext>
            </a:extLst>
          </p:cNvPr>
          <p:cNvSpPr txBox="1"/>
          <p:nvPr/>
        </p:nvSpPr>
        <p:spPr>
          <a:xfrm>
            <a:off x="10189817" y="-6701"/>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Tree>
    <p:extLst>
      <p:ext uri="{BB962C8B-B14F-4D97-AF65-F5344CB8AC3E}">
        <p14:creationId xmlns:p14="http://schemas.microsoft.com/office/powerpoint/2010/main" val="2336042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9" name="Google Shape;169;p8"/>
          <p:cNvSpPr txBox="1"/>
          <p:nvPr/>
        </p:nvSpPr>
        <p:spPr>
          <a:xfrm>
            <a:off x="646057" y="-312147"/>
            <a:ext cx="10899885" cy="1046400"/>
          </a:xfrm>
          <a:prstGeom prst="rect">
            <a:avLst/>
          </a:prstGeom>
          <a:noFill/>
          <a:ln>
            <a:noFill/>
          </a:ln>
        </p:spPr>
        <p:txBody>
          <a:bodyPr spcFirstLastPara="1" wrap="square" lIns="91425" tIns="45700" rIns="91425" bIns="45700" anchor="t" anchorCtr="0">
            <a:spAutoFit/>
          </a:bodyPr>
          <a:lstStyle/>
          <a:p>
            <a:pPr algn="ctr"/>
            <a:endParaRPr lang="en-US" dirty="0">
              <a:solidFill>
                <a:srgbClr val="AB3B3B"/>
              </a:solidFill>
            </a:endParaRPr>
          </a:p>
          <a:p>
            <a:pPr algn="ctr"/>
            <a:r>
              <a:rPr lang="en-US" sz="4400" b="1" dirty="0">
                <a:solidFill>
                  <a:srgbClr val="AB3B3B"/>
                </a:solidFill>
                <a:latin typeface="Baguet Script" panose="00000500000000000000" pitchFamily="2" charset="0"/>
                <a:ea typeface="Poppins"/>
                <a:cs typeface="Poppins"/>
                <a:sym typeface="Poppins"/>
              </a:rPr>
              <a:t>EXAME de </a:t>
            </a:r>
            <a:r>
              <a:rPr lang="en-US" sz="4400" b="1" dirty="0" err="1">
                <a:solidFill>
                  <a:srgbClr val="AB3B3B"/>
                </a:solidFill>
                <a:latin typeface="Baguet Script" panose="00000500000000000000" pitchFamily="2" charset="0"/>
                <a:ea typeface="Poppins"/>
                <a:cs typeface="Poppins"/>
                <a:sym typeface="Poppins"/>
              </a:rPr>
              <a:t>fezes</a:t>
            </a:r>
            <a:r>
              <a:rPr lang="en-US" sz="4400" b="1" dirty="0">
                <a:solidFill>
                  <a:srgbClr val="AB3B3B"/>
                </a:solidFill>
                <a:latin typeface="Baguet Script" panose="00000500000000000000" pitchFamily="2" charset="0"/>
                <a:ea typeface="Poppins"/>
                <a:cs typeface="Poppins"/>
                <a:sym typeface="Poppins"/>
              </a:rPr>
              <a:t> – </a:t>
            </a:r>
            <a:r>
              <a:rPr lang="en-US" sz="4400" b="1" dirty="0" err="1">
                <a:solidFill>
                  <a:srgbClr val="AB3B3B"/>
                </a:solidFill>
                <a:latin typeface="Baguet Script" panose="00000500000000000000" pitchFamily="2" charset="0"/>
                <a:ea typeface="Poppins"/>
                <a:cs typeface="Poppins"/>
                <a:sym typeface="Poppins"/>
              </a:rPr>
              <a:t>Copromax</a:t>
            </a:r>
            <a:endParaRPr lang="en-US" sz="4400" b="1" dirty="0">
              <a:solidFill>
                <a:srgbClr val="AB3B3B"/>
              </a:solidFill>
              <a:latin typeface="Baguet Script" panose="00000500000000000000" pitchFamily="2" charset="0"/>
              <a:ea typeface="Poppins"/>
              <a:cs typeface="Poppins"/>
              <a:sym typeface="Poppins"/>
            </a:endParaRPr>
          </a:p>
        </p:txBody>
      </p:sp>
      <p:pic>
        <p:nvPicPr>
          <p:cNvPr id="3" name="Imagem 2">
            <a:extLst>
              <a:ext uri="{FF2B5EF4-FFF2-40B4-BE49-F238E27FC236}">
                <a16:creationId xmlns:a16="http://schemas.microsoft.com/office/drawing/2014/main" id="{10B54960-8741-A3AB-585B-44FEC739F18D}"/>
              </a:ext>
            </a:extLst>
          </p:cNvPr>
          <p:cNvPicPr>
            <a:picLocks noChangeAspect="1"/>
          </p:cNvPicPr>
          <p:nvPr/>
        </p:nvPicPr>
        <p:blipFill>
          <a:blip r:embed="rId3"/>
          <a:stretch>
            <a:fillRect/>
          </a:stretch>
        </p:blipFill>
        <p:spPr>
          <a:xfrm>
            <a:off x="109795" y="944841"/>
            <a:ext cx="6089650" cy="1896045"/>
          </a:xfrm>
          <a:prstGeom prst="rect">
            <a:avLst/>
          </a:prstGeom>
        </p:spPr>
      </p:pic>
      <p:pic>
        <p:nvPicPr>
          <p:cNvPr id="12" name="Imagem 11">
            <a:extLst>
              <a:ext uri="{FF2B5EF4-FFF2-40B4-BE49-F238E27FC236}">
                <a16:creationId xmlns:a16="http://schemas.microsoft.com/office/drawing/2014/main" id="{8F39B913-AD64-BD70-1C1A-53D1D1187E1E}"/>
              </a:ext>
            </a:extLst>
          </p:cNvPr>
          <p:cNvPicPr>
            <a:picLocks noChangeAspect="1"/>
          </p:cNvPicPr>
          <p:nvPr/>
        </p:nvPicPr>
        <p:blipFill>
          <a:blip r:embed="rId4"/>
          <a:stretch>
            <a:fillRect/>
          </a:stretch>
        </p:blipFill>
        <p:spPr>
          <a:xfrm>
            <a:off x="109796" y="2857130"/>
            <a:ext cx="6089650" cy="798185"/>
          </a:xfrm>
          <a:prstGeom prst="rect">
            <a:avLst/>
          </a:prstGeom>
        </p:spPr>
      </p:pic>
      <p:pic>
        <p:nvPicPr>
          <p:cNvPr id="15" name="Imagem 14">
            <a:extLst>
              <a:ext uri="{FF2B5EF4-FFF2-40B4-BE49-F238E27FC236}">
                <a16:creationId xmlns:a16="http://schemas.microsoft.com/office/drawing/2014/main" id="{7733EFCD-EF2B-E7FC-BFF1-E3D614F240CA}"/>
              </a:ext>
            </a:extLst>
          </p:cNvPr>
          <p:cNvPicPr>
            <a:picLocks noChangeAspect="1"/>
          </p:cNvPicPr>
          <p:nvPr/>
        </p:nvPicPr>
        <p:blipFill>
          <a:blip r:embed="rId5"/>
          <a:stretch>
            <a:fillRect/>
          </a:stretch>
        </p:blipFill>
        <p:spPr>
          <a:xfrm>
            <a:off x="109795" y="3671559"/>
            <a:ext cx="6089650" cy="1410057"/>
          </a:xfrm>
          <a:prstGeom prst="rect">
            <a:avLst/>
          </a:prstGeom>
        </p:spPr>
      </p:pic>
      <p:pic>
        <p:nvPicPr>
          <p:cNvPr id="17" name="Imagem 16">
            <a:extLst>
              <a:ext uri="{FF2B5EF4-FFF2-40B4-BE49-F238E27FC236}">
                <a16:creationId xmlns:a16="http://schemas.microsoft.com/office/drawing/2014/main" id="{4FEC57DD-93E1-D2E2-CF6D-C177C7D8FFDE}"/>
              </a:ext>
            </a:extLst>
          </p:cNvPr>
          <p:cNvPicPr>
            <a:picLocks noChangeAspect="1"/>
          </p:cNvPicPr>
          <p:nvPr/>
        </p:nvPicPr>
        <p:blipFill rotWithShape="1">
          <a:blip r:embed="rId6"/>
          <a:srcRect b="70892"/>
          <a:stretch/>
        </p:blipFill>
        <p:spPr>
          <a:xfrm>
            <a:off x="109795" y="5063438"/>
            <a:ext cx="6089650" cy="1725208"/>
          </a:xfrm>
          <a:prstGeom prst="rect">
            <a:avLst/>
          </a:prstGeom>
        </p:spPr>
      </p:pic>
      <p:pic>
        <p:nvPicPr>
          <p:cNvPr id="19" name="Imagem 18">
            <a:extLst>
              <a:ext uri="{FF2B5EF4-FFF2-40B4-BE49-F238E27FC236}">
                <a16:creationId xmlns:a16="http://schemas.microsoft.com/office/drawing/2014/main" id="{28694876-749F-299B-64A7-972891B2F73E}"/>
              </a:ext>
            </a:extLst>
          </p:cNvPr>
          <p:cNvPicPr>
            <a:picLocks noChangeAspect="1"/>
          </p:cNvPicPr>
          <p:nvPr/>
        </p:nvPicPr>
        <p:blipFill rotWithShape="1">
          <a:blip r:embed="rId6"/>
          <a:srcRect t="29911"/>
          <a:stretch/>
        </p:blipFill>
        <p:spPr>
          <a:xfrm>
            <a:off x="6199445" y="955889"/>
            <a:ext cx="5992555" cy="4087946"/>
          </a:xfrm>
          <a:prstGeom prst="rect">
            <a:avLst/>
          </a:prstGeom>
        </p:spPr>
      </p:pic>
      <p:sp>
        <p:nvSpPr>
          <p:cNvPr id="7" name="CaixaDeTexto 6">
            <a:extLst>
              <a:ext uri="{FF2B5EF4-FFF2-40B4-BE49-F238E27FC236}">
                <a16:creationId xmlns:a16="http://schemas.microsoft.com/office/drawing/2014/main" id="{A31F8966-A2F9-7ED5-E2CF-9429A61B6353}"/>
              </a:ext>
            </a:extLst>
          </p:cNvPr>
          <p:cNvSpPr txBox="1"/>
          <p:nvPr/>
        </p:nvSpPr>
        <p:spPr>
          <a:xfrm rot="965879">
            <a:off x="10215235" y="411090"/>
            <a:ext cx="1852713" cy="646331"/>
          </a:xfrm>
          <a:prstGeom prst="rect">
            <a:avLst/>
          </a:prstGeom>
          <a:solidFill>
            <a:srgbClr val="CEBA80"/>
          </a:solidFill>
        </p:spPr>
        <p:txBody>
          <a:bodyPr wrap="square" rtlCol="0">
            <a:spAutoFit/>
          </a:bodyPr>
          <a:lstStyle/>
          <a:p>
            <a:pPr algn="ctr"/>
            <a:r>
              <a:rPr lang="pt-BR" b="1" dirty="0">
                <a:latin typeface="Baguet Script" panose="00000500000000000000" pitchFamily="2" charset="0"/>
              </a:rPr>
              <a:t>Diarreia +10x/d Gases, DA, Dor</a:t>
            </a:r>
          </a:p>
        </p:txBody>
      </p:sp>
      <p:pic>
        <p:nvPicPr>
          <p:cNvPr id="23" name="Imagem 22">
            <a:extLst>
              <a:ext uri="{FF2B5EF4-FFF2-40B4-BE49-F238E27FC236}">
                <a16:creationId xmlns:a16="http://schemas.microsoft.com/office/drawing/2014/main" id="{36756D7C-F6A4-F9CA-F413-9DA2B7CBD8CF}"/>
              </a:ext>
            </a:extLst>
          </p:cNvPr>
          <p:cNvPicPr>
            <a:picLocks noChangeAspect="1"/>
          </p:cNvPicPr>
          <p:nvPr/>
        </p:nvPicPr>
        <p:blipFill>
          <a:blip r:embed="rId7"/>
          <a:stretch>
            <a:fillRect/>
          </a:stretch>
        </p:blipFill>
        <p:spPr>
          <a:xfrm>
            <a:off x="6199444" y="5025563"/>
            <a:ext cx="5992555" cy="1448750"/>
          </a:xfrm>
          <a:prstGeom prst="rect">
            <a:avLst/>
          </a:prstGeom>
        </p:spPr>
      </p:pic>
      <p:sp>
        <p:nvSpPr>
          <p:cNvPr id="5" name="Retângulo 4">
            <a:extLst>
              <a:ext uri="{FF2B5EF4-FFF2-40B4-BE49-F238E27FC236}">
                <a16:creationId xmlns:a16="http://schemas.microsoft.com/office/drawing/2014/main" id="{C254BDE6-32E0-0C7B-0541-6D9979D085C4}"/>
              </a:ext>
            </a:extLst>
          </p:cNvPr>
          <p:cNvSpPr/>
          <p:nvPr/>
        </p:nvSpPr>
        <p:spPr>
          <a:xfrm>
            <a:off x="6199443" y="5416174"/>
            <a:ext cx="2489200" cy="304800"/>
          </a:xfrm>
          <a:prstGeom prst="rect">
            <a:avLst/>
          </a:prstGeom>
          <a:noFill/>
          <a:ln w="57150">
            <a:solidFill>
              <a:srgbClr val="C3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Retângulo 23">
            <a:extLst>
              <a:ext uri="{FF2B5EF4-FFF2-40B4-BE49-F238E27FC236}">
                <a16:creationId xmlns:a16="http://schemas.microsoft.com/office/drawing/2014/main" id="{97922D81-0E6C-C273-28E4-7CE9BCE387F9}"/>
              </a:ext>
            </a:extLst>
          </p:cNvPr>
          <p:cNvSpPr/>
          <p:nvPr/>
        </p:nvSpPr>
        <p:spPr>
          <a:xfrm>
            <a:off x="6199443" y="6156196"/>
            <a:ext cx="2489200" cy="304800"/>
          </a:xfrm>
          <a:prstGeom prst="rect">
            <a:avLst/>
          </a:prstGeom>
          <a:noFill/>
          <a:ln w="57150">
            <a:solidFill>
              <a:srgbClr val="C3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CaixaDeTexto 24">
            <a:extLst>
              <a:ext uri="{FF2B5EF4-FFF2-40B4-BE49-F238E27FC236}">
                <a16:creationId xmlns:a16="http://schemas.microsoft.com/office/drawing/2014/main" id="{807DC0E1-A43F-D18F-9300-BAF348E43BD1}"/>
              </a:ext>
            </a:extLst>
          </p:cNvPr>
          <p:cNvSpPr txBox="1"/>
          <p:nvPr/>
        </p:nvSpPr>
        <p:spPr>
          <a:xfrm>
            <a:off x="-51152" y="0"/>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Tree>
    <p:extLst>
      <p:ext uri="{BB962C8B-B14F-4D97-AF65-F5344CB8AC3E}">
        <p14:creationId xmlns:p14="http://schemas.microsoft.com/office/powerpoint/2010/main" val="380409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9" name="Google Shape;169;p8"/>
          <p:cNvSpPr txBox="1"/>
          <p:nvPr/>
        </p:nvSpPr>
        <p:spPr>
          <a:xfrm>
            <a:off x="7146264" y="-203200"/>
            <a:ext cx="4597400" cy="1723508"/>
          </a:xfrm>
          <a:prstGeom prst="rect">
            <a:avLst/>
          </a:prstGeom>
          <a:noFill/>
          <a:ln>
            <a:noFill/>
          </a:ln>
        </p:spPr>
        <p:txBody>
          <a:bodyPr spcFirstLastPara="1" wrap="square" lIns="91425" tIns="45700" rIns="91425" bIns="45700" anchor="t" anchorCtr="0">
            <a:spAutoFit/>
          </a:bodyPr>
          <a:lstStyle/>
          <a:p>
            <a:pPr algn="ctr"/>
            <a:endParaRPr lang="en-US" dirty="0">
              <a:solidFill>
                <a:srgbClr val="AB3B3B"/>
              </a:solidFill>
            </a:endParaRPr>
          </a:p>
          <a:p>
            <a:pPr algn="ctr"/>
            <a:r>
              <a:rPr lang="en-US" sz="4400" b="1" dirty="0">
                <a:solidFill>
                  <a:srgbClr val="AB3B3B"/>
                </a:solidFill>
                <a:latin typeface="Baguet Script" panose="00000500000000000000" pitchFamily="2" charset="0"/>
                <a:ea typeface="Poppins"/>
                <a:cs typeface="Poppins"/>
                <a:sym typeface="Poppins"/>
              </a:rPr>
              <a:t>EXAME de </a:t>
            </a:r>
            <a:r>
              <a:rPr lang="en-US" sz="4400" b="1" dirty="0" err="1">
                <a:solidFill>
                  <a:srgbClr val="AB3B3B"/>
                </a:solidFill>
                <a:latin typeface="Baguet Script" panose="00000500000000000000" pitchFamily="2" charset="0"/>
                <a:ea typeface="Poppins"/>
                <a:cs typeface="Poppins"/>
                <a:sym typeface="Poppins"/>
              </a:rPr>
              <a:t>fezes</a:t>
            </a:r>
            <a:r>
              <a:rPr lang="en-US" sz="4400" b="1" dirty="0">
                <a:solidFill>
                  <a:srgbClr val="AB3B3B"/>
                </a:solidFill>
                <a:latin typeface="Baguet Script" panose="00000500000000000000" pitchFamily="2" charset="0"/>
                <a:ea typeface="Poppins"/>
                <a:cs typeface="Poppins"/>
                <a:sym typeface="Poppins"/>
              </a:rPr>
              <a:t> – </a:t>
            </a:r>
            <a:r>
              <a:rPr lang="en-US" sz="4400" b="1" dirty="0" err="1">
                <a:solidFill>
                  <a:srgbClr val="AB3B3B"/>
                </a:solidFill>
                <a:latin typeface="Baguet Script" panose="00000500000000000000" pitchFamily="2" charset="0"/>
                <a:ea typeface="Poppins"/>
                <a:cs typeface="Poppins"/>
                <a:sym typeface="Poppins"/>
              </a:rPr>
              <a:t>GIMap</a:t>
            </a:r>
            <a:endParaRPr lang="en-US" sz="4400" b="1" dirty="0">
              <a:solidFill>
                <a:srgbClr val="AB3B3B"/>
              </a:solidFill>
              <a:latin typeface="Baguet Script" panose="00000500000000000000" pitchFamily="2" charset="0"/>
              <a:ea typeface="Poppins"/>
              <a:cs typeface="Poppins"/>
              <a:sym typeface="Poppins"/>
            </a:endParaRPr>
          </a:p>
        </p:txBody>
      </p:sp>
      <p:pic>
        <p:nvPicPr>
          <p:cNvPr id="4" name="Imagem 3" descr="Tabela&#10;&#10;Descrição gerada automaticamente">
            <a:extLst>
              <a:ext uri="{FF2B5EF4-FFF2-40B4-BE49-F238E27FC236}">
                <a16:creationId xmlns:a16="http://schemas.microsoft.com/office/drawing/2014/main" id="{2F67C358-A566-7875-B7F5-60D543CF4708}"/>
              </a:ext>
            </a:extLst>
          </p:cNvPr>
          <p:cNvPicPr>
            <a:picLocks noChangeAspect="1"/>
          </p:cNvPicPr>
          <p:nvPr/>
        </p:nvPicPr>
        <p:blipFill>
          <a:blip r:embed="rId3"/>
          <a:stretch>
            <a:fillRect/>
          </a:stretch>
        </p:blipFill>
        <p:spPr>
          <a:xfrm>
            <a:off x="152400" y="100771"/>
            <a:ext cx="6697928" cy="5107057"/>
          </a:xfrm>
          <a:prstGeom prst="rect">
            <a:avLst/>
          </a:prstGeom>
          <a:ln>
            <a:noFill/>
          </a:ln>
          <a:effectLst>
            <a:outerShdw blurRad="190500" algn="tl" rotWithShape="0">
              <a:srgbClr val="000000">
                <a:alpha val="70000"/>
              </a:srgbClr>
            </a:outerShdw>
          </a:effectLst>
        </p:spPr>
      </p:pic>
      <p:sp>
        <p:nvSpPr>
          <p:cNvPr id="5" name="Retângulo 4">
            <a:extLst>
              <a:ext uri="{FF2B5EF4-FFF2-40B4-BE49-F238E27FC236}">
                <a16:creationId xmlns:a16="http://schemas.microsoft.com/office/drawing/2014/main" id="{B3F6DECD-8977-65A7-0481-A72D8A69DF29}"/>
              </a:ext>
            </a:extLst>
          </p:cNvPr>
          <p:cNvSpPr/>
          <p:nvPr/>
        </p:nvSpPr>
        <p:spPr>
          <a:xfrm>
            <a:off x="433642" y="4869396"/>
            <a:ext cx="3909757" cy="338432"/>
          </a:xfrm>
          <a:prstGeom prst="rect">
            <a:avLst/>
          </a:prstGeom>
          <a:noFill/>
          <a:ln w="57150">
            <a:solidFill>
              <a:srgbClr val="C3515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7" name="Imagem 6" descr="Uma imagem contendo Interface gráfica do usuário&#10;&#10;Descrição gerada automaticamente">
            <a:extLst>
              <a:ext uri="{FF2B5EF4-FFF2-40B4-BE49-F238E27FC236}">
                <a16:creationId xmlns:a16="http://schemas.microsoft.com/office/drawing/2014/main" id="{FA8035FB-4BC0-172A-2D73-CD74A7392D46}"/>
              </a:ext>
            </a:extLst>
          </p:cNvPr>
          <p:cNvPicPr>
            <a:picLocks noChangeAspect="1"/>
          </p:cNvPicPr>
          <p:nvPr/>
        </p:nvPicPr>
        <p:blipFill>
          <a:blip r:embed="rId4"/>
          <a:stretch>
            <a:fillRect/>
          </a:stretch>
        </p:blipFill>
        <p:spPr>
          <a:xfrm>
            <a:off x="152400" y="5233228"/>
            <a:ext cx="6697928" cy="1480339"/>
          </a:xfrm>
          <a:prstGeom prst="rect">
            <a:avLst/>
          </a:prstGeom>
          <a:ln>
            <a:noFill/>
          </a:ln>
          <a:effectLst>
            <a:outerShdw blurRad="190500" algn="tl" rotWithShape="0">
              <a:srgbClr val="000000">
                <a:alpha val="70000"/>
              </a:srgbClr>
            </a:outerShdw>
          </a:effectLst>
        </p:spPr>
      </p:pic>
      <p:sp>
        <p:nvSpPr>
          <p:cNvPr id="8" name="CaixaDeTexto 7">
            <a:extLst>
              <a:ext uri="{FF2B5EF4-FFF2-40B4-BE49-F238E27FC236}">
                <a16:creationId xmlns:a16="http://schemas.microsoft.com/office/drawing/2014/main" id="{97E717F1-4AE0-DE1A-6A7A-4453F1A1B60B}"/>
              </a:ext>
            </a:extLst>
          </p:cNvPr>
          <p:cNvSpPr txBox="1"/>
          <p:nvPr/>
        </p:nvSpPr>
        <p:spPr>
          <a:xfrm>
            <a:off x="7226514" y="2089884"/>
            <a:ext cx="4436899" cy="3631763"/>
          </a:xfrm>
          <a:prstGeom prst="rect">
            <a:avLst/>
          </a:prstGeom>
          <a:noFill/>
        </p:spPr>
        <p:txBody>
          <a:bodyPr wrap="square" rtlCol="0">
            <a:spAutoFit/>
          </a:bodyPr>
          <a:lstStyle/>
          <a:p>
            <a:pPr algn="ctr"/>
            <a:r>
              <a:rPr lang="pt-BR" sz="2400" b="1" dirty="0">
                <a:highlight>
                  <a:srgbClr val="FFFF00"/>
                </a:highlight>
                <a:latin typeface="DIN Next LT Pro Medium" panose="020B0503020203050203" pitchFamily="34" charset="77"/>
              </a:rPr>
              <a:t>Paciente celíaca, super regrada com a alimentação e contaminação cruzada, mas como diarreia Bristol 7 diária. No GI-MAP tinha:</a:t>
            </a:r>
          </a:p>
          <a:p>
            <a:pPr algn="ctr"/>
            <a:endParaRPr lang="pt-BR" b="1" dirty="0">
              <a:highlight>
                <a:srgbClr val="FFFF00"/>
              </a:highlight>
              <a:latin typeface="DIN Next LT Pro Medium" panose="020B0503020203050203" pitchFamily="34" charset="77"/>
              <a:sym typeface="Symbol" panose="05050102010706020507" pitchFamily="18" charset="2"/>
            </a:endParaRPr>
          </a:p>
          <a:p>
            <a:pPr algn="ctr"/>
            <a:r>
              <a:rPr lang="pt-BR" sz="2400" b="1" dirty="0">
                <a:highlight>
                  <a:srgbClr val="FFFF00"/>
                </a:highlight>
                <a:latin typeface="DIN Next LT Pro Medium" panose="020B0503020203050203" pitchFamily="34" charset="77"/>
                <a:sym typeface="Symbol" panose="05050102010706020507" pitchFamily="18" charset="2"/>
              </a:rPr>
              <a:t>IgA </a:t>
            </a:r>
            <a:r>
              <a:rPr lang="pt-BR" sz="2400" b="1" dirty="0" err="1">
                <a:highlight>
                  <a:srgbClr val="FFFF00"/>
                </a:highlight>
                <a:latin typeface="DIN Next LT Pro Medium" panose="020B0503020203050203" pitchFamily="34" charset="77"/>
                <a:sym typeface="Symbol" panose="05050102010706020507" pitchFamily="18" charset="2"/>
              </a:rPr>
              <a:t>anti-gliadina</a:t>
            </a:r>
            <a:r>
              <a:rPr lang="pt-BR" sz="2400" b="1" dirty="0">
                <a:highlight>
                  <a:srgbClr val="FFFF00"/>
                </a:highlight>
                <a:latin typeface="DIN Next LT Pro Medium" panose="020B0503020203050203" pitchFamily="34" charset="77"/>
                <a:sym typeface="Symbol" panose="05050102010706020507" pitchFamily="18" charset="2"/>
              </a:rPr>
              <a:t> normal</a:t>
            </a:r>
          </a:p>
          <a:p>
            <a:pPr algn="ctr"/>
            <a:r>
              <a:rPr lang="pt-BR" sz="2400" b="1" dirty="0">
                <a:highlight>
                  <a:srgbClr val="FFFF00"/>
                </a:highlight>
                <a:latin typeface="DIN Next LT Pro Medium" panose="020B0503020203050203" pitchFamily="34" charset="77"/>
                <a:sym typeface="Symbol" panose="05050102010706020507" pitchFamily="18" charset="2"/>
              </a:rPr>
              <a:t> IgA secretora</a:t>
            </a:r>
          </a:p>
          <a:p>
            <a:pPr algn="ctr"/>
            <a:r>
              <a:rPr lang="pt-BR" sz="2000" b="1" dirty="0">
                <a:highlight>
                  <a:srgbClr val="FFFF00"/>
                </a:highlight>
                <a:latin typeface="DIN Next LT Pro Medium" panose="020B0503020203050203" pitchFamily="34" charset="77"/>
                <a:sym typeface="Symbol" panose="05050102010706020507" pitchFamily="18" charset="2"/>
              </a:rPr>
              <a:t>(Sorologia negativa)</a:t>
            </a:r>
          </a:p>
          <a:p>
            <a:pPr algn="ctr"/>
            <a:r>
              <a:rPr lang="pt-BR" sz="2400" b="1" dirty="0" err="1">
                <a:highlight>
                  <a:srgbClr val="FFFF00"/>
                </a:highlight>
                <a:latin typeface="DIN Next LT Pro Medium" panose="020B0503020203050203" pitchFamily="34" charset="77"/>
                <a:sym typeface="Symbol" panose="05050102010706020507" pitchFamily="18" charset="2"/>
              </a:rPr>
              <a:t>Giardia</a:t>
            </a:r>
            <a:r>
              <a:rPr lang="pt-BR" sz="2400" b="1" dirty="0">
                <a:highlight>
                  <a:srgbClr val="FFFF00"/>
                </a:highlight>
                <a:latin typeface="DIN Next LT Pro Medium" panose="020B0503020203050203" pitchFamily="34" charset="77"/>
                <a:sym typeface="Symbol" panose="05050102010706020507" pitchFamily="18" charset="2"/>
              </a:rPr>
              <a:t> +</a:t>
            </a:r>
            <a:endParaRPr lang="pt-BR" sz="2400" b="1" dirty="0">
              <a:highlight>
                <a:srgbClr val="FFFF00"/>
              </a:highlight>
              <a:latin typeface="DIN Next LT Pro Medium" panose="020B0503020203050203" pitchFamily="34" charset="77"/>
            </a:endParaRPr>
          </a:p>
        </p:txBody>
      </p:sp>
      <p:sp>
        <p:nvSpPr>
          <p:cNvPr id="9" name="CaixaDeTexto 8">
            <a:extLst>
              <a:ext uri="{FF2B5EF4-FFF2-40B4-BE49-F238E27FC236}">
                <a16:creationId xmlns:a16="http://schemas.microsoft.com/office/drawing/2014/main" id="{FA6D273F-93AA-CFDE-6DE8-455EBA786148}"/>
              </a:ext>
            </a:extLst>
          </p:cNvPr>
          <p:cNvSpPr txBox="1"/>
          <p:nvPr/>
        </p:nvSpPr>
        <p:spPr>
          <a:xfrm>
            <a:off x="8496957" y="6128792"/>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Tree>
    <p:extLst>
      <p:ext uri="{BB962C8B-B14F-4D97-AF65-F5344CB8AC3E}">
        <p14:creationId xmlns:p14="http://schemas.microsoft.com/office/powerpoint/2010/main" val="1315428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16386" name="Picture 2" descr="Qual a diferença entre remédio e medicamento?">
            <a:extLst>
              <a:ext uri="{FF2B5EF4-FFF2-40B4-BE49-F238E27FC236}">
                <a16:creationId xmlns:a16="http://schemas.microsoft.com/office/drawing/2014/main" id="{98E92FF3-BD81-DA9D-93F8-6664AC5994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204;p11">
            <a:extLst>
              <a:ext uri="{FF2B5EF4-FFF2-40B4-BE49-F238E27FC236}">
                <a16:creationId xmlns:a16="http://schemas.microsoft.com/office/drawing/2014/main" id="{0E395161-2DA4-75AB-EBEF-8BE92F1241AE}"/>
              </a:ext>
            </a:extLst>
          </p:cNvPr>
          <p:cNvSpPr/>
          <p:nvPr/>
        </p:nvSpPr>
        <p:spPr>
          <a:xfrm>
            <a:off x="438150" y="355600"/>
            <a:ext cx="11315700" cy="6146800"/>
          </a:xfrm>
          <a:prstGeom prst="rect">
            <a:avLst/>
          </a:prstGeom>
          <a:solidFill>
            <a:srgbClr val="C75D5D">
              <a:alpha val="40000"/>
            </a:srgbClr>
          </a:solidFill>
          <a:ln w="12700" cap="flat" cmpd="sng">
            <a:no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sp>
        <p:nvSpPr>
          <p:cNvPr id="5" name="CaixaDeTexto 4">
            <a:extLst>
              <a:ext uri="{FF2B5EF4-FFF2-40B4-BE49-F238E27FC236}">
                <a16:creationId xmlns:a16="http://schemas.microsoft.com/office/drawing/2014/main" id="{37935006-31AB-B3C7-D99B-16ABFEE77241}"/>
              </a:ext>
            </a:extLst>
          </p:cNvPr>
          <p:cNvSpPr txBox="1"/>
          <p:nvPr/>
        </p:nvSpPr>
        <p:spPr>
          <a:xfrm>
            <a:off x="1403350" y="1705451"/>
            <a:ext cx="9385300" cy="2800767"/>
          </a:xfrm>
          <a:prstGeom prst="rect">
            <a:avLst/>
          </a:prstGeom>
          <a:noFill/>
        </p:spPr>
        <p:txBody>
          <a:bodyPr wrap="square" rtlCol="0">
            <a:spAutoFit/>
          </a:bodyPr>
          <a:lstStyle/>
          <a:p>
            <a:pPr algn="ctr"/>
            <a:r>
              <a:rPr lang="pt-BR" sz="8800" b="1" dirty="0">
                <a:solidFill>
                  <a:schemeClr val="bg1"/>
                </a:solidFill>
                <a:latin typeface="Baguet Script" panose="00000500000000000000" pitchFamily="2" charset="0"/>
              </a:rPr>
              <a:t>Tratamento das parasitoses</a:t>
            </a:r>
          </a:p>
        </p:txBody>
      </p:sp>
      <p:sp>
        <p:nvSpPr>
          <p:cNvPr id="6" name="CaixaDeTexto 5">
            <a:extLst>
              <a:ext uri="{FF2B5EF4-FFF2-40B4-BE49-F238E27FC236}">
                <a16:creationId xmlns:a16="http://schemas.microsoft.com/office/drawing/2014/main" id="{6DF801D0-5125-153B-0F12-A148D697A07A}"/>
              </a:ext>
            </a:extLst>
          </p:cNvPr>
          <p:cNvSpPr txBox="1"/>
          <p:nvPr/>
        </p:nvSpPr>
        <p:spPr>
          <a:xfrm>
            <a:off x="9731701" y="5856069"/>
            <a:ext cx="2337613" cy="646331"/>
          </a:xfrm>
          <a:prstGeom prst="rect">
            <a:avLst/>
          </a:prstGeom>
          <a:noFill/>
        </p:spPr>
        <p:txBody>
          <a:bodyPr wrap="square" rtlCol="0">
            <a:spAutoFit/>
          </a:bodyPr>
          <a:lstStyle/>
          <a:p>
            <a:r>
              <a:rPr lang="pt-BR" dirty="0">
                <a:solidFill>
                  <a:schemeClr val="bg1"/>
                </a:solidFill>
                <a:latin typeface="DIN Next LT Pro Medium" panose="020B0503020203050203" pitchFamily="34" charset="77"/>
              </a:rPr>
              <a:t>@sylviacamposnutri</a:t>
            </a:r>
          </a:p>
          <a:p>
            <a:r>
              <a:rPr lang="pt-BR"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32166789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 name="Imagem 2">
            <a:extLst>
              <a:ext uri="{FF2B5EF4-FFF2-40B4-BE49-F238E27FC236}">
                <a16:creationId xmlns:a16="http://schemas.microsoft.com/office/drawing/2014/main" id="{A604B405-EE0A-C79E-F3D9-6A351BE6705F}"/>
              </a:ext>
            </a:extLst>
          </p:cNvPr>
          <p:cNvPicPr>
            <a:picLocks noChangeAspect="1"/>
          </p:cNvPicPr>
          <p:nvPr/>
        </p:nvPicPr>
        <p:blipFill>
          <a:blip r:embed="rId3"/>
          <a:stretch>
            <a:fillRect/>
          </a:stretch>
        </p:blipFill>
        <p:spPr>
          <a:xfrm>
            <a:off x="3109137" y="2170134"/>
            <a:ext cx="8884008" cy="4609518"/>
          </a:xfrm>
          <a:prstGeom prst="rect">
            <a:avLst/>
          </a:prstGeom>
          <a:ln>
            <a:noFill/>
          </a:ln>
          <a:effectLst>
            <a:outerShdw blurRad="190500" algn="tl" rotWithShape="0">
              <a:srgbClr val="000000">
                <a:alpha val="70000"/>
              </a:srgbClr>
            </a:outerShdw>
          </a:effectLst>
        </p:spPr>
      </p:pic>
      <p:grpSp>
        <p:nvGrpSpPr>
          <p:cNvPr id="12" name="Agrupar 11">
            <a:extLst>
              <a:ext uri="{FF2B5EF4-FFF2-40B4-BE49-F238E27FC236}">
                <a16:creationId xmlns:a16="http://schemas.microsoft.com/office/drawing/2014/main" id="{1536D748-3E0C-E37D-E2E7-2608266D7513}"/>
              </a:ext>
            </a:extLst>
          </p:cNvPr>
          <p:cNvGrpSpPr/>
          <p:nvPr/>
        </p:nvGrpSpPr>
        <p:grpSpPr>
          <a:xfrm>
            <a:off x="1534337" y="52948"/>
            <a:ext cx="8689163" cy="1914303"/>
            <a:chOff x="-53163" y="1903013"/>
            <a:chExt cx="12192000" cy="3051974"/>
          </a:xfrm>
        </p:grpSpPr>
        <p:pic>
          <p:nvPicPr>
            <p:cNvPr id="5" name="Imagem 4">
              <a:extLst>
                <a:ext uri="{FF2B5EF4-FFF2-40B4-BE49-F238E27FC236}">
                  <a16:creationId xmlns:a16="http://schemas.microsoft.com/office/drawing/2014/main" id="{9432AED0-7F7A-CD18-D377-B592FBA313AB}"/>
                </a:ext>
              </a:extLst>
            </p:cNvPr>
            <p:cNvPicPr>
              <a:picLocks noChangeAspect="1"/>
            </p:cNvPicPr>
            <p:nvPr/>
          </p:nvPicPr>
          <p:blipFill>
            <a:blip r:embed="rId4"/>
            <a:stretch>
              <a:fillRect/>
            </a:stretch>
          </p:blipFill>
          <p:spPr>
            <a:xfrm>
              <a:off x="-53163" y="1903013"/>
              <a:ext cx="12192000" cy="3051974"/>
            </a:xfrm>
            <a:prstGeom prst="rect">
              <a:avLst/>
            </a:prstGeom>
            <a:ln>
              <a:noFill/>
            </a:ln>
            <a:effectLst>
              <a:outerShdw blurRad="292100" dist="139700" dir="2700000" algn="tl" rotWithShape="0">
                <a:srgbClr val="333333">
                  <a:alpha val="65000"/>
                </a:srgbClr>
              </a:outerShdw>
            </a:effectLst>
          </p:spPr>
        </p:pic>
        <p:pic>
          <p:nvPicPr>
            <p:cNvPr id="11" name="Imagem 10">
              <a:extLst>
                <a:ext uri="{FF2B5EF4-FFF2-40B4-BE49-F238E27FC236}">
                  <a16:creationId xmlns:a16="http://schemas.microsoft.com/office/drawing/2014/main" id="{7453F724-0CA1-295D-C421-62CAFFC18778}"/>
                </a:ext>
              </a:extLst>
            </p:cNvPr>
            <p:cNvPicPr>
              <a:picLocks noChangeAspect="1"/>
            </p:cNvPicPr>
            <p:nvPr/>
          </p:nvPicPr>
          <p:blipFill>
            <a:blip r:embed="rId5"/>
            <a:stretch>
              <a:fillRect/>
            </a:stretch>
          </p:blipFill>
          <p:spPr>
            <a:xfrm>
              <a:off x="4271187" y="2383288"/>
              <a:ext cx="3543300" cy="247650"/>
            </a:xfrm>
            <a:prstGeom prst="rect">
              <a:avLst/>
            </a:prstGeom>
          </p:spPr>
        </p:pic>
      </p:grpSp>
      <p:sp>
        <p:nvSpPr>
          <p:cNvPr id="13" name="CaixaDeTexto 12">
            <a:extLst>
              <a:ext uri="{FF2B5EF4-FFF2-40B4-BE49-F238E27FC236}">
                <a16:creationId xmlns:a16="http://schemas.microsoft.com/office/drawing/2014/main" id="{F11E49EB-06BE-D417-6081-439F5F788C54}"/>
              </a:ext>
            </a:extLst>
          </p:cNvPr>
          <p:cNvSpPr txBox="1"/>
          <p:nvPr/>
        </p:nvSpPr>
        <p:spPr>
          <a:xfrm>
            <a:off x="198855" y="3788149"/>
            <a:ext cx="2711427" cy="954107"/>
          </a:xfrm>
          <a:prstGeom prst="rect">
            <a:avLst/>
          </a:prstGeom>
          <a:noFill/>
        </p:spPr>
        <p:txBody>
          <a:bodyPr wrap="square" rtlCol="0">
            <a:spAutoFit/>
          </a:bodyPr>
          <a:lstStyle/>
          <a:p>
            <a:pPr algn="ctr"/>
            <a:r>
              <a:rPr lang="pt-BR" sz="2800" b="1" dirty="0">
                <a:highlight>
                  <a:srgbClr val="FFFF00"/>
                </a:highlight>
                <a:latin typeface="DIN Next LT Pro Medium" panose="020B0503020203050203" pitchFamily="34" charset="77"/>
              </a:rPr>
              <a:t>Tratamento medicamentoso</a:t>
            </a:r>
          </a:p>
        </p:txBody>
      </p:sp>
      <p:sp>
        <p:nvSpPr>
          <p:cNvPr id="14" name="CaixaDeTexto 13">
            <a:extLst>
              <a:ext uri="{FF2B5EF4-FFF2-40B4-BE49-F238E27FC236}">
                <a16:creationId xmlns:a16="http://schemas.microsoft.com/office/drawing/2014/main" id="{06DA0A56-0F58-3A05-81D0-3E663D1D92DF}"/>
              </a:ext>
            </a:extLst>
          </p:cNvPr>
          <p:cNvSpPr txBox="1"/>
          <p:nvPr/>
        </p:nvSpPr>
        <p:spPr>
          <a:xfrm>
            <a:off x="10359489" y="61217"/>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Tree>
    <p:extLst>
      <p:ext uri="{BB962C8B-B14F-4D97-AF65-F5344CB8AC3E}">
        <p14:creationId xmlns:p14="http://schemas.microsoft.com/office/powerpoint/2010/main" val="3787960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8931644"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Arredondado 3">
            <a:extLst>
              <a:ext uri="{FF2B5EF4-FFF2-40B4-BE49-F238E27FC236}">
                <a16:creationId xmlns:a16="http://schemas.microsoft.com/office/drawing/2014/main" id="{1233D70D-2A13-8631-330B-A895651F2899}"/>
              </a:ext>
            </a:extLst>
          </p:cNvPr>
          <p:cNvSpPr/>
          <p:nvPr/>
        </p:nvSpPr>
        <p:spPr>
          <a:xfrm>
            <a:off x="4632585" y="887842"/>
            <a:ext cx="4598504" cy="768626"/>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4400" b="1" dirty="0" err="1"/>
              <a:t>Hulda</a:t>
            </a:r>
            <a:r>
              <a:rPr lang="pt-BR" sz="4400" b="1" dirty="0"/>
              <a:t> Clark</a:t>
            </a:r>
          </a:p>
          <a:p>
            <a:pPr algn="ctr"/>
            <a:r>
              <a:rPr lang="pt-BR" sz="2400" b="1" dirty="0" err="1"/>
              <a:t>Naturopata</a:t>
            </a:r>
            <a:r>
              <a:rPr lang="pt-BR" sz="2400" b="1" dirty="0"/>
              <a:t> canadense</a:t>
            </a:r>
          </a:p>
        </p:txBody>
      </p:sp>
      <p:sp>
        <p:nvSpPr>
          <p:cNvPr id="4" name="CaixaDeTexto 3">
            <a:extLst>
              <a:ext uri="{FF2B5EF4-FFF2-40B4-BE49-F238E27FC236}">
                <a16:creationId xmlns:a16="http://schemas.microsoft.com/office/drawing/2014/main" id="{9EB219F9-19B3-BA34-B4FC-6F292DFCE96A}"/>
              </a:ext>
            </a:extLst>
          </p:cNvPr>
          <p:cNvSpPr txBox="1"/>
          <p:nvPr/>
        </p:nvSpPr>
        <p:spPr>
          <a:xfrm>
            <a:off x="3489585" y="2090195"/>
            <a:ext cx="8571867" cy="1477328"/>
          </a:xfrm>
          <a:prstGeom prst="rect">
            <a:avLst/>
          </a:prstGeom>
          <a:noFill/>
        </p:spPr>
        <p:txBody>
          <a:bodyPr wrap="square" rtlCol="0">
            <a:spAutoFit/>
          </a:bodyPr>
          <a:lstStyle/>
          <a:p>
            <a:r>
              <a:rPr lang="pt-BR" sz="2400" b="1" dirty="0">
                <a:solidFill>
                  <a:srgbClr val="002060"/>
                </a:solidFill>
                <a:highlight>
                  <a:srgbClr val="FFFF00"/>
                </a:highlight>
              </a:rPr>
              <a:t>Tintura de </a:t>
            </a:r>
            <a:r>
              <a:rPr lang="pt-BR" sz="2400" b="1" dirty="0" err="1">
                <a:solidFill>
                  <a:srgbClr val="002060"/>
                </a:solidFill>
                <a:highlight>
                  <a:srgbClr val="FFFF00"/>
                </a:highlight>
              </a:rPr>
              <a:t>Juglans</a:t>
            </a:r>
            <a:r>
              <a:rPr lang="pt-BR" sz="2400" b="1" dirty="0">
                <a:solidFill>
                  <a:srgbClr val="002060"/>
                </a:solidFill>
                <a:highlight>
                  <a:srgbClr val="FFFF00"/>
                </a:highlight>
              </a:rPr>
              <a:t> </a:t>
            </a:r>
            <a:r>
              <a:rPr lang="pt-BR" sz="2400" b="1" dirty="0" err="1">
                <a:solidFill>
                  <a:srgbClr val="002060"/>
                </a:solidFill>
                <a:highlight>
                  <a:srgbClr val="FFFF00"/>
                </a:highlight>
              </a:rPr>
              <a:t>hindsii</a:t>
            </a:r>
            <a:r>
              <a:rPr lang="pt-BR" sz="2400" b="1" dirty="0">
                <a:solidFill>
                  <a:srgbClr val="002060"/>
                </a:solidFill>
                <a:highlight>
                  <a:srgbClr val="FFFF00"/>
                </a:highlight>
              </a:rPr>
              <a:t> (casca de nogueira preta)</a:t>
            </a:r>
          </a:p>
          <a:p>
            <a:r>
              <a:rPr lang="pt-BR" dirty="0"/>
              <a:t>   + 500mg de nicotinamida para reduzir </a:t>
            </a:r>
            <a:r>
              <a:rPr lang="pt-BR" dirty="0" err="1"/>
              <a:t>hepatotoxicidade</a:t>
            </a:r>
            <a:endParaRPr lang="pt-BR" dirty="0"/>
          </a:p>
          <a:p>
            <a:endParaRPr lang="pt-BR" sz="1200" dirty="0"/>
          </a:p>
          <a:p>
            <a:r>
              <a:rPr lang="pt-BR" dirty="0"/>
              <a:t>Por 1 ano – 1semana/mês – 2 colheres sopa</a:t>
            </a:r>
          </a:p>
          <a:p>
            <a:r>
              <a:rPr lang="pt-BR" dirty="0"/>
              <a:t>*famílias e pets – semanas intercaladas</a:t>
            </a:r>
          </a:p>
        </p:txBody>
      </p:sp>
      <p:sp>
        <p:nvSpPr>
          <p:cNvPr id="5" name="CaixaDeTexto 4">
            <a:extLst>
              <a:ext uri="{FF2B5EF4-FFF2-40B4-BE49-F238E27FC236}">
                <a16:creationId xmlns:a16="http://schemas.microsoft.com/office/drawing/2014/main" id="{7404542E-7890-0734-488A-3A8047856273}"/>
              </a:ext>
            </a:extLst>
          </p:cNvPr>
          <p:cNvSpPr txBox="1"/>
          <p:nvPr/>
        </p:nvSpPr>
        <p:spPr>
          <a:xfrm>
            <a:off x="3489586" y="3774275"/>
            <a:ext cx="6706256" cy="1015663"/>
          </a:xfrm>
          <a:prstGeom prst="rect">
            <a:avLst/>
          </a:prstGeom>
          <a:noFill/>
        </p:spPr>
        <p:txBody>
          <a:bodyPr wrap="square" rtlCol="0">
            <a:spAutoFit/>
          </a:bodyPr>
          <a:lstStyle/>
          <a:p>
            <a:r>
              <a:rPr lang="pt-BR" sz="2400" b="1" dirty="0">
                <a:solidFill>
                  <a:srgbClr val="002060"/>
                </a:solidFill>
                <a:highlight>
                  <a:srgbClr val="FFFF00"/>
                </a:highlight>
              </a:rPr>
              <a:t>Extrato de </a:t>
            </a:r>
            <a:r>
              <a:rPr lang="pt-BR" sz="2400" b="1" i="1" dirty="0" err="1">
                <a:solidFill>
                  <a:srgbClr val="002060"/>
                </a:solidFill>
                <a:highlight>
                  <a:srgbClr val="FFFF00"/>
                </a:highlight>
              </a:rPr>
              <a:t>Artemisia</a:t>
            </a:r>
            <a:r>
              <a:rPr lang="pt-BR" sz="2400" b="1" i="1" dirty="0">
                <a:solidFill>
                  <a:srgbClr val="002060"/>
                </a:solidFill>
                <a:highlight>
                  <a:srgbClr val="FFFF00"/>
                </a:highlight>
              </a:rPr>
              <a:t> </a:t>
            </a:r>
            <a:r>
              <a:rPr lang="pt-BR" sz="2400" b="1" i="1" dirty="0" err="1">
                <a:solidFill>
                  <a:srgbClr val="002060"/>
                </a:solidFill>
                <a:highlight>
                  <a:srgbClr val="FFFF00"/>
                </a:highlight>
              </a:rPr>
              <a:t>absinthium</a:t>
            </a:r>
            <a:r>
              <a:rPr lang="pt-BR" sz="2400" b="1" i="1" dirty="0">
                <a:solidFill>
                  <a:srgbClr val="002060"/>
                </a:solidFill>
                <a:highlight>
                  <a:srgbClr val="FFFF00"/>
                </a:highlight>
              </a:rPr>
              <a:t> </a:t>
            </a:r>
            <a:r>
              <a:rPr lang="pt-BR" sz="2400" b="1" dirty="0">
                <a:solidFill>
                  <a:srgbClr val="002060"/>
                </a:solidFill>
                <a:highlight>
                  <a:srgbClr val="FFFF00"/>
                </a:highlight>
              </a:rPr>
              <a:t>(losna</a:t>
            </a:r>
            <a:r>
              <a:rPr lang="pt-BR" sz="2400" b="1" i="1" dirty="0">
                <a:solidFill>
                  <a:srgbClr val="002060"/>
                </a:solidFill>
                <a:highlight>
                  <a:srgbClr val="FFFF00"/>
                </a:highlight>
              </a:rPr>
              <a:t>)</a:t>
            </a:r>
          </a:p>
          <a:p>
            <a:r>
              <a:rPr lang="pt-BR" dirty="0"/>
              <a:t>200-300mg</a:t>
            </a:r>
          </a:p>
          <a:p>
            <a:r>
              <a:rPr lang="pt-BR" dirty="0"/>
              <a:t>14 dias – com aumento de dose</a:t>
            </a:r>
          </a:p>
        </p:txBody>
      </p:sp>
      <p:sp>
        <p:nvSpPr>
          <p:cNvPr id="10" name="CaixaDeTexto 9">
            <a:extLst>
              <a:ext uri="{FF2B5EF4-FFF2-40B4-BE49-F238E27FC236}">
                <a16:creationId xmlns:a16="http://schemas.microsoft.com/office/drawing/2014/main" id="{9A03EBD6-10EB-3F50-EADC-2FA970600255}"/>
              </a:ext>
            </a:extLst>
          </p:cNvPr>
          <p:cNvSpPr txBox="1"/>
          <p:nvPr/>
        </p:nvSpPr>
        <p:spPr>
          <a:xfrm>
            <a:off x="3489585" y="5069672"/>
            <a:ext cx="7724515" cy="1461939"/>
          </a:xfrm>
          <a:prstGeom prst="rect">
            <a:avLst/>
          </a:prstGeom>
          <a:noFill/>
        </p:spPr>
        <p:txBody>
          <a:bodyPr wrap="square" rtlCol="0">
            <a:spAutoFit/>
          </a:bodyPr>
          <a:lstStyle/>
          <a:p>
            <a:r>
              <a:rPr lang="pt-BR" sz="2400" b="1" i="1" dirty="0" err="1">
                <a:solidFill>
                  <a:srgbClr val="002060"/>
                </a:solidFill>
                <a:highlight>
                  <a:srgbClr val="FFFF00"/>
                </a:highlight>
              </a:rPr>
              <a:t>Szyzygium</a:t>
            </a:r>
            <a:r>
              <a:rPr lang="pt-BR" sz="2400" b="1" i="1" dirty="0">
                <a:solidFill>
                  <a:srgbClr val="002060"/>
                </a:solidFill>
                <a:highlight>
                  <a:srgbClr val="FFFF00"/>
                </a:highlight>
              </a:rPr>
              <a:t> </a:t>
            </a:r>
            <a:r>
              <a:rPr lang="pt-BR" sz="2400" b="1" i="1" dirty="0" err="1">
                <a:solidFill>
                  <a:srgbClr val="002060"/>
                </a:solidFill>
                <a:highlight>
                  <a:srgbClr val="FFFF00"/>
                </a:highlight>
              </a:rPr>
              <a:t>aromaticum</a:t>
            </a:r>
            <a:r>
              <a:rPr lang="pt-BR" sz="2400" b="1" i="1" dirty="0">
                <a:solidFill>
                  <a:srgbClr val="002060"/>
                </a:solidFill>
                <a:highlight>
                  <a:srgbClr val="FFFF00"/>
                </a:highlight>
              </a:rPr>
              <a:t> </a:t>
            </a:r>
            <a:r>
              <a:rPr lang="pt-BR" sz="2400" b="1" dirty="0">
                <a:solidFill>
                  <a:srgbClr val="002060"/>
                </a:solidFill>
                <a:highlight>
                  <a:srgbClr val="FFFF00"/>
                </a:highlight>
              </a:rPr>
              <a:t>(cravo fresco) </a:t>
            </a:r>
            <a:endParaRPr lang="pt-BR" sz="2400" b="1" i="1" dirty="0">
              <a:solidFill>
                <a:srgbClr val="002060"/>
              </a:solidFill>
              <a:highlight>
                <a:srgbClr val="FFFF00"/>
              </a:highlight>
            </a:endParaRPr>
          </a:p>
          <a:p>
            <a:r>
              <a:rPr lang="pt-BR" dirty="0"/>
              <a:t>“Encapsular” 500mg</a:t>
            </a:r>
          </a:p>
          <a:p>
            <a:r>
              <a:rPr lang="pt-BR" dirty="0"/>
              <a:t>10 dias – 3x ao dia</a:t>
            </a:r>
          </a:p>
          <a:p>
            <a:endParaRPr lang="pt-BR" sz="1100" dirty="0"/>
          </a:p>
          <a:p>
            <a:r>
              <a:rPr lang="pt-BR" dirty="0"/>
              <a:t>+ Ornitina para reduzir insônia</a:t>
            </a:r>
          </a:p>
        </p:txBody>
      </p:sp>
      <p:pic>
        <p:nvPicPr>
          <p:cNvPr id="11" name="Imagem 10">
            <a:extLst>
              <a:ext uri="{FF2B5EF4-FFF2-40B4-BE49-F238E27FC236}">
                <a16:creationId xmlns:a16="http://schemas.microsoft.com/office/drawing/2014/main" id="{0FBCF9C7-59ED-A265-8791-400BE19C1617}"/>
              </a:ext>
            </a:extLst>
          </p:cNvPr>
          <p:cNvPicPr>
            <a:picLocks noChangeAspect="1"/>
          </p:cNvPicPr>
          <p:nvPr/>
        </p:nvPicPr>
        <p:blipFill>
          <a:blip r:embed="rId3"/>
          <a:stretch>
            <a:fillRect/>
          </a:stretch>
        </p:blipFill>
        <p:spPr>
          <a:xfrm>
            <a:off x="224216" y="1698365"/>
            <a:ext cx="2569960" cy="406652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m 11">
            <a:extLst>
              <a:ext uri="{FF2B5EF4-FFF2-40B4-BE49-F238E27FC236}">
                <a16:creationId xmlns:a16="http://schemas.microsoft.com/office/drawing/2014/main" id="{CEDD3DCE-B3B8-F9C3-B5C7-1DA8E6023D6D}"/>
              </a:ext>
            </a:extLst>
          </p:cNvPr>
          <p:cNvPicPr>
            <a:picLocks noChangeAspect="1"/>
          </p:cNvPicPr>
          <p:nvPr/>
        </p:nvPicPr>
        <p:blipFill>
          <a:blip r:embed="rId4"/>
          <a:stretch>
            <a:fillRect/>
          </a:stretch>
        </p:blipFill>
        <p:spPr>
          <a:xfrm>
            <a:off x="1470046" y="-14110"/>
            <a:ext cx="2054695" cy="2076496"/>
          </a:xfrm>
          <a:prstGeom prst="ellipse">
            <a:avLst/>
          </a:prstGeom>
          <a:ln w="63500" cap="rnd">
            <a:solidFill>
              <a:srgbClr val="C00000"/>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3" name="Google Shape;169;p8">
            <a:extLst>
              <a:ext uri="{FF2B5EF4-FFF2-40B4-BE49-F238E27FC236}">
                <a16:creationId xmlns:a16="http://schemas.microsoft.com/office/drawing/2014/main" id="{0BC93327-3CA6-197C-CEF8-D3DFDDB17B42}"/>
              </a:ext>
            </a:extLst>
          </p:cNvPr>
          <p:cNvSpPr txBox="1"/>
          <p:nvPr/>
        </p:nvSpPr>
        <p:spPr>
          <a:xfrm>
            <a:off x="3489585" y="-314510"/>
            <a:ext cx="7165715" cy="1046400"/>
          </a:xfrm>
          <a:prstGeom prst="rect">
            <a:avLst/>
          </a:prstGeom>
          <a:noFill/>
          <a:ln>
            <a:noFill/>
          </a:ln>
        </p:spPr>
        <p:txBody>
          <a:bodyPr spcFirstLastPara="1" wrap="square" lIns="91425" tIns="45700" rIns="91425" bIns="45700" anchor="t" anchorCtr="0">
            <a:spAutoFit/>
          </a:bodyPr>
          <a:lstStyle/>
          <a:p>
            <a:pPr algn="ctr"/>
            <a:endParaRPr lang="en-US" dirty="0">
              <a:solidFill>
                <a:schemeClr val="bg1"/>
              </a:solidFill>
            </a:endParaRPr>
          </a:p>
          <a:p>
            <a:pPr algn="ctr"/>
            <a:r>
              <a:rPr lang="en-US" sz="4400" b="1" dirty="0" err="1">
                <a:solidFill>
                  <a:schemeClr val="bg1"/>
                </a:solidFill>
                <a:latin typeface="Baguet Script" panose="00000500000000000000" pitchFamily="2" charset="0"/>
                <a:ea typeface="Poppins"/>
                <a:cs typeface="Poppins"/>
                <a:sym typeface="Poppins"/>
              </a:rPr>
              <a:t>Programa</a:t>
            </a:r>
            <a:r>
              <a:rPr lang="en-US" sz="4400" b="1" dirty="0">
                <a:solidFill>
                  <a:schemeClr val="bg1"/>
                </a:solidFill>
                <a:latin typeface="Baguet Script" panose="00000500000000000000" pitchFamily="2" charset="0"/>
                <a:ea typeface="Poppins"/>
                <a:cs typeface="Poppins"/>
                <a:sym typeface="Poppins"/>
              </a:rPr>
              <a:t> de </a:t>
            </a:r>
            <a:r>
              <a:rPr lang="en-US" sz="4400" b="1" dirty="0" err="1">
                <a:solidFill>
                  <a:schemeClr val="bg1"/>
                </a:solidFill>
                <a:latin typeface="Baguet Script" panose="00000500000000000000" pitchFamily="2" charset="0"/>
                <a:ea typeface="Poppins"/>
                <a:cs typeface="Poppins"/>
                <a:sym typeface="Poppins"/>
              </a:rPr>
              <a:t>desparasitação</a:t>
            </a:r>
            <a:endParaRPr lang="en-US" sz="4400" b="1" dirty="0">
              <a:solidFill>
                <a:schemeClr val="bg1"/>
              </a:solidFill>
              <a:highlight>
                <a:srgbClr val="FFFF00"/>
              </a:highlight>
              <a:latin typeface="Baguet Script" panose="00000500000000000000" pitchFamily="2" charset="0"/>
              <a:ea typeface="Poppins"/>
              <a:cs typeface="Poppins"/>
              <a:sym typeface="Poppins"/>
            </a:endParaRPr>
          </a:p>
        </p:txBody>
      </p:sp>
      <p:sp>
        <p:nvSpPr>
          <p:cNvPr id="14" name="CaixaDeTexto 13">
            <a:extLst>
              <a:ext uri="{FF2B5EF4-FFF2-40B4-BE49-F238E27FC236}">
                <a16:creationId xmlns:a16="http://schemas.microsoft.com/office/drawing/2014/main" id="{7FF2CDA4-3C7D-7549-031A-2FC02206882A}"/>
              </a:ext>
            </a:extLst>
          </p:cNvPr>
          <p:cNvSpPr txBox="1"/>
          <p:nvPr/>
        </p:nvSpPr>
        <p:spPr>
          <a:xfrm>
            <a:off x="8869494" y="6435446"/>
            <a:ext cx="3484516" cy="338554"/>
          </a:xfrm>
          <a:prstGeom prst="rect">
            <a:avLst/>
          </a:prstGeom>
          <a:noFill/>
        </p:spPr>
        <p:txBody>
          <a:bodyPr wrap="square" rtlCol="0">
            <a:spAutoFit/>
          </a:bodyPr>
          <a:lstStyle/>
          <a:p>
            <a:r>
              <a:rPr lang="pt-BR" sz="1600" dirty="0"/>
              <a:t>Colaboração </a:t>
            </a:r>
            <a:r>
              <a:rPr lang="pt-BR" sz="1600" dirty="0" err="1"/>
              <a:t>Profa</a:t>
            </a:r>
            <a:r>
              <a:rPr lang="pt-BR" sz="1600" dirty="0"/>
              <a:t> Natalia Marques</a:t>
            </a:r>
          </a:p>
        </p:txBody>
      </p:sp>
    </p:spTree>
    <p:extLst>
      <p:ext uri="{BB962C8B-B14F-4D97-AF65-F5344CB8AC3E}">
        <p14:creationId xmlns:p14="http://schemas.microsoft.com/office/powerpoint/2010/main" val="3951558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5636"/>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4572000" y="-245442"/>
            <a:ext cx="7620000" cy="2010735"/>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 name="Retângulo Arredondado 3">
            <a:extLst>
              <a:ext uri="{FF2B5EF4-FFF2-40B4-BE49-F238E27FC236}">
                <a16:creationId xmlns:a16="http://schemas.microsoft.com/office/drawing/2014/main" id="{1233D70D-2A13-8631-330B-A895651F2899}"/>
              </a:ext>
            </a:extLst>
          </p:cNvPr>
          <p:cNvSpPr/>
          <p:nvPr/>
        </p:nvSpPr>
        <p:spPr>
          <a:xfrm>
            <a:off x="5664200" y="780128"/>
            <a:ext cx="6604000" cy="768626"/>
          </a:xfrm>
          <a:prstGeom prst="round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2400" b="1" dirty="0">
                <a:solidFill>
                  <a:srgbClr val="FFFF00"/>
                </a:solidFill>
              </a:rPr>
              <a:t>Releitura do protocolo da Hulda Clark divulgado no Brasil</a:t>
            </a:r>
          </a:p>
        </p:txBody>
      </p:sp>
      <p:sp>
        <p:nvSpPr>
          <p:cNvPr id="13" name="Google Shape;169;p8">
            <a:extLst>
              <a:ext uri="{FF2B5EF4-FFF2-40B4-BE49-F238E27FC236}">
                <a16:creationId xmlns:a16="http://schemas.microsoft.com/office/drawing/2014/main" id="{0BC93327-3CA6-197C-CEF8-D3DFDDB17B42}"/>
              </a:ext>
            </a:extLst>
          </p:cNvPr>
          <p:cNvSpPr txBox="1"/>
          <p:nvPr/>
        </p:nvSpPr>
        <p:spPr>
          <a:xfrm>
            <a:off x="6176875" y="-289117"/>
            <a:ext cx="5507125" cy="1138733"/>
          </a:xfrm>
          <a:prstGeom prst="rect">
            <a:avLst/>
          </a:prstGeom>
          <a:noFill/>
          <a:ln>
            <a:noFill/>
          </a:ln>
        </p:spPr>
        <p:txBody>
          <a:bodyPr spcFirstLastPara="1" wrap="square" lIns="91425" tIns="45700" rIns="91425" bIns="45700" anchor="t" anchorCtr="0">
            <a:spAutoFit/>
          </a:bodyPr>
          <a:lstStyle/>
          <a:p>
            <a:pPr algn="ctr"/>
            <a:endParaRPr lang="en-US" sz="2000" dirty="0">
              <a:solidFill>
                <a:schemeClr val="bg1"/>
              </a:solidFill>
            </a:endParaRPr>
          </a:p>
          <a:p>
            <a:pPr algn="ctr"/>
            <a:r>
              <a:rPr lang="en-US" sz="4800" b="1" dirty="0">
                <a:solidFill>
                  <a:schemeClr val="bg1"/>
                </a:solidFill>
                <a:latin typeface="Baguet Script" panose="00000500000000000000" pitchFamily="2" charset="0"/>
                <a:ea typeface="Poppins"/>
                <a:cs typeface="Poppins"/>
                <a:sym typeface="Poppins"/>
              </a:rPr>
              <a:t>Kit Detox </a:t>
            </a:r>
            <a:r>
              <a:rPr lang="en-US" sz="4800" b="1" dirty="0" err="1">
                <a:solidFill>
                  <a:schemeClr val="bg1"/>
                </a:solidFill>
                <a:latin typeface="Baguet Script" panose="00000500000000000000" pitchFamily="2" charset="0"/>
                <a:ea typeface="Poppins"/>
                <a:cs typeface="Poppins"/>
                <a:sym typeface="Poppins"/>
              </a:rPr>
              <a:t>Parasitária</a:t>
            </a:r>
            <a:endParaRPr lang="en-US" sz="4800" b="1" dirty="0">
              <a:solidFill>
                <a:schemeClr val="bg1"/>
              </a:solidFill>
              <a:highlight>
                <a:srgbClr val="FFFF00"/>
              </a:highlight>
              <a:latin typeface="Baguet Script" panose="00000500000000000000" pitchFamily="2" charset="0"/>
              <a:ea typeface="Poppins"/>
              <a:cs typeface="Poppins"/>
              <a:sym typeface="Poppins"/>
            </a:endParaRPr>
          </a:p>
        </p:txBody>
      </p:sp>
      <p:sp>
        <p:nvSpPr>
          <p:cNvPr id="7" name="Retângulo Arredondado 25">
            <a:extLst>
              <a:ext uri="{FF2B5EF4-FFF2-40B4-BE49-F238E27FC236}">
                <a16:creationId xmlns:a16="http://schemas.microsoft.com/office/drawing/2014/main" id="{8E4F5193-FD3A-EE11-57B2-456C10DBD3E2}"/>
              </a:ext>
            </a:extLst>
          </p:cNvPr>
          <p:cNvSpPr/>
          <p:nvPr/>
        </p:nvSpPr>
        <p:spPr>
          <a:xfrm>
            <a:off x="-7807" y="780128"/>
            <a:ext cx="4033707" cy="2466624"/>
          </a:xfrm>
          <a:prstGeom prst="roundRect">
            <a:avLst>
              <a:gd name="adj" fmla="val 11235"/>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800" b="1" dirty="0">
                <a:solidFill>
                  <a:schemeClr val="tx1"/>
                </a:solidFill>
                <a:highlight>
                  <a:srgbClr val="FFFF00"/>
                </a:highlight>
              </a:rPr>
              <a:t>Cápsula 1</a:t>
            </a:r>
            <a:r>
              <a:rPr lang="pt-BR" dirty="0">
                <a:solidFill>
                  <a:schemeClr val="tx1"/>
                </a:solidFill>
                <a:highlight>
                  <a:srgbClr val="FFFF00"/>
                </a:highlight>
              </a:rPr>
              <a:t> </a:t>
            </a:r>
          </a:p>
          <a:p>
            <a:r>
              <a:rPr lang="pt-BR" dirty="0">
                <a:solidFill>
                  <a:schemeClr val="tx1"/>
                </a:solidFill>
                <a:highlight>
                  <a:srgbClr val="FFFF00"/>
                </a:highlight>
              </a:rPr>
              <a:t>1 dose 1x semana, por 4 semanas</a:t>
            </a:r>
          </a:p>
          <a:p>
            <a:pPr marL="285750" indent="-285750">
              <a:buFont typeface="Arial" panose="020B0604020202020204" pitchFamily="34" charset="0"/>
              <a:buChar char="•"/>
            </a:pPr>
            <a:r>
              <a:rPr lang="pt-BR" i="1" dirty="0" err="1"/>
              <a:t>Allium</a:t>
            </a:r>
            <a:r>
              <a:rPr lang="pt-BR" i="1" dirty="0"/>
              <a:t> </a:t>
            </a:r>
            <a:r>
              <a:rPr lang="pt-BR" i="1" dirty="0" err="1"/>
              <a:t>sativum</a:t>
            </a:r>
            <a:r>
              <a:rPr lang="pt-BR" i="1" dirty="0"/>
              <a:t> </a:t>
            </a:r>
            <a:r>
              <a:rPr lang="pt-BR" dirty="0"/>
              <a:t>(pó)</a:t>
            </a:r>
          </a:p>
          <a:p>
            <a:pPr marL="285750" indent="-285750">
              <a:buFont typeface="Arial" panose="020B0604020202020204" pitchFamily="34" charset="0"/>
              <a:buChar char="•"/>
            </a:pPr>
            <a:r>
              <a:rPr lang="pt-BR" dirty="0"/>
              <a:t>Carvão ativado</a:t>
            </a:r>
          </a:p>
          <a:p>
            <a:pPr marL="285750" indent="-285750">
              <a:buFont typeface="Arial" panose="020B0604020202020204" pitchFamily="34" charset="0"/>
              <a:buChar char="•"/>
            </a:pPr>
            <a:r>
              <a:rPr lang="pt-BR" i="1" dirty="0" err="1"/>
              <a:t>Maytenus</a:t>
            </a:r>
            <a:r>
              <a:rPr lang="pt-BR" i="1" dirty="0"/>
              <a:t> </a:t>
            </a:r>
            <a:r>
              <a:rPr lang="pt-BR" i="1" dirty="0" err="1"/>
              <a:t>ilicifolia</a:t>
            </a:r>
            <a:endParaRPr lang="pt-BR" i="1" dirty="0"/>
          </a:p>
          <a:p>
            <a:pPr marL="285750" indent="-285750">
              <a:buFont typeface="Arial" panose="020B0604020202020204" pitchFamily="34" charset="0"/>
              <a:buChar char="•"/>
            </a:pPr>
            <a:r>
              <a:rPr lang="pt-BR" i="1" dirty="0" err="1"/>
              <a:t>Mormodica</a:t>
            </a:r>
            <a:r>
              <a:rPr lang="pt-BR" i="1" dirty="0"/>
              <a:t> </a:t>
            </a:r>
            <a:r>
              <a:rPr lang="pt-BR" i="1" dirty="0" err="1"/>
              <a:t>charantia</a:t>
            </a:r>
            <a:endParaRPr lang="pt-BR" i="1" dirty="0"/>
          </a:p>
          <a:p>
            <a:pPr marL="285750" indent="-285750">
              <a:buFont typeface="Arial" panose="020B0604020202020204" pitchFamily="34" charset="0"/>
              <a:buChar char="•"/>
            </a:pPr>
            <a:r>
              <a:rPr lang="pt-BR" i="1" dirty="0" err="1"/>
              <a:t>Lagerstroemia</a:t>
            </a:r>
            <a:r>
              <a:rPr lang="pt-BR" i="1" dirty="0"/>
              <a:t> </a:t>
            </a:r>
            <a:r>
              <a:rPr lang="pt-BR" i="1" dirty="0" err="1"/>
              <a:t>speciosa</a:t>
            </a:r>
            <a:r>
              <a:rPr lang="pt-BR" i="1" dirty="0"/>
              <a:t> (</a:t>
            </a:r>
            <a:r>
              <a:rPr lang="pt-BR" i="1" dirty="0" err="1"/>
              <a:t>Banaba</a:t>
            </a:r>
            <a:r>
              <a:rPr lang="pt-BR" i="1" dirty="0"/>
              <a:t>)</a:t>
            </a:r>
          </a:p>
          <a:p>
            <a:pPr marL="285750" indent="-285750">
              <a:buFont typeface="Arial" panose="020B0604020202020204" pitchFamily="34" charset="0"/>
              <a:buChar char="•"/>
            </a:pPr>
            <a:r>
              <a:rPr lang="pt-BR" dirty="0" err="1"/>
              <a:t>Albendazol</a:t>
            </a:r>
            <a:endParaRPr lang="pt-BR" dirty="0"/>
          </a:p>
        </p:txBody>
      </p:sp>
      <p:sp>
        <p:nvSpPr>
          <p:cNvPr id="16" name="Retângulo Arredondado 26">
            <a:extLst>
              <a:ext uri="{FF2B5EF4-FFF2-40B4-BE49-F238E27FC236}">
                <a16:creationId xmlns:a16="http://schemas.microsoft.com/office/drawing/2014/main" id="{9E444803-655E-A0C8-AC7F-0EFFE9F2E51F}"/>
              </a:ext>
            </a:extLst>
          </p:cNvPr>
          <p:cNvSpPr/>
          <p:nvPr/>
        </p:nvSpPr>
        <p:spPr>
          <a:xfrm>
            <a:off x="2549734" y="2914700"/>
            <a:ext cx="4044532" cy="1363609"/>
          </a:xfrm>
          <a:prstGeom prst="roundRect">
            <a:avLst>
              <a:gd name="adj" fmla="val 11235"/>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800" b="1" dirty="0">
                <a:solidFill>
                  <a:schemeClr val="tx1"/>
                </a:solidFill>
                <a:highlight>
                  <a:srgbClr val="FFFF00"/>
                </a:highlight>
              </a:rPr>
              <a:t>Cápsula 2</a:t>
            </a:r>
            <a:r>
              <a:rPr lang="pt-BR" dirty="0">
                <a:solidFill>
                  <a:schemeClr val="tx1"/>
                </a:solidFill>
                <a:highlight>
                  <a:srgbClr val="FFFF00"/>
                </a:highlight>
              </a:rPr>
              <a:t> </a:t>
            </a:r>
          </a:p>
          <a:p>
            <a:r>
              <a:rPr lang="pt-BR" dirty="0">
                <a:solidFill>
                  <a:schemeClr val="tx1"/>
                </a:solidFill>
                <a:highlight>
                  <a:srgbClr val="FFFF00"/>
                </a:highlight>
              </a:rPr>
              <a:t>15 dias, 30 min antes de dormir</a:t>
            </a:r>
          </a:p>
          <a:p>
            <a:pPr marL="285750" indent="-285750">
              <a:buFont typeface="Arial" panose="020B0604020202020204" pitchFamily="34" charset="0"/>
              <a:buChar char="•"/>
            </a:pPr>
            <a:r>
              <a:rPr lang="pt-BR" sz="2000" dirty="0"/>
              <a:t>Ornitina</a:t>
            </a:r>
          </a:p>
        </p:txBody>
      </p:sp>
      <p:sp>
        <p:nvSpPr>
          <p:cNvPr id="15" name="Retângulo Arredondado 25">
            <a:extLst>
              <a:ext uri="{FF2B5EF4-FFF2-40B4-BE49-F238E27FC236}">
                <a16:creationId xmlns:a16="http://schemas.microsoft.com/office/drawing/2014/main" id="{5302ACD6-51FA-1D64-6BFC-8FBB3D9BC88B}"/>
              </a:ext>
            </a:extLst>
          </p:cNvPr>
          <p:cNvSpPr/>
          <p:nvPr/>
        </p:nvSpPr>
        <p:spPr>
          <a:xfrm>
            <a:off x="5846674" y="3429000"/>
            <a:ext cx="4044532" cy="2272370"/>
          </a:xfrm>
          <a:prstGeom prst="roundRect">
            <a:avLst>
              <a:gd name="adj" fmla="val 11235"/>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800" b="1" dirty="0">
                <a:solidFill>
                  <a:schemeClr val="tx1"/>
                </a:solidFill>
                <a:highlight>
                  <a:srgbClr val="FFFF00"/>
                </a:highlight>
              </a:rPr>
              <a:t>Tintura para drenagem parasitária</a:t>
            </a:r>
          </a:p>
          <a:p>
            <a:r>
              <a:rPr lang="pt-BR" sz="2000" dirty="0">
                <a:solidFill>
                  <a:schemeClr val="tx1"/>
                </a:solidFill>
                <a:highlight>
                  <a:srgbClr val="FFFF00"/>
                </a:highlight>
              </a:rPr>
              <a:t>15 dias, 3x por dia</a:t>
            </a:r>
          </a:p>
          <a:p>
            <a:pPr marL="285750" indent="-285750">
              <a:buFont typeface="Arial" panose="020B0604020202020204" pitchFamily="34" charset="0"/>
              <a:buChar char="•"/>
            </a:pPr>
            <a:r>
              <a:rPr lang="pt-BR" sz="2000" i="1" dirty="0" err="1"/>
              <a:t>Szyzygium</a:t>
            </a:r>
            <a:r>
              <a:rPr lang="pt-BR" sz="2000" i="1" dirty="0"/>
              <a:t> </a:t>
            </a:r>
            <a:r>
              <a:rPr lang="pt-BR" sz="2000" i="1" dirty="0" err="1"/>
              <a:t>aromaticum</a:t>
            </a:r>
            <a:endParaRPr lang="pt-BR" sz="2000" i="1" dirty="0"/>
          </a:p>
          <a:p>
            <a:pPr marL="285750" indent="-285750">
              <a:buFont typeface="Arial" panose="020B0604020202020204" pitchFamily="34" charset="0"/>
              <a:buChar char="•"/>
            </a:pPr>
            <a:r>
              <a:rPr lang="pt-BR" sz="2000" i="1" dirty="0" err="1"/>
              <a:t>Artemisia</a:t>
            </a:r>
            <a:r>
              <a:rPr lang="pt-BR" sz="2000" i="1" dirty="0"/>
              <a:t> </a:t>
            </a:r>
            <a:r>
              <a:rPr lang="pt-BR" sz="2000" i="1" dirty="0" err="1"/>
              <a:t>absinthium</a:t>
            </a:r>
            <a:endParaRPr lang="pt-BR" sz="2000" i="1" dirty="0"/>
          </a:p>
          <a:p>
            <a:pPr marL="285750" indent="-285750">
              <a:buFont typeface="Arial" panose="020B0604020202020204" pitchFamily="34" charset="0"/>
              <a:buChar char="•"/>
            </a:pPr>
            <a:r>
              <a:rPr lang="pt-BR" sz="2000" i="1" dirty="0" err="1"/>
              <a:t>Berberis</a:t>
            </a:r>
            <a:r>
              <a:rPr lang="pt-BR" sz="2000" i="1" dirty="0"/>
              <a:t> </a:t>
            </a:r>
            <a:r>
              <a:rPr lang="pt-BR" sz="2000" i="1" dirty="0" err="1"/>
              <a:t>vulgaris</a:t>
            </a:r>
            <a:endParaRPr lang="pt-BR" sz="2000" i="1" dirty="0"/>
          </a:p>
        </p:txBody>
      </p:sp>
      <p:sp>
        <p:nvSpPr>
          <p:cNvPr id="8" name="Retângulo Arredondado 26">
            <a:extLst>
              <a:ext uri="{FF2B5EF4-FFF2-40B4-BE49-F238E27FC236}">
                <a16:creationId xmlns:a16="http://schemas.microsoft.com/office/drawing/2014/main" id="{126DB5A7-B08D-F2C4-F969-50926BEC5900}"/>
              </a:ext>
            </a:extLst>
          </p:cNvPr>
          <p:cNvSpPr/>
          <p:nvPr/>
        </p:nvSpPr>
        <p:spPr>
          <a:xfrm>
            <a:off x="8147468" y="5578931"/>
            <a:ext cx="4044532" cy="920183"/>
          </a:xfrm>
          <a:prstGeom prst="roundRect">
            <a:avLst>
              <a:gd name="adj" fmla="val 11235"/>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800" b="1" dirty="0">
                <a:solidFill>
                  <a:schemeClr val="tx1"/>
                </a:solidFill>
                <a:highlight>
                  <a:srgbClr val="FFFF00"/>
                </a:highlight>
              </a:rPr>
              <a:t>Óleo de orégano</a:t>
            </a:r>
          </a:p>
          <a:p>
            <a:pPr marL="342900" indent="-342900">
              <a:buFont typeface="Arial" panose="020B0604020202020204" pitchFamily="34" charset="0"/>
              <a:buChar char="•"/>
            </a:pPr>
            <a:r>
              <a:rPr lang="pt-BR" sz="2000" dirty="0"/>
              <a:t>4 gotas, 3x dia , 15 dias</a:t>
            </a:r>
          </a:p>
          <a:p>
            <a:pPr marL="285750" indent="-285750">
              <a:buFont typeface="Arial" panose="020B0604020202020204" pitchFamily="34" charset="0"/>
              <a:buChar char="•"/>
            </a:pPr>
            <a:endParaRPr lang="pt-BR" sz="2000" dirty="0"/>
          </a:p>
        </p:txBody>
      </p:sp>
      <p:sp>
        <p:nvSpPr>
          <p:cNvPr id="17" name="CaixaDeTexto 16">
            <a:extLst>
              <a:ext uri="{FF2B5EF4-FFF2-40B4-BE49-F238E27FC236}">
                <a16:creationId xmlns:a16="http://schemas.microsoft.com/office/drawing/2014/main" id="{5E1B1A71-A6A4-87D0-AD6C-6E69E78A37B4}"/>
              </a:ext>
            </a:extLst>
          </p:cNvPr>
          <p:cNvSpPr txBox="1"/>
          <p:nvPr/>
        </p:nvSpPr>
        <p:spPr>
          <a:xfrm>
            <a:off x="0" y="6460395"/>
            <a:ext cx="3484516" cy="338554"/>
          </a:xfrm>
          <a:prstGeom prst="rect">
            <a:avLst/>
          </a:prstGeom>
          <a:noFill/>
        </p:spPr>
        <p:txBody>
          <a:bodyPr wrap="square" rtlCol="0">
            <a:spAutoFit/>
          </a:bodyPr>
          <a:lstStyle/>
          <a:p>
            <a:r>
              <a:rPr lang="pt-BR" sz="1600" dirty="0"/>
              <a:t>Colaboração </a:t>
            </a:r>
            <a:r>
              <a:rPr lang="pt-BR" sz="1600" dirty="0" err="1"/>
              <a:t>Profa</a:t>
            </a:r>
            <a:r>
              <a:rPr lang="pt-BR" sz="1600" dirty="0"/>
              <a:t> Natalia Marques</a:t>
            </a:r>
          </a:p>
        </p:txBody>
      </p:sp>
      <p:sp>
        <p:nvSpPr>
          <p:cNvPr id="19" name="Título 4">
            <a:extLst>
              <a:ext uri="{FF2B5EF4-FFF2-40B4-BE49-F238E27FC236}">
                <a16:creationId xmlns:a16="http://schemas.microsoft.com/office/drawing/2014/main" id="{F4C3FF20-91F9-DD87-BEC2-CE6280CEAF97}"/>
              </a:ext>
            </a:extLst>
          </p:cNvPr>
          <p:cNvSpPr txBox="1">
            <a:spLocks/>
          </p:cNvSpPr>
          <p:nvPr/>
        </p:nvSpPr>
        <p:spPr>
          <a:xfrm rot="20490912">
            <a:off x="1617875" y="2393155"/>
            <a:ext cx="8956250" cy="193654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pt-BR" sz="9600" dirty="0">
                <a:solidFill>
                  <a:srgbClr val="C00000"/>
                </a:solidFill>
                <a:latin typeface="Berlin Sans FB Demi" pitchFamily="34" charset="0"/>
                <a:ea typeface="+mj-ea"/>
                <a:cs typeface="+mj-cs"/>
              </a:rPr>
              <a:t>CUIDADO!!!!</a:t>
            </a:r>
          </a:p>
        </p:txBody>
      </p:sp>
      <p:sp>
        <p:nvSpPr>
          <p:cNvPr id="20" name="CaixaDeTexto 19">
            <a:extLst>
              <a:ext uri="{FF2B5EF4-FFF2-40B4-BE49-F238E27FC236}">
                <a16:creationId xmlns:a16="http://schemas.microsoft.com/office/drawing/2014/main" id="{F3A849B7-F8E3-5E53-0F63-FD3352AEE529}"/>
              </a:ext>
            </a:extLst>
          </p:cNvPr>
          <p:cNvSpPr txBox="1"/>
          <p:nvPr/>
        </p:nvSpPr>
        <p:spPr>
          <a:xfrm>
            <a:off x="-71759" y="6049852"/>
            <a:ext cx="5688480" cy="400110"/>
          </a:xfrm>
          <a:prstGeom prst="rect">
            <a:avLst/>
          </a:prstGeom>
          <a:noFill/>
        </p:spPr>
        <p:txBody>
          <a:bodyPr wrap="none" rtlCol="0">
            <a:spAutoFit/>
          </a:bodyPr>
          <a:lstStyle/>
          <a:p>
            <a:r>
              <a:rPr lang="pt-BR" sz="2000" b="1" dirty="0">
                <a:solidFill>
                  <a:srgbClr val="FF0000"/>
                </a:solidFill>
              </a:rPr>
              <a:t>Iniciar na Lua Nova </a:t>
            </a:r>
            <a:r>
              <a:rPr lang="pt-BR" sz="2000" b="1" dirty="0">
                <a:solidFill>
                  <a:srgbClr val="FF0000"/>
                </a:solidFill>
                <a:sym typeface="Wingdings" panose="05000000000000000000" pitchFamily="2" charset="2"/>
              </a:rPr>
              <a:t> fase de liberação de ovos</a:t>
            </a:r>
            <a:endParaRPr lang="pt-BR" sz="2000" b="1" dirty="0">
              <a:solidFill>
                <a:srgbClr val="FF0000"/>
              </a:solidFill>
            </a:endParaRPr>
          </a:p>
        </p:txBody>
      </p:sp>
    </p:spTree>
    <p:extLst>
      <p:ext uri="{BB962C8B-B14F-4D97-AF65-F5344CB8AC3E}">
        <p14:creationId xmlns:p14="http://schemas.microsoft.com/office/powerpoint/2010/main" val="1709027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1000" fill="hold"/>
                                        <p:tgtEl>
                                          <p:spTgt spid="19"/>
                                        </p:tgtEl>
                                        <p:attrNameLst>
                                          <p:attrName>ppt_w</p:attrName>
                                        </p:attrNameLst>
                                      </p:cBhvr>
                                      <p:tavLst>
                                        <p:tav tm="0">
                                          <p:val>
                                            <p:fltVal val="0"/>
                                          </p:val>
                                        </p:tav>
                                        <p:tav tm="100000">
                                          <p:val>
                                            <p:strVal val="#ppt_w"/>
                                          </p:val>
                                        </p:tav>
                                      </p:tavLst>
                                    </p:anim>
                                    <p:anim calcmode="lin" valueType="num">
                                      <p:cBhvr>
                                        <p:cTn id="28" dur="1000" fill="hold"/>
                                        <p:tgtEl>
                                          <p:spTgt spid="19"/>
                                        </p:tgtEl>
                                        <p:attrNameLst>
                                          <p:attrName>ppt_h</p:attrName>
                                        </p:attrNameLst>
                                      </p:cBhvr>
                                      <p:tavLst>
                                        <p:tav tm="0">
                                          <p:val>
                                            <p:fltVal val="0"/>
                                          </p:val>
                                        </p:tav>
                                        <p:tav tm="100000">
                                          <p:val>
                                            <p:strVal val="#ppt_h"/>
                                          </p:val>
                                        </p:tav>
                                      </p:tavLst>
                                    </p:anim>
                                    <p:anim calcmode="lin" valueType="num">
                                      <p:cBhvr>
                                        <p:cTn id="29" dur="1000" fill="hold"/>
                                        <p:tgtEl>
                                          <p:spTgt spid="19"/>
                                        </p:tgtEl>
                                        <p:attrNameLst>
                                          <p:attrName>style.rotation</p:attrName>
                                        </p:attrNameLst>
                                      </p:cBhvr>
                                      <p:tavLst>
                                        <p:tav tm="0">
                                          <p:val>
                                            <p:fltVal val="90"/>
                                          </p:val>
                                        </p:tav>
                                        <p:tav tm="100000">
                                          <p:val>
                                            <p:fltVal val="0"/>
                                          </p:val>
                                        </p:tav>
                                      </p:tavLst>
                                    </p:anim>
                                    <p:animEffect transition="in" filter="fade">
                                      <p:cBhvr>
                                        <p:cTn id="30"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15" grpId="0" animBg="1"/>
      <p:bldP spid="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2540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1274" name="Picture 10" descr="Imagem de: Como se forma a população de microrganismos que vive em nosso intestino?">
            <a:extLst>
              <a:ext uri="{FF2B5EF4-FFF2-40B4-BE49-F238E27FC236}">
                <a16:creationId xmlns:a16="http://schemas.microsoft.com/office/drawing/2014/main" id="{67873604-6C7A-5FBC-8536-A6CE79FD11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144" t="-556" r="27434" b="556"/>
          <a:stretch/>
        </p:blipFill>
        <p:spPr bwMode="auto">
          <a:xfrm>
            <a:off x="-12700" y="-127000"/>
            <a:ext cx="12192000" cy="6985000"/>
          </a:xfrm>
          <a:prstGeom prst="rect">
            <a:avLst/>
          </a:prstGeom>
          <a:noFill/>
          <a:extLst>
            <a:ext uri="{909E8E84-426E-40DD-AFC4-6F175D3DCCD1}">
              <a14:hiddenFill xmlns:a14="http://schemas.microsoft.com/office/drawing/2010/main">
                <a:solidFill>
                  <a:srgbClr val="FFFFFF"/>
                </a:solidFill>
              </a14:hiddenFill>
            </a:ext>
          </a:extLst>
        </p:spPr>
      </p:pic>
      <p:sp>
        <p:nvSpPr>
          <p:cNvPr id="38" name="Google Shape;204;p11">
            <a:extLst>
              <a:ext uri="{FF2B5EF4-FFF2-40B4-BE49-F238E27FC236}">
                <a16:creationId xmlns:a16="http://schemas.microsoft.com/office/drawing/2014/main" id="{D74157FE-25A8-A66C-9B5D-79AD90AA35C9}"/>
              </a:ext>
            </a:extLst>
          </p:cNvPr>
          <p:cNvSpPr/>
          <p:nvPr/>
        </p:nvSpPr>
        <p:spPr>
          <a:xfrm>
            <a:off x="438150" y="292101"/>
            <a:ext cx="11315700" cy="6146800"/>
          </a:xfrm>
          <a:prstGeom prst="rect">
            <a:avLst/>
          </a:prstGeom>
          <a:solidFill>
            <a:srgbClr val="0C1B29">
              <a:alpha val="63921"/>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sp>
        <p:nvSpPr>
          <p:cNvPr id="39" name="CaixaDeTexto 38">
            <a:extLst>
              <a:ext uri="{FF2B5EF4-FFF2-40B4-BE49-F238E27FC236}">
                <a16:creationId xmlns:a16="http://schemas.microsoft.com/office/drawing/2014/main" id="{C523F482-93E6-48A4-C591-F45FE9D4D6B0}"/>
              </a:ext>
            </a:extLst>
          </p:cNvPr>
          <p:cNvSpPr txBox="1"/>
          <p:nvPr/>
        </p:nvSpPr>
        <p:spPr>
          <a:xfrm>
            <a:off x="1582036" y="1648962"/>
            <a:ext cx="9385300" cy="3139321"/>
          </a:xfrm>
          <a:prstGeom prst="rect">
            <a:avLst/>
          </a:prstGeom>
          <a:noFill/>
        </p:spPr>
        <p:txBody>
          <a:bodyPr wrap="square" rtlCol="0">
            <a:spAutoFit/>
          </a:bodyPr>
          <a:lstStyle/>
          <a:p>
            <a:pPr algn="ctr"/>
            <a:r>
              <a:rPr lang="pt-BR" sz="6600" b="1" dirty="0">
                <a:solidFill>
                  <a:schemeClr val="bg1"/>
                </a:solidFill>
                <a:latin typeface="Baguet Script" panose="00000500000000000000" pitchFamily="2" charset="0"/>
              </a:rPr>
              <a:t>Discussões Científicas sobre PARASITAS INTESTINAIS</a:t>
            </a:r>
          </a:p>
        </p:txBody>
      </p:sp>
      <p:sp>
        <p:nvSpPr>
          <p:cNvPr id="2" name="CaixaDeTexto 1">
            <a:extLst>
              <a:ext uri="{FF2B5EF4-FFF2-40B4-BE49-F238E27FC236}">
                <a16:creationId xmlns:a16="http://schemas.microsoft.com/office/drawing/2014/main" id="{45462781-DB5E-BCE2-A659-11EB02F390DD}"/>
              </a:ext>
            </a:extLst>
          </p:cNvPr>
          <p:cNvSpPr txBox="1"/>
          <p:nvPr/>
        </p:nvSpPr>
        <p:spPr>
          <a:xfrm>
            <a:off x="9607143" y="364678"/>
            <a:ext cx="2337613" cy="646331"/>
          </a:xfrm>
          <a:prstGeom prst="rect">
            <a:avLst/>
          </a:prstGeom>
          <a:noFill/>
        </p:spPr>
        <p:txBody>
          <a:bodyPr wrap="square" rtlCol="0">
            <a:spAutoFit/>
          </a:bodyPr>
          <a:lstStyle/>
          <a:p>
            <a:r>
              <a:rPr lang="pt-BR" dirty="0">
                <a:solidFill>
                  <a:srgbClr val="F0EAD8"/>
                </a:solidFill>
                <a:latin typeface="DIN Next LT Pro Medium" panose="020B0503020203050203" pitchFamily="34" charset="77"/>
              </a:rPr>
              <a:t>@sylviacamposnutri</a:t>
            </a:r>
          </a:p>
          <a:p>
            <a:r>
              <a:rPr lang="pt-BR" dirty="0">
                <a:solidFill>
                  <a:srgbClr val="F0EAD8"/>
                </a:solidFill>
                <a:latin typeface="DIN Next LT Pro Medium" panose="020B0503020203050203" pitchFamily="34" charset="77"/>
              </a:rPr>
              <a:t>@dr.cristianorudge</a:t>
            </a:r>
          </a:p>
        </p:txBody>
      </p:sp>
    </p:spTree>
    <p:extLst>
      <p:ext uri="{BB962C8B-B14F-4D97-AF65-F5344CB8AC3E}">
        <p14:creationId xmlns:p14="http://schemas.microsoft.com/office/powerpoint/2010/main" val="9018834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ângulo 6">
            <a:extLst>
              <a:ext uri="{FF2B5EF4-FFF2-40B4-BE49-F238E27FC236}">
                <a16:creationId xmlns:a16="http://schemas.microsoft.com/office/drawing/2014/main" id="{9C64CF75-8C90-8C4B-FC9A-594893DACEE1}"/>
              </a:ext>
            </a:extLst>
          </p:cNvPr>
          <p:cNvSpPr/>
          <p:nvPr/>
        </p:nvSpPr>
        <p:spPr>
          <a:xfrm>
            <a:off x="-16606"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6" name="Retângulo Arredondado 25">
            <a:extLst>
              <a:ext uri="{FF2B5EF4-FFF2-40B4-BE49-F238E27FC236}">
                <a16:creationId xmlns:a16="http://schemas.microsoft.com/office/drawing/2014/main" id="{9E2C858E-00E4-0536-EFC9-AA218AC7C543}"/>
              </a:ext>
            </a:extLst>
          </p:cNvPr>
          <p:cNvSpPr/>
          <p:nvPr/>
        </p:nvSpPr>
        <p:spPr>
          <a:xfrm>
            <a:off x="1773328" y="982324"/>
            <a:ext cx="9974172" cy="977900"/>
          </a:xfrm>
          <a:prstGeom prst="roundRect">
            <a:avLst>
              <a:gd name="adj" fmla="val 11235"/>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200" dirty="0"/>
              <a:t>Óleo de semente de abóbora (2c. Sopa) por 2 semanas</a:t>
            </a:r>
          </a:p>
          <a:p>
            <a:r>
              <a:rPr lang="pt-BR" sz="2200" dirty="0"/>
              <a:t>Chá de carqueja (3 xícaras por dia)</a:t>
            </a:r>
          </a:p>
        </p:txBody>
      </p:sp>
      <p:sp>
        <p:nvSpPr>
          <p:cNvPr id="27" name="Retângulo Arredondado 26">
            <a:extLst>
              <a:ext uri="{FF2B5EF4-FFF2-40B4-BE49-F238E27FC236}">
                <a16:creationId xmlns:a16="http://schemas.microsoft.com/office/drawing/2014/main" id="{9374E43B-391C-4A21-69B4-E9F5A27545F1}"/>
              </a:ext>
            </a:extLst>
          </p:cNvPr>
          <p:cNvSpPr/>
          <p:nvPr/>
        </p:nvSpPr>
        <p:spPr>
          <a:xfrm>
            <a:off x="1773328" y="2087951"/>
            <a:ext cx="9974172" cy="1104281"/>
          </a:xfrm>
          <a:prstGeom prst="roundRect">
            <a:avLst>
              <a:gd name="adj" fmla="val 11235"/>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200"/>
              <a:t>Chá de anis (1 colher de sopa 2x dia)</a:t>
            </a:r>
          </a:p>
          <a:p>
            <a:r>
              <a:rPr lang="pt-BR" sz="2200"/>
              <a:t>Tintura de losna (10 folhas secas para 100ml de álcool de cereais)</a:t>
            </a:r>
            <a:endParaRPr lang="pt-BR" sz="2200" dirty="0"/>
          </a:p>
        </p:txBody>
      </p:sp>
      <p:sp>
        <p:nvSpPr>
          <p:cNvPr id="28" name="Retângulo Arredondado 27">
            <a:extLst>
              <a:ext uri="{FF2B5EF4-FFF2-40B4-BE49-F238E27FC236}">
                <a16:creationId xmlns:a16="http://schemas.microsoft.com/office/drawing/2014/main" id="{A9690401-DA12-4E42-3DAD-51F0C04EA67D}"/>
              </a:ext>
            </a:extLst>
          </p:cNvPr>
          <p:cNvSpPr/>
          <p:nvPr/>
        </p:nvSpPr>
        <p:spPr>
          <a:xfrm>
            <a:off x="1773328" y="3300674"/>
            <a:ext cx="9974172" cy="1046124"/>
          </a:xfrm>
          <a:prstGeom prst="roundRect">
            <a:avLst>
              <a:gd name="adj" fmla="val 112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200">
                <a:solidFill>
                  <a:schemeClr val="tx1"/>
                </a:solidFill>
              </a:rPr>
              <a:t>Azeite de alho</a:t>
            </a:r>
          </a:p>
          <a:p>
            <a:r>
              <a:rPr lang="pt-BR" sz="2200">
                <a:solidFill>
                  <a:schemeClr val="tx1"/>
                </a:solidFill>
              </a:rPr>
              <a:t>Chá de mastruz/ erva de santa maria (1 colher de sopa de folhas e sementes)</a:t>
            </a:r>
            <a:endParaRPr lang="pt-BR" sz="2200" dirty="0">
              <a:solidFill>
                <a:schemeClr val="tx1"/>
              </a:solidFill>
            </a:endParaRPr>
          </a:p>
        </p:txBody>
      </p:sp>
      <p:sp>
        <p:nvSpPr>
          <p:cNvPr id="29" name="Retângulo Arredondado 28">
            <a:extLst>
              <a:ext uri="{FF2B5EF4-FFF2-40B4-BE49-F238E27FC236}">
                <a16:creationId xmlns:a16="http://schemas.microsoft.com/office/drawing/2014/main" id="{59F36898-31D9-35DD-E5DD-556F5E109FD4}"/>
              </a:ext>
            </a:extLst>
          </p:cNvPr>
          <p:cNvSpPr/>
          <p:nvPr/>
        </p:nvSpPr>
        <p:spPr>
          <a:xfrm>
            <a:off x="1773328" y="4427041"/>
            <a:ext cx="9974172" cy="1066908"/>
          </a:xfrm>
          <a:prstGeom prst="roundRect">
            <a:avLst>
              <a:gd name="adj" fmla="val 11235"/>
            </a:avLst>
          </a:prstGeom>
          <a:solidFill>
            <a:srgbClr val="F0EAD8"/>
          </a:solidFill>
          <a:ln>
            <a:solidFill>
              <a:srgbClr val="9919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200">
                <a:solidFill>
                  <a:schemeClr val="tx1"/>
                </a:solidFill>
              </a:rPr>
              <a:t>Chá de arruda com semente de mamão</a:t>
            </a:r>
          </a:p>
          <a:p>
            <a:r>
              <a:rPr lang="pt-BR" sz="2200">
                <a:solidFill>
                  <a:schemeClr val="tx1"/>
                </a:solidFill>
              </a:rPr>
              <a:t>Leite com hortelã pimenta (10 folhas verdes de hortelã para 100ml de leite desnatado – ferver tudo e usar 2x por dia por 1 semana)</a:t>
            </a:r>
            <a:endParaRPr lang="pt-BR" sz="2200" dirty="0">
              <a:solidFill>
                <a:schemeClr val="tx1"/>
              </a:solidFill>
            </a:endParaRPr>
          </a:p>
        </p:txBody>
      </p:sp>
      <p:sp>
        <p:nvSpPr>
          <p:cNvPr id="20" name="Seta para a Direita 19">
            <a:extLst>
              <a:ext uri="{FF2B5EF4-FFF2-40B4-BE49-F238E27FC236}">
                <a16:creationId xmlns:a16="http://schemas.microsoft.com/office/drawing/2014/main" id="{087AD25E-B5B1-BDCC-F1CF-E5B5D8088282}"/>
              </a:ext>
            </a:extLst>
          </p:cNvPr>
          <p:cNvSpPr/>
          <p:nvPr/>
        </p:nvSpPr>
        <p:spPr>
          <a:xfrm>
            <a:off x="-16607" y="1162933"/>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1" name="Seta para a Direita 19">
            <a:extLst>
              <a:ext uri="{FF2B5EF4-FFF2-40B4-BE49-F238E27FC236}">
                <a16:creationId xmlns:a16="http://schemas.microsoft.com/office/drawing/2014/main" id="{75AFA5E1-74EC-9A90-9155-D1525AC806EC}"/>
              </a:ext>
            </a:extLst>
          </p:cNvPr>
          <p:cNvSpPr/>
          <p:nvPr/>
        </p:nvSpPr>
        <p:spPr>
          <a:xfrm>
            <a:off x="-16606" y="2266532"/>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2" name="Seta para a Direita 19">
            <a:extLst>
              <a:ext uri="{FF2B5EF4-FFF2-40B4-BE49-F238E27FC236}">
                <a16:creationId xmlns:a16="http://schemas.microsoft.com/office/drawing/2014/main" id="{C5D65592-E37E-5734-6A64-0F0AB1F8E954}"/>
              </a:ext>
            </a:extLst>
          </p:cNvPr>
          <p:cNvSpPr/>
          <p:nvPr/>
        </p:nvSpPr>
        <p:spPr>
          <a:xfrm>
            <a:off x="-1" y="3481413"/>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Seta para a Direita 19">
            <a:extLst>
              <a:ext uri="{FF2B5EF4-FFF2-40B4-BE49-F238E27FC236}">
                <a16:creationId xmlns:a16="http://schemas.microsoft.com/office/drawing/2014/main" id="{85F343E5-3BED-CD0B-4C37-257E8158E52A}"/>
              </a:ext>
            </a:extLst>
          </p:cNvPr>
          <p:cNvSpPr/>
          <p:nvPr/>
        </p:nvSpPr>
        <p:spPr>
          <a:xfrm>
            <a:off x="0" y="4640339"/>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noFill/>
          <a:ln>
            <a:solidFill>
              <a:srgbClr val="9919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6" name="Agrupar 15">
            <a:extLst>
              <a:ext uri="{FF2B5EF4-FFF2-40B4-BE49-F238E27FC236}">
                <a16:creationId xmlns:a16="http://schemas.microsoft.com/office/drawing/2014/main" id="{EE0FB098-E853-FACE-046C-3334ABC46306}"/>
              </a:ext>
            </a:extLst>
          </p:cNvPr>
          <p:cNvGrpSpPr/>
          <p:nvPr/>
        </p:nvGrpSpPr>
        <p:grpSpPr>
          <a:xfrm>
            <a:off x="565546" y="4113564"/>
            <a:ext cx="11961162" cy="4075486"/>
            <a:chOff x="425846" y="4078368"/>
            <a:chExt cx="11961162" cy="4075486"/>
          </a:xfrm>
        </p:grpSpPr>
        <p:grpSp>
          <p:nvGrpSpPr>
            <p:cNvPr id="24" name="Agrupar 23">
              <a:extLst>
                <a:ext uri="{FF2B5EF4-FFF2-40B4-BE49-F238E27FC236}">
                  <a16:creationId xmlns:a16="http://schemas.microsoft.com/office/drawing/2014/main" id="{44020CE4-CD1F-EF83-935F-C41179E7FBCF}"/>
                </a:ext>
              </a:extLst>
            </p:cNvPr>
            <p:cNvGrpSpPr/>
            <p:nvPr/>
          </p:nvGrpSpPr>
          <p:grpSpPr>
            <a:xfrm>
              <a:off x="425846" y="4078368"/>
              <a:ext cx="11961162" cy="4075486"/>
              <a:chOff x="481574" y="4614411"/>
              <a:chExt cx="11961162" cy="4075486"/>
            </a:xfrm>
          </p:grpSpPr>
          <p:sp>
            <p:nvSpPr>
              <p:cNvPr id="31" name="Retângulo Arredondado 30">
                <a:extLst>
                  <a:ext uri="{FF2B5EF4-FFF2-40B4-BE49-F238E27FC236}">
                    <a16:creationId xmlns:a16="http://schemas.microsoft.com/office/drawing/2014/main" id="{5FA8DBF2-7C38-46FD-2AB7-49F26ED64E8E}"/>
                  </a:ext>
                </a:extLst>
              </p:cNvPr>
              <p:cNvSpPr/>
              <p:nvPr/>
            </p:nvSpPr>
            <p:spPr>
              <a:xfrm>
                <a:off x="481574" y="6094009"/>
                <a:ext cx="11228852" cy="1516661"/>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2" name="Imagem 31" descr="Maçã vermelha em fundo branco&#10;&#10;Descrição gerada automaticamente com confiança média">
                <a:extLst>
                  <a:ext uri="{FF2B5EF4-FFF2-40B4-BE49-F238E27FC236}">
                    <a16:creationId xmlns:a16="http://schemas.microsoft.com/office/drawing/2014/main" id="{CACBDD3A-9028-9897-5E15-1BCE0184D7C4}"/>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33" name="Imagem 32" descr="Texto&#10;&#10;Descrição gerada automaticamente com confiança média">
                <a:extLst>
                  <a:ext uri="{FF2B5EF4-FFF2-40B4-BE49-F238E27FC236}">
                    <a16:creationId xmlns:a16="http://schemas.microsoft.com/office/drawing/2014/main" id="{0712675B-CC0A-31BF-6757-DD43B09F5897}"/>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25" name="Imagem 24" descr="Texto&#10;&#10;Descrição gerada automaticamente com confiança baixa">
              <a:extLst>
                <a:ext uri="{FF2B5EF4-FFF2-40B4-BE49-F238E27FC236}">
                  <a16:creationId xmlns:a16="http://schemas.microsoft.com/office/drawing/2014/main" id="{6ACA3788-639D-05EF-7CE2-01ADA89EC994}"/>
                </a:ext>
              </a:extLst>
            </p:cNvPr>
            <p:cNvPicPr>
              <a:picLocks noChangeAspect="1"/>
            </p:cNvPicPr>
            <p:nvPr/>
          </p:nvPicPr>
          <p:blipFill>
            <a:blip r:embed="rId5"/>
            <a:stretch>
              <a:fillRect/>
            </a:stretch>
          </p:blipFill>
          <p:spPr>
            <a:xfrm>
              <a:off x="910495" y="5742765"/>
              <a:ext cx="2323995" cy="746691"/>
            </a:xfrm>
            <a:prstGeom prst="rect">
              <a:avLst/>
            </a:prstGeom>
          </p:spPr>
        </p:pic>
      </p:grpSp>
      <p:sp>
        <p:nvSpPr>
          <p:cNvPr id="2" name="CaixaDeTexto 1">
            <a:extLst>
              <a:ext uri="{FF2B5EF4-FFF2-40B4-BE49-F238E27FC236}">
                <a16:creationId xmlns:a16="http://schemas.microsoft.com/office/drawing/2014/main" id="{E5A6A8B3-199D-FDBC-DDB2-2B5A76229F60}"/>
              </a:ext>
            </a:extLst>
          </p:cNvPr>
          <p:cNvSpPr txBox="1"/>
          <p:nvPr/>
        </p:nvSpPr>
        <p:spPr>
          <a:xfrm>
            <a:off x="4112210" y="5886515"/>
            <a:ext cx="3484516" cy="338554"/>
          </a:xfrm>
          <a:prstGeom prst="rect">
            <a:avLst/>
          </a:prstGeom>
          <a:noFill/>
        </p:spPr>
        <p:txBody>
          <a:bodyPr wrap="square" rtlCol="0">
            <a:spAutoFit/>
          </a:bodyPr>
          <a:lstStyle/>
          <a:p>
            <a:r>
              <a:rPr lang="pt-BR" sz="1600" dirty="0">
                <a:solidFill>
                  <a:schemeClr val="bg1"/>
                </a:solidFill>
              </a:rPr>
              <a:t>Colaboração </a:t>
            </a:r>
            <a:r>
              <a:rPr lang="pt-BR" sz="1600" dirty="0" err="1">
                <a:solidFill>
                  <a:schemeClr val="bg1"/>
                </a:solidFill>
              </a:rPr>
              <a:t>Profa</a:t>
            </a:r>
            <a:r>
              <a:rPr lang="pt-BR" sz="1600" dirty="0">
                <a:solidFill>
                  <a:schemeClr val="bg1"/>
                </a:solidFill>
              </a:rPr>
              <a:t> Natalia Marques</a:t>
            </a:r>
          </a:p>
        </p:txBody>
      </p:sp>
      <p:sp>
        <p:nvSpPr>
          <p:cNvPr id="3" name="Google Shape;169;p8">
            <a:extLst>
              <a:ext uri="{FF2B5EF4-FFF2-40B4-BE49-F238E27FC236}">
                <a16:creationId xmlns:a16="http://schemas.microsoft.com/office/drawing/2014/main" id="{919AA08B-7584-AD96-FFFC-154E2038AEDD}"/>
              </a:ext>
            </a:extLst>
          </p:cNvPr>
          <p:cNvSpPr txBox="1"/>
          <p:nvPr/>
        </p:nvSpPr>
        <p:spPr>
          <a:xfrm>
            <a:off x="288193" y="-327217"/>
            <a:ext cx="11700607" cy="1138733"/>
          </a:xfrm>
          <a:prstGeom prst="rect">
            <a:avLst/>
          </a:prstGeom>
          <a:noFill/>
          <a:ln>
            <a:noFill/>
          </a:ln>
        </p:spPr>
        <p:txBody>
          <a:bodyPr spcFirstLastPara="1" wrap="square" lIns="91425" tIns="45700" rIns="91425" bIns="45700" anchor="t" anchorCtr="0">
            <a:spAutoFit/>
          </a:bodyPr>
          <a:lstStyle/>
          <a:p>
            <a:pPr algn="ctr"/>
            <a:endParaRPr lang="en-US" sz="2000" dirty="0"/>
          </a:p>
          <a:p>
            <a:pPr algn="ctr"/>
            <a:r>
              <a:rPr lang="en-US" sz="4800" b="1" dirty="0">
                <a:latin typeface="Baguet Script" panose="00000500000000000000" pitchFamily="2" charset="0"/>
                <a:ea typeface="Poppins"/>
                <a:cs typeface="Poppins"/>
                <a:sym typeface="Poppins"/>
              </a:rPr>
              <a:t>“</a:t>
            </a:r>
            <a:r>
              <a:rPr lang="en-US" sz="4800" b="1" dirty="0" err="1">
                <a:latin typeface="Baguet Script" panose="00000500000000000000" pitchFamily="2" charset="0"/>
                <a:ea typeface="Poppins"/>
                <a:cs typeface="Poppins"/>
                <a:sym typeface="Poppins"/>
              </a:rPr>
              <a:t>Remédios</a:t>
            </a:r>
            <a:r>
              <a:rPr lang="en-US" sz="4800" b="1" dirty="0">
                <a:latin typeface="Baguet Script" panose="00000500000000000000" pitchFamily="2" charset="0"/>
                <a:ea typeface="Poppins"/>
                <a:cs typeface="Poppins"/>
                <a:sym typeface="Poppins"/>
              </a:rPr>
              <a:t>” </a:t>
            </a:r>
            <a:r>
              <a:rPr lang="en-US" sz="4800" b="1" dirty="0" err="1">
                <a:latin typeface="Baguet Script" panose="00000500000000000000" pitchFamily="2" charset="0"/>
                <a:ea typeface="Poppins"/>
                <a:cs typeface="Poppins"/>
                <a:sym typeface="Poppins"/>
              </a:rPr>
              <a:t>brasileiros</a:t>
            </a:r>
            <a:r>
              <a:rPr lang="en-US" sz="4800" b="1" dirty="0">
                <a:latin typeface="Baguet Script" panose="00000500000000000000" pitchFamily="2" charset="0"/>
                <a:ea typeface="Poppins"/>
                <a:cs typeface="Poppins"/>
                <a:sym typeface="Poppins"/>
              </a:rPr>
              <a:t> </a:t>
            </a:r>
            <a:r>
              <a:rPr lang="en-US" sz="4800" b="1" dirty="0" err="1">
                <a:latin typeface="Baguet Script" panose="00000500000000000000" pitchFamily="2" charset="0"/>
                <a:ea typeface="Poppins"/>
                <a:cs typeface="Poppins"/>
                <a:sym typeface="Poppins"/>
              </a:rPr>
              <a:t>caseiros</a:t>
            </a:r>
            <a:endParaRPr lang="en-US" sz="4800" b="1" dirty="0">
              <a:highlight>
                <a:srgbClr val="FFFF00"/>
              </a:highlight>
              <a:latin typeface="Baguet Script" panose="00000500000000000000" pitchFamily="2" charset="0"/>
              <a:ea typeface="Poppins"/>
              <a:cs typeface="Poppins"/>
              <a:sym typeface="Poppins"/>
            </a:endParaRPr>
          </a:p>
        </p:txBody>
      </p:sp>
      <p:sp>
        <p:nvSpPr>
          <p:cNvPr id="6" name="Título 4">
            <a:extLst>
              <a:ext uri="{FF2B5EF4-FFF2-40B4-BE49-F238E27FC236}">
                <a16:creationId xmlns:a16="http://schemas.microsoft.com/office/drawing/2014/main" id="{CB6CEFF3-7ECE-516E-B85C-58CF105D9068}"/>
              </a:ext>
            </a:extLst>
          </p:cNvPr>
          <p:cNvSpPr txBox="1">
            <a:spLocks/>
          </p:cNvSpPr>
          <p:nvPr/>
        </p:nvSpPr>
        <p:spPr>
          <a:xfrm rot="20490912">
            <a:off x="1889658" y="2280277"/>
            <a:ext cx="8956250" cy="1936549"/>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pt-BR" sz="9600" dirty="0">
                <a:solidFill>
                  <a:srgbClr val="C00000"/>
                </a:solidFill>
                <a:latin typeface="Berlin Sans FB Demi" pitchFamily="34" charset="0"/>
                <a:ea typeface="+mj-ea"/>
                <a:cs typeface="+mj-cs"/>
              </a:rPr>
              <a:t>CUIDADO!!!!</a:t>
            </a:r>
          </a:p>
        </p:txBody>
      </p:sp>
    </p:spTree>
    <p:extLst>
      <p:ext uri="{BB962C8B-B14F-4D97-AF65-F5344CB8AC3E}">
        <p14:creationId xmlns:p14="http://schemas.microsoft.com/office/powerpoint/2010/main" val="23281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11E9219B-D5D3-31B3-C787-E640516B2714}"/>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grpSp>
        <p:nvGrpSpPr>
          <p:cNvPr id="3" name="Agrupar 2">
            <a:extLst>
              <a:ext uri="{FF2B5EF4-FFF2-40B4-BE49-F238E27FC236}">
                <a16:creationId xmlns:a16="http://schemas.microsoft.com/office/drawing/2014/main" id="{9A20E063-787E-5673-6670-3CBB064420FD}"/>
              </a:ext>
            </a:extLst>
          </p:cNvPr>
          <p:cNvGrpSpPr/>
          <p:nvPr/>
        </p:nvGrpSpPr>
        <p:grpSpPr>
          <a:xfrm>
            <a:off x="425846" y="4078368"/>
            <a:ext cx="11961162" cy="4075486"/>
            <a:chOff x="425846" y="4078368"/>
            <a:chExt cx="11961162" cy="4075486"/>
          </a:xfrm>
        </p:grpSpPr>
        <p:grpSp>
          <p:nvGrpSpPr>
            <p:cNvPr id="4" name="Agrupar 3">
              <a:extLst>
                <a:ext uri="{FF2B5EF4-FFF2-40B4-BE49-F238E27FC236}">
                  <a16:creationId xmlns:a16="http://schemas.microsoft.com/office/drawing/2014/main" id="{64AC6460-C369-5F2D-187D-D988676A0511}"/>
                </a:ext>
              </a:extLst>
            </p:cNvPr>
            <p:cNvGrpSpPr/>
            <p:nvPr/>
          </p:nvGrpSpPr>
          <p:grpSpPr>
            <a:xfrm>
              <a:off x="425846" y="4078368"/>
              <a:ext cx="11961162" cy="4075486"/>
              <a:chOff x="481574" y="4614411"/>
              <a:chExt cx="11961162" cy="4075486"/>
            </a:xfrm>
          </p:grpSpPr>
          <p:sp>
            <p:nvSpPr>
              <p:cNvPr id="10" name="Retângulo Arredondado 9">
                <a:extLst>
                  <a:ext uri="{FF2B5EF4-FFF2-40B4-BE49-F238E27FC236}">
                    <a16:creationId xmlns:a16="http://schemas.microsoft.com/office/drawing/2014/main" id="{0D4706FB-4348-FEEF-CA4B-1D9FDF69CA0A}"/>
                  </a:ext>
                </a:extLst>
              </p:cNvPr>
              <p:cNvSpPr/>
              <p:nvPr/>
            </p:nvSpPr>
            <p:spPr>
              <a:xfrm>
                <a:off x="481574" y="6094009"/>
                <a:ext cx="11228852" cy="224577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12" name="Imagem 11" descr="Maçã vermelha em fundo branco&#10;&#10;Descrição gerada automaticamente com confiança média">
                <a:extLst>
                  <a:ext uri="{FF2B5EF4-FFF2-40B4-BE49-F238E27FC236}">
                    <a16:creationId xmlns:a16="http://schemas.microsoft.com/office/drawing/2014/main" id="{859FBBBA-044D-24F5-F478-CBD654588E6E}"/>
                  </a:ext>
                </a:extLst>
              </p:cNvPr>
              <p:cNvPicPr>
                <a:picLocks noChangeAspect="1"/>
              </p:cNvPicPr>
              <p:nvPr/>
            </p:nvPicPr>
            <p:blipFill>
              <a:blip r:embed="rId3"/>
              <a:stretch>
                <a:fillRect/>
              </a:stretch>
            </p:blipFill>
            <p:spPr>
              <a:xfrm rot="20613163">
                <a:off x="8367250" y="4614411"/>
                <a:ext cx="4075486" cy="4075486"/>
              </a:xfrm>
              <a:prstGeom prst="rect">
                <a:avLst/>
              </a:prstGeom>
            </p:spPr>
          </p:pic>
          <p:pic>
            <p:nvPicPr>
              <p:cNvPr id="13" name="Imagem 12" descr="Texto&#10;&#10;Descrição gerada automaticamente com confiança média">
                <a:extLst>
                  <a:ext uri="{FF2B5EF4-FFF2-40B4-BE49-F238E27FC236}">
                    <a16:creationId xmlns:a16="http://schemas.microsoft.com/office/drawing/2014/main" id="{C914C0D2-0367-8F9A-BC1B-798178B3FC8C}"/>
                  </a:ext>
                </a:extLst>
              </p:cNvPr>
              <p:cNvPicPr>
                <a:picLocks noChangeAspect="1"/>
              </p:cNvPicPr>
              <p:nvPr/>
            </p:nvPicPr>
            <p:blipFill>
              <a:blip r:embed="rId4"/>
              <a:stretch>
                <a:fillRect/>
              </a:stretch>
            </p:blipFill>
            <p:spPr>
              <a:xfrm>
                <a:off x="8677396" y="6137127"/>
                <a:ext cx="1378338" cy="631093"/>
              </a:xfrm>
              <a:prstGeom prst="rect">
                <a:avLst/>
              </a:prstGeom>
            </p:spPr>
          </p:pic>
        </p:grpSp>
        <p:pic>
          <p:nvPicPr>
            <p:cNvPr id="5" name="Imagem 4" descr="Texto&#10;&#10;Descrição gerada automaticamente com confiança baixa">
              <a:extLst>
                <a:ext uri="{FF2B5EF4-FFF2-40B4-BE49-F238E27FC236}">
                  <a16:creationId xmlns:a16="http://schemas.microsoft.com/office/drawing/2014/main" id="{597A6118-4CDC-6C42-5CEE-4F69B5B15210}"/>
                </a:ext>
              </a:extLst>
            </p:cNvPr>
            <p:cNvPicPr>
              <a:picLocks noChangeAspect="1"/>
            </p:cNvPicPr>
            <p:nvPr/>
          </p:nvPicPr>
          <p:blipFill>
            <a:blip r:embed="rId5"/>
            <a:stretch>
              <a:fillRect/>
            </a:stretch>
          </p:blipFill>
          <p:spPr>
            <a:xfrm>
              <a:off x="910495" y="5742765"/>
              <a:ext cx="2323995" cy="746691"/>
            </a:xfrm>
            <a:prstGeom prst="rect">
              <a:avLst/>
            </a:prstGeom>
          </p:spPr>
        </p:pic>
      </p:grpSp>
      <p:sp>
        <p:nvSpPr>
          <p:cNvPr id="6" name="CaixaDeTexto 5">
            <a:extLst>
              <a:ext uri="{FF2B5EF4-FFF2-40B4-BE49-F238E27FC236}">
                <a16:creationId xmlns:a16="http://schemas.microsoft.com/office/drawing/2014/main" id="{64D882B5-F19A-6597-31FB-6445B650E02B}"/>
              </a:ext>
            </a:extLst>
          </p:cNvPr>
          <p:cNvSpPr txBox="1"/>
          <p:nvPr/>
        </p:nvSpPr>
        <p:spPr>
          <a:xfrm>
            <a:off x="4308534" y="6181160"/>
            <a:ext cx="4100211" cy="338554"/>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@dr.cristianorudge</a:t>
            </a:r>
          </a:p>
        </p:txBody>
      </p:sp>
      <p:pic>
        <p:nvPicPr>
          <p:cNvPr id="8" name="Imagem 7" descr="Uma imagem contendo Interface gráfica do usuário&#10;&#10;Descrição gerada automaticamente">
            <a:extLst>
              <a:ext uri="{FF2B5EF4-FFF2-40B4-BE49-F238E27FC236}">
                <a16:creationId xmlns:a16="http://schemas.microsoft.com/office/drawing/2014/main" id="{A1B500BA-132F-542A-2D45-5DA4ABE78079}"/>
              </a:ext>
            </a:extLst>
          </p:cNvPr>
          <p:cNvPicPr>
            <a:picLocks noChangeAspect="1"/>
          </p:cNvPicPr>
          <p:nvPr/>
        </p:nvPicPr>
        <p:blipFill>
          <a:blip r:embed="rId6"/>
          <a:stretch>
            <a:fillRect/>
          </a:stretch>
        </p:blipFill>
        <p:spPr>
          <a:xfrm>
            <a:off x="318646" y="186091"/>
            <a:ext cx="7664406" cy="5100133"/>
          </a:xfrm>
          <a:prstGeom prst="rect">
            <a:avLst/>
          </a:prstGeom>
          <a:ln>
            <a:noFill/>
          </a:ln>
          <a:effectLst>
            <a:outerShdw blurRad="190500" algn="tl" rotWithShape="0">
              <a:srgbClr val="000000">
                <a:alpha val="70000"/>
              </a:srgbClr>
            </a:outerShdw>
          </a:effectLst>
        </p:spPr>
      </p:pic>
      <p:sp>
        <p:nvSpPr>
          <p:cNvPr id="9" name="Google Shape;169;p8">
            <a:extLst>
              <a:ext uri="{FF2B5EF4-FFF2-40B4-BE49-F238E27FC236}">
                <a16:creationId xmlns:a16="http://schemas.microsoft.com/office/drawing/2014/main" id="{8B58AE9F-A7A3-A1B7-9A38-D01DEA3C8DDE}"/>
              </a:ext>
            </a:extLst>
          </p:cNvPr>
          <p:cNvSpPr txBox="1"/>
          <p:nvPr/>
        </p:nvSpPr>
        <p:spPr>
          <a:xfrm>
            <a:off x="7773789" y="-139495"/>
            <a:ext cx="4597400" cy="1046400"/>
          </a:xfrm>
          <a:prstGeom prst="rect">
            <a:avLst/>
          </a:prstGeom>
          <a:noFill/>
          <a:ln>
            <a:noFill/>
          </a:ln>
        </p:spPr>
        <p:txBody>
          <a:bodyPr spcFirstLastPara="1" wrap="square" lIns="91425" tIns="45700" rIns="91425" bIns="45700" anchor="t" anchorCtr="0">
            <a:spAutoFit/>
          </a:bodyPr>
          <a:lstStyle/>
          <a:p>
            <a:pPr algn="ctr"/>
            <a:endParaRPr lang="en-US" dirty="0">
              <a:solidFill>
                <a:srgbClr val="AB3B3B"/>
              </a:solidFill>
            </a:endParaRPr>
          </a:p>
          <a:p>
            <a:pPr algn="ctr"/>
            <a:r>
              <a:rPr lang="en-US" sz="4400" b="1" dirty="0">
                <a:solidFill>
                  <a:srgbClr val="AB3B3B"/>
                </a:solidFill>
                <a:highlight>
                  <a:srgbClr val="FFFF00"/>
                </a:highlight>
                <a:ea typeface="Poppins"/>
                <a:cs typeface="Poppins"/>
                <a:sym typeface="Poppins"/>
              </a:rPr>
              <a:t>HILI</a:t>
            </a:r>
            <a:r>
              <a:rPr lang="en-US" sz="4400" b="1" dirty="0">
                <a:solidFill>
                  <a:srgbClr val="AB3B3B"/>
                </a:solidFill>
                <a:highlight>
                  <a:srgbClr val="FFFF00"/>
                </a:highlight>
                <a:latin typeface="Baguet Script" panose="00000500000000000000" pitchFamily="2" charset="0"/>
                <a:ea typeface="Poppins"/>
                <a:cs typeface="Poppins"/>
                <a:sym typeface="Poppins"/>
              </a:rPr>
              <a:t> X </a:t>
            </a:r>
            <a:r>
              <a:rPr lang="en-US" sz="4400" b="1" dirty="0" err="1">
                <a:solidFill>
                  <a:srgbClr val="AB3B3B"/>
                </a:solidFill>
                <a:highlight>
                  <a:srgbClr val="FFFF00"/>
                </a:highlight>
                <a:latin typeface="Baguet Script" panose="00000500000000000000" pitchFamily="2" charset="0"/>
                <a:ea typeface="Poppins"/>
                <a:cs typeface="Poppins"/>
                <a:sym typeface="Poppins"/>
              </a:rPr>
              <a:t>Ervas</a:t>
            </a:r>
            <a:endParaRPr lang="en-US" sz="4400" b="1" dirty="0">
              <a:solidFill>
                <a:srgbClr val="AB3B3B"/>
              </a:solidFill>
              <a:highlight>
                <a:srgbClr val="FFFF00"/>
              </a:highlight>
              <a:latin typeface="Baguet Script" panose="00000500000000000000" pitchFamily="2" charset="0"/>
              <a:ea typeface="Poppins"/>
              <a:cs typeface="Poppins"/>
              <a:sym typeface="Poppins"/>
            </a:endParaRPr>
          </a:p>
        </p:txBody>
      </p:sp>
      <p:sp>
        <p:nvSpPr>
          <p:cNvPr id="11" name="CaixaDeTexto 10">
            <a:extLst>
              <a:ext uri="{FF2B5EF4-FFF2-40B4-BE49-F238E27FC236}">
                <a16:creationId xmlns:a16="http://schemas.microsoft.com/office/drawing/2014/main" id="{C06E9476-C42F-418D-FB4E-FBC00496E0F5}"/>
              </a:ext>
            </a:extLst>
          </p:cNvPr>
          <p:cNvSpPr txBox="1"/>
          <p:nvPr/>
        </p:nvSpPr>
        <p:spPr>
          <a:xfrm>
            <a:off x="7983052" y="1276355"/>
            <a:ext cx="3964796" cy="1569660"/>
          </a:xfrm>
          <a:prstGeom prst="rect">
            <a:avLst/>
          </a:prstGeom>
          <a:noFill/>
        </p:spPr>
        <p:txBody>
          <a:bodyPr wrap="square" rtlCol="0">
            <a:spAutoFit/>
          </a:bodyPr>
          <a:lstStyle/>
          <a:p>
            <a:pPr algn="ctr"/>
            <a:r>
              <a:rPr lang="pt-BR" sz="2400" b="1" dirty="0">
                <a:highlight>
                  <a:srgbClr val="FFFF00"/>
                </a:highlight>
                <a:latin typeface="DIN Next LT Pro Medium" panose="020B0503020203050203" pitchFamily="34" charset="77"/>
              </a:rPr>
              <a:t>Tinturas de:</a:t>
            </a:r>
          </a:p>
          <a:p>
            <a:pPr algn="ctr"/>
            <a:r>
              <a:rPr lang="pt-BR" sz="2400" b="1" i="1" dirty="0" err="1">
                <a:highlight>
                  <a:srgbClr val="FFFF00"/>
                </a:highlight>
                <a:latin typeface="DIN Next LT Pro Medium" panose="020B0503020203050203" pitchFamily="34" charset="77"/>
              </a:rPr>
              <a:t>Rosmarinus</a:t>
            </a:r>
            <a:r>
              <a:rPr lang="pt-BR" sz="2400" b="1" i="1" dirty="0">
                <a:highlight>
                  <a:srgbClr val="FFFF00"/>
                </a:highlight>
                <a:latin typeface="DIN Next LT Pro Medium" panose="020B0503020203050203" pitchFamily="34" charset="77"/>
              </a:rPr>
              <a:t> </a:t>
            </a:r>
            <a:r>
              <a:rPr lang="pt-BR" sz="2400" b="1" i="1" dirty="0" err="1">
                <a:highlight>
                  <a:srgbClr val="FFFF00"/>
                </a:highlight>
                <a:latin typeface="DIN Next LT Pro Medium" panose="020B0503020203050203" pitchFamily="34" charset="77"/>
              </a:rPr>
              <a:t>officinalis</a:t>
            </a:r>
            <a:r>
              <a:rPr lang="pt-BR" sz="2400" b="1" i="1" dirty="0">
                <a:highlight>
                  <a:srgbClr val="FFFF00"/>
                </a:highlight>
                <a:latin typeface="DIN Next LT Pro Medium" panose="020B0503020203050203" pitchFamily="34" charset="77"/>
              </a:rPr>
              <a:t> L.</a:t>
            </a:r>
          </a:p>
          <a:p>
            <a:pPr algn="ctr"/>
            <a:r>
              <a:rPr lang="pt-BR" sz="2400" b="1" i="1" dirty="0">
                <a:highlight>
                  <a:srgbClr val="FFFF00"/>
                </a:highlight>
                <a:latin typeface="DIN Next LT Pro Medium" panose="020B0503020203050203" pitchFamily="34" charset="77"/>
              </a:rPr>
              <a:t>Casearia </a:t>
            </a:r>
            <a:r>
              <a:rPr lang="pt-BR" sz="2400" b="1" i="1" dirty="0" err="1">
                <a:highlight>
                  <a:srgbClr val="FFFF00"/>
                </a:highlight>
                <a:latin typeface="DIN Next LT Pro Medium" panose="020B0503020203050203" pitchFamily="34" charset="77"/>
              </a:rPr>
              <a:t>sylvestris</a:t>
            </a:r>
            <a:endParaRPr lang="pt-BR" sz="2400" b="1" i="1" dirty="0">
              <a:highlight>
                <a:srgbClr val="FFFF00"/>
              </a:highlight>
              <a:latin typeface="DIN Next LT Pro Medium" panose="020B0503020203050203" pitchFamily="34" charset="77"/>
            </a:endParaRPr>
          </a:p>
          <a:p>
            <a:pPr algn="ctr"/>
            <a:r>
              <a:rPr lang="pt-BR" sz="2400" b="1" i="1" dirty="0" err="1">
                <a:highlight>
                  <a:srgbClr val="FFFF00"/>
                </a:highlight>
                <a:latin typeface="DIN Next LT Pro Medium" panose="020B0503020203050203" pitchFamily="34" charset="77"/>
              </a:rPr>
              <a:t>Stryphnodendron</a:t>
            </a:r>
            <a:r>
              <a:rPr lang="pt-BR" sz="2400" b="1" i="1" dirty="0">
                <a:highlight>
                  <a:srgbClr val="FFFF00"/>
                </a:highlight>
                <a:latin typeface="DIN Next LT Pro Medium" panose="020B0503020203050203" pitchFamily="34" charset="77"/>
              </a:rPr>
              <a:t> </a:t>
            </a:r>
            <a:r>
              <a:rPr lang="pt-BR" sz="2400" b="1" i="1" dirty="0" err="1">
                <a:highlight>
                  <a:srgbClr val="FFFF00"/>
                </a:highlight>
                <a:latin typeface="DIN Next LT Pro Medium" panose="020B0503020203050203" pitchFamily="34" charset="77"/>
              </a:rPr>
              <a:t>adstrigen</a:t>
            </a:r>
            <a:r>
              <a:rPr lang="pt-BR" sz="2400" b="1" dirty="0" err="1">
                <a:highlight>
                  <a:srgbClr val="FFFF00"/>
                </a:highlight>
                <a:latin typeface="DIN Next LT Pro Medium" panose="020B0503020203050203" pitchFamily="34" charset="77"/>
              </a:rPr>
              <a:t>s</a:t>
            </a:r>
            <a:endParaRPr lang="pt-BR" sz="2400" b="1" dirty="0">
              <a:highlight>
                <a:srgbClr val="FFFF00"/>
              </a:highlight>
              <a:latin typeface="DIN Next LT Pro Medium" panose="020B0503020203050203" pitchFamily="34" charset="77"/>
            </a:endParaRPr>
          </a:p>
        </p:txBody>
      </p:sp>
      <p:sp>
        <p:nvSpPr>
          <p:cNvPr id="16" name="CaixaDeTexto 15">
            <a:extLst>
              <a:ext uri="{FF2B5EF4-FFF2-40B4-BE49-F238E27FC236}">
                <a16:creationId xmlns:a16="http://schemas.microsoft.com/office/drawing/2014/main" id="{AD4075B9-4E04-1FB4-221E-9C58FBD50F8B}"/>
              </a:ext>
            </a:extLst>
          </p:cNvPr>
          <p:cNvSpPr txBox="1"/>
          <p:nvPr/>
        </p:nvSpPr>
        <p:spPr>
          <a:xfrm>
            <a:off x="7908558" y="3544681"/>
            <a:ext cx="3964796" cy="830997"/>
          </a:xfrm>
          <a:prstGeom prst="rect">
            <a:avLst/>
          </a:prstGeom>
          <a:noFill/>
        </p:spPr>
        <p:txBody>
          <a:bodyPr wrap="square" rtlCol="0">
            <a:spAutoFit/>
          </a:bodyPr>
          <a:lstStyle/>
          <a:p>
            <a:pPr algn="ctr"/>
            <a:r>
              <a:rPr lang="pt-BR" sz="2400" b="1" dirty="0">
                <a:highlight>
                  <a:srgbClr val="FFFF00"/>
                </a:highlight>
                <a:latin typeface="DIN Next LT Pro Medium" panose="020B0503020203050203" pitchFamily="34" charset="77"/>
              </a:rPr>
              <a:t>Aumento expressivo das transaminases</a:t>
            </a:r>
          </a:p>
        </p:txBody>
      </p:sp>
      <p:sp>
        <p:nvSpPr>
          <p:cNvPr id="17" name="Elipse 16">
            <a:extLst>
              <a:ext uri="{FF2B5EF4-FFF2-40B4-BE49-F238E27FC236}">
                <a16:creationId xmlns:a16="http://schemas.microsoft.com/office/drawing/2014/main" id="{27FBE973-7915-B09F-16F4-F2EE39A24A90}"/>
              </a:ext>
            </a:extLst>
          </p:cNvPr>
          <p:cNvSpPr/>
          <p:nvPr/>
        </p:nvSpPr>
        <p:spPr>
          <a:xfrm>
            <a:off x="6718300" y="698500"/>
            <a:ext cx="1085563" cy="7299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8" name="Elipse 17">
            <a:extLst>
              <a:ext uri="{FF2B5EF4-FFF2-40B4-BE49-F238E27FC236}">
                <a16:creationId xmlns:a16="http://schemas.microsoft.com/office/drawing/2014/main" id="{21FA8D11-11C4-8CAB-2E4B-C9276E3BCCBE}"/>
              </a:ext>
            </a:extLst>
          </p:cNvPr>
          <p:cNvSpPr/>
          <p:nvPr/>
        </p:nvSpPr>
        <p:spPr>
          <a:xfrm>
            <a:off x="6573066" y="3329043"/>
            <a:ext cx="1085563" cy="729999"/>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00271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fade">
                                      <p:cBhvr>
                                        <p:cTn id="10" dur="500"/>
                                        <p:tgtEl>
                                          <p:spTgt spid="1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2731"/>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CaixaDeTexto 5">
            <a:extLst>
              <a:ext uri="{FF2B5EF4-FFF2-40B4-BE49-F238E27FC236}">
                <a16:creationId xmlns:a16="http://schemas.microsoft.com/office/drawing/2014/main" id="{C70A1256-D124-B9DC-6DF3-FCE8B8703B30}"/>
              </a:ext>
            </a:extLst>
          </p:cNvPr>
          <p:cNvSpPr txBox="1"/>
          <p:nvPr/>
        </p:nvSpPr>
        <p:spPr>
          <a:xfrm>
            <a:off x="0" y="2980951"/>
            <a:ext cx="5592195" cy="1323439"/>
          </a:xfrm>
          <a:prstGeom prst="rect">
            <a:avLst/>
          </a:prstGeom>
          <a:noFill/>
        </p:spPr>
        <p:txBody>
          <a:bodyPr wrap="square" rtlCol="0">
            <a:spAutoFit/>
          </a:bodyPr>
          <a:lstStyle/>
          <a:p>
            <a:pPr algn="ctr"/>
            <a:r>
              <a:rPr lang="pt-BR" sz="2000" b="1" dirty="0">
                <a:highlight>
                  <a:srgbClr val="FFFF00"/>
                </a:highlight>
                <a:latin typeface="DIN Next LT Pro Medium" panose="020B0503020203050203" pitchFamily="34" charset="77"/>
              </a:rPr>
              <a:t>Revisão com base de dados do LILACS, </a:t>
            </a:r>
            <a:r>
              <a:rPr lang="pt-BR" sz="2000" b="1" dirty="0" err="1">
                <a:highlight>
                  <a:srgbClr val="FFFF00"/>
                </a:highlight>
                <a:latin typeface="DIN Next LT Pro Medium" panose="020B0503020203050203" pitchFamily="34" charset="77"/>
              </a:rPr>
              <a:t>PubMed</a:t>
            </a:r>
            <a:r>
              <a:rPr lang="pt-BR" sz="2000" b="1" dirty="0">
                <a:highlight>
                  <a:srgbClr val="FFFF00"/>
                </a:highlight>
                <a:latin typeface="DIN Next LT Pro Medium" panose="020B0503020203050203" pitchFamily="34" charset="77"/>
              </a:rPr>
              <a:t> e Google Scholar (dados de 2000 a 2021) – 49 artigos</a:t>
            </a:r>
          </a:p>
          <a:p>
            <a:pPr algn="ctr"/>
            <a:r>
              <a:rPr lang="pt-BR" sz="2000" b="1" dirty="0" err="1">
                <a:highlight>
                  <a:srgbClr val="FFFF00"/>
                </a:highlight>
                <a:latin typeface="DIN Next LT Pro Medium" panose="020B0503020203050203" pitchFamily="34" charset="77"/>
              </a:rPr>
              <a:t>Unitermo</a:t>
            </a:r>
            <a:r>
              <a:rPr lang="pt-BR" sz="2000" b="1" dirty="0">
                <a:highlight>
                  <a:srgbClr val="FFFF00"/>
                </a:highlight>
                <a:latin typeface="DIN Next LT Pro Medium" panose="020B0503020203050203" pitchFamily="34" charset="77"/>
              </a:rPr>
              <a:t>: “</a:t>
            </a:r>
            <a:r>
              <a:rPr lang="pt-BR" sz="2000" b="1" dirty="0" err="1">
                <a:highlight>
                  <a:srgbClr val="FFFF00"/>
                </a:highlight>
                <a:latin typeface="DIN Next LT Pro Medium" panose="020B0503020203050203" pitchFamily="34" charset="77"/>
              </a:rPr>
              <a:t>Anti-helminthic</a:t>
            </a:r>
            <a:r>
              <a:rPr lang="pt-BR" sz="2000" b="1" dirty="0">
                <a:highlight>
                  <a:srgbClr val="FFFF00"/>
                </a:highlight>
                <a:latin typeface="DIN Next LT Pro Medium" panose="020B0503020203050203" pitchFamily="34" charset="77"/>
              </a:rPr>
              <a:t> medicinal </a:t>
            </a:r>
            <a:r>
              <a:rPr lang="pt-BR" sz="2000" b="1" dirty="0" err="1">
                <a:highlight>
                  <a:srgbClr val="FFFF00"/>
                </a:highlight>
                <a:latin typeface="DIN Next LT Pro Medium" panose="020B0503020203050203" pitchFamily="34" charset="77"/>
              </a:rPr>
              <a:t>plants</a:t>
            </a:r>
            <a:r>
              <a:rPr lang="pt-BR" sz="2000" b="1" dirty="0">
                <a:highlight>
                  <a:srgbClr val="FFFF00"/>
                </a:highlight>
                <a:latin typeface="DIN Next LT Pro Medium" panose="020B0503020203050203" pitchFamily="34" charset="77"/>
              </a:rPr>
              <a:t>”</a:t>
            </a:r>
          </a:p>
          <a:p>
            <a:pPr algn="ctr"/>
            <a:r>
              <a:rPr lang="pt-BR" sz="2000" b="1" dirty="0">
                <a:highlight>
                  <a:srgbClr val="FFFF00"/>
                </a:highlight>
                <a:latin typeface="DIN Next LT Pro Medium" panose="020B0503020203050203" pitchFamily="34" charset="77"/>
              </a:rPr>
              <a:t>Estudos </a:t>
            </a:r>
            <a:r>
              <a:rPr lang="pt-BR" sz="2000" b="1" i="1" dirty="0">
                <a:highlight>
                  <a:srgbClr val="FFFF00"/>
                </a:highlight>
                <a:latin typeface="DIN Next LT Pro Medium" panose="020B0503020203050203" pitchFamily="34" charset="77"/>
              </a:rPr>
              <a:t>in vitro </a:t>
            </a:r>
            <a:r>
              <a:rPr lang="pt-BR" sz="2000" b="1" dirty="0">
                <a:highlight>
                  <a:srgbClr val="FFFF00"/>
                </a:highlight>
                <a:latin typeface="DIN Next LT Pro Medium" panose="020B0503020203050203" pitchFamily="34" charset="77"/>
              </a:rPr>
              <a:t>e</a:t>
            </a:r>
            <a:r>
              <a:rPr lang="pt-BR" sz="2000" b="1" i="1" dirty="0">
                <a:highlight>
                  <a:srgbClr val="FFFF00"/>
                </a:highlight>
                <a:latin typeface="DIN Next LT Pro Medium" panose="020B0503020203050203" pitchFamily="34" charset="77"/>
              </a:rPr>
              <a:t> in vivo</a:t>
            </a:r>
          </a:p>
        </p:txBody>
      </p:sp>
      <p:grpSp>
        <p:nvGrpSpPr>
          <p:cNvPr id="11" name="Agrupar 10">
            <a:extLst>
              <a:ext uri="{FF2B5EF4-FFF2-40B4-BE49-F238E27FC236}">
                <a16:creationId xmlns:a16="http://schemas.microsoft.com/office/drawing/2014/main" id="{2788C017-7872-FD88-86F8-55522F4BB3E6}"/>
              </a:ext>
            </a:extLst>
          </p:cNvPr>
          <p:cNvGrpSpPr/>
          <p:nvPr/>
        </p:nvGrpSpPr>
        <p:grpSpPr>
          <a:xfrm>
            <a:off x="624096" y="118472"/>
            <a:ext cx="8102600" cy="2634523"/>
            <a:chOff x="2044700" y="151513"/>
            <a:chExt cx="8102600" cy="2634523"/>
          </a:xfrm>
        </p:grpSpPr>
        <p:pic>
          <p:nvPicPr>
            <p:cNvPr id="3" name="Imagem 2">
              <a:extLst>
                <a:ext uri="{FF2B5EF4-FFF2-40B4-BE49-F238E27FC236}">
                  <a16:creationId xmlns:a16="http://schemas.microsoft.com/office/drawing/2014/main" id="{E7844E6E-2109-710B-D990-48C2A7E381A6}"/>
                </a:ext>
              </a:extLst>
            </p:cNvPr>
            <p:cNvPicPr>
              <a:picLocks noChangeAspect="1"/>
            </p:cNvPicPr>
            <p:nvPr/>
          </p:nvPicPr>
          <p:blipFill>
            <a:blip r:embed="rId3"/>
            <a:stretch>
              <a:fillRect/>
            </a:stretch>
          </p:blipFill>
          <p:spPr>
            <a:xfrm>
              <a:off x="2044700" y="151513"/>
              <a:ext cx="8102600" cy="2634523"/>
            </a:xfrm>
            <a:prstGeom prst="rect">
              <a:avLst/>
            </a:prstGeom>
            <a:ln>
              <a:noFill/>
            </a:ln>
            <a:effectLst>
              <a:outerShdw blurRad="292100" dist="139700" dir="2700000" algn="tl" rotWithShape="0">
                <a:srgbClr val="333333">
                  <a:alpha val="65000"/>
                </a:srgbClr>
              </a:outerShdw>
            </a:effectLst>
          </p:spPr>
        </p:pic>
        <p:pic>
          <p:nvPicPr>
            <p:cNvPr id="10" name="Imagem 9">
              <a:extLst>
                <a:ext uri="{FF2B5EF4-FFF2-40B4-BE49-F238E27FC236}">
                  <a16:creationId xmlns:a16="http://schemas.microsoft.com/office/drawing/2014/main" id="{3B75EB01-73D8-5AFC-E875-268DDF89724B}"/>
                </a:ext>
              </a:extLst>
            </p:cNvPr>
            <p:cNvPicPr>
              <a:picLocks noChangeAspect="1"/>
            </p:cNvPicPr>
            <p:nvPr/>
          </p:nvPicPr>
          <p:blipFill>
            <a:blip r:embed="rId4"/>
            <a:stretch>
              <a:fillRect/>
            </a:stretch>
          </p:blipFill>
          <p:spPr>
            <a:xfrm>
              <a:off x="2349500" y="202313"/>
              <a:ext cx="5738813" cy="226620"/>
            </a:xfrm>
            <a:prstGeom prst="rect">
              <a:avLst/>
            </a:prstGeom>
          </p:spPr>
        </p:pic>
      </p:grpSp>
      <p:pic>
        <p:nvPicPr>
          <p:cNvPr id="14" name="Imagem 13">
            <a:extLst>
              <a:ext uri="{FF2B5EF4-FFF2-40B4-BE49-F238E27FC236}">
                <a16:creationId xmlns:a16="http://schemas.microsoft.com/office/drawing/2014/main" id="{6FD486F0-4D60-0D4E-D8D7-5153383CED71}"/>
              </a:ext>
            </a:extLst>
          </p:cNvPr>
          <p:cNvPicPr>
            <a:picLocks noChangeAspect="1"/>
          </p:cNvPicPr>
          <p:nvPr/>
        </p:nvPicPr>
        <p:blipFill rotWithShape="1">
          <a:blip r:embed="rId5"/>
          <a:srcRect l="17116" t="-525" r="15399" b="12040"/>
          <a:stretch/>
        </p:blipFill>
        <p:spPr>
          <a:xfrm>
            <a:off x="5655695" y="2874197"/>
            <a:ext cx="6390112" cy="3832290"/>
          </a:xfrm>
          <a:prstGeom prst="rect">
            <a:avLst/>
          </a:prstGeom>
          <a:ln>
            <a:noFill/>
          </a:ln>
          <a:effectLst>
            <a:outerShdw blurRad="190500" algn="tl" rotWithShape="0">
              <a:srgbClr val="000000">
                <a:alpha val="70000"/>
              </a:srgbClr>
            </a:outerShdw>
          </a:effectLst>
        </p:spPr>
      </p:pic>
      <p:sp>
        <p:nvSpPr>
          <p:cNvPr id="15" name="CaixaDeTexto 14">
            <a:extLst>
              <a:ext uri="{FF2B5EF4-FFF2-40B4-BE49-F238E27FC236}">
                <a16:creationId xmlns:a16="http://schemas.microsoft.com/office/drawing/2014/main" id="{55B400DF-BCED-8E4E-2FAD-17FA6B542D3D}"/>
              </a:ext>
            </a:extLst>
          </p:cNvPr>
          <p:cNvSpPr txBox="1"/>
          <p:nvPr/>
        </p:nvSpPr>
        <p:spPr>
          <a:xfrm>
            <a:off x="1195215" y="4697745"/>
            <a:ext cx="3265266" cy="1938992"/>
          </a:xfrm>
          <a:prstGeom prst="rect">
            <a:avLst/>
          </a:prstGeom>
          <a:noFill/>
        </p:spPr>
        <p:txBody>
          <a:bodyPr wrap="square" rtlCol="0">
            <a:spAutoFit/>
          </a:bodyPr>
          <a:lstStyle/>
          <a:p>
            <a:pPr algn="ctr"/>
            <a:r>
              <a:rPr lang="pt-BR" sz="2400" b="1" dirty="0" err="1">
                <a:highlight>
                  <a:srgbClr val="FFFF00"/>
                </a:highlight>
                <a:latin typeface="DIN Next LT Pro Medium" panose="020B0503020203050203" pitchFamily="34" charset="77"/>
              </a:rPr>
              <a:t>Rosmarinus</a:t>
            </a:r>
            <a:r>
              <a:rPr lang="pt-BR" sz="2400" b="1" dirty="0">
                <a:highlight>
                  <a:srgbClr val="FFFF00"/>
                </a:highlight>
                <a:latin typeface="DIN Next LT Pro Medium" panose="020B0503020203050203" pitchFamily="34" charset="77"/>
              </a:rPr>
              <a:t> </a:t>
            </a:r>
            <a:r>
              <a:rPr lang="pt-BR" sz="2400" b="1" dirty="0" err="1">
                <a:highlight>
                  <a:srgbClr val="FFFF00"/>
                </a:highlight>
                <a:latin typeface="DIN Next LT Pro Medium" panose="020B0503020203050203" pitchFamily="34" charset="77"/>
              </a:rPr>
              <a:t>officinalis</a:t>
            </a:r>
            <a:r>
              <a:rPr lang="pt-BR" sz="2400" b="1" dirty="0">
                <a:highlight>
                  <a:srgbClr val="FFFF00"/>
                </a:highlight>
                <a:latin typeface="DIN Next LT Pro Medium" panose="020B0503020203050203" pitchFamily="34" charset="77"/>
              </a:rPr>
              <a:t> L.</a:t>
            </a:r>
          </a:p>
          <a:p>
            <a:pPr algn="ctr"/>
            <a:r>
              <a:rPr lang="pt-BR" sz="2400" b="1" dirty="0" err="1">
                <a:highlight>
                  <a:srgbClr val="FFFF00"/>
                </a:highlight>
                <a:latin typeface="DIN Next LT Pro Medium" panose="020B0503020203050203" pitchFamily="34" charset="77"/>
              </a:rPr>
              <a:t>Origanum</a:t>
            </a:r>
            <a:r>
              <a:rPr lang="pt-BR" sz="2400" b="1" dirty="0">
                <a:highlight>
                  <a:srgbClr val="FFFF00"/>
                </a:highlight>
                <a:latin typeface="DIN Next LT Pro Medium" panose="020B0503020203050203" pitchFamily="34" charset="77"/>
              </a:rPr>
              <a:t> </a:t>
            </a:r>
            <a:r>
              <a:rPr lang="pt-BR" sz="2400" b="1" dirty="0" err="1">
                <a:highlight>
                  <a:srgbClr val="FFFF00"/>
                </a:highlight>
                <a:latin typeface="DIN Next LT Pro Medium" panose="020B0503020203050203" pitchFamily="34" charset="77"/>
              </a:rPr>
              <a:t>majorana</a:t>
            </a:r>
            <a:endParaRPr lang="pt-BR" sz="2400" b="1" dirty="0">
              <a:highlight>
                <a:srgbClr val="FFFF00"/>
              </a:highlight>
              <a:latin typeface="DIN Next LT Pro Medium" panose="020B0503020203050203" pitchFamily="34" charset="77"/>
            </a:endParaRPr>
          </a:p>
          <a:p>
            <a:pPr algn="ctr"/>
            <a:r>
              <a:rPr lang="pt-BR" sz="2400" b="1" dirty="0" err="1">
                <a:highlight>
                  <a:srgbClr val="FFFF00"/>
                </a:highlight>
                <a:latin typeface="DIN Next LT Pro Medium" panose="020B0503020203050203" pitchFamily="34" charset="77"/>
              </a:rPr>
              <a:t>Origanum</a:t>
            </a:r>
            <a:r>
              <a:rPr lang="pt-BR" sz="2400" b="1" dirty="0">
                <a:highlight>
                  <a:srgbClr val="FFFF00"/>
                </a:highlight>
                <a:latin typeface="DIN Next LT Pro Medium" panose="020B0503020203050203" pitchFamily="34" charset="77"/>
              </a:rPr>
              <a:t> </a:t>
            </a:r>
            <a:r>
              <a:rPr lang="pt-BR" sz="2400" b="1" dirty="0" err="1">
                <a:highlight>
                  <a:srgbClr val="FFFF00"/>
                </a:highlight>
                <a:latin typeface="DIN Next LT Pro Medium" panose="020B0503020203050203" pitchFamily="34" charset="77"/>
              </a:rPr>
              <a:t>vulgare</a:t>
            </a:r>
            <a:r>
              <a:rPr lang="pt-BR" sz="2400" b="1" dirty="0">
                <a:highlight>
                  <a:srgbClr val="FFFF00"/>
                </a:highlight>
                <a:latin typeface="DIN Next LT Pro Medium" panose="020B0503020203050203" pitchFamily="34" charset="77"/>
              </a:rPr>
              <a:t> L.</a:t>
            </a:r>
          </a:p>
          <a:p>
            <a:pPr algn="ctr"/>
            <a:r>
              <a:rPr lang="pt-BR" sz="2400" b="1" dirty="0" err="1">
                <a:highlight>
                  <a:srgbClr val="FFFF00"/>
                </a:highlight>
                <a:latin typeface="DIN Next LT Pro Medium" panose="020B0503020203050203" pitchFamily="34" charset="77"/>
              </a:rPr>
              <a:t>Thymus</a:t>
            </a:r>
            <a:r>
              <a:rPr lang="pt-BR" sz="2400" b="1" dirty="0">
                <a:highlight>
                  <a:srgbClr val="FFFF00"/>
                </a:highlight>
                <a:latin typeface="DIN Next LT Pro Medium" panose="020B0503020203050203" pitchFamily="34" charset="77"/>
              </a:rPr>
              <a:t> </a:t>
            </a:r>
            <a:r>
              <a:rPr lang="pt-BR" sz="2400" b="1" dirty="0" err="1">
                <a:highlight>
                  <a:srgbClr val="FFFF00"/>
                </a:highlight>
                <a:latin typeface="DIN Next LT Pro Medium" panose="020B0503020203050203" pitchFamily="34" charset="77"/>
              </a:rPr>
              <a:t>vulgaris</a:t>
            </a:r>
            <a:r>
              <a:rPr lang="pt-BR" sz="2400" b="1" dirty="0">
                <a:highlight>
                  <a:srgbClr val="FFFF00"/>
                </a:highlight>
                <a:latin typeface="DIN Next LT Pro Medium" panose="020B0503020203050203" pitchFamily="34" charset="77"/>
              </a:rPr>
              <a:t> L.</a:t>
            </a:r>
          </a:p>
          <a:p>
            <a:pPr algn="ctr"/>
            <a:r>
              <a:rPr lang="pt-BR" sz="2400" b="1" dirty="0" err="1">
                <a:highlight>
                  <a:srgbClr val="FFFF00"/>
                </a:highlight>
                <a:latin typeface="DIN Next LT Pro Medium" panose="020B0503020203050203" pitchFamily="34" charset="77"/>
              </a:rPr>
              <a:t>Cuminum</a:t>
            </a:r>
            <a:r>
              <a:rPr lang="pt-BR" sz="2400" b="1" dirty="0">
                <a:highlight>
                  <a:srgbClr val="FFFF00"/>
                </a:highlight>
                <a:latin typeface="DIN Next LT Pro Medium" panose="020B0503020203050203" pitchFamily="34" charset="77"/>
              </a:rPr>
              <a:t> </a:t>
            </a:r>
            <a:r>
              <a:rPr lang="pt-BR" sz="2400" b="1" dirty="0" err="1">
                <a:highlight>
                  <a:srgbClr val="FFFF00"/>
                </a:highlight>
                <a:latin typeface="DIN Next LT Pro Medium" panose="020B0503020203050203" pitchFamily="34" charset="77"/>
              </a:rPr>
              <a:t>cyminum</a:t>
            </a:r>
            <a:r>
              <a:rPr lang="pt-BR" sz="2400" b="1" dirty="0">
                <a:highlight>
                  <a:srgbClr val="FFFF00"/>
                </a:highlight>
                <a:latin typeface="DIN Next LT Pro Medium" panose="020B0503020203050203" pitchFamily="34" charset="77"/>
              </a:rPr>
              <a:t> L.</a:t>
            </a:r>
          </a:p>
        </p:txBody>
      </p:sp>
      <p:sp>
        <p:nvSpPr>
          <p:cNvPr id="16" name="CaixaDeTexto 15">
            <a:extLst>
              <a:ext uri="{FF2B5EF4-FFF2-40B4-BE49-F238E27FC236}">
                <a16:creationId xmlns:a16="http://schemas.microsoft.com/office/drawing/2014/main" id="{15CECF88-801A-15DE-8EBB-25FAC8CC8A3F}"/>
              </a:ext>
            </a:extLst>
          </p:cNvPr>
          <p:cNvSpPr txBox="1"/>
          <p:nvPr/>
        </p:nvSpPr>
        <p:spPr>
          <a:xfrm>
            <a:off x="8855892" y="724816"/>
            <a:ext cx="3484516" cy="338554"/>
          </a:xfrm>
          <a:prstGeom prst="rect">
            <a:avLst/>
          </a:prstGeom>
          <a:noFill/>
        </p:spPr>
        <p:txBody>
          <a:bodyPr wrap="square" rtlCol="0">
            <a:spAutoFit/>
          </a:bodyPr>
          <a:lstStyle/>
          <a:p>
            <a:r>
              <a:rPr lang="pt-BR" sz="1600" dirty="0">
                <a:solidFill>
                  <a:schemeClr val="bg1"/>
                </a:solidFill>
              </a:rPr>
              <a:t>Colaboração </a:t>
            </a:r>
            <a:r>
              <a:rPr lang="pt-BR" sz="1600" dirty="0" err="1">
                <a:solidFill>
                  <a:schemeClr val="bg1"/>
                </a:solidFill>
              </a:rPr>
              <a:t>Profa</a:t>
            </a:r>
            <a:r>
              <a:rPr lang="pt-BR" sz="1600" dirty="0">
                <a:solidFill>
                  <a:schemeClr val="bg1"/>
                </a:solidFill>
              </a:rPr>
              <a:t> Natalia Marques</a:t>
            </a:r>
          </a:p>
        </p:txBody>
      </p:sp>
      <p:sp>
        <p:nvSpPr>
          <p:cNvPr id="17" name="CaixaDeTexto 16">
            <a:extLst>
              <a:ext uri="{FF2B5EF4-FFF2-40B4-BE49-F238E27FC236}">
                <a16:creationId xmlns:a16="http://schemas.microsoft.com/office/drawing/2014/main" id="{36321718-5BFE-7270-4685-6EB51D3A9838}"/>
              </a:ext>
            </a:extLst>
          </p:cNvPr>
          <p:cNvSpPr txBox="1"/>
          <p:nvPr/>
        </p:nvSpPr>
        <p:spPr>
          <a:xfrm>
            <a:off x="9693692" y="140041"/>
            <a:ext cx="1896011" cy="584775"/>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a:t>
            </a:r>
          </a:p>
          <a:p>
            <a:r>
              <a:rPr lang="pt-BR" sz="1600"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2975889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2731"/>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4" name="Imagem 3">
            <a:extLst>
              <a:ext uri="{FF2B5EF4-FFF2-40B4-BE49-F238E27FC236}">
                <a16:creationId xmlns:a16="http://schemas.microsoft.com/office/drawing/2014/main" id="{CBE22C08-557B-39D4-E990-17B6AF3E4CA9}"/>
              </a:ext>
            </a:extLst>
          </p:cNvPr>
          <p:cNvPicPr>
            <a:picLocks noChangeAspect="1"/>
          </p:cNvPicPr>
          <p:nvPr/>
        </p:nvPicPr>
        <p:blipFill rotWithShape="1">
          <a:blip r:embed="rId3"/>
          <a:srcRect l="2606" r="1441"/>
          <a:stretch/>
        </p:blipFill>
        <p:spPr>
          <a:xfrm>
            <a:off x="185264" y="2240448"/>
            <a:ext cx="6124868" cy="3972846"/>
          </a:xfrm>
          <a:prstGeom prst="rect">
            <a:avLst/>
          </a:prstGeom>
          <a:ln>
            <a:noFill/>
          </a:ln>
          <a:effectLst>
            <a:outerShdw blurRad="190500" algn="tl" rotWithShape="0">
              <a:srgbClr val="000000">
                <a:alpha val="70000"/>
              </a:srgbClr>
            </a:outerShdw>
          </a:effectLst>
        </p:spPr>
      </p:pic>
      <p:sp>
        <p:nvSpPr>
          <p:cNvPr id="5" name="Espaço Reservado para Conteúdo 2">
            <a:extLst>
              <a:ext uri="{FF2B5EF4-FFF2-40B4-BE49-F238E27FC236}">
                <a16:creationId xmlns:a16="http://schemas.microsoft.com/office/drawing/2014/main" id="{06BB619D-C750-8232-4318-B532D542440F}"/>
              </a:ext>
            </a:extLst>
          </p:cNvPr>
          <p:cNvSpPr>
            <a:spLocks noGrp="1"/>
          </p:cNvSpPr>
          <p:nvPr>
            <p:ph idx="1"/>
          </p:nvPr>
        </p:nvSpPr>
        <p:spPr>
          <a:xfrm>
            <a:off x="2891070" y="217208"/>
            <a:ext cx="2700369" cy="692288"/>
          </a:xfrm>
        </p:spPr>
        <p:txBody>
          <a:bodyPr>
            <a:normAutofit lnSpcReduction="10000"/>
          </a:bodyPr>
          <a:lstStyle/>
          <a:p>
            <a:pPr marL="0" indent="0" algn="ctr">
              <a:buNone/>
            </a:pPr>
            <a:r>
              <a:rPr lang="pt-BR" sz="2400" b="1" dirty="0">
                <a:highlight>
                  <a:srgbClr val="FFFF00"/>
                </a:highlight>
              </a:rPr>
              <a:t>Óleo essencial Cominho</a:t>
            </a:r>
          </a:p>
        </p:txBody>
      </p:sp>
      <p:sp>
        <p:nvSpPr>
          <p:cNvPr id="8" name="CaixaDeTexto 7">
            <a:extLst>
              <a:ext uri="{FF2B5EF4-FFF2-40B4-BE49-F238E27FC236}">
                <a16:creationId xmlns:a16="http://schemas.microsoft.com/office/drawing/2014/main" id="{CF5F2E00-41CE-69EB-F42C-7A55844EF639}"/>
              </a:ext>
            </a:extLst>
          </p:cNvPr>
          <p:cNvSpPr txBox="1"/>
          <p:nvPr/>
        </p:nvSpPr>
        <p:spPr>
          <a:xfrm>
            <a:off x="2586270" y="860607"/>
            <a:ext cx="3347263" cy="1323439"/>
          </a:xfrm>
          <a:prstGeom prst="rect">
            <a:avLst/>
          </a:prstGeom>
          <a:noFill/>
        </p:spPr>
        <p:txBody>
          <a:bodyPr wrap="none" rtlCol="0">
            <a:spAutoFit/>
          </a:bodyPr>
          <a:lstStyle/>
          <a:p>
            <a:pPr algn="ctr"/>
            <a:r>
              <a:rPr lang="pt-BR" sz="2000" dirty="0">
                <a:highlight>
                  <a:srgbClr val="FFFF00"/>
                </a:highlight>
              </a:rPr>
              <a:t>Ação </a:t>
            </a:r>
            <a:r>
              <a:rPr lang="pt-BR" sz="2000" dirty="0" err="1">
                <a:highlight>
                  <a:srgbClr val="FFFF00"/>
                </a:highlight>
              </a:rPr>
              <a:t>ovidicida</a:t>
            </a:r>
            <a:endParaRPr lang="pt-BR" sz="2000" dirty="0">
              <a:highlight>
                <a:srgbClr val="FFFF00"/>
              </a:highlight>
            </a:endParaRPr>
          </a:p>
          <a:p>
            <a:pPr algn="ctr"/>
            <a:r>
              <a:rPr lang="pt-BR" sz="2000" dirty="0">
                <a:highlight>
                  <a:srgbClr val="FFFF00"/>
                </a:highlight>
              </a:rPr>
              <a:t>Inibição de desenvolvimento</a:t>
            </a:r>
          </a:p>
          <a:p>
            <a:pPr algn="ctr"/>
            <a:r>
              <a:rPr lang="pt-BR" sz="2000" dirty="0">
                <a:highlight>
                  <a:srgbClr val="FFFF00"/>
                </a:highlight>
              </a:rPr>
              <a:t>Migração da larva</a:t>
            </a:r>
          </a:p>
          <a:p>
            <a:pPr algn="ctr"/>
            <a:r>
              <a:rPr lang="pt-BR" sz="2000" dirty="0">
                <a:highlight>
                  <a:srgbClr val="FFFF00"/>
                </a:highlight>
              </a:rPr>
              <a:t>Inibição de incubação</a:t>
            </a:r>
          </a:p>
        </p:txBody>
      </p:sp>
      <p:pic>
        <p:nvPicPr>
          <p:cNvPr id="30730" name="Picture 10" descr="COMINHO EM PÓ A GRANEL - CHARK PRODUTOS NATURAIS E SUPLEMENTOS CHARQUEADA-SP">
            <a:extLst>
              <a:ext uri="{FF2B5EF4-FFF2-40B4-BE49-F238E27FC236}">
                <a16:creationId xmlns:a16="http://schemas.microsoft.com/office/drawing/2014/main" id="{54030B1A-96FB-3015-5948-A6B6EB357510}"/>
              </a:ext>
            </a:extLst>
          </p:cNvPr>
          <p:cNvPicPr>
            <a:picLocks noChangeAspect="1" noChangeArrowheads="1"/>
          </p:cNvPicPr>
          <p:nvPr/>
        </p:nvPicPr>
        <p:blipFill rotWithShape="1">
          <a:blip r:embed="rId4">
            <a:clrChange>
              <a:clrFrom>
                <a:srgbClr val="FDFDFD"/>
              </a:clrFrom>
              <a:clrTo>
                <a:srgbClr val="FDFDFD">
                  <a:alpha val="0"/>
                </a:srgbClr>
              </a:clrTo>
            </a:clrChange>
            <a:extLst>
              <a:ext uri="{28A0092B-C50C-407E-A947-70E740481C1C}">
                <a14:useLocalDpi xmlns:a14="http://schemas.microsoft.com/office/drawing/2010/main" val="0"/>
              </a:ext>
            </a:extLst>
          </a:blip>
          <a:srcRect t="14586"/>
          <a:stretch/>
        </p:blipFill>
        <p:spPr bwMode="auto">
          <a:xfrm>
            <a:off x="-1750" y="15570"/>
            <a:ext cx="2509040" cy="2143076"/>
          </a:xfrm>
          <a:prstGeom prst="rect">
            <a:avLst/>
          </a:prstGeom>
          <a:noFill/>
          <a:extLst>
            <a:ext uri="{909E8E84-426E-40DD-AFC4-6F175D3DCCD1}">
              <a14:hiddenFill xmlns:a14="http://schemas.microsoft.com/office/drawing/2010/main">
                <a:solidFill>
                  <a:srgbClr val="FFFFFF"/>
                </a:solidFill>
              </a14:hiddenFill>
            </a:ext>
          </a:extLst>
        </p:spPr>
      </p:pic>
      <p:pic>
        <p:nvPicPr>
          <p:cNvPr id="2" name="Imagem 1">
            <a:extLst>
              <a:ext uri="{FF2B5EF4-FFF2-40B4-BE49-F238E27FC236}">
                <a16:creationId xmlns:a16="http://schemas.microsoft.com/office/drawing/2014/main" id="{739790ED-8360-1DD3-FF7B-B2CFEEC2FBCF}"/>
              </a:ext>
            </a:extLst>
          </p:cNvPr>
          <p:cNvPicPr>
            <a:picLocks noChangeAspect="1"/>
          </p:cNvPicPr>
          <p:nvPr/>
        </p:nvPicPr>
        <p:blipFill>
          <a:blip r:embed="rId5"/>
          <a:stretch>
            <a:fillRect/>
          </a:stretch>
        </p:blipFill>
        <p:spPr>
          <a:xfrm>
            <a:off x="6486420" y="2042521"/>
            <a:ext cx="5489680" cy="4624021"/>
          </a:xfrm>
          <a:prstGeom prst="rect">
            <a:avLst/>
          </a:prstGeom>
          <a:ln>
            <a:noFill/>
          </a:ln>
          <a:effectLst>
            <a:outerShdw blurRad="190500" algn="tl" rotWithShape="0">
              <a:srgbClr val="000000">
                <a:alpha val="70000"/>
              </a:srgbClr>
            </a:outerShdw>
          </a:effectLst>
        </p:spPr>
      </p:pic>
      <p:sp>
        <p:nvSpPr>
          <p:cNvPr id="6" name="Espaço Reservado para Conteúdo 2">
            <a:extLst>
              <a:ext uri="{FF2B5EF4-FFF2-40B4-BE49-F238E27FC236}">
                <a16:creationId xmlns:a16="http://schemas.microsoft.com/office/drawing/2014/main" id="{91F0AA59-5B66-20A5-EC40-06535A968C80}"/>
              </a:ext>
            </a:extLst>
          </p:cNvPr>
          <p:cNvSpPr txBox="1">
            <a:spLocks/>
          </p:cNvSpPr>
          <p:nvPr/>
        </p:nvSpPr>
        <p:spPr>
          <a:xfrm>
            <a:off x="6281452" y="127957"/>
            <a:ext cx="3522948" cy="69228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2000" b="1" dirty="0">
                <a:highlight>
                  <a:srgbClr val="FFFF00"/>
                </a:highlight>
              </a:rPr>
              <a:t>Óleo essencial / Extrato seco O. </a:t>
            </a:r>
            <a:r>
              <a:rPr lang="pt-BR" sz="2000" b="1" dirty="0" err="1">
                <a:highlight>
                  <a:srgbClr val="FFFF00"/>
                </a:highlight>
              </a:rPr>
              <a:t>Marjorana</a:t>
            </a:r>
            <a:endParaRPr lang="pt-BR" sz="2000" b="1" dirty="0">
              <a:highlight>
                <a:srgbClr val="FFFF00"/>
              </a:highlight>
            </a:endParaRPr>
          </a:p>
        </p:txBody>
      </p:sp>
      <p:sp>
        <p:nvSpPr>
          <p:cNvPr id="9" name="CaixaDeTexto 8">
            <a:extLst>
              <a:ext uri="{FF2B5EF4-FFF2-40B4-BE49-F238E27FC236}">
                <a16:creationId xmlns:a16="http://schemas.microsoft.com/office/drawing/2014/main" id="{61BD7A20-0086-DC09-6C68-A1F5F42CF707}"/>
              </a:ext>
            </a:extLst>
          </p:cNvPr>
          <p:cNvSpPr txBox="1"/>
          <p:nvPr/>
        </p:nvSpPr>
        <p:spPr>
          <a:xfrm>
            <a:off x="6302041" y="790090"/>
            <a:ext cx="3748783" cy="1200329"/>
          </a:xfrm>
          <a:prstGeom prst="rect">
            <a:avLst/>
          </a:prstGeom>
          <a:noFill/>
        </p:spPr>
        <p:txBody>
          <a:bodyPr wrap="none" rtlCol="0">
            <a:spAutoFit/>
          </a:bodyPr>
          <a:lstStyle/>
          <a:p>
            <a:pPr algn="ctr"/>
            <a:r>
              <a:rPr lang="pt-BR" dirty="0">
                <a:highlight>
                  <a:srgbClr val="FFFF00"/>
                </a:highlight>
              </a:rPr>
              <a:t>Inibição de crescimento e Larvicida </a:t>
            </a:r>
          </a:p>
          <a:p>
            <a:pPr algn="ctr"/>
            <a:r>
              <a:rPr lang="pt-BR" dirty="0">
                <a:highlight>
                  <a:srgbClr val="FFFF00"/>
                </a:highlight>
              </a:rPr>
              <a:t>Mortalidade do parasita</a:t>
            </a:r>
          </a:p>
          <a:p>
            <a:pPr algn="ctr"/>
            <a:r>
              <a:rPr lang="pt-BR" dirty="0">
                <a:highlight>
                  <a:srgbClr val="FFFF00"/>
                </a:highlight>
              </a:rPr>
              <a:t>Inibição de incubação</a:t>
            </a:r>
          </a:p>
          <a:p>
            <a:pPr algn="ctr"/>
            <a:r>
              <a:rPr lang="pt-BR" dirty="0">
                <a:highlight>
                  <a:srgbClr val="FFFF00"/>
                </a:highlight>
              </a:rPr>
              <a:t>Redução no número de ovos</a:t>
            </a:r>
          </a:p>
        </p:txBody>
      </p:sp>
      <p:pic>
        <p:nvPicPr>
          <p:cNvPr id="43010" name="Picture 2" descr="Marjoram">
            <a:extLst>
              <a:ext uri="{FF2B5EF4-FFF2-40B4-BE49-F238E27FC236}">
                <a16:creationId xmlns:a16="http://schemas.microsoft.com/office/drawing/2014/main" id="{267BAD7C-96DD-1DE4-B811-ADAED1D3DE97}"/>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4746440">
            <a:off x="9637971" y="346487"/>
            <a:ext cx="2923964" cy="2443134"/>
          </a:xfrm>
          <a:prstGeom prst="rect">
            <a:avLst/>
          </a:prstGeom>
          <a:noFill/>
          <a:extLst>
            <a:ext uri="{909E8E84-426E-40DD-AFC4-6F175D3DCCD1}">
              <a14:hiddenFill xmlns:a14="http://schemas.microsoft.com/office/drawing/2010/main">
                <a:solidFill>
                  <a:srgbClr val="FFFFFF"/>
                </a:solidFill>
              </a14:hiddenFill>
            </a:ext>
          </a:extLst>
        </p:spPr>
      </p:pic>
      <p:sp>
        <p:nvSpPr>
          <p:cNvPr id="12" name="CaixaDeTexto 11">
            <a:extLst>
              <a:ext uri="{FF2B5EF4-FFF2-40B4-BE49-F238E27FC236}">
                <a16:creationId xmlns:a16="http://schemas.microsoft.com/office/drawing/2014/main" id="{DB9AEAA7-6343-F934-0F19-0ED3B0C40434}"/>
              </a:ext>
            </a:extLst>
          </p:cNvPr>
          <p:cNvSpPr txBox="1"/>
          <p:nvPr/>
        </p:nvSpPr>
        <p:spPr>
          <a:xfrm>
            <a:off x="3071017" y="6318094"/>
            <a:ext cx="2092640" cy="523220"/>
          </a:xfrm>
          <a:prstGeom prst="rect">
            <a:avLst/>
          </a:prstGeom>
          <a:noFill/>
        </p:spPr>
        <p:txBody>
          <a:bodyPr wrap="square" rtlCol="0">
            <a:spAutoFit/>
          </a:bodyPr>
          <a:lstStyle/>
          <a:p>
            <a:pPr algn="ctr"/>
            <a:r>
              <a:rPr lang="pt-BR" sz="1400" dirty="0">
                <a:solidFill>
                  <a:schemeClr val="bg1"/>
                </a:solidFill>
              </a:rPr>
              <a:t>Colaboração </a:t>
            </a:r>
            <a:r>
              <a:rPr lang="pt-BR" sz="1400" dirty="0" err="1">
                <a:solidFill>
                  <a:schemeClr val="bg1"/>
                </a:solidFill>
              </a:rPr>
              <a:t>Profa</a:t>
            </a:r>
            <a:r>
              <a:rPr lang="pt-BR" sz="1400" dirty="0">
                <a:solidFill>
                  <a:schemeClr val="bg1"/>
                </a:solidFill>
              </a:rPr>
              <a:t> Natalia Marques</a:t>
            </a:r>
          </a:p>
        </p:txBody>
      </p:sp>
      <p:sp>
        <p:nvSpPr>
          <p:cNvPr id="14" name="CaixaDeTexto 13">
            <a:extLst>
              <a:ext uri="{FF2B5EF4-FFF2-40B4-BE49-F238E27FC236}">
                <a16:creationId xmlns:a16="http://schemas.microsoft.com/office/drawing/2014/main" id="{C82DF8A8-ED36-0747-3E97-B1964D42BDF0}"/>
              </a:ext>
            </a:extLst>
          </p:cNvPr>
          <p:cNvSpPr txBox="1"/>
          <p:nvPr/>
        </p:nvSpPr>
        <p:spPr>
          <a:xfrm>
            <a:off x="1333148" y="6257655"/>
            <a:ext cx="1896011" cy="584775"/>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a:t>
            </a:r>
          </a:p>
          <a:p>
            <a:r>
              <a:rPr lang="pt-BR" sz="1600"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16073893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2731"/>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6" name="CaixaDeTexto 15">
            <a:extLst>
              <a:ext uri="{FF2B5EF4-FFF2-40B4-BE49-F238E27FC236}">
                <a16:creationId xmlns:a16="http://schemas.microsoft.com/office/drawing/2014/main" id="{0D6246A2-9979-C0C1-8086-2ACA9EB3822C}"/>
              </a:ext>
            </a:extLst>
          </p:cNvPr>
          <p:cNvSpPr txBox="1"/>
          <p:nvPr/>
        </p:nvSpPr>
        <p:spPr>
          <a:xfrm>
            <a:off x="3071017" y="6318094"/>
            <a:ext cx="2092640" cy="523220"/>
          </a:xfrm>
          <a:prstGeom prst="rect">
            <a:avLst/>
          </a:prstGeom>
          <a:noFill/>
        </p:spPr>
        <p:txBody>
          <a:bodyPr wrap="square" rtlCol="0">
            <a:spAutoFit/>
          </a:bodyPr>
          <a:lstStyle/>
          <a:p>
            <a:pPr algn="ctr"/>
            <a:r>
              <a:rPr lang="pt-BR" sz="1400" dirty="0">
                <a:solidFill>
                  <a:schemeClr val="bg1"/>
                </a:solidFill>
              </a:rPr>
              <a:t>Colaboração </a:t>
            </a:r>
            <a:r>
              <a:rPr lang="pt-BR" sz="1400" dirty="0" err="1">
                <a:solidFill>
                  <a:schemeClr val="bg1"/>
                </a:solidFill>
              </a:rPr>
              <a:t>Profa</a:t>
            </a:r>
            <a:r>
              <a:rPr lang="pt-BR" sz="1400" dirty="0">
                <a:solidFill>
                  <a:schemeClr val="bg1"/>
                </a:solidFill>
              </a:rPr>
              <a:t> Natalia Marques</a:t>
            </a:r>
          </a:p>
        </p:txBody>
      </p:sp>
      <p:sp>
        <p:nvSpPr>
          <p:cNvPr id="17" name="CaixaDeTexto 16">
            <a:extLst>
              <a:ext uri="{FF2B5EF4-FFF2-40B4-BE49-F238E27FC236}">
                <a16:creationId xmlns:a16="http://schemas.microsoft.com/office/drawing/2014/main" id="{EE79A4B2-2F34-130E-87A7-88D4E5EBDADE}"/>
              </a:ext>
            </a:extLst>
          </p:cNvPr>
          <p:cNvSpPr txBox="1"/>
          <p:nvPr/>
        </p:nvSpPr>
        <p:spPr>
          <a:xfrm>
            <a:off x="1333148" y="6257655"/>
            <a:ext cx="1896011" cy="584775"/>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a:t>
            </a:r>
          </a:p>
          <a:p>
            <a:r>
              <a:rPr lang="pt-BR" sz="1600" dirty="0">
                <a:solidFill>
                  <a:schemeClr val="bg1"/>
                </a:solidFill>
                <a:latin typeface="DIN Next LT Pro Medium" panose="020B0503020203050203" pitchFamily="34" charset="77"/>
              </a:rPr>
              <a:t>@dr.cristianorudge</a:t>
            </a:r>
          </a:p>
        </p:txBody>
      </p:sp>
      <p:pic>
        <p:nvPicPr>
          <p:cNvPr id="19" name="Imagem 18">
            <a:extLst>
              <a:ext uri="{FF2B5EF4-FFF2-40B4-BE49-F238E27FC236}">
                <a16:creationId xmlns:a16="http://schemas.microsoft.com/office/drawing/2014/main" id="{D9AAFD55-B951-E621-DD59-1FB4739E6D43}"/>
              </a:ext>
            </a:extLst>
          </p:cNvPr>
          <p:cNvPicPr>
            <a:picLocks noChangeAspect="1"/>
          </p:cNvPicPr>
          <p:nvPr/>
        </p:nvPicPr>
        <p:blipFill>
          <a:blip r:embed="rId3"/>
          <a:stretch>
            <a:fillRect/>
          </a:stretch>
        </p:blipFill>
        <p:spPr>
          <a:xfrm>
            <a:off x="7742237" y="16686"/>
            <a:ext cx="4048125" cy="6858000"/>
          </a:xfrm>
          <a:prstGeom prst="rect">
            <a:avLst/>
          </a:prstGeom>
          <a:ln>
            <a:noFill/>
          </a:ln>
          <a:effectLst>
            <a:outerShdw blurRad="190500" algn="tl" rotWithShape="0">
              <a:srgbClr val="000000">
                <a:alpha val="70000"/>
              </a:srgbClr>
            </a:outerShdw>
          </a:effectLst>
        </p:spPr>
      </p:pic>
      <p:grpSp>
        <p:nvGrpSpPr>
          <p:cNvPr id="20" name="Agrupar 19">
            <a:extLst>
              <a:ext uri="{FF2B5EF4-FFF2-40B4-BE49-F238E27FC236}">
                <a16:creationId xmlns:a16="http://schemas.microsoft.com/office/drawing/2014/main" id="{C65AD4BA-1BB9-310D-17D4-518CA1C06973}"/>
              </a:ext>
            </a:extLst>
          </p:cNvPr>
          <p:cNvGrpSpPr/>
          <p:nvPr/>
        </p:nvGrpSpPr>
        <p:grpSpPr>
          <a:xfrm>
            <a:off x="304800" y="100713"/>
            <a:ext cx="6680200" cy="2131465"/>
            <a:chOff x="2044700" y="151513"/>
            <a:chExt cx="8102600" cy="2634523"/>
          </a:xfrm>
        </p:grpSpPr>
        <p:pic>
          <p:nvPicPr>
            <p:cNvPr id="21" name="Imagem 20">
              <a:extLst>
                <a:ext uri="{FF2B5EF4-FFF2-40B4-BE49-F238E27FC236}">
                  <a16:creationId xmlns:a16="http://schemas.microsoft.com/office/drawing/2014/main" id="{45970A07-F3D1-3FB6-F9CA-4B6AA5B519F9}"/>
                </a:ext>
              </a:extLst>
            </p:cNvPr>
            <p:cNvPicPr>
              <a:picLocks noChangeAspect="1"/>
            </p:cNvPicPr>
            <p:nvPr/>
          </p:nvPicPr>
          <p:blipFill>
            <a:blip r:embed="rId4"/>
            <a:stretch>
              <a:fillRect/>
            </a:stretch>
          </p:blipFill>
          <p:spPr>
            <a:xfrm>
              <a:off x="2044700" y="151513"/>
              <a:ext cx="8102600" cy="2634523"/>
            </a:xfrm>
            <a:prstGeom prst="rect">
              <a:avLst/>
            </a:prstGeom>
            <a:ln>
              <a:noFill/>
            </a:ln>
            <a:effectLst>
              <a:outerShdw blurRad="292100" dist="139700" dir="2700000" algn="tl" rotWithShape="0">
                <a:srgbClr val="333333">
                  <a:alpha val="65000"/>
                </a:srgbClr>
              </a:outerShdw>
            </a:effectLst>
          </p:spPr>
        </p:pic>
        <p:pic>
          <p:nvPicPr>
            <p:cNvPr id="22" name="Imagem 21">
              <a:extLst>
                <a:ext uri="{FF2B5EF4-FFF2-40B4-BE49-F238E27FC236}">
                  <a16:creationId xmlns:a16="http://schemas.microsoft.com/office/drawing/2014/main" id="{96EC9794-09B5-7B28-C34A-BA51FFC696D1}"/>
                </a:ext>
              </a:extLst>
            </p:cNvPr>
            <p:cNvPicPr>
              <a:picLocks noChangeAspect="1"/>
            </p:cNvPicPr>
            <p:nvPr/>
          </p:nvPicPr>
          <p:blipFill>
            <a:blip r:embed="rId5"/>
            <a:stretch>
              <a:fillRect/>
            </a:stretch>
          </p:blipFill>
          <p:spPr>
            <a:xfrm>
              <a:off x="2349500" y="202313"/>
              <a:ext cx="5738813" cy="226620"/>
            </a:xfrm>
            <a:prstGeom prst="rect">
              <a:avLst/>
            </a:prstGeom>
          </p:spPr>
        </p:pic>
      </p:grpSp>
      <p:sp>
        <p:nvSpPr>
          <p:cNvPr id="23" name="CaixaDeTexto 22">
            <a:extLst>
              <a:ext uri="{FF2B5EF4-FFF2-40B4-BE49-F238E27FC236}">
                <a16:creationId xmlns:a16="http://schemas.microsoft.com/office/drawing/2014/main" id="{F3F20DFC-C374-E5AA-3F7E-EF00BEC771E1}"/>
              </a:ext>
            </a:extLst>
          </p:cNvPr>
          <p:cNvSpPr txBox="1"/>
          <p:nvPr/>
        </p:nvSpPr>
        <p:spPr>
          <a:xfrm>
            <a:off x="327493" y="3425903"/>
            <a:ext cx="3330107" cy="2554545"/>
          </a:xfrm>
          <a:prstGeom prst="rect">
            <a:avLst/>
          </a:prstGeom>
          <a:noFill/>
        </p:spPr>
        <p:txBody>
          <a:bodyPr wrap="square" rtlCol="0">
            <a:spAutoFit/>
          </a:bodyPr>
          <a:lstStyle/>
          <a:p>
            <a:pPr algn="ctr"/>
            <a:r>
              <a:rPr lang="pt-BR" sz="2000" dirty="0">
                <a:highlight>
                  <a:srgbClr val="FFFF00"/>
                </a:highlight>
              </a:rPr>
              <a:t>Inibição de desenvolvimento</a:t>
            </a:r>
          </a:p>
          <a:p>
            <a:pPr algn="ctr"/>
            <a:r>
              <a:rPr lang="pt-BR" sz="2000" dirty="0">
                <a:highlight>
                  <a:srgbClr val="FFFF00"/>
                </a:highlight>
              </a:rPr>
              <a:t>Inibição migração da larva</a:t>
            </a:r>
          </a:p>
          <a:p>
            <a:pPr algn="ctr"/>
            <a:r>
              <a:rPr lang="pt-BR" sz="2000" dirty="0">
                <a:highlight>
                  <a:srgbClr val="FFFF00"/>
                </a:highlight>
              </a:rPr>
              <a:t>Inibição de incubação</a:t>
            </a:r>
          </a:p>
          <a:p>
            <a:pPr algn="ctr"/>
            <a:r>
              <a:rPr lang="pt-BR" sz="2000" dirty="0">
                <a:highlight>
                  <a:srgbClr val="FFFF00"/>
                </a:highlight>
              </a:rPr>
              <a:t>Redução de ovos</a:t>
            </a:r>
          </a:p>
          <a:p>
            <a:pPr algn="ctr"/>
            <a:r>
              <a:rPr lang="pt-BR" sz="2000" dirty="0" err="1">
                <a:highlight>
                  <a:srgbClr val="FFFF00"/>
                </a:highlight>
              </a:rPr>
              <a:t>Larvicida</a:t>
            </a:r>
            <a:endParaRPr lang="pt-BR" sz="2000" dirty="0">
              <a:highlight>
                <a:srgbClr val="FFFF00"/>
              </a:highlight>
            </a:endParaRPr>
          </a:p>
          <a:p>
            <a:pPr algn="ctr"/>
            <a:r>
              <a:rPr lang="pt-BR" sz="2000" dirty="0">
                <a:highlight>
                  <a:srgbClr val="FFFF00"/>
                </a:highlight>
              </a:rPr>
              <a:t>Redução no crescimento</a:t>
            </a:r>
          </a:p>
          <a:p>
            <a:pPr algn="ctr"/>
            <a:r>
              <a:rPr lang="pt-BR" sz="2000" dirty="0">
                <a:highlight>
                  <a:srgbClr val="FFFF00"/>
                </a:highlight>
              </a:rPr>
              <a:t>Redução viabilidade de cistos</a:t>
            </a:r>
          </a:p>
        </p:txBody>
      </p:sp>
      <p:sp>
        <p:nvSpPr>
          <p:cNvPr id="24" name="Espaço Reservado para Conteúdo 2">
            <a:extLst>
              <a:ext uri="{FF2B5EF4-FFF2-40B4-BE49-F238E27FC236}">
                <a16:creationId xmlns:a16="http://schemas.microsoft.com/office/drawing/2014/main" id="{346D6CF6-FD6F-39A8-CB3D-01891537F9AB}"/>
              </a:ext>
            </a:extLst>
          </p:cNvPr>
          <p:cNvSpPr txBox="1">
            <a:spLocks/>
          </p:cNvSpPr>
          <p:nvPr/>
        </p:nvSpPr>
        <p:spPr>
          <a:xfrm>
            <a:off x="-119270" y="2783716"/>
            <a:ext cx="4330699" cy="692288"/>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2400" b="1" dirty="0">
                <a:highlight>
                  <a:srgbClr val="FFFF00"/>
                </a:highlight>
              </a:rPr>
              <a:t>Óleo essencial / Extrato seco</a:t>
            </a:r>
          </a:p>
          <a:p>
            <a:pPr marL="0" indent="0" algn="ctr">
              <a:buFont typeface="Arial" panose="020B0604020202020204" pitchFamily="34" charset="0"/>
              <a:buNone/>
            </a:pPr>
            <a:r>
              <a:rPr lang="pt-BR" sz="2400" b="1" dirty="0">
                <a:highlight>
                  <a:srgbClr val="FFFF00"/>
                </a:highlight>
              </a:rPr>
              <a:t>O. </a:t>
            </a:r>
            <a:r>
              <a:rPr lang="pt-BR" sz="2400" b="1" dirty="0" err="1">
                <a:highlight>
                  <a:srgbClr val="FFFF00"/>
                </a:highlight>
              </a:rPr>
              <a:t>vulgare</a:t>
            </a:r>
            <a:endParaRPr lang="pt-BR" sz="2400" b="1" dirty="0">
              <a:highlight>
                <a:srgbClr val="FFFF00"/>
              </a:highlight>
            </a:endParaRPr>
          </a:p>
        </p:txBody>
      </p:sp>
      <p:sp>
        <p:nvSpPr>
          <p:cNvPr id="25" name="Retângulo 24">
            <a:extLst>
              <a:ext uri="{FF2B5EF4-FFF2-40B4-BE49-F238E27FC236}">
                <a16:creationId xmlns:a16="http://schemas.microsoft.com/office/drawing/2014/main" id="{B377C610-E120-6A92-6D15-23F0DF52B924}"/>
              </a:ext>
            </a:extLst>
          </p:cNvPr>
          <p:cNvSpPr/>
          <p:nvPr/>
        </p:nvSpPr>
        <p:spPr>
          <a:xfrm>
            <a:off x="3970011" y="3553450"/>
            <a:ext cx="3330107" cy="2244793"/>
          </a:xfrm>
          <a:prstGeom prst="rect">
            <a:avLst/>
          </a:prstGeom>
          <a:solidFill>
            <a:srgbClr val="C3515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pt-BR" sz="2400" b="1" dirty="0">
                <a:solidFill>
                  <a:schemeClr val="bg1"/>
                </a:solidFill>
              </a:rPr>
              <a:t>82,3% redução em sintomas de </a:t>
            </a:r>
            <a:r>
              <a:rPr lang="pt-BR" sz="2400" b="1" dirty="0" err="1">
                <a:solidFill>
                  <a:schemeClr val="bg1"/>
                </a:solidFill>
              </a:rPr>
              <a:t>Giardia</a:t>
            </a:r>
            <a:endParaRPr lang="pt-BR" sz="2400" b="1" dirty="0">
              <a:solidFill>
                <a:schemeClr val="bg1"/>
              </a:solidFill>
            </a:endParaRPr>
          </a:p>
          <a:p>
            <a:pPr algn="ctr"/>
            <a:r>
              <a:rPr lang="pt-BR" sz="2400" b="1" dirty="0">
                <a:solidFill>
                  <a:schemeClr val="bg1"/>
                </a:solidFill>
              </a:rPr>
              <a:t>Favorece o ganho de peso- recuperação nutricional</a:t>
            </a:r>
          </a:p>
        </p:txBody>
      </p:sp>
      <p:pic>
        <p:nvPicPr>
          <p:cNvPr id="44036" name="Picture 4" descr="ORÉGANO Origanum Vulgare Orgânico">
            <a:extLst>
              <a:ext uri="{FF2B5EF4-FFF2-40B4-BE49-F238E27FC236}">
                <a16:creationId xmlns:a16="http://schemas.microsoft.com/office/drawing/2014/main" id="{E57B97A0-7F91-7219-3773-AF7D08BFD7E8}"/>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5891" t="16507" r="8889" b="19964"/>
          <a:stretch/>
        </p:blipFill>
        <p:spPr bwMode="auto">
          <a:xfrm>
            <a:off x="4538922" y="1010336"/>
            <a:ext cx="3330108" cy="2482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39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1000"/>
                                        <p:tgtEl>
                                          <p:spTgt spid="25"/>
                                        </p:tgtEl>
                                      </p:cBhvr>
                                    </p:animEffect>
                                    <p:anim calcmode="lin" valueType="num">
                                      <p:cBhvr>
                                        <p:cTn id="8" dur="1000" fill="hold"/>
                                        <p:tgtEl>
                                          <p:spTgt spid="25"/>
                                        </p:tgtEl>
                                        <p:attrNameLst>
                                          <p:attrName>ppt_x</p:attrName>
                                        </p:attrNameLst>
                                      </p:cBhvr>
                                      <p:tavLst>
                                        <p:tav tm="0">
                                          <p:val>
                                            <p:strVal val="#ppt_x"/>
                                          </p:val>
                                        </p:tav>
                                        <p:tav tm="100000">
                                          <p:val>
                                            <p:strVal val="#ppt_x"/>
                                          </p:val>
                                        </p:tav>
                                      </p:tavLst>
                                    </p:anim>
                                    <p:anim calcmode="lin" valueType="num">
                                      <p:cBhvr>
                                        <p:cTn id="9"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2731"/>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CaixaDeTexto 11">
            <a:extLst>
              <a:ext uri="{FF2B5EF4-FFF2-40B4-BE49-F238E27FC236}">
                <a16:creationId xmlns:a16="http://schemas.microsoft.com/office/drawing/2014/main" id="{DB9AEAA7-6343-F934-0F19-0ED3B0C40434}"/>
              </a:ext>
            </a:extLst>
          </p:cNvPr>
          <p:cNvSpPr txBox="1"/>
          <p:nvPr/>
        </p:nvSpPr>
        <p:spPr>
          <a:xfrm>
            <a:off x="4725986" y="6356194"/>
            <a:ext cx="2092640" cy="523220"/>
          </a:xfrm>
          <a:prstGeom prst="rect">
            <a:avLst/>
          </a:prstGeom>
          <a:noFill/>
        </p:spPr>
        <p:txBody>
          <a:bodyPr wrap="square" rtlCol="0">
            <a:spAutoFit/>
          </a:bodyPr>
          <a:lstStyle/>
          <a:p>
            <a:pPr algn="ctr"/>
            <a:r>
              <a:rPr lang="pt-BR" sz="1400" dirty="0">
                <a:solidFill>
                  <a:schemeClr val="bg1"/>
                </a:solidFill>
              </a:rPr>
              <a:t>Colaboração </a:t>
            </a:r>
            <a:r>
              <a:rPr lang="pt-BR" sz="1400" dirty="0" err="1">
                <a:solidFill>
                  <a:schemeClr val="bg1"/>
                </a:solidFill>
              </a:rPr>
              <a:t>Profa</a:t>
            </a:r>
            <a:r>
              <a:rPr lang="pt-BR" sz="1400" dirty="0">
                <a:solidFill>
                  <a:schemeClr val="bg1"/>
                </a:solidFill>
              </a:rPr>
              <a:t> Natalia Marques</a:t>
            </a:r>
          </a:p>
        </p:txBody>
      </p:sp>
      <p:sp>
        <p:nvSpPr>
          <p:cNvPr id="14" name="CaixaDeTexto 13">
            <a:extLst>
              <a:ext uri="{FF2B5EF4-FFF2-40B4-BE49-F238E27FC236}">
                <a16:creationId xmlns:a16="http://schemas.microsoft.com/office/drawing/2014/main" id="{C82DF8A8-ED36-0747-3E97-B1964D42BDF0}"/>
              </a:ext>
            </a:extLst>
          </p:cNvPr>
          <p:cNvSpPr txBox="1"/>
          <p:nvPr/>
        </p:nvSpPr>
        <p:spPr>
          <a:xfrm>
            <a:off x="4849700" y="5771419"/>
            <a:ext cx="1896011" cy="584775"/>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a:t>
            </a:r>
          </a:p>
          <a:p>
            <a:r>
              <a:rPr lang="pt-BR" sz="1600" dirty="0">
                <a:solidFill>
                  <a:schemeClr val="bg1"/>
                </a:solidFill>
                <a:latin typeface="DIN Next LT Pro Medium" panose="020B0503020203050203" pitchFamily="34" charset="77"/>
              </a:rPr>
              <a:t>@dr.cristianorudge</a:t>
            </a:r>
          </a:p>
        </p:txBody>
      </p:sp>
      <p:pic>
        <p:nvPicPr>
          <p:cNvPr id="16" name="Imagem 15">
            <a:extLst>
              <a:ext uri="{FF2B5EF4-FFF2-40B4-BE49-F238E27FC236}">
                <a16:creationId xmlns:a16="http://schemas.microsoft.com/office/drawing/2014/main" id="{5598A65E-D80A-8F55-3B01-DA423BE1CF4A}"/>
              </a:ext>
            </a:extLst>
          </p:cNvPr>
          <p:cNvPicPr>
            <a:picLocks noChangeAspect="1"/>
          </p:cNvPicPr>
          <p:nvPr/>
        </p:nvPicPr>
        <p:blipFill>
          <a:blip r:embed="rId3"/>
          <a:stretch>
            <a:fillRect/>
          </a:stretch>
        </p:blipFill>
        <p:spPr>
          <a:xfrm>
            <a:off x="84286" y="12908"/>
            <a:ext cx="4039698" cy="6858000"/>
          </a:xfrm>
          <a:prstGeom prst="rect">
            <a:avLst/>
          </a:prstGeom>
          <a:ln>
            <a:noFill/>
          </a:ln>
          <a:effectLst>
            <a:outerShdw blurRad="190500" algn="tl" rotWithShape="0">
              <a:srgbClr val="000000">
                <a:alpha val="70000"/>
              </a:srgbClr>
            </a:outerShdw>
          </a:effectLst>
        </p:spPr>
      </p:pic>
      <p:pic>
        <p:nvPicPr>
          <p:cNvPr id="18" name="Imagem 17">
            <a:extLst>
              <a:ext uri="{FF2B5EF4-FFF2-40B4-BE49-F238E27FC236}">
                <a16:creationId xmlns:a16="http://schemas.microsoft.com/office/drawing/2014/main" id="{15023CBF-18D8-9C86-B8B8-3E89DA844197}"/>
              </a:ext>
            </a:extLst>
          </p:cNvPr>
          <p:cNvPicPr>
            <a:picLocks noChangeAspect="1"/>
          </p:cNvPicPr>
          <p:nvPr/>
        </p:nvPicPr>
        <p:blipFill>
          <a:blip r:embed="rId4"/>
          <a:stretch>
            <a:fillRect/>
          </a:stretch>
        </p:blipFill>
        <p:spPr>
          <a:xfrm>
            <a:off x="7953102" y="21414"/>
            <a:ext cx="3999520" cy="6858000"/>
          </a:xfrm>
          <a:prstGeom prst="rect">
            <a:avLst/>
          </a:prstGeom>
          <a:ln>
            <a:noFill/>
          </a:ln>
          <a:effectLst>
            <a:outerShdw blurRad="190500" algn="tl" rotWithShape="0">
              <a:srgbClr val="000000">
                <a:alpha val="70000"/>
              </a:srgbClr>
            </a:outerShdw>
          </a:effectLst>
        </p:spPr>
      </p:pic>
      <p:sp>
        <p:nvSpPr>
          <p:cNvPr id="21" name="Espaço Reservado para Conteúdo 2">
            <a:extLst>
              <a:ext uri="{FF2B5EF4-FFF2-40B4-BE49-F238E27FC236}">
                <a16:creationId xmlns:a16="http://schemas.microsoft.com/office/drawing/2014/main" id="{FA8A7C2F-5B8B-1135-BFEC-037A0FE8041E}"/>
              </a:ext>
            </a:extLst>
          </p:cNvPr>
          <p:cNvSpPr txBox="1">
            <a:spLocks/>
          </p:cNvSpPr>
          <p:nvPr/>
        </p:nvSpPr>
        <p:spPr>
          <a:xfrm>
            <a:off x="4532828" y="274504"/>
            <a:ext cx="3049072" cy="692288"/>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b="1" dirty="0">
                <a:highlight>
                  <a:srgbClr val="FFFF00"/>
                </a:highlight>
              </a:rPr>
              <a:t>Óleo essencial alecrim</a:t>
            </a:r>
          </a:p>
        </p:txBody>
      </p:sp>
      <p:sp>
        <p:nvSpPr>
          <p:cNvPr id="22" name="CaixaDeTexto 21">
            <a:extLst>
              <a:ext uri="{FF2B5EF4-FFF2-40B4-BE49-F238E27FC236}">
                <a16:creationId xmlns:a16="http://schemas.microsoft.com/office/drawing/2014/main" id="{024EFA36-98D3-A48D-ACB8-8CB6E2664677}"/>
              </a:ext>
            </a:extLst>
          </p:cNvPr>
          <p:cNvSpPr txBox="1"/>
          <p:nvPr/>
        </p:nvSpPr>
        <p:spPr>
          <a:xfrm>
            <a:off x="4532828" y="884508"/>
            <a:ext cx="2883972" cy="1754326"/>
          </a:xfrm>
          <a:prstGeom prst="rect">
            <a:avLst/>
          </a:prstGeom>
          <a:noFill/>
        </p:spPr>
        <p:txBody>
          <a:bodyPr wrap="square" rtlCol="0">
            <a:spAutoFit/>
          </a:bodyPr>
          <a:lstStyle/>
          <a:p>
            <a:pPr algn="ctr"/>
            <a:r>
              <a:rPr lang="pt-BR" dirty="0">
                <a:highlight>
                  <a:srgbClr val="FFFF00"/>
                </a:highlight>
              </a:rPr>
              <a:t>Mortalidade</a:t>
            </a:r>
          </a:p>
          <a:p>
            <a:pPr algn="ctr"/>
            <a:r>
              <a:rPr lang="pt-BR" dirty="0">
                <a:highlight>
                  <a:srgbClr val="FFFF00"/>
                </a:highlight>
              </a:rPr>
              <a:t>Alteração celular e morfológica</a:t>
            </a:r>
          </a:p>
          <a:p>
            <a:pPr algn="ctr"/>
            <a:r>
              <a:rPr lang="pt-BR" dirty="0" err="1">
                <a:highlight>
                  <a:srgbClr val="FFFF00"/>
                </a:highlight>
              </a:rPr>
              <a:t>Larvicida</a:t>
            </a:r>
            <a:endParaRPr lang="pt-BR" dirty="0">
              <a:highlight>
                <a:srgbClr val="FFFF00"/>
              </a:highlight>
            </a:endParaRPr>
          </a:p>
          <a:p>
            <a:pPr algn="ctr"/>
            <a:r>
              <a:rPr lang="pt-BR" dirty="0">
                <a:highlight>
                  <a:srgbClr val="FFFF00"/>
                </a:highlight>
              </a:rPr>
              <a:t>Inibição da migração de larvas</a:t>
            </a:r>
          </a:p>
        </p:txBody>
      </p:sp>
      <p:sp>
        <p:nvSpPr>
          <p:cNvPr id="23" name="CaixaDeTexto 22">
            <a:extLst>
              <a:ext uri="{FF2B5EF4-FFF2-40B4-BE49-F238E27FC236}">
                <a16:creationId xmlns:a16="http://schemas.microsoft.com/office/drawing/2014/main" id="{ACA0A094-9684-6DD0-CE2A-45283CEC1E4D}"/>
              </a:ext>
            </a:extLst>
          </p:cNvPr>
          <p:cNvSpPr txBox="1"/>
          <p:nvPr/>
        </p:nvSpPr>
        <p:spPr>
          <a:xfrm>
            <a:off x="4623460" y="3731989"/>
            <a:ext cx="2858114" cy="2031325"/>
          </a:xfrm>
          <a:prstGeom prst="rect">
            <a:avLst/>
          </a:prstGeom>
          <a:noFill/>
        </p:spPr>
        <p:txBody>
          <a:bodyPr wrap="square" rtlCol="0">
            <a:spAutoFit/>
          </a:bodyPr>
          <a:lstStyle/>
          <a:p>
            <a:pPr algn="ctr"/>
            <a:r>
              <a:rPr lang="pt-BR" dirty="0">
                <a:highlight>
                  <a:srgbClr val="FFFF00"/>
                </a:highlight>
              </a:rPr>
              <a:t>Inibição de crescimento</a:t>
            </a:r>
          </a:p>
          <a:p>
            <a:pPr algn="ctr"/>
            <a:r>
              <a:rPr lang="pt-BR" dirty="0">
                <a:highlight>
                  <a:srgbClr val="FFFF00"/>
                </a:highlight>
              </a:rPr>
              <a:t>Mortalidade do adulto</a:t>
            </a:r>
          </a:p>
          <a:p>
            <a:pPr algn="ctr"/>
            <a:r>
              <a:rPr lang="pt-BR" dirty="0">
                <a:highlight>
                  <a:srgbClr val="FFFF00"/>
                </a:highlight>
              </a:rPr>
              <a:t>Redução de infestação</a:t>
            </a:r>
          </a:p>
          <a:p>
            <a:pPr algn="ctr"/>
            <a:r>
              <a:rPr lang="pt-BR" dirty="0">
                <a:highlight>
                  <a:srgbClr val="FFFF00"/>
                </a:highlight>
              </a:rPr>
              <a:t>Inibição do embrião</a:t>
            </a:r>
          </a:p>
          <a:p>
            <a:pPr algn="ctr"/>
            <a:r>
              <a:rPr lang="pt-BR" dirty="0">
                <a:highlight>
                  <a:srgbClr val="FFFF00"/>
                </a:highlight>
              </a:rPr>
              <a:t>Diminuição no número de larvas</a:t>
            </a:r>
          </a:p>
          <a:p>
            <a:pPr algn="ctr"/>
            <a:r>
              <a:rPr lang="pt-BR" dirty="0">
                <a:highlight>
                  <a:srgbClr val="FFFF00"/>
                </a:highlight>
              </a:rPr>
              <a:t>Diminuição de ovos</a:t>
            </a:r>
          </a:p>
        </p:txBody>
      </p:sp>
      <p:sp>
        <p:nvSpPr>
          <p:cNvPr id="24" name="Espaço Reservado para Conteúdo 2">
            <a:extLst>
              <a:ext uri="{FF2B5EF4-FFF2-40B4-BE49-F238E27FC236}">
                <a16:creationId xmlns:a16="http://schemas.microsoft.com/office/drawing/2014/main" id="{55F19EA0-151E-7274-B0F8-35291FE24D52}"/>
              </a:ext>
            </a:extLst>
          </p:cNvPr>
          <p:cNvSpPr txBox="1">
            <a:spLocks/>
          </p:cNvSpPr>
          <p:nvPr/>
        </p:nvSpPr>
        <p:spPr>
          <a:xfrm>
            <a:off x="4238285" y="3080514"/>
            <a:ext cx="3664634" cy="69228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pt-BR" sz="2400" b="1" dirty="0">
                <a:highlight>
                  <a:srgbClr val="FFFF00"/>
                </a:highlight>
              </a:rPr>
              <a:t>Óleo essencial / Extrato seco tomilho</a:t>
            </a:r>
          </a:p>
          <a:p>
            <a:pPr marL="0" indent="0" algn="ctr">
              <a:buFont typeface="Arial" panose="020B0604020202020204" pitchFamily="34" charset="0"/>
              <a:buNone/>
            </a:pPr>
            <a:endParaRPr lang="pt-BR" sz="2400" b="1" dirty="0">
              <a:highlight>
                <a:srgbClr val="FFFF00"/>
              </a:highlight>
            </a:endParaRPr>
          </a:p>
        </p:txBody>
      </p:sp>
      <p:pic>
        <p:nvPicPr>
          <p:cNvPr id="43014" name="Picture 6" descr="Alecrim pote 24 cm - Uemura Flores e Plantas">
            <a:extLst>
              <a:ext uri="{FF2B5EF4-FFF2-40B4-BE49-F238E27FC236}">
                <a16:creationId xmlns:a16="http://schemas.microsoft.com/office/drawing/2014/main" id="{D093B9E2-CC94-0EF1-D1D0-02C9AA51A2A4}"/>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918335" y="-378035"/>
            <a:ext cx="2639900" cy="2639900"/>
          </a:xfrm>
          <a:prstGeom prst="rect">
            <a:avLst/>
          </a:prstGeom>
          <a:noFill/>
          <a:extLst>
            <a:ext uri="{909E8E84-426E-40DD-AFC4-6F175D3DCCD1}">
              <a14:hiddenFill xmlns:a14="http://schemas.microsoft.com/office/drawing/2010/main">
                <a:solidFill>
                  <a:srgbClr val="FFFFFF"/>
                </a:solidFill>
              </a14:hiddenFill>
            </a:ext>
          </a:extLst>
        </p:spPr>
      </p:pic>
      <p:pic>
        <p:nvPicPr>
          <p:cNvPr id="43016" name="Picture 8" descr="Vaso De Tomilho Akira - Unidade">
            <a:extLst>
              <a:ext uri="{FF2B5EF4-FFF2-40B4-BE49-F238E27FC236}">
                <a16:creationId xmlns:a16="http://schemas.microsoft.com/office/drawing/2014/main" id="{700A6BA7-BD73-53B6-9460-498E47C03209}"/>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2342" t="25619" r="5999" b="2689"/>
          <a:stretch/>
        </p:blipFill>
        <p:spPr bwMode="auto">
          <a:xfrm>
            <a:off x="6407944" y="5353677"/>
            <a:ext cx="1955841" cy="1529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6506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Arredondado 5">
            <a:extLst>
              <a:ext uri="{FF2B5EF4-FFF2-40B4-BE49-F238E27FC236}">
                <a16:creationId xmlns:a16="http://schemas.microsoft.com/office/drawing/2014/main" id="{ABA176BF-EC1F-CF83-6454-6AF7BB6EEB07}"/>
              </a:ext>
            </a:extLst>
          </p:cNvPr>
          <p:cNvSpPr/>
          <p:nvPr/>
        </p:nvSpPr>
        <p:spPr>
          <a:xfrm>
            <a:off x="183079" y="-5097"/>
            <a:ext cx="8084621"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11" name="Agrupar 10">
            <a:extLst>
              <a:ext uri="{FF2B5EF4-FFF2-40B4-BE49-F238E27FC236}">
                <a16:creationId xmlns:a16="http://schemas.microsoft.com/office/drawing/2014/main" id="{19759565-AFF5-3698-39BA-C158BB09BCE7}"/>
              </a:ext>
            </a:extLst>
          </p:cNvPr>
          <p:cNvGrpSpPr/>
          <p:nvPr/>
        </p:nvGrpSpPr>
        <p:grpSpPr>
          <a:xfrm>
            <a:off x="618317" y="418249"/>
            <a:ext cx="7261594" cy="2532937"/>
            <a:chOff x="1460500" y="2817812"/>
            <a:chExt cx="8839200" cy="3305175"/>
          </a:xfrm>
        </p:grpSpPr>
        <p:pic>
          <p:nvPicPr>
            <p:cNvPr id="3" name="Imagem 2">
              <a:extLst>
                <a:ext uri="{FF2B5EF4-FFF2-40B4-BE49-F238E27FC236}">
                  <a16:creationId xmlns:a16="http://schemas.microsoft.com/office/drawing/2014/main" id="{D13D9191-BA7B-4075-0526-47ADC76C5E81}"/>
                </a:ext>
              </a:extLst>
            </p:cNvPr>
            <p:cNvPicPr>
              <a:picLocks noChangeAspect="1"/>
            </p:cNvPicPr>
            <p:nvPr/>
          </p:nvPicPr>
          <p:blipFill>
            <a:blip r:embed="rId3"/>
            <a:stretch>
              <a:fillRect/>
            </a:stretch>
          </p:blipFill>
          <p:spPr>
            <a:xfrm>
              <a:off x="1460500" y="2817812"/>
              <a:ext cx="8839200" cy="3305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m 5">
              <a:extLst>
                <a:ext uri="{FF2B5EF4-FFF2-40B4-BE49-F238E27FC236}">
                  <a16:creationId xmlns:a16="http://schemas.microsoft.com/office/drawing/2014/main" id="{D3D6CCC6-327F-2CF2-7631-A7FE400522B0}"/>
                </a:ext>
              </a:extLst>
            </p:cNvPr>
            <p:cNvPicPr>
              <a:picLocks noChangeAspect="1"/>
            </p:cNvPicPr>
            <p:nvPr/>
          </p:nvPicPr>
          <p:blipFill>
            <a:blip r:embed="rId4"/>
            <a:stretch>
              <a:fillRect/>
            </a:stretch>
          </p:blipFill>
          <p:spPr>
            <a:xfrm>
              <a:off x="4225926" y="5267325"/>
              <a:ext cx="2933700" cy="285750"/>
            </a:xfrm>
            <a:prstGeom prst="rect">
              <a:avLst/>
            </a:prstGeom>
          </p:spPr>
        </p:pic>
        <p:pic>
          <p:nvPicPr>
            <p:cNvPr id="9" name="Imagem 8">
              <a:extLst>
                <a:ext uri="{FF2B5EF4-FFF2-40B4-BE49-F238E27FC236}">
                  <a16:creationId xmlns:a16="http://schemas.microsoft.com/office/drawing/2014/main" id="{43BB2ABE-E46B-410D-8974-82EA98BB0B0A}"/>
                </a:ext>
              </a:extLst>
            </p:cNvPr>
            <p:cNvPicPr>
              <a:picLocks noChangeAspect="1"/>
            </p:cNvPicPr>
            <p:nvPr/>
          </p:nvPicPr>
          <p:blipFill rotWithShape="1">
            <a:blip r:embed="rId5"/>
            <a:srcRect l="13952" r="3847" b="55459"/>
            <a:stretch/>
          </p:blipFill>
          <p:spPr>
            <a:xfrm>
              <a:off x="2705101" y="2817812"/>
              <a:ext cx="2279650" cy="240043"/>
            </a:xfrm>
            <a:prstGeom prst="rect">
              <a:avLst/>
            </a:prstGeom>
          </p:spPr>
        </p:pic>
        <p:pic>
          <p:nvPicPr>
            <p:cNvPr id="10" name="Imagem 9">
              <a:extLst>
                <a:ext uri="{FF2B5EF4-FFF2-40B4-BE49-F238E27FC236}">
                  <a16:creationId xmlns:a16="http://schemas.microsoft.com/office/drawing/2014/main" id="{FE88E777-7FE8-E3F2-5320-6A0A290FBC8B}"/>
                </a:ext>
              </a:extLst>
            </p:cNvPr>
            <p:cNvPicPr>
              <a:picLocks noChangeAspect="1"/>
            </p:cNvPicPr>
            <p:nvPr/>
          </p:nvPicPr>
          <p:blipFill rotWithShape="1">
            <a:blip r:embed="rId5"/>
            <a:srcRect l="-1026" t="55519" r="1026"/>
            <a:stretch/>
          </p:blipFill>
          <p:spPr>
            <a:xfrm>
              <a:off x="5147322" y="2855876"/>
              <a:ext cx="2773658" cy="240079"/>
            </a:xfrm>
            <a:prstGeom prst="rect">
              <a:avLst/>
            </a:prstGeom>
          </p:spPr>
        </p:pic>
      </p:grpSp>
      <p:pic>
        <p:nvPicPr>
          <p:cNvPr id="45058" name="Picture 2" descr="Angélica Sinensis — ANDREIA TORRES">
            <a:extLst>
              <a:ext uri="{FF2B5EF4-FFF2-40B4-BE49-F238E27FC236}">
                <a16:creationId xmlns:a16="http://schemas.microsoft.com/office/drawing/2014/main" id="{BBC08AEA-1E5C-9F0D-2290-00D36A36A9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92701" y="301463"/>
            <a:ext cx="3117030" cy="23273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Imagem 11">
            <a:extLst>
              <a:ext uri="{FF2B5EF4-FFF2-40B4-BE49-F238E27FC236}">
                <a16:creationId xmlns:a16="http://schemas.microsoft.com/office/drawing/2014/main" id="{3F7943CC-8038-1077-70A6-B49A6854FE24}"/>
              </a:ext>
            </a:extLst>
          </p:cNvPr>
          <p:cNvPicPr>
            <a:picLocks noChangeAspect="1"/>
          </p:cNvPicPr>
          <p:nvPr/>
        </p:nvPicPr>
        <p:blipFill>
          <a:blip r:embed="rId7"/>
          <a:stretch>
            <a:fillRect/>
          </a:stretch>
        </p:blipFill>
        <p:spPr>
          <a:xfrm>
            <a:off x="7872233" y="1968123"/>
            <a:ext cx="3003975" cy="2378147"/>
          </a:xfrm>
          <a:prstGeom prst="ellipse">
            <a:avLst/>
          </a:prstGeom>
          <a:ln>
            <a:noFill/>
          </a:ln>
          <a:effectLst>
            <a:softEdge rad="112500"/>
          </a:effectLst>
        </p:spPr>
      </p:pic>
      <p:pic>
        <p:nvPicPr>
          <p:cNvPr id="14" name="Imagem 13">
            <a:extLst>
              <a:ext uri="{FF2B5EF4-FFF2-40B4-BE49-F238E27FC236}">
                <a16:creationId xmlns:a16="http://schemas.microsoft.com/office/drawing/2014/main" id="{20668891-53B0-19AC-AF58-DCB890308D44}"/>
              </a:ext>
            </a:extLst>
          </p:cNvPr>
          <p:cNvPicPr>
            <a:picLocks noChangeAspect="1"/>
          </p:cNvPicPr>
          <p:nvPr/>
        </p:nvPicPr>
        <p:blipFill>
          <a:blip r:embed="rId8"/>
          <a:stretch>
            <a:fillRect/>
          </a:stretch>
        </p:blipFill>
        <p:spPr>
          <a:xfrm>
            <a:off x="9144661" y="3548281"/>
            <a:ext cx="3003976" cy="2390283"/>
          </a:xfrm>
          <a:prstGeom prst="ellipse">
            <a:avLst/>
          </a:prstGeom>
          <a:ln>
            <a:noFill/>
          </a:ln>
          <a:effectLst>
            <a:softEdge rad="112500"/>
          </a:effectLst>
        </p:spPr>
      </p:pic>
      <p:sp>
        <p:nvSpPr>
          <p:cNvPr id="15" name="CaixaDeTexto 14">
            <a:extLst>
              <a:ext uri="{FF2B5EF4-FFF2-40B4-BE49-F238E27FC236}">
                <a16:creationId xmlns:a16="http://schemas.microsoft.com/office/drawing/2014/main" id="{18DD2423-0677-C229-8B77-AD148A8604B5}"/>
              </a:ext>
            </a:extLst>
          </p:cNvPr>
          <p:cNvSpPr txBox="1"/>
          <p:nvPr/>
        </p:nvSpPr>
        <p:spPr>
          <a:xfrm>
            <a:off x="10171526" y="5663205"/>
            <a:ext cx="1098378" cy="369332"/>
          </a:xfrm>
          <a:prstGeom prst="rect">
            <a:avLst/>
          </a:prstGeom>
          <a:noFill/>
        </p:spPr>
        <p:txBody>
          <a:bodyPr wrap="none" rtlCol="0">
            <a:spAutoFit/>
          </a:bodyPr>
          <a:lstStyle/>
          <a:p>
            <a:r>
              <a:rPr lang="pt-BR" b="1" dirty="0"/>
              <a:t>Duo </a:t>
            </a:r>
            <a:r>
              <a:rPr lang="pt-BR" b="1" dirty="0" err="1"/>
              <a:t>Huo</a:t>
            </a:r>
            <a:endParaRPr lang="pt-BR" b="1" dirty="0"/>
          </a:p>
        </p:txBody>
      </p:sp>
      <p:grpSp>
        <p:nvGrpSpPr>
          <p:cNvPr id="25" name="Agrupar 24">
            <a:extLst>
              <a:ext uri="{FF2B5EF4-FFF2-40B4-BE49-F238E27FC236}">
                <a16:creationId xmlns:a16="http://schemas.microsoft.com/office/drawing/2014/main" id="{F744F18B-A6A7-388C-467D-255B7BDFB673}"/>
              </a:ext>
            </a:extLst>
          </p:cNvPr>
          <p:cNvGrpSpPr/>
          <p:nvPr/>
        </p:nvGrpSpPr>
        <p:grpSpPr>
          <a:xfrm>
            <a:off x="324010" y="3496201"/>
            <a:ext cx="9221461" cy="3222100"/>
            <a:chOff x="324010" y="3102501"/>
            <a:chExt cx="9221461" cy="3222100"/>
          </a:xfrm>
        </p:grpSpPr>
        <p:sp>
          <p:nvSpPr>
            <p:cNvPr id="16" name="CaixaDeTexto 15">
              <a:extLst>
                <a:ext uri="{FF2B5EF4-FFF2-40B4-BE49-F238E27FC236}">
                  <a16:creationId xmlns:a16="http://schemas.microsoft.com/office/drawing/2014/main" id="{9BFA3762-61E0-53E9-D96F-F627E6164B29}"/>
                </a:ext>
              </a:extLst>
            </p:cNvPr>
            <p:cNvSpPr txBox="1"/>
            <p:nvPr/>
          </p:nvSpPr>
          <p:spPr>
            <a:xfrm>
              <a:off x="7072539" y="4442244"/>
              <a:ext cx="1828834" cy="400110"/>
            </a:xfrm>
            <a:prstGeom prst="rect">
              <a:avLst/>
            </a:prstGeom>
            <a:noFill/>
          </p:spPr>
          <p:txBody>
            <a:bodyPr wrap="none" rtlCol="0">
              <a:spAutoFit/>
            </a:bodyPr>
            <a:lstStyle/>
            <a:p>
              <a:r>
                <a:rPr lang="pt-BR" sz="2000" b="1" dirty="0">
                  <a:highlight>
                    <a:srgbClr val="FFFF00"/>
                  </a:highlight>
                </a:rPr>
                <a:t>Extrato da raiz</a:t>
              </a:r>
              <a:endParaRPr lang="pt-BR" sz="1400" dirty="0">
                <a:highlight>
                  <a:srgbClr val="FFFF00"/>
                </a:highlight>
              </a:endParaRPr>
            </a:p>
          </p:txBody>
        </p:sp>
        <p:sp>
          <p:nvSpPr>
            <p:cNvPr id="17" name="Retângulo 16">
              <a:extLst>
                <a:ext uri="{FF2B5EF4-FFF2-40B4-BE49-F238E27FC236}">
                  <a16:creationId xmlns:a16="http://schemas.microsoft.com/office/drawing/2014/main" id="{0C2F9E44-4FF0-788A-A8C1-02DCA78A7F18}"/>
                </a:ext>
              </a:extLst>
            </p:cNvPr>
            <p:cNvSpPr/>
            <p:nvPr/>
          </p:nvSpPr>
          <p:spPr>
            <a:xfrm>
              <a:off x="6428441" y="4750560"/>
              <a:ext cx="3117030" cy="707886"/>
            </a:xfrm>
            <a:prstGeom prst="rect">
              <a:avLst/>
            </a:prstGeom>
          </p:spPr>
          <p:txBody>
            <a:bodyPr wrap="square">
              <a:spAutoFit/>
            </a:bodyPr>
            <a:lstStyle/>
            <a:p>
              <a:pPr algn="ctr"/>
              <a:r>
                <a:rPr lang="pt-BR" sz="2000" dirty="0" err="1">
                  <a:highlight>
                    <a:srgbClr val="FFFF00"/>
                  </a:highlight>
                </a:rPr>
                <a:t>Anti-helmintos</a:t>
              </a:r>
              <a:endParaRPr lang="pt-BR" sz="2000" dirty="0">
                <a:highlight>
                  <a:srgbClr val="FFFF00"/>
                </a:highlight>
              </a:endParaRPr>
            </a:p>
            <a:p>
              <a:pPr algn="ctr"/>
              <a:r>
                <a:rPr lang="pt-BR" sz="2000" dirty="0">
                  <a:highlight>
                    <a:srgbClr val="FFFF00"/>
                  </a:highlight>
                </a:rPr>
                <a:t>100% mortalidade</a:t>
              </a:r>
            </a:p>
          </p:txBody>
        </p:sp>
        <p:grpSp>
          <p:nvGrpSpPr>
            <p:cNvPr id="24" name="Agrupar 23">
              <a:extLst>
                <a:ext uri="{FF2B5EF4-FFF2-40B4-BE49-F238E27FC236}">
                  <a16:creationId xmlns:a16="http://schemas.microsoft.com/office/drawing/2014/main" id="{DA14D42D-1DAA-9F8A-A39A-4F799F298229}"/>
                </a:ext>
              </a:extLst>
            </p:cNvPr>
            <p:cNvGrpSpPr/>
            <p:nvPr/>
          </p:nvGrpSpPr>
          <p:grpSpPr>
            <a:xfrm>
              <a:off x="324010" y="3102501"/>
              <a:ext cx="6304212" cy="3222100"/>
              <a:chOff x="1060610" y="3026301"/>
              <a:chExt cx="6304212" cy="3222100"/>
            </a:xfrm>
          </p:grpSpPr>
          <p:sp>
            <p:nvSpPr>
              <p:cNvPr id="23" name="Retângulo 22">
                <a:extLst>
                  <a:ext uri="{FF2B5EF4-FFF2-40B4-BE49-F238E27FC236}">
                    <a16:creationId xmlns:a16="http://schemas.microsoft.com/office/drawing/2014/main" id="{DE8BF0C1-32F8-91C4-CC87-F6FC9A1A4720}"/>
                  </a:ext>
                </a:extLst>
              </p:cNvPr>
              <p:cNvSpPr/>
              <p:nvPr/>
            </p:nvSpPr>
            <p:spPr>
              <a:xfrm>
                <a:off x="1468848" y="3369783"/>
                <a:ext cx="5895974" cy="2878618"/>
              </a:xfrm>
              <a:prstGeom prst="rect">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22" name="Agrupar 21">
                <a:extLst>
                  <a:ext uri="{FF2B5EF4-FFF2-40B4-BE49-F238E27FC236}">
                    <a16:creationId xmlns:a16="http://schemas.microsoft.com/office/drawing/2014/main" id="{AC13C7E2-FFD5-A3E0-9872-8354860ECAF8}"/>
                  </a:ext>
                </a:extLst>
              </p:cNvPr>
              <p:cNvGrpSpPr/>
              <p:nvPr/>
            </p:nvGrpSpPr>
            <p:grpSpPr>
              <a:xfrm>
                <a:off x="1060610" y="3026301"/>
                <a:ext cx="5895975" cy="2794582"/>
                <a:chOff x="1301750" y="3023216"/>
                <a:chExt cx="5895975" cy="2794582"/>
              </a:xfrm>
            </p:grpSpPr>
            <p:pic>
              <p:nvPicPr>
                <p:cNvPr id="19" name="Imagem 18">
                  <a:extLst>
                    <a:ext uri="{FF2B5EF4-FFF2-40B4-BE49-F238E27FC236}">
                      <a16:creationId xmlns:a16="http://schemas.microsoft.com/office/drawing/2014/main" id="{E0B75A50-8C24-819F-3ADA-0C7A752371C7}"/>
                    </a:ext>
                  </a:extLst>
                </p:cNvPr>
                <p:cNvPicPr>
                  <a:picLocks noChangeAspect="1"/>
                </p:cNvPicPr>
                <p:nvPr/>
              </p:nvPicPr>
              <p:blipFill>
                <a:blip r:embed="rId9"/>
                <a:stretch>
                  <a:fillRect/>
                </a:stretch>
              </p:blipFill>
              <p:spPr>
                <a:xfrm>
                  <a:off x="1301750" y="3023216"/>
                  <a:ext cx="5895975" cy="904875"/>
                </a:xfrm>
                <a:prstGeom prst="rect">
                  <a:avLst/>
                </a:prstGeom>
              </p:spPr>
            </p:pic>
            <p:pic>
              <p:nvPicPr>
                <p:cNvPr id="21" name="Imagem 20">
                  <a:extLst>
                    <a:ext uri="{FF2B5EF4-FFF2-40B4-BE49-F238E27FC236}">
                      <a16:creationId xmlns:a16="http://schemas.microsoft.com/office/drawing/2014/main" id="{CC8340C0-DB45-B467-6681-637A374C1F7E}"/>
                    </a:ext>
                  </a:extLst>
                </p:cNvPr>
                <p:cNvPicPr>
                  <a:picLocks noChangeAspect="1"/>
                </p:cNvPicPr>
                <p:nvPr/>
              </p:nvPicPr>
              <p:blipFill>
                <a:blip r:embed="rId10"/>
                <a:stretch>
                  <a:fillRect/>
                </a:stretch>
              </p:blipFill>
              <p:spPr>
                <a:xfrm>
                  <a:off x="1301750" y="3845900"/>
                  <a:ext cx="5895974" cy="1971898"/>
                </a:xfrm>
                <a:prstGeom prst="rect">
                  <a:avLst/>
                </a:prstGeom>
              </p:spPr>
            </p:pic>
          </p:grpSp>
        </p:grpSp>
      </p:grpSp>
      <p:sp>
        <p:nvSpPr>
          <p:cNvPr id="2" name="CaixaDeTexto 1">
            <a:extLst>
              <a:ext uri="{FF2B5EF4-FFF2-40B4-BE49-F238E27FC236}">
                <a16:creationId xmlns:a16="http://schemas.microsoft.com/office/drawing/2014/main" id="{9F01B1B4-8E65-C3AA-065C-B1B656E5FCC2}"/>
              </a:ext>
            </a:extLst>
          </p:cNvPr>
          <p:cNvSpPr txBox="1"/>
          <p:nvPr/>
        </p:nvSpPr>
        <p:spPr>
          <a:xfrm>
            <a:off x="9772709" y="6260525"/>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Tree>
    <p:extLst>
      <p:ext uri="{BB962C8B-B14F-4D97-AF65-F5344CB8AC3E}">
        <p14:creationId xmlns:p14="http://schemas.microsoft.com/office/powerpoint/2010/main" val="4039745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3" name="Imagem 2">
            <a:extLst>
              <a:ext uri="{FF2B5EF4-FFF2-40B4-BE49-F238E27FC236}">
                <a16:creationId xmlns:a16="http://schemas.microsoft.com/office/drawing/2014/main" id="{6602E3F4-FA53-A2C7-A45D-831575015800}"/>
              </a:ext>
            </a:extLst>
          </p:cNvPr>
          <p:cNvPicPr>
            <a:picLocks noChangeAspect="1"/>
          </p:cNvPicPr>
          <p:nvPr/>
        </p:nvPicPr>
        <p:blipFill>
          <a:blip r:embed="rId3"/>
          <a:stretch>
            <a:fillRect/>
          </a:stretch>
        </p:blipFill>
        <p:spPr>
          <a:xfrm>
            <a:off x="1155206" y="128366"/>
            <a:ext cx="5842000" cy="2373312"/>
          </a:xfrm>
          <a:prstGeom prst="rect">
            <a:avLst/>
          </a:prstGeom>
          <a:ln>
            <a:noFill/>
          </a:ln>
          <a:effectLst>
            <a:outerShdw blurRad="292100" dist="139700" dir="2700000" algn="tl" rotWithShape="0">
              <a:srgbClr val="333333">
                <a:alpha val="65000"/>
              </a:srgbClr>
            </a:outerShdw>
          </a:effectLst>
        </p:spPr>
      </p:pic>
      <p:grpSp>
        <p:nvGrpSpPr>
          <p:cNvPr id="6" name="Agrupar 5">
            <a:extLst>
              <a:ext uri="{FF2B5EF4-FFF2-40B4-BE49-F238E27FC236}">
                <a16:creationId xmlns:a16="http://schemas.microsoft.com/office/drawing/2014/main" id="{BE60396A-EAA5-5118-8A41-724EB7273388}"/>
              </a:ext>
            </a:extLst>
          </p:cNvPr>
          <p:cNvGrpSpPr/>
          <p:nvPr/>
        </p:nvGrpSpPr>
        <p:grpSpPr>
          <a:xfrm>
            <a:off x="8858926" y="0"/>
            <a:ext cx="2851643" cy="2313796"/>
            <a:chOff x="5248470" y="2108148"/>
            <a:chExt cx="2851643" cy="2313796"/>
          </a:xfrm>
        </p:grpSpPr>
        <p:sp>
          <p:nvSpPr>
            <p:cNvPr id="7" name="Rectangle: Rounded Corners 10">
              <a:extLst>
                <a:ext uri="{FF2B5EF4-FFF2-40B4-BE49-F238E27FC236}">
                  <a16:creationId xmlns:a16="http://schemas.microsoft.com/office/drawing/2014/main" id="{F712498E-A4FF-B669-B92F-CD08F9D5AB01}"/>
                </a:ext>
              </a:extLst>
            </p:cNvPr>
            <p:cNvSpPr/>
            <p:nvPr/>
          </p:nvSpPr>
          <p:spPr>
            <a:xfrm>
              <a:off x="5248470" y="2108148"/>
              <a:ext cx="2851643" cy="2313796"/>
            </a:xfrm>
            <a:prstGeom prst="roundRect">
              <a:avLst>
                <a:gd name="adj" fmla="val 7270"/>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8" name="CaixaDeTexto 7">
              <a:extLst>
                <a:ext uri="{FF2B5EF4-FFF2-40B4-BE49-F238E27FC236}">
                  <a16:creationId xmlns:a16="http://schemas.microsoft.com/office/drawing/2014/main" id="{9EF4D422-CBBE-6714-4CC9-A0890192B541}"/>
                </a:ext>
              </a:extLst>
            </p:cNvPr>
            <p:cNvSpPr txBox="1"/>
            <p:nvPr/>
          </p:nvSpPr>
          <p:spPr>
            <a:xfrm>
              <a:off x="5311970" y="2236514"/>
              <a:ext cx="2707254" cy="1938992"/>
            </a:xfrm>
            <a:prstGeom prst="rect">
              <a:avLst/>
            </a:prstGeom>
            <a:noFill/>
          </p:spPr>
          <p:txBody>
            <a:bodyPr wrap="square" rtlCol="0">
              <a:spAutoFit/>
            </a:bodyPr>
            <a:lstStyle/>
            <a:p>
              <a:pPr algn="ctr"/>
              <a:r>
                <a:rPr lang="pt-BR" sz="2000" b="1" dirty="0">
                  <a:solidFill>
                    <a:srgbClr val="EFE6C4"/>
                  </a:solidFill>
                  <a:latin typeface="+mj-lt"/>
                </a:rPr>
                <a:t>326 crianças </a:t>
              </a:r>
            </a:p>
            <a:p>
              <a:pPr algn="ctr"/>
              <a:r>
                <a:rPr lang="pt-BR" sz="2000" b="1" dirty="0">
                  <a:solidFill>
                    <a:srgbClr val="EFE6C4"/>
                  </a:solidFill>
                  <a:latin typeface="+mj-lt"/>
                </a:rPr>
                <a:t>do Kenya </a:t>
              </a:r>
              <a:r>
                <a:rPr lang="pt-BR" sz="2000" b="1" dirty="0">
                  <a:solidFill>
                    <a:srgbClr val="EFE6C4"/>
                  </a:solidFill>
                  <a:latin typeface="+mj-lt"/>
                  <a:sym typeface="Symbol" panose="05050102010706020507" pitchFamily="18" charset="2"/>
                </a:rPr>
                <a:t></a:t>
              </a:r>
              <a:r>
                <a:rPr lang="pt-BR" sz="2000" b="1" dirty="0">
                  <a:solidFill>
                    <a:srgbClr val="EFE6C4"/>
                  </a:solidFill>
                  <a:latin typeface="+mj-lt"/>
                </a:rPr>
                <a:t> + para infecção por </a:t>
              </a:r>
              <a:r>
                <a:rPr lang="pt-BR" sz="2000" b="1" i="1" dirty="0">
                  <a:solidFill>
                    <a:srgbClr val="EFE6C4"/>
                  </a:solidFill>
                  <a:latin typeface="+mj-lt"/>
                </a:rPr>
                <a:t>Ascaris lumbricoides, </a:t>
              </a:r>
              <a:r>
                <a:rPr lang="pt-BR" sz="2000" b="1" i="1" dirty="0" err="1">
                  <a:solidFill>
                    <a:srgbClr val="EFE6C4"/>
                  </a:solidFill>
                  <a:latin typeface="+mj-lt"/>
                </a:rPr>
                <a:t>Trichuris</a:t>
              </a:r>
              <a:r>
                <a:rPr lang="pt-BR" sz="2000" b="1" i="1" dirty="0">
                  <a:solidFill>
                    <a:srgbClr val="EFE6C4"/>
                  </a:solidFill>
                  <a:latin typeface="+mj-lt"/>
                </a:rPr>
                <a:t> </a:t>
              </a:r>
              <a:r>
                <a:rPr lang="pt-BR" sz="2000" b="1" i="1" dirty="0" err="1">
                  <a:solidFill>
                    <a:srgbClr val="EFE6C4"/>
                  </a:solidFill>
                  <a:latin typeface="+mj-lt"/>
                </a:rPr>
                <a:t>trichiura</a:t>
              </a:r>
              <a:r>
                <a:rPr lang="pt-BR" sz="2000" b="1" i="1" dirty="0">
                  <a:solidFill>
                    <a:srgbClr val="EFE6C4"/>
                  </a:solidFill>
                  <a:latin typeface="+mj-lt"/>
                </a:rPr>
                <a:t> ou</a:t>
              </a:r>
              <a:r>
                <a:rPr lang="pt-BR" sz="2000" b="1" dirty="0">
                  <a:solidFill>
                    <a:srgbClr val="EFE6C4"/>
                  </a:solidFill>
                  <a:latin typeface="+mj-lt"/>
                </a:rPr>
                <a:t> </a:t>
              </a:r>
              <a:r>
                <a:rPr lang="pt-BR" sz="2000" b="1" i="1" dirty="0">
                  <a:solidFill>
                    <a:srgbClr val="EFE6C4"/>
                  </a:solidFill>
                  <a:latin typeface="+mj-lt"/>
                </a:rPr>
                <a:t>Ancilostomíase</a:t>
              </a:r>
              <a:endParaRPr lang="pt-BR" i="1" dirty="0">
                <a:solidFill>
                  <a:srgbClr val="EFE6C4"/>
                </a:solidFill>
                <a:latin typeface="+mj-lt"/>
              </a:endParaRPr>
            </a:p>
          </p:txBody>
        </p:sp>
      </p:grpSp>
      <p:grpSp>
        <p:nvGrpSpPr>
          <p:cNvPr id="9" name="Agrupar 8">
            <a:extLst>
              <a:ext uri="{FF2B5EF4-FFF2-40B4-BE49-F238E27FC236}">
                <a16:creationId xmlns:a16="http://schemas.microsoft.com/office/drawing/2014/main" id="{CF4882A5-9EFB-80EC-EB15-8AF5B3612814}"/>
              </a:ext>
            </a:extLst>
          </p:cNvPr>
          <p:cNvGrpSpPr/>
          <p:nvPr/>
        </p:nvGrpSpPr>
        <p:grpSpPr>
          <a:xfrm>
            <a:off x="8505669" y="2383872"/>
            <a:ext cx="3558155" cy="2431435"/>
            <a:chOff x="8438656" y="2074491"/>
            <a:chExt cx="3558155" cy="2431435"/>
          </a:xfrm>
        </p:grpSpPr>
        <p:sp>
          <p:nvSpPr>
            <p:cNvPr id="10" name="Rectangle: Rounded Corners 12">
              <a:extLst>
                <a:ext uri="{FF2B5EF4-FFF2-40B4-BE49-F238E27FC236}">
                  <a16:creationId xmlns:a16="http://schemas.microsoft.com/office/drawing/2014/main" id="{E304E800-C95D-4C54-AFE5-2489D82AE14B}"/>
                </a:ext>
              </a:extLst>
            </p:cNvPr>
            <p:cNvSpPr/>
            <p:nvPr/>
          </p:nvSpPr>
          <p:spPr>
            <a:xfrm>
              <a:off x="8438656" y="2108148"/>
              <a:ext cx="3558154" cy="2313796"/>
            </a:xfrm>
            <a:prstGeom prst="roundRect">
              <a:avLst>
                <a:gd name="adj" fmla="val 7270"/>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1" name="CaixaDeTexto 10">
              <a:extLst>
                <a:ext uri="{FF2B5EF4-FFF2-40B4-BE49-F238E27FC236}">
                  <a16:creationId xmlns:a16="http://schemas.microsoft.com/office/drawing/2014/main" id="{1817E66B-3D2B-B95F-37BB-81EBE5056FF9}"/>
                </a:ext>
              </a:extLst>
            </p:cNvPr>
            <p:cNvSpPr txBox="1"/>
            <p:nvPr/>
          </p:nvSpPr>
          <p:spPr>
            <a:xfrm>
              <a:off x="8438657" y="2074491"/>
              <a:ext cx="3558154" cy="2431435"/>
            </a:xfrm>
            <a:prstGeom prst="rect">
              <a:avLst/>
            </a:prstGeom>
            <a:noFill/>
          </p:spPr>
          <p:txBody>
            <a:bodyPr wrap="square" rtlCol="0">
              <a:spAutoFit/>
            </a:bodyPr>
            <a:lstStyle/>
            <a:p>
              <a:pPr algn="ctr"/>
              <a:r>
                <a:rPr lang="pt-BR" sz="2000" b="1" dirty="0">
                  <a:solidFill>
                    <a:srgbClr val="EFE6C4"/>
                  </a:solidFill>
                  <a:latin typeface="+mj-lt"/>
                </a:rPr>
                <a:t>Grupo controle</a:t>
              </a:r>
            </a:p>
            <a:p>
              <a:pPr algn="ctr"/>
              <a:r>
                <a:rPr lang="pt-BR" b="1" dirty="0">
                  <a:solidFill>
                    <a:srgbClr val="EFE6C4"/>
                  </a:solidFill>
                  <a:latin typeface="+mj-lt"/>
                </a:rPr>
                <a:t>400mg de </a:t>
              </a:r>
              <a:r>
                <a:rPr lang="pt-BR" b="1" dirty="0" err="1">
                  <a:solidFill>
                    <a:srgbClr val="EFE6C4"/>
                  </a:solidFill>
                  <a:latin typeface="+mj-lt"/>
                </a:rPr>
                <a:t>Albendazol</a:t>
              </a:r>
              <a:r>
                <a:rPr lang="pt-BR" b="1" dirty="0">
                  <a:solidFill>
                    <a:srgbClr val="EFE6C4"/>
                  </a:solidFill>
                  <a:latin typeface="+mj-lt"/>
                </a:rPr>
                <a:t> </a:t>
              </a:r>
            </a:p>
            <a:p>
              <a:pPr algn="ctr"/>
              <a:r>
                <a:rPr lang="pt-BR" sz="2000" b="1" dirty="0">
                  <a:solidFill>
                    <a:srgbClr val="EFE6C4"/>
                  </a:solidFill>
                  <a:latin typeface="+mj-lt"/>
                </a:rPr>
                <a:t>Grupo Papaia</a:t>
              </a:r>
            </a:p>
            <a:p>
              <a:pPr algn="ctr"/>
              <a:r>
                <a:rPr lang="pt-BR" b="1" dirty="0">
                  <a:solidFill>
                    <a:srgbClr val="EFE6C4"/>
                  </a:solidFill>
                  <a:latin typeface="+mj-lt"/>
                </a:rPr>
                <a:t>300mL de mingau fortificado com semente de papaia</a:t>
              </a:r>
            </a:p>
            <a:p>
              <a:pPr algn="ctr"/>
              <a:r>
                <a:rPr lang="pt-BR" sz="2000" b="1" dirty="0">
                  <a:solidFill>
                    <a:srgbClr val="EFE6C4"/>
                  </a:solidFill>
                  <a:latin typeface="+mj-lt"/>
                </a:rPr>
                <a:t>Grupo Placebo</a:t>
              </a:r>
            </a:p>
            <a:p>
              <a:pPr algn="ctr"/>
              <a:r>
                <a:rPr lang="pt-BR" b="1" dirty="0">
                  <a:solidFill>
                    <a:srgbClr val="EFE6C4"/>
                  </a:solidFill>
                  <a:latin typeface="+mj-lt"/>
                </a:rPr>
                <a:t>300mL de mingau sem papaia</a:t>
              </a:r>
            </a:p>
            <a:p>
              <a:pPr algn="ctr"/>
              <a:r>
                <a:rPr lang="pt-BR" b="1" dirty="0">
                  <a:solidFill>
                    <a:srgbClr val="EFE6C4"/>
                  </a:solidFill>
                  <a:highlight>
                    <a:srgbClr val="FFFF00"/>
                  </a:highlight>
                  <a:latin typeface="+mj-lt"/>
                </a:rPr>
                <a:t>(</a:t>
              </a:r>
              <a:r>
                <a:rPr lang="pt-BR" b="1" dirty="0">
                  <a:highlight>
                    <a:srgbClr val="FFFF00"/>
                  </a:highlight>
                  <a:latin typeface="+mj-lt"/>
                </a:rPr>
                <a:t>8  SEMANAS</a:t>
              </a:r>
              <a:r>
                <a:rPr lang="pt-BR" b="1" dirty="0">
                  <a:solidFill>
                    <a:srgbClr val="EFE6C4"/>
                  </a:solidFill>
                  <a:highlight>
                    <a:srgbClr val="FFFF00"/>
                  </a:highlight>
                  <a:latin typeface="+mj-lt"/>
                </a:rPr>
                <a:t>)</a:t>
              </a:r>
            </a:p>
          </p:txBody>
        </p:sp>
      </p:grpSp>
      <p:grpSp>
        <p:nvGrpSpPr>
          <p:cNvPr id="12" name="Agrupar 11">
            <a:extLst>
              <a:ext uri="{FF2B5EF4-FFF2-40B4-BE49-F238E27FC236}">
                <a16:creationId xmlns:a16="http://schemas.microsoft.com/office/drawing/2014/main" id="{0485CF32-3C17-2E31-7664-4A8A2D6F5948}"/>
              </a:ext>
            </a:extLst>
          </p:cNvPr>
          <p:cNvGrpSpPr/>
          <p:nvPr/>
        </p:nvGrpSpPr>
        <p:grpSpPr>
          <a:xfrm>
            <a:off x="8858926" y="4885383"/>
            <a:ext cx="2851643" cy="1962288"/>
            <a:chOff x="5248470" y="4489312"/>
            <a:chExt cx="2851643" cy="2313796"/>
          </a:xfrm>
          <a:solidFill>
            <a:srgbClr val="991919"/>
          </a:solidFill>
        </p:grpSpPr>
        <p:sp>
          <p:nvSpPr>
            <p:cNvPr id="14" name="Rectangle: Rounded Corners 13">
              <a:extLst>
                <a:ext uri="{FF2B5EF4-FFF2-40B4-BE49-F238E27FC236}">
                  <a16:creationId xmlns:a16="http://schemas.microsoft.com/office/drawing/2014/main" id="{C8B2C622-5E3A-5B68-0651-6D0E879BDBF6}"/>
                </a:ext>
              </a:extLst>
            </p:cNvPr>
            <p:cNvSpPr/>
            <p:nvPr/>
          </p:nvSpPr>
          <p:spPr>
            <a:xfrm>
              <a:off x="5248470" y="4489312"/>
              <a:ext cx="2851643" cy="2313796"/>
            </a:xfrm>
            <a:prstGeom prst="roundRect">
              <a:avLst>
                <a:gd name="adj" fmla="val 7270"/>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5" name="CaixaDeTexto 14">
              <a:extLst>
                <a:ext uri="{FF2B5EF4-FFF2-40B4-BE49-F238E27FC236}">
                  <a16:creationId xmlns:a16="http://schemas.microsoft.com/office/drawing/2014/main" id="{836C2391-93E6-7149-629C-DFC4E20DDBCB}"/>
                </a:ext>
              </a:extLst>
            </p:cNvPr>
            <p:cNvSpPr txBox="1"/>
            <p:nvPr/>
          </p:nvSpPr>
          <p:spPr>
            <a:xfrm>
              <a:off x="5320067" y="4636175"/>
              <a:ext cx="2733798" cy="1692771"/>
            </a:xfrm>
            <a:prstGeom prst="rect">
              <a:avLst/>
            </a:prstGeom>
            <a:grpFill/>
          </p:spPr>
          <p:txBody>
            <a:bodyPr wrap="square" rtlCol="0">
              <a:spAutoFit/>
            </a:bodyPr>
            <a:lstStyle/>
            <a:p>
              <a:pPr algn="ctr"/>
              <a:r>
                <a:rPr lang="pt-BR" sz="2000" b="1" dirty="0">
                  <a:solidFill>
                    <a:srgbClr val="EFE6C4"/>
                  </a:solidFill>
                </a:rPr>
                <a:t>PREVALÊNCIA DE INFESTAÇÃO</a:t>
              </a:r>
            </a:p>
            <a:p>
              <a:pPr algn="ctr"/>
              <a:r>
                <a:rPr lang="pt-BR" sz="1600" dirty="0">
                  <a:solidFill>
                    <a:srgbClr val="EFE6C4"/>
                  </a:solidFill>
                </a:rPr>
                <a:t>29,4% - </a:t>
              </a:r>
              <a:r>
                <a:rPr lang="pt-BR" sz="1600" i="1" dirty="0">
                  <a:solidFill>
                    <a:srgbClr val="EFE6C4"/>
                  </a:solidFill>
                </a:rPr>
                <a:t>Ascaris lumbricoides</a:t>
              </a:r>
            </a:p>
            <a:p>
              <a:pPr algn="ctr"/>
              <a:r>
                <a:rPr lang="pt-BR" sz="1600" dirty="0">
                  <a:solidFill>
                    <a:srgbClr val="EFE6C4"/>
                  </a:solidFill>
                </a:rPr>
                <a:t>5,2% - </a:t>
              </a:r>
              <a:r>
                <a:rPr lang="pt-BR" sz="1600" i="1" dirty="0" err="1">
                  <a:solidFill>
                    <a:srgbClr val="EFE6C4"/>
                  </a:solidFill>
                </a:rPr>
                <a:t>Trichuris</a:t>
              </a:r>
              <a:r>
                <a:rPr lang="pt-BR" sz="1600" i="1" dirty="0">
                  <a:solidFill>
                    <a:srgbClr val="EFE6C4"/>
                  </a:solidFill>
                </a:rPr>
                <a:t> </a:t>
              </a:r>
              <a:r>
                <a:rPr lang="pt-BR" sz="1600" i="1" dirty="0" err="1">
                  <a:solidFill>
                    <a:srgbClr val="EFE6C4"/>
                  </a:solidFill>
                </a:rPr>
                <a:t>trichura</a:t>
              </a:r>
              <a:endParaRPr lang="pt-BR" sz="1600" i="1" dirty="0">
                <a:solidFill>
                  <a:srgbClr val="EFE6C4"/>
                </a:solidFill>
              </a:endParaRPr>
            </a:p>
            <a:p>
              <a:pPr algn="ctr"/>
              <a:r>
                <a:rPr lang="pt-BR" sz="1600" dirty="0">
                  <a:solidFill>
                    <a:srgbClr val="EFE6C4"/>
                  </a:solidFill>
                </a:rPr>
                <a:t>0,3% - </a:t>
              </a:r>
              <a:r>
                <a:rPr lang="pt-BR" sz="1600" i="1" dirty="0">
                  <a:solidFill>
                    <a:srgbClr val="EFE6C4"/>
                  </a:solidFill>
                </a:rPr>
                <a:t>Ancilostomíase</a:t>
              </a:r>
              <a:endParaRPr lang="pt-BR" sz="1600" b="1" i="1" dirty="0">
                <a:solidFill>
                  <a:srgbClr val="EFE6C4"/>
                </a:solidFill>
                <a:latin typeface="+mj-lt"/>
              </a:endParaRPr>
            </a:p>
          </p:txBody>
        </p:sp>
      </p:grpSp>
      <p:pic>
        <p:nvPicPr>
          <p:cNvPr id="23" name="Imagem 22">
            <a:extLst>
              <a:ext uri="{FF2B5EF4-FFF2-40B4-BE49-F238E27FC236}">
                <a16:creationId xmlns:a16="http://schemas.microsoft.com/office/drawing/2014/main" id="{37179BA6-5943-F33F-D770-71F13BF15A2D}"/>
              </a:ext>
            </a:extLst>
          </p:cNvPr>
          <p:cNvPicPr>
            <a:picLocks noChangeAspect="1"/>
          </p:cNvPicPr>
          <p:nvPr/>
        </p:nvPicPr>
        <p:blipFill>
          <a:blip r:embed="rId4"/>
          <a:stretch>
            <a:fillRect/>
          </a:stretch>
        </p:blipFill>
        <p:spPr>
          <a:xfrm>
            <a:off x="128176" y="2707843"/>
            <a:ext cx="8025224" cy="1892489"/>
          </a:xfrm>
          <a:prstGeom prst="rect">
            <a:avLst/>
          </a:prstGeom>
          <a:ln>
            <a:noFill/>
          </a:ln>
          <a:effectLst>
            <a:outerShdw blurRad="292100" dist="139700" dir="2700000" algn="tl" rotWithShape="0">
              <a:srgbClr val="333333">
                <a:alpha val="65000"/>
              </a:srgbClr>
            </a:outerShdw>
          </a:effectLst>
        </p:spPr>
      </p:pic>
      <p:grpSp>
        <p:nvGrpSpPr>
          <p:cNvPr id="27" name="Agrupar 26">
            <a:extLst>
              <a:ext uri="{FF2B5EF4-FFF2-40B4-BE49-F238E27FC236}">
                <a16:creationId xmlns:a16="http://schemas.microsoft.com/office/drawing/2014/main" id="{1489E9B7-5D31-43E9-848E-7CF0AA2FCE71}"/>
              </a:ext>
            </a:extLst>
          </p:cNvPr>
          <p:cNvGrpSpPr/>
          <p:nvPr/>
        </p:nvGrpSpPr>
        <p:grpSpPr>
          <a:xfrm>
            <a:off x="1926607" y="4731325"/>
            <a:ext cx="5005712" cy="1998309"/>
            <a:chOff x="3414388" y="5254287"/>
            <a:chExt cx="4191000" cy="1623884"/>
          </a:xfrm>
        </p:grpSpPr>
        <p:pic>
          <p:nvPicPr>
            <p:cNvPr id="25" name="Imagem 24">
              <a:extLst>
                <a:ext uri="{FF2B5EF4-FFF2-40B4-BE49-F238E27FC236}">
                  <a16:creationId xmlns:a16="http://schemas.microsoft.com/office/drawing/2014/main" id="{2AE607A8-1DD3-C6FA-2182-0230A4E94F84}"/>
                </a:ext>
              </a:extLst>
            </p:cNvPr>
            <p:cNvPicPr>
              <a:picLocks noChangeAspect="1"/>
            </p:cNvPicPr>
            <p:nvPr/>
          </p:nvPicPr>
          <p:blipFill rotWithShape="1">
            <a:blip r:embed="rId5"/>
            <a:srcRect t="71572"/>
            <a:stretch/>
          </p:blipFill>
          <p:spPr>
            <a:xfrm>
              <a:off x="3414388" y="6019800"/>
              <a:ext cx="4191000" cy="858371"/>
            </a:xfrm>
            <a:prstGeom prst="rect">
              <a:avLst/>
            </a:prstGeom>
          </p:spPr>
        </p:pic>
        <p:pic>
          <p:nvPicPr>
            <p:cNvPr id="26" name="Imagem 25">
              <a:extLst>
                <a:ext uri="{FF2B5EF4-FFF2-40B4-BE49-F238E27FC236}">
                  <a16:creationId xmlns:a16="http://schemas.microsoft.com/office/drawing/2014/main" id="{E13ADEB1-FA84-8E64-BD69-5E7A5877D301}"/>
                </a:ext>
              </a:extLst>
            </p:cNvPr>
            <p:cNvPicPr>
              <a:picLocks noChangeAspect="1"/>
            </p:cNvPicPr>
            <p:nvPr/>
          </p:nvPicPr>
          <p:blipFill rotWithShape="1">
            <a:blip r:embed="rId5"/>
            <a:srcRect b="74647"/>
            <a:stretch/>
          </p:blipFill>
          <p:spPr>
            <a:xfrm>
              <a:off x="3414388" y="5254287"/>
              <a:ext cx="4191000" cy="765513"/>
            </a:xfrm>
            <a:prstGeom prst="rect">
              <a:avLst/>
            </a:prstGeom>
          </p:spPr>
        </p:pic>
      </p:grpSp>
      <p:sp>
        <p:nvSpPr>
          <p:cNvPr id="28" name="CaixaDeTexto 27">
            <a:extLst>
              <a:ext uri="{FF2B5EF4-FFF2-40B4-BE49-F238E27FC236}">
                <a16:creationId xmlns:a16="http://schemas.microsoft.com/office/drawing/2014/main" id="{91111F05-A613-9DD0-FEBA-84792C8DE322}"/>
              </a:ext>
            </a:extLst>
          </p:cNvPr>
          <p:cNvSpPr txBox="1"/>
          <p:nvPr/>
        </p:nvSpPr>
        <p:spPr>
          <a:xfrm>
            <a:off x="30596" y="6153155"/>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spTree>
    <p:extLst>
      <p:ext uri="{BB962C8B-B14F-4D97-AF65-F5344CB8AC3E}">
        <p14:creationId xmlns:p14="http://schemas.microsoft.com/office/powerpoint/2010/main" val="10678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2672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4" name="Retângulo Arredondado 5">
            <a:extLst>
              <a:ext uri="{FF2B5EF4-FFF2-40B4-BE49-F238E27FC236}">
                <a16:creationId xmlns:a16="http://schemas.microsoft.com/office/drawing/2014/main" id="{ABA176BF-EC1F-CF83-6454-6AF7BB6EEB07}"/>
              </a:ext>
            </a:extLst>
          </p:cNvPr>
          <p:cNvSpPr/>
          <p:nvPr/>
        </p:nvSpPr>
        <p:spPr>
          <a:xfrm>
            <a:off x="2596615" y="117469"/>
            <a:ext cx="6331485" cy="1857167"/>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grpSp>
        <p:nvGrpSpPr>
          <p:cNvPr id="31" name="Agrupar 30">
            <a:extLst>
              <a:ext uri="{FF2B5EF4-FFF2-40B4-BE49-F238E27FC236}">
                <a16:creationId xmlns:a16="http://schemas.microsoft.com/office/drawing/2014/main" id="{28CBDF01-FA66-82F9-81F0-B399814174AC}"/>
              </a:ext>
            </a:extLst>
          </p:cNvPr>
          <p:cNvGrpSpPr/>
          <p:nvPr/>
        </p:nvGrpSpPr>
        <p:grpSpPr>
          <a:xfrm>
            <a:off x="2900094" y="222036"/>
            <a:ext cx="5724526" cy="1591633"/>
            <a:chOff x="892149" y="139699"/>
            <a:chExt cx="6419850" cy="1905000"/>
          </a:xfrm>
        </p:grpSpPr>
        <p:pic>
          <p:nvPicPr>
            <p:cNvPr id="26" name="Imagem 25">
              <a:extLst>
                <a:ext uri="{FF2B5EF4-FFF2-40B4-BE49-F238E27FC236}">
                  <a16:creationId xmlns:a16="http://schemas.microsoft.com/office/drawing/2014/main" id="{38509706-10BF-2D3B-9BBB-8B09DAFFDC45}"/>
                </a:ext>
              </a:extLst>
            </p:cNvPr>
            <p:cNvPicPr>
              <a:picLocks noChangeAspect="1"/>
            </p:cNvPicPr>
            <p:nvPr/>
          </p:nvPicPr>
          <p:blipFill>
            <a:blip r:embed="rId3"/>
            <a:stretch>
              <a:fillRect/>
            </a:stretch>
          </p:blipFill>
          <p:spPr>
            <a:xfrm>
              <a:off x="892149" y="139699"/>
              <a:ext cx="6419850" cy="1905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8" name="Imagem 27">
              <a:extLst>
                <a:ext uri="{FF2B5EF4-FFF2-40B4-BE49-F238E27FC236}">
                  <a16:creationId xmlns:a16="http://schemas.microsoft.com/office/drawing/2014/main" id="{CDBB2229-1DA0-EED0-6C4C-9B6C939666E5}"/>
                </a:ext>
              </a:extLst>
            </p:cNvPr>
            <p:cNvPicPr>
              <a:picLocks noChangeAspect="1"/>
            </p:cNvPicPr>
            <p:nvPr/>
          </p:nvPicPr>
          <p:blipFill>
            <a:blip r:embed="rId4"/>
            <a:stretch>
              <a:fillRect/>
            </a:stretch>
          </p:blipFill>
          <p:spPr>
            <a:xfrm>
              <a:off x="1558899" y="1174750"/>
              <a:ext cx="2543175" cy="266700"/>
            </a:xfrm>
            <a:prstGeom prst="rect">
              <a:avLst/>
            </a:prstGeom>
          </p:spPr>
        </p:pic>
        <p:pic>
          <p:nvPicPr>
            <p:cNvPr id="30" name="Imagem 29">
              <a:extLst>
                <a:ext uri="{FF2B5EF4-FFF2-40B4-BE49-F238E27FC236}">
                  <a16:creationId xmlns:a16="http://schemas.microsoft.com/office/drawing/2014/main" id="{55C5CA27-E164-ABAC-12A9-B88E6AA6999E}"/>
                </a:ext>
              </a:extLst>
            </p:cNvPr>
            <p:cNvPicPr>
              <a:picLocks noChangeAspect="1"/>
            </p:cNvPicPr>
            <p:nvPr/>
          </p:nvPicPr>
          <p:blipFill>
            <a:blip r:embed="rId5"/>
            <a:stretch>
              <a:fillRect/>
            </a:stretch>
          </p:blipFill>
          <p:spPr>
            <a:xfrm>
              <a:off x="4389437" y="1195387"/>
              <a:ext cx="2055813" cy="200025"/>
            </a:xfrm>
            <a:prstGeom prst="rect">
              <a:avLst/>
            </a:prstGeom>
          </p:spPr>
        </p:pic>
      </p:grpSp>
      <p:pic>
        <p:nvPicPr>
          <p:cNvPr id="33" name="Imagem 32">
            <a:extLst>
              <a:ext uri="{FF2B5EF4-FFF2-40B4-BE49-F238E27FC236}">
                <a16:creationId xmlns:a16="http://schemas.microsoft.com/office/drawing/2014/main" id="{444A7C0F-AD4A-D7A5-E40F-F1BF7EC34FC2}"/>
              </a:ext>
            </a:extLst>
          </p:cNvPr>
          <p:cNvPicPr>
            <a:picLocks noChangeAspect="1"/>
          </p:cNvPicPr>
          <p:nvPr/>
        </p:nvPicPr>
        <p:blipFill>
          <a:blip r:embed="rId6"/>
          <a:stretch>
            <a:fillRect/>
          </a:stretch>
        </p:blipFill>
        <p:spPr>
          <a:xfrm>
            <a:off x="151040" y="2092105"/>
            <a:ext cx="5647333" cy="1299595"/>
          </a:xfrm>
          <a:prstGeom prst="rect">
            <a:avLst/>
          </a:prstGeom>
          <a:ln>
            <a:noFill/>
          </a:ln>
          <a:effectLst>
            <a:outerShdw blurRad="190500" algn="tl" rotWithShape="0">
              <a:srgbClr val="000000">
                <a:alpha val="70000"/>
              </a:srgbClr>
            </a:outerShdw>
          </a:effectLst>
        </p:spPr>
      </p:pic>
      <p:sp>
        <p:nvSpPr>
          <p:cNvPr id="34" name="CaixaDeTexto 33">
            <a:extLst>
              <a:ext uri="{FF2B5EF4-FFF2-40B4-BE49-F238E27FC236}">
                <a16:creationId xmlns:a16="http://schemas.microsoft.com/office/drawing/2014/main" id="{7B0C8E8F-9308-F415-CD00-D328EB861872}"/>
              </a:ext>
            </a:extLst>
          </p:cNvPr>
          <p:cNvSpPr txBox="1"/>
          <p:nvPr/>
        </p:nvSpPr>
        <p:spPr>
          <a:xfrm>
            <a:off x="-152400" y="3507736"/>
            <a:ext cx="5969493" cy="923330"/>
          </a:xfrm>
          <a:prstGeom prst="rect">
            <a:avLst/>
          </a:prstGeom>
          <a:noFill/>
        </p:spPr>
        <p:txBody>
          <a:bodyPr wrap="square" rtlCol="0">
            <a:spAutoFit/>
          </a:bodyPr>
          <a:lstStyle/>
          <a:p>
            <a:pPr algn="ctr"/>
            <a:r>
              <a:rPr lang="pt-BR" b="1" dirty="0">
                <a:highlight>
                  <a:srgbClr val="FFFF00"/>
                </a:highlight>
                <a:latin typeface="DIN Next LT Pro Medium" panose="020B0503020203050203" pitchFamily="34" charset="77"/>
              </a:rPr>
              <a:t>Uso de Flavonoides em substituição ao tratamento convencional com Metronidazol e outros fármacos</a:t>
            </a:r>
          </a:p>
          <a:p>
            <a:pPr algn="ctr"/>
            <a:r>
              <a:rPr lang="pt-BR" b="1" dirty="0">
                <a:highlight>
                  <a:srgbClr val="FFFF00"/>
                </a:highlight>
                <a:latin typeface="DIN Next LT Pro Medium" panose="020B0503020203050203" pitchFamily="34" charset="77"/>
              </a:rPr>
              <a:t>(Efeitos mutagênicos e toxicidade cerebral)</a:t>
            </a:r>
          </a:p>
        </p:txBody>
      </p:sp>
      <p:sp>
        <p:nvSpPr>
          <p:cNvPr id="37" name="CaixaDeTexto 36">
            <a:extLst>
              <a:ext uri="{FF2B5EF4-FFF2-40B4-BE49-F238E27FC236}">
                <a16:creationId xmlns:a16="http://schemas.microsoft.com/office/drawing/2014/main" id="{19DE3B11-E105-389E-7618-1098A236CC06}"/>
              </a:ext>
            </a:extLst>
          </p:cNvPr>
          <p:cNvSpPr txBox="1"/>
          <p:nvPr/>
        </p:nvSpPr>
        <p:spPr>
          <a:xfrm>
            <a:off x="10318709" y="18492"/>
            <a:ext cx="1896011" cy="584775"/>
          </a:xfrm>
          <a:prstGeom prst="rect">
            <a:avLst/>
          </a:prstGeom>
          <a:noFill/>
        </p:spPr>
        <p:txBody>
          <a:bodyPr wrap="square" rtlCol="0">
            <a:spAutoFit/>
          </a:bodyPr>
          <a:lstStyle/>
          <a:p>
            <a:r>
              <a:rPr lang="pt-BR" sz="1600" dirty="0">
                <a:latin typeface="DIN Next LT Pro Medium" panose="020B0503020203050203" pitchFamily="34" charset="77"/>
              </a:rPr>
              <a:t>@sylviacamposnutri </a:t>
            </a:r>
          </a:p>
          <a:p>
            <a:r>
              <a:rPr lang="pt-BR" sz="1600" dirty="0">
                <a:latin typeface="DIN Next LT Pro Medium" panose="020B0503020203050203" pitchFamily="34" charset="77"/>
              </a:rPr>
              <a:t>@dr.cristianorudge</a:t>
            </a:r>
          </a:p>
        </p:txBody>
      </p:sp>
      <p:pic>
        <p:nvPicPr>
          <p:cNvPr id="39" name="Imagem 38">
            <a:extLst>
              <a:ext uri="{FF2B5EF4-FFF2-40B4-BE49-F238E27FC236}">
                <a16:creationId xmlns:a16="http://schemas.microsoft.com/office/drawing/2014/main" id="{1671074C-6ABB-4955-2443-34EA5A4EE3B0}"/>
              </a:ext>
            </a:extLst>
          </p:cNvPr>
          <p:cNvPicPr>
            <a:picLocks noChangeAspect="1"/>
          </p:cNvPicPr>
          <p:nvPr/>
        </p:nvPicPr>
        <p:blipFill>
          <a:blip r:embed="rId7"/>
          <a:stretch>
            <a:fillRect/>
          </a:stretch>
        </p:blipFill>
        <p:spPr>
          <a:xfrm>
            <a:off x="5821093" y="2095182"/>
            <a:ext cx="6393627" cy="4616872"/>
          </a:xfrm>
          <a:prstGeom prst="rect">
            <a:avLst/>
          </a:prstGeom>
          <a:ln>
            <a:noFill/>
          </a:ln>
          <a:effectLst>
            <a:outerShdw blurRad="190500" algn="tl" rotWithShape="0">
              <a:srgbClr val="000000">
                <a:alpha val="70000"/>
              </a:srgbClr>
            </a:outerShdw>
          </a:effectLst>
        </p:spPr>
      </p:pic>
      <p:pic>
        <p:nvPicPr>
          <p:cNvPr id="44" name="Picture 8" descr="Image result for Cebola roxa">
            <a:extLst>
              <a:ext uri="{FF2B5EF4-FFF2-40B4-BE49-F238E27FC236}">
                <a16:creationId xmlns:a16="http://schemas.microsoft.com/office/drawing/2014/main" id="{AB105F1C-1ADA-055C-1331-205803408CB1}"/>
              </a:ext>
            </a:extLst>
          </p:cNvPr>
          <p:cNvPicPr>
            <a:picLocks noChangeAspect="1" noChangeArrowheads="1"/>
          </p:cNvPicPr>
          <p:nvPr/>
        </p:nvPicPr>
        <p:blipFill>
          <a:blip r:embed="rId8">
            <a:clrChange>
              <a:clrFrom>
                <a:srgbClr val="FEFEFE"/>
              </a:clrFrom>
              <a:clrTo>
                <a:srgbClr val="FEFEFE">
                  <a:alpha val="0"/>
                </a:srgbClr>
              </a:clrTo>
            </a:clrChange>
          </a:blip>
          <a:srcRect t="12566" r="5556" b="9657"/>
          <a:stretch>
            <a:fillRect/>
          </a:stretch>
        </p:blipFill>
        <p:spPr bwMode="auto">
          <a:xfrm>
            <a:off x="1635636" y="203325"/>
            <a:ext cx="1155901" cy="831907"/>
          </a:xfrm>
          <a:prstGeom prst="rect">
            <a:avLst/>
          </a:prstGeom>
          <a:noFill/>
          <a:ln w="9525">
            <a:noFill/>
            <a:miter lim="800000"/>
            <a:headEnd/>
            <a:tailEnd/>
          </a:ln>
        </p:spPr>
      </p:pic>
      <p:grpSp>
        <p:nvGrpSpPr>
          <p:cNvPr id="45" name="Grupo 13">
            <a:extLst>
              <a:ext uri="{FF2B5EF4-FFF2-40B4-BE49-F238E27FC236}">
                <a16:creationId xmlns:a16="http://schemas.microsoft.com/office/drawing/2014/main" id="{E3413683-1B99-D86D-5A2B-7195034C4DA3}"/>
              </a:ext>
            </a:extLst>
          </p:cNvPr>
          <p:cNvGrpSpPr>
            <a:grpSpLocks/>
          </p:cNvGrpSpPr>
          <p:nvPr/>
        </p:nvGrpSpPr>
        <p:grpSpPr bwMode="auto">
          <a:xfrm>
            <a:off x="480861" y="209642"/>
            <a:ext cx="1449994" cy="911446"/>
            <a:chOff x="1691680" y="2571750"/>
            <a:chExt cx="2232248" cy="1440160"/>
          </a:xfrm>
        </p:grpSpPr>
        <p:pic>
          <p:nvPicPr>
            <p:cNvPr id="46" name="Picture 14" descr="Related image">
              <a:extLst>
                <a:ext uri="{FF2B5EF4-FFF2-40B4-BE49-F238E27FC236}">
                  <a16:creationId xmlns:a16="http://schemas.microsoft.com/office/drawing/2014/main" id="{DBC95224-319C-1563-502C-CC81B2A11629}"/>
                </a:ext>
              </a:extLst>
            </p:cNvPr>
            <p:cNvPicPr>
              <a:picLocks noChangeAspect="1" noChangeArrowheads="1"/>
            </p:cNvPicPr>
            <p:nvPr/>
          </p:nvPicPr>
          <p:blipFill>
            <a:blip r:embed="rId9">
              <a:clrChange>
                <a:clrFrom>
                  <a:srgbClr val="F6F6F6"/>
                </a:clrFrom>
                <a:clrTo>
                  <a:srgbClr val="F6F6F6">
                    <a:alpha val="0"/>
                  </a:srgbClr>
                </a:clrTo>
              </a:clrChange>
            </a:blip>
            <a:srcRect/>
            <a:stretch>
              <a:fillRect/>
            </a:stretch>
          </p:blipFill>
          <p:spPr bwMode="auto">
            <a:xfrm>
              <a:off x="1691680" y="2931790"/>
              <a:ext cx="1754660" cy="1080120"/>
            </a:xfrm>
            <a:prstGeom prst="rect">
              <a:avLst/>
            </a:prstGeom>
            <a:noFill/>
            <a:ln w="9525">
              <a:noFill/>
              <a:miter lim="800000"/>
              <a:headEnd/>
              <a:tailEnd/>
            </a:ln>
          </p:spPr>
        </p:pic>
        <p:pic>
          <p:nvPicPr>
            <p:cNvPr id="47" name="Picture 16" descr="Image result for ChÃ¡ verde">
              <a:extLst>
                <a:ext uri="{FF2B5EF4-FFF2-40B4-BE49-F238E27FC236}">
                  <a16:creationId xmlns:a16="http://schemas.microsoft.com/office/drawing/2014/main" id="{57EFEB2E-9A43-24D1-C8A7-4970761197A5}"/>
                </a:ext>
              </a:extLst>
            </p:cNvPr>
            <p:cNvPicPr>
              <a:picLocks noChangeAspect="1" noChangeArrowheads="1"/>
            </p:cNvPicPr>
            <p:nvPr/>
          </p:nvPicPr>
          <p:blipFill>
            <a:blip r:embed="rId10">
              <a:clrChange>
                <a:clrFrom>
                  <a:srgbClr val="FFFFFF"/>
                </a:clrFrom>
                <a:clrTo>
                  <a:srgbClr val="FFFFFF">
                    <a:alpha val="0"/>
                  </a:srgbClr>
                </a:clrTo>
              </a:clrChange>
            </a:blip>
            <a:srcRect/>
            <a:stretch>
              <a:fillRect/>
            </a:stretch>
          </p:blipFill>
          <p:spPr bwMode="auto">
            <a:xfrm>
              <a:off x="2483768" y="2571750"/>
              <a:ext cx="1440160" cy="1050210"/>
            </a:xfrm>
            <a:prstGeom prst="rect">
              <a:avLst/>
            </a:prstGeom>
            <a:noFill/>
            <a:ln w="9525">
              <a:noFill/>
              <a:miter lim="800000"/>
              <a:headEnd/>
              <a:tailEnd/>
            </a:ln>
          </p:spPr>
        </p:pic>
      </p:grpSp>
      <p:pic>
        <p:nvPicPr>
          <p:cNvPr id="49" name="Picture 10" descr="Image result for AÃ§aÃ­ fruto">
            <a:extLst>
              <a:ext uri="{FF2B5EF4-FFF2-40B4-BE49-F238E27FC236}">
                <a16:creationId xmlns:a16="http://schemas.microsoft.com/office/drawing/2014/main" id="{AC07D7CE-94FC-61B3-7A86-BB85A83C1690}"/>
              </a:ext>
            </a:extLst>
          </p:cNvPr>
          <p:cNvPicPr>
            <a:picLocks noChangeAspect="1" noChangeArrowheads="1"/>
          </p:cNvPicPr>
          <p:nvPr/>
        </p:nvPicPr>
        <p:blipFill>
          <a:blip r:embed="rId11"/>
          <a:srcRect/>
          <a:stretch>
            <a:fillRect/>
          </a:stretch>
        </p:blipFill>
        <p:spPr bwMode="auto">
          <a:xfrm>
            <a:off x="1393497" y="741015"/>
            <a:ext cx="1021225" cy="994623"/>
          </a:xfrm>
          <a:prstGeom prst="rect">
            <a:avLst/>
          </a:prstGeom>
          <a:noFill/>
          <a:ln w="9525">
            <a:noFill/>
            <a:miter lim="800000"/>
            <a:headEnd/>
            <a:tailEnd/>
          </a:ln>
        </p:spPr>
      </p:pic>
      <p:grpSp>
        <p:nvGrpSpPr>
          <p:cNvPr id="50" name="Grupo 39">
            <a:extLst>
              <a:ext uri="{FF2B5EF4-FFF2-40B4-BE49-F238E27FC236}">
                <a16:creationId xmlns:a16="http://schemas.microsoft.com/office/drawing/2014/main" id="{26EF863B-DCFB-87F0-8D82-6F21FF85C3CA}"/>
              </a:ext>
            </a:extLst>
          </p:cNvPr>
          <p:cNvGrpSpPr>
            <a:grpSpLocks/>
          </p:cNvGrpSpPr>
          <p:nvPr/>
        </p:nvGrpSpPr>
        <p:grpSpPr bwMode="auto">
          <a:xfrm>
            <a:off x="8873537" y="208356"/>
            <a:ext cx="1355612" cy="789822"/>
            <a:chOff x="1331640" y="0"/>
            <a:chExt cx="1368152" cy="1008112"/>
          </a:xfrm>
        </p:grpSpPr>
        <p:pic>
          <p:nvPicPr>
            <p:cNvPr id="51" name="Picture 17" descr="Image result for Jabuticaba">
              <a:extLst>
                <a:ext uri="{FF2B5EF4-FFF2-40B4-BE49-F238E27FC236}">
                  <a16:creationId xmlns:a16="http://schemas.microsoft.com/office/drawing/2014/main" id="{378F3F98-0284-EF1E-55AA-50C1D1002A93}"/>
                </a:ext>
              </a:extLst>
            </p:cNvPr>
            <p:cNvPicPr>
              <a:picLocks noChangeAspect="1" noChangeArrowheads="1"/>
            </p:cNvPicPr>
            <p:nvPr/>
          </p:nvPicPr>
          <p:blipFill>
            <a:blip r:embed="rId12">
              <a:clrChange>
                <a:clrFrom>
                  <a:srgbClr val="F6FAFB"/>
                </a:clrFrom>
                <a:clrTo>
                  <a:srgbClr val="F6FAFB">
                    <a:alpha val="0"/>
                  </a:srgbClr>
                </a:clrTo>
              </a:clrChange>
            </a:blip>
            <a:srcRect l="23357" r="20099"/>
            <a:stretch>
              <a:fillRect/>
            </a:stretch>
          </p:blipFill>
          <p:spPr bwMode="auto">
            <a:xfrm>
              <a:off x="1331640" y="0"/>
              <a:ext cx="1168587" cy="1008112"/>
            </a:xfrm>
            <a:prstGeom prst="rect">
              <a:avLst/>
            </a:prstGeom>
            <a:noFill/>
            <a:ln w="9525">
              <a:noFill/>
              <a:miter lim="800000"/>
              <a:headEnd/>
              <a:tailEnd/>
            </a:ln>
          </p:spPr>
        </p:pic>
        <p:pic>
          <p:nvPicPr>
            <p:cNvPr id="52" name="Picture 19" descr="Image result for Jabuticaba">
              <a:extLst>
                <a:ext uri="{FF2B5EF4-FFF2-40B4-BE49-F238E27FC236}">
                  <a16:creationId xmlns:a16="http://schemas.microsoft.com/office/drawing/2014/main" id="{B9290E3E-A3B6-25A3-EFBB-51C8D4536755}"/>
                </a:ext>
              </a:extLst>
            </p:cNvPr>
            <p:cNvPicPr>
              <a:picLocks noChangeAspect="1" noChangeArrowheads="1"/>
            </p:cNvPicPr>
            <p:nvPr/>
          </p:nvPicPr>
          <p:blipFill>
            <a:blip r:embed="rId13"/>
            <a:srcRect/>
            <a:stretch>
              <a:fillRect/>
            </a:stretch>
          </p:blipFill>
          <p:spPr bwMode="auto">
            <a:xfrm>
              <a:off x="2051720" y="339502"/>
              <a:ext cx="648072" cy="642887"/>
            </a:xfrm>
            <a:prstGeom prst="rect">
              <a:avLst/>
            </a:prstGeom>
            <a:noFill/>
            <a:ln w="9525">
              <a:noFill/>
              <a:miter lim="800000"/>
              <a:headEnd/>
              <a:tailEnd/>
            </a:ln>
          </p:spPr>
        </p:pic>
      </p:grpSp>
      <p:grpSp>
        <p:nvGrpSpPr>
          <p:cNvPr id="8" name="Agrupar 7">
            <a:extLst>
              <a:ext uri="{FF2B5EF4-FFF2-40B4-BE49-F238E27FC236}">
                <a16:creationId xmlns:a16="http://schemas.microsoft.com/office/drawing/2014/main" id="{6EAA0278-915B-6784-CDE5-7C1F7B0DBDC2}"/>
              </a:ext>
            </a:extLst>
          </p:cNvPr>
          <p:cNvGrpSpPr/>
          <p:nvPr/>
        </p:nvGrpSpPr>
        <p:grpSpPr>
          <a:xfrm>
            <a:off x="246741" y="4567185"/>
            <a:ext cx="5420417" cy="1716657"/>
            <a:chOff x="151040" y="4141880"/>
            <a:chExt cx="5611317" cy="1975105"/>
          </a:xfrm>
        </p:grpSpPr>
        <p:grpSp>
          <p:nvGrpSpPr>
            <p:cNvPr id="2" name="Agrupar 1">
              <a:extLst>
                <a:ext uri="{FF2B5EF4-FFF2-40B4-BE49-F238E27FC236}">
                  <a16:creationId xmlns:a16="http://schemas.microsoft.com/office/drawing/2014/main" id="{AAA42E01-6175-BAE7-99BB-B97C5489304B}"/>
                </a:ext>
              </a:extLst>
            </p:cNvPr>
            <p:cNvGrpSpPr/>
            <p:nvPr/>
          </p:nvGrpSpPr>
          <p:grpSpPr>
            <a:xfrm>
              <a:off x="151040" y="4141880"/>
              <a:ext cx="5611317" cy="1975105"/>
              <a:chOff x="2853695" y="1773042"/>
              <a:chExt cx="4167337" cy="3692920"/>
            </a:xfrm>
          </p:grpSpPr>
          <p:sp>
            <p:nvSpPr>
              <p:cNvPr id="3" name="Retângulo Arredondado 3">
                <a:extLst>
                  <a:ext uri="{FF2B5EF4-FFF2-40B4-BE49-F238E27FC236}">
                    <a16:creationId xmlns:a16="http://schemas.microsoft.com/office/drawing/2014/main" id="{EBAE65C3-F6E8-5784-5422-7D428E1B1139}"/>
                  </a:ext>
                </a:extLst>
              </p:cNvPr>
              <p:cNvSpPr/>
              <p:nvPr/>
            </p:nvSpPr>
            <p:spPr>
              <a:xfrm rot="5400000">
                <a:off x="3090904" y="1535833"/>
                <a:ext cx="3692920" cy="4167337"/>
              </a:xfrm>
              <a:prstGeom prst="roundRect">
                <a:avLst/>
              </a:prstGeom>
              <a:solidFill>
                <a:srgbClr val="99191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solidFill>
                    <a:srgbClr val="991919"/>
                  </a:solidFill>
                </a:endParaRPr>
              </a:p>
            </p:txBody>
          </p:sp>
          <p:sp>
            <p:nvSpPr>
              <p:cNvPr id="5" name="CaixaDeTexto 4">
                <a:extLst>
                  <a:ext uri="{FF2B5EF4-FFF2-40B4-BE49-F238E27FC236}">
                    <a16:creationId xmlns:a16="http://schemas.microsoft.com/office/drawing/2014/main" id="{FCB87EEF-AAA3-82FD-0C88-187CAB8B5EC8}"/>
                  </a:ext>
                </a:extLst>
              </p:cNvPr>
              <p:cNvSpPr txBox="1"/>
              <p:nvPr/>
            </p:nvSpPr>
            <p:spPr>
              <a:xfrm>
                <a:off x="3114844" y="2419409"/>
                <a:ext cx="3645039" cy="523220"/>
              </a:xfrm>
              <a:prstGeom prst="rect">
                <a:avLst/>
              </a:prstGeom>
              <a:noFill/>
            </p:spPr>
            <p:txBody>
              <a:bodyPr wrap="square" rtlCol="0">
                <a:spAutoFit/>
              </a:bodyPr>
              <a:lstStyle/>
              <a:p>
                <a:pPr algn="ctr"/>
                <a:endParaRPr lang="pt-BR" sz="2800" dirty="0">
                  <a:solidFill>
                    <a:schemeClr val="bg1"/>
                  </a:solidFill>
                  <a:latin typeface="DIN Next LT Pro" panose="020B0503020203050203" pitchFamily="34" charset="77"/>
                </a:endParaRPr>
              </a:p>
            </p:txBody>
          </p:sp>
        </p:grpSp>
        <p:sp>
          <p:nvSpPr>
            <p:cNvPr id="7" name="CaixaDeTexto 6">
              <a:extLst>
                <a:ext uri="{FF2B5EF4-FFF2-40B4-BE49-F238E27FC236}">
                  <a16:creationId xmlns:a16="http://schemas.microsoft.com/office/drawing/2014/main" id="{94C588D7-1668-A8C1-5ECB-0A091EC8243F}"/>
                </a:ext>
              </a:extLst>
            </p:cNvPr>
            <p:cNvSpPr txBox="1"/>
            <p:nvPr/>
          </p:nvSpPr>
          <p:spPr>
            <a:xfrm>
              <a:off x="195063" y="4282694"/>
              <a:ext cx="5534269" cy="1735155"/>
            </a:xfrm>
            <a:prstGeom prst="rect">
              <a:avLst/>
            </a:prstGeom>
            <a:noFill/>
          </p:spPr>
          <p:txBody>
            <a:bodyPr wrap="square">
              <a:spAutoFit/>
            </a:bodyPr>
            <a:lstStyle/>
            <a:p>
              <a:pPr algn="ctr"/>
              <a:r>
                <a:rPr lang="pt-BR" sz="2000" b="1" dirty="0">
                  <a:solidFill>
                    <a:schemeClr val="bg1"/>
                  </a:solidFill>
                  <a:latin typeface="DIN Next LT Pro Medium" panose="020B0503020203050203" pitchFamily="34" charset="77"/>
                </a:rPr>
                <a:t>Alvos na E. </a:t>
              </a:r>
              <a:r>
                <a:rPr lang="pt-BR" sz="2000" b="1" dirty="0" err="1">
                  <a:solidFill>
                    <a:schemeClr val="bg1"/>
                  </a:solidFill>
                  <a:latin typeface="DIN Next LT Pro Medium" panose="020B0503020203050203" pitchFamily="34" charset="77"/>
                </a:rPr>
                <a:t>histolytica</a:t>
              </a:r>
              <a:endParaRPr lang="pt-BR" sz="2000" b="1" dirty="0">
                <a:solidFill>
                  <a:schemeClr val="bg1"/>
                </a:solidFill>
                <a:latin typeface="DIN Next LT Pro Medium" panose="020B0503020203050203" pitchFamily="34" charset="77"/>
              </a:endParaRPr>
            </a:p>
            <a:p>
              <a:pPr algn="ctr"/>
              <a:r>
                <a:rPr lang="pt-BR" dirty="0">
                  <a:solidFill>
                    <a:schemeClr val="bg1"/>
                  </a:solidFill>
                  <a:latin typeface="DIN Next LT Pro Medium" panose="020B0503020203050203" pitchFamily="34" charset="77"/>
                </a:rPr>
                <a:t>Alteração da replicação do DNA e indução de apoptose Desregulação das proteínas citoplasmáticas</a:t>
              </a:r>
            </a:p>
            <a:p>
              <a:pPr algn="ctr"/>
              <a:r>
                <a:rPr lang="pt-BR" dirty="0">
                  <a:solidFill>
                    <a:schemeClr val="bg1"/>
                  </a:solidFill>
                  <a:latin typeface="DIN Next LT Pro Medium" panose="020B0503020203050203" pitchFamily="34" charset="77"/>
                </a:rPr>
                <a:t>Inibição da citotoxicidade</a:t>
              </a:r>
            </a:p>
            <a:p>
              <a:pPr algn="ctr"/>
              <a:r>
                <a:rPr lang="pt-BR" dirty="0">
                  <a:solidFill>
                    <a:schemeClr val="bg1"/>
                  </a:solidFill>
                  <a:latin typeface="DIN Next LT Pro Medium" panose="020B0503020203050203" pitchFamily="34" charset="77"/>
                </a:rPr>
                <a:t>Fagocitose e alteração da migração do </a:t>
              </a:r>
              <a:r>
                <a:rPr lang="pt-BR" dirty="0" err="1">
                  <a:solidFill>
                    <a:schemeClr val="bg1"/>
                  </a:solidFill>
                  <a:latin typeface="DIN Next LT Pro Medium" panose="020B0503020203050203" pitchFamily="34" charset="77"/>
                </a:rPr>
                <a:t>Trofozoíta</a:t>
              </a:r>
              <a:endParaRPr lang="pt-BR" dirty="0">
                <a:solidFill>
                  <a:schemeClr val="bg1"/>
                </a:solidFill>
                <a:latin typeface="DIN Next LT Pro Medium" panose="020B0503020203050203" pitchFamily="34" charset="77"/>
              </a:endParaRPr>
            </a:p>
          </p:txBody>
        </p:sp>
      </p:grpSp>
      <p:pic>
        <p:nvPicPr>
          <p:cNvPr id="48" name="Picture 18" descr="Image result for MaÃ§Ã£">
            <a:extLst>
              <a:ext uri="{FF2B5EF4-FFF2-40B4-BE49-F238E27FC236}">
                <a16:creationId xmlns:a16="http://schemas.microsoft.com/office/drawing/2014/main" id="{70A8447F-E1C1-8C47-DC6E-CF4246B1D1B6}"/>
              </a:ext>
            </a:extLst>
          </p:cNvPr>
          <p:cNvPicPr>
            <a:picLocks noChangeAspect="1" noChangeArrowheads="1"/>
          </p:cNvPicPr>
          <p:nvPr/>
        </p:nvPicPr>
        <p:blipFill>
          <a:blip r:embed="rId14"/>
          <a:srcRect/>
          <a:stretch>
            <a:fillRect/>
          </a:stretch>
        </p:blipFill>
        <p:spPr bwMode="auto">
          <a:xfrm>
            <a:off x="9022115" y="828323"/>
            <a:ext cx="1502369" cy="885367"/>
          </a:xfrm>
          <a:prstGeom prst="rect">
            <a:avLst/>
          </a:prstGeom>
          <a:noFill/>
          <a:ln w="9525">
            <a:noFill/>
            <a:miter lim="800000"/>
            <a:headEnd/>
            <a:tailEnd/>
          </a:ln>
        </p:spPr>
      </p:pic>
    </p:spTree>
    <p:extLst>
      <p:ext uri="{BB962C8B-B14F-4D97-AF65-F5344CB8AC3E}">
        <p14:creationId xmlns:p14="http://schemas.microsoft.com/office/powerpoint/2010/main" val="4323678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CaixaDeTexto 7">
            <a:extLst>
              <a:ext uri="{FF2B5EF4-FFF2-40B4-BE49-F238E27FC236}">
                <a16:creationId xmlns:a16="http://schemas.microsoft.com/office/drawing/2014/main" id="{F9FBFECC-34B1-AA2D-4BC5-9778C392DA71}"/>
              </a:ext>
            </a:extLst>
          </p:cNvPr>
          <p:cNvSpPr txBox="1"/>
          <p:nvPr/>
        </p:nvSpPr>
        <p:spPr>
          <a:xfrm>
            <a:off x="112713" y="2657190"/>
            <a:ext cx="4013200" cy="3908762"/>
          </a:xfrm>
          <a:prstGeom prst="rect">
            <a:avLst/>
          </a:prstGeom>
          <a:noFill/>
        </p:spPr>
        <p:txBody>
          <a:bodyPr wrap="square" rtlCol="0">
            <a:spAutoFit/>
          </a:bodyPr>
          <a:lstStyle/>
          <a:p>
            <a:pPr algn="ctr"/>
            <a:r>
              <a:rPr lang="pt-BR" sz="2400" b="1" dirty="0">
                <a:highlight>
                  <a:srgbClr val="FFFF00"/>
                </a:highlight>
                <a:latin typeface="DIN Next LT Pro Medium" panose="020B0503020203050203" pitchFamily="34" charset="77"/>
              </a:rPr>
              <a:t>Discussão:</a:t>
            </a:r>
          </a:p>
          <a:p>
            <a:pPr algn="ctr"/>
            <a:r>
              <a:rPr lang="pt-BR" sz="2000" dirty="0">
                <a:highlight>
                  <a:srgbClr val="FFFF00"/>
                </a:highlight>
                <a:latin typeface="Arial" panose="020B0604020202020204" pitchFamily="34" charset="0"/>
                <a:cs typeface="Arial" panose="020B0604020202020204" pitchFamily="34" charset="0"/>
              </a:rPr>
              <a:t>Usado normalmente extratos alcoólicos</a:t>
            </a:r>
          </a:p>
          <a:p>
            <a:pPr algn="ctr"/>
            <a:r>
              <a:rPr lang="pt-BR" sz="2000" dirty="0">
                <a:highlight>
                  <a:srgbClr val="FFFF00"/>
                </a:highlight>
                <a:latin typeface="Arial" panose="020B0604020202020204" pitchFamily="34" charset="0"/>
                <a:cs typeface="Arial" panose="020B0604020202020204" pitchFamily="34" charset="0"/>
              </a:rPr>
              <a:t>Parte da planta com maior atividade biológica</a:t>
            </a:r>
          </a:p>
          <a:p>
            <a:pPr algn="ctr"/>
            <a:r>
              <a:rPr lang="pt-BR" sz="2000" dirty="0">
                <a:highlight>
                  <a:srgbClr val="FFFF00"/>
                </a:highlight>
                <a:latin typeface="Arial" panose="020B0604020202020204" pitchFamily="34" charset="0"/>
                <a:cs typeface="Arial" panose="020B0604020202020204" pitchFamily="34" charset="0"/>
              </a:rPr>
              <a:t>Necessidade de concentração alta para atividade anti-helmíntica</a:t>
            </a:r>
          </a:p>
          <a:p>
            <a:pPr algn="ctr"/>
            <a:endParaRPr lang="pt-BR" sz="2000" dirty="0">
              <a:highlight>
                <a:srgbClr val="FFFF00"/>
              </a:highlight>
              <a:latin typeface="Arial" panose="020B0604020202020204" pitchFamily="34" charset="0"/>
              <a:cs typeface="Arial" panose="020B0604020202020204" pitchFamily="34" charset="0"/>
            </a:endParaRPr>
          </a:p>
          <a:p>
            <a:pPr algn="ctr"/>
            <a:r>
              <a:rPr lang="pt-BR" sz="2000" dirty="0">
                <a:highlight>
                  <a:srgbClr val="FFFF00"/>
                </a:highlight>
                <a:latin typeface="Arial" panose="020B0604020202020204" pitchFamily="34" charset="0"/>
                <a:cs typeface="Arial" panose="020B0604020202020204" pitchFamily="34" charset="0"/>
              </a:rPr>
              <a:t>Maior parte das descobertas são em cultura!!!!</a:t>
            </a:r>
          </a:p>
          <a:p>
            <a:pPr algn="ctr"/>
            <a:endParaRPr lang="pt-BR" sz="2000" b="1" dirty="0">
              <a:highlight>
                <a:srgbClr val="FFFF00"/>
              </a:highlight>
              <a:latin typeface="DIN Next LT Pro Medium" panose="020B0503020203050203" pitchFamily="34" charset="77"/>
            </a:endParaRPr>
          </a:p>
          <a:p>
            <a:pPr algn="ctr"/>
            <a:endParaRPr lang="pt-BR" sz="2400" b="1" dirty="0">
              <a:highlight>
                <a:srgbClr val="FFFF00"/>
              </a:highlight>
              <a:latin typeface="DIN Next LT Pro Medium" panose="020B0503020203050203" pitchFamily="34" charset="77"/>
            </a:endParaRPr>
          </a:p>
        </p:txBody>
      </p:sp>
      <p:sp>
        <p:nvSpPr>
          <p:cNvPr id="12" name="CaixaDeTexto 11">
            <a:extLst>
              <a:ext uri="{FF2B5EF4-FFF2-40B4-BE49-F238E27FC236}">
                <a16:creationId xmlns:a16="http://schemas.microsoft.com/office/drawing/2014/main" id="{304F13EF-A9D0-EA3E-B900-7FDF6E158396}"/>
              </a:ext>
            </a:extLst>
          </p:cNvPr>
          <p:cNvSpPr txBox="1"/>
          <p:nvPr/>
        </p:nvSpPr>
        <p:spPr>
          <a:xfrm>
            <a:off x="9693692" y="76541"/>
            <a:ext cx="1896011" cy="584775"/>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a:t>
            </a:r>
          </a:p>
          <a:p>
            <a:r>
              <a:rPr lang="pt-BR" sz="1600" dirty="0">
                <a:solidFill>
                  <a:schemeClr val="bg1"/>
                </a:solidFill>
                <a:latin typeface="DIN Next LT Pro Medium" panose="020B0503020203050203" pitchFamily="34" charset="77"/>
              </a:rPr>
              <a:t>@dr.cristianorudge</a:t>
            </a:r>
          </a:p>
        </p:txBody>
      </p:sp>
      <p:grpSp>
        <p:nvGrpSpPr>
          <p:cNvPr id="22" name="Agrupar 21">
            <a:extLst>
              <a:ext uri="{FF2B5EF4-FFF2-40B4-BE49-F238E27FC236}">
                <a16:creationId xmlns:a16="http://schemas.microsoft.com/office/drawing/2014/main" id="{CC84B4D8-D790-6E87-DBF9-9E59FEEF1448}"/>
              </a:ext>
            </a:extLst>
          </p:cNvPr>
          <p:cNvGrpSpPr/>
          <p:nvPr/>
        </p:nvGrpSpPr>
        <p:grpSpPr>
          <a:xfrm>
            <a:off x="4254467" y="66075"/>
            <a:ext cx="7834345" cy="6706087"/>
            <a:chOff x="3975067" y="193075"/>
            <a:chExt cx="7834345" cy="6706087"/>
          </a:xfrm>
        </p:grpSpPr>
        <p:pic>
          <p:nvPicPr>
            <p:cNvPr id="18" name="Imagem 17">
              <a:extLst>
                <a:ext uri="{FF2B5EF4-FFF2-40B4-BE49-F238E27FC236}">
                  <a16:creationId xmlns:a16="http://schemas.microsoft.com/office/drawing/2014/main" id="{427B60F9-A00A-8349-2984-61B3C22FA546}"/>
                </a:ext>
              </a:extLst>
            </p:cNvPr>
            <p:cNvPicPr>
              <a:picLocks noChangeAspect="1"/>
            </p:cNvPicPr>
            <p:nvPr/>
          </p:nvPicPr>
          <p:blipFill>
            <a:blip r:embed="rId3"/>
            <a:stretch>
              <a:fillRect/>
            </a:stretch>
          </p:blipFill>
          <p:spPr>
            <a:xfrm>
              <a:off x="3975067" y="5427346"/>
              <a:ext cx="7834345" cy="684554"/>
            </a:xfrm>
            <a:prstGeom prst="rect">
              <a:avLst/>
            </a:prstGeom>
          </p:spPr>
        </p:pic>
        <p:grpSp>
          <p:nvGrpSpPr>
            <p:cNvPr id="21" name="Agrupar 20">
              <a:extLst>
                <a:ext uri="{FF2B5EF4-FFF2-40B4-BE49-F238E27FC236}">
                  <a16:creationId xmlns:a16="http://schemas.microsoft.com/office/drawing/2014/main" id="{045F309D-A674-BA8B-31A9-6894CD573834}"/>
                </a:ext>
              </a:extLst>
            </p:cNvPr>
            <p:cNvGrpSpPr/>
            <p:nvPr/>
          </p:nvGrpSpPr>
          <p:grpSpPr>
            <a:xfrm>
              <a:off x="3975067" y="193075"/>
              <a:ext cx="7834345" cy="6706087"/>
              <a:chOff x="3975067" y="193075"/>
              <a:chExt cx="7834345" cy="6706087"/>
            </a:xfrm>
          </p:grpSpPr>
          <p:pic>
            <p:nvPicPr>
              <p:cNvPr id="14" name="Imagem 13">
                <a:extLst>
                  <a:ext uri="{FF2B5EF4-FFF2-40B4-BE49-F238E27FC236}">
                    <a16:creationId xmlns:a16="http://schemas.microsoft.com/office/drawing/2014/main" id="{8ED168A1-E51D-4913-F745-2368A8096A64}"/>
                  </a:ext>
                </a:extLst>
              </p:cNvPr>
              <p:cNvPicPr>
                <a:picLocks noChangeAspect="1"/>
              </p:cNvPicPr>
              <p:nvPr/>
            </p:nvPicPr>
            <p:blipFill>
              <a:blip r:embed="rId4"/>
              <a:stretch>
                <a:fillRect/>
              </a:stretch>
            </p:blipFill>
            <p:spPr>
              <a:xfrm>
                <a:off x="3975067" y="193075"/>
                <a:ext cx="7834345" cy="5234270"/>
              </a:xfrm>
              <a:prstGeom prst="rect">
                <a:avLst/>
              </a:prstGeom>
            </p:spPr>
          </p:pic>
          <p:pic>
            <p:nvPicPr>
              <p:cNvPr id="20" name="Imagem 19">
                <a:extLst>
                  <a:ext uri="{FF2B5EF4-FFF2-40B4-BE49-F238E27FC236}">
                    <a16:creationId xmlns:a16="http://schemas.microsoft.com/office/drawing/2014/main" id="{999529F7-5918-648E-A1C8-7FFB02DE9895}"/>
                  </a:ext>
                </a:extLst>
              </p:cNvPr>
              <p:cNvPicPr>
                <a:picLocks noChangeAspect="1"/>
              </p:cNvPicPr>
              <p:nvPr/>
            </p:nvPicPr>
            <p:blipFill>
              <a:blip r:embed="rId5"/>
              <a:stretch>
                <a:fillRect/>
              </a:stretch>
            </p:blipFill>
            <p:spPr>
              <a:xfrm>
                <a:off x="3976687" y="6103926"/>
                <a:ext cx="7832725" cy="795236"/>
              </a:xfrm>
              <a:prstGeom prst="rect">
                <a:avLst/>
              </a:prstGeom>
            </p:spPr>
          </p:pic>
        </p:grpSp>
      </p:grpSp>
      <p:grpSp>
        <p:nvGrpSpPr>
          <p:cNvPr id="27" name="Agrupar 26">
            <a:extLst>
              <a:ext uri="{FF2B5EF4-FFF2-40B4-BE49-F238E27FC236}">
                <a16:creationId xmlns:a16="http://schemas.microsoft.com/office/drawing/2014/main" id="{F1774C8A-E4D7-BE39-E7B0-05F3737B4CCA}"/>
              </a:ext>
            </a:extLst>
          </p:cNvPr>
          <p:cNvGrpSpPr/>
          <p:nvPr/>
        </p:nvGrpSpPr>
        <p:grpSpPr>
          <a:xfrm>
            <a:off x="153988" y="193075"/>
            <a:ext cx="3930651" cy="1572225"/>
            <a:chOff x="153988" y="193075"/>
            <a:chExt cx="3930651" cy="1572225"/>
          </a:xfrm>
        </p:grpSpPr>
        <p:pic>
          <p:nvPicPr>
            <p:cNvPr id="5" name="Imagem 4">
              <a:extLst>
                <a:ext uri="{FF2B5EF4-FFF2-40B4-BE49-F238E27FC236}">
                  <a16:creationId xmlns:a16="http://schemas.microsoft.com/office/drawing/2014/main" id="{FD53A530-7CFC-4A47-CEFF-F5CF040462C0}"/>
                </a:ext>
              </a:extLst>
            </p:cNvPr>
            <p:cNvPicPr>
              <a:picLocks noChangeAspect="1"/>
            </p:cNvPicPr>
            <p:nvPr/>
          </p:nvPicPr>
          <p:blipFill rotWithShape="1">
            <a:blip r:embed="rId6"/>
            <a:srcRect l="4314"/>
            <a:stretch/>
          </p:blipFill>
          <p:spPr>
            <a:xfrm>
              <a:off x="153988" y="193075"/>
              <a:ext cx="3930651" cy="1572225"/>
            </a:xfrm>
            <a:prstGeom prst="rect">
              <a:avLst/>
            </a:prstGeom>
            <a:ln>
              <a:noFill/>
            </a:ln>
            <a:effectLst>
              <a:outerShdw blurRad="292100" dist="139700" dir="2700000" algn="tl" rotWithShape="0">
                <a:srgbClr val="333333">
                  <a:alpha val="65000"/>
                </a:srgbClr>
              </a:outerShdw>
            </a:effectLst>
          </p:spPr>
        </p:pic>
        <p:pic>
          <p:nvPicPr>
            <p:cNvPr id="24" name="Imagem 23">
              <a:extLst>
                <a:ext uri="{FF2B5EF4-FFF2-40B4-BE49-F238E27FC236}">
                  <a16:creationId xmlns:a16="http://schemas.microsoft.com/office/drawing/2014/main" id="{ACFB4DD3-B7F6-3C8B-00F5-BDE2F0631947}"/>
                </a:ext>
              </a:extLst>
            </p:cNvPr>
            <p:cNvPicPr>
              <a:picLocks noChangeAspect="1"/>
            </p:cNvPicPr>
            <p:nvPr/>
          </p:nvPicPr>
          <p:blipFill>
            <a:blip r:embed="rId7"/>
            <a:stretch>
              <a:fillRect/>
            </a:stretch>
          </p:blipFill>
          <p:spPr>
            <a:xfrm>
              <a:off x="620321" y="231174"/>
              <a:ext cx="3378576" cy="175226"/>
            </a:xfrm>
            <a:prstGeom prst="rect">
              <a:avLst/>
            </a:prstGeom>
          </p:spPr>
        </p:pic>
        <p:pic>
          <p:nvPicPr>
            <p:cNvPr id="26" name="Imagem 25">
              <a:extLst>
                <a:ext uri="{FF2B5EF4-FFF2-40B4-BE49-F238E27FC236}">
                  <a16:creationId xmlns:a16="http://schemas.microsoft.com/office/drawing/2014/main" id="{E7DB4BCB-B694-60DB-AE7E-2B998F63913D}"/>
                </a:ext>
              </a:extLst>
            </p:cNvPr>
            <p:cNvPicPr>
              <a:picLocks noChangeAspect="1"/>
            </p:cNvPicPr>
            <p:nvPr/>
          </p:nvPicPr>
          <p:blipFill>
            <a:blip r:embed="rId8"/>
            <a:stretch>
              <a:fillRect/>
            </a:stretch>
          </p:blipFill>
          <p:spPr>
            <a:xfrm>
              <a:off x="1195373" y="406400"/>
              <a:ext cx="1992327" cy="163409"/>
            </a:xfrm>
            <a:prstGeom prst="rect">
              <a:avLst/>
            </a:prstGeom>
          </p:spPr>
        </p:pic>
      </p:grpSp>
      <p:sp>
        <p:nvSpPr>
          <p:cNvPr id="28" name="CaixaDeTexto 27">
            <a:extLst>
              <a:ext uri="{FF2B5EF4-FFF2-40B4-BE49-F238E27FC236}">
                <a16:creationId xmlns:a16="http://schemas.microsoft.com/office/drawing/2014/main" id="{BA10D167-6FE1-4FEC-8054-21BC27EDFEB3}"/>
              </a:ext>
            </a:extLst>
          </p:cNvPr>
          <p:cNvSpPr txBox="1"/>
          <p:nvPr/>
        </p:nvSpPr>
        <p:spPr>
          <a:xfrm>
            <a:off x="1252016" y="6187387"/>
            <a:ext cx="1896011" cy="584775"/>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a:t>
            </a:r>
          </a:p>
          <a:p>
            <a:r>
              <a:rPr lang="pt-BR" sz="1600"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1642927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E1DCE77-1CBA-09DF-04BA-7507A86048CE}"/>
              </a:ext>
            </a:extLst>
          </p:cNvPr>
          <p:cNvSpPr txBox="1"/>
          <p:nvPr/>
        </p:nvSpPr>
        <p:spPr>
          <a:xfrm>
            <a:off x="4950722" y="689091"/>
            <a:ext cx="2184230" cy="1015663"/>
          </a:xfrm>
          <a:prstGeom prst="rect">
            <a:avLst/>
          </a:prstGeom>
          <a:noFill/>
        </p:spPr>
        <p:txBody>
          <a:bodyPr wrap="square" rtlCol="0">
            <a:spAutoFit/>
          </a:bodyPr>
          <a:lstStyle/>
          <a:p>
            <a:r>
              <a:rPr lang="pt-BR" sz="6000" b="1" dirty="0">
                <a:solidFill>
                  <a:schemeClr val="bg1"/>
                </a:solidFill>
                <a:latin typeface="DIN Next LT Pro Heavy" panose="020B0503020203050203" pitchFamily="34" charset="77"/>
              </a:rPr>
              <a:t>Título</a:t>
            </a:r>
          </a:p>
        </p:txBody>
      </p:sp>
      <p:grpSp>
        <p:nvGrpSpPr>
          <p:cNvPr id="10" name="Agrupar 9">
            <a:extLst>
              <a:ext uri="{FF2B5EF4-FFF2-40B4-BE49-F238E27FC236}">
                <a16:creationId xmlns:a16="http://schemas.microsoft.com/office/drawing/2014/main" id="{A648135A-E574-7F5C-7643-DA27600BBD29}"/>
              </a:ext>
            </a:extLst>
          </p:cNvPr>
          <p:cNvGrpSpPr/>
          <p:nvPr/>
        </p:nvGrpSpPr>
        <p:grpSpPr>
          <a:xfrm>
            <a:off x="2388781" y="129721"/>
            <a:ext cx="7192050" cy="1438524"/>
            <a:chOff x="2055358" y="5328212"/>
            <a:chExt cx="7528480" cy="1520905"/>
          </a:xfrm>
        </p:grpSpPr>
        <p:pic>
          <p:nvPicPr>
            <p:cNvPr id="3" name="Imagem 2">
              <a:extLst>
                <a:ext uri="{FF2B5EF4-FFF2-40B4-BE49-F238E27FC236}">
                  <a16:creationId xmlns:a16="http://schemas.microsoft.com/office/drawing/2014/main" id="{6E6A1DD1-116A-FEC3-040E-D02776C8BC4F}"/>
                </a:ext>
              </a:extLst>
            </p:cNvPr>
            <p:cNvPicPr>
              <a:picLocks noChangeAspect="1"/>
            </p:cNvPicPr>
            <p:nvPr/>
          </p:nvPicPr>
          <p:blipFill>
            <a:blip r:embed="rId3"/>
            <a:stretch>
              <a:fillRect/>
            </a:stretch>
          </p:blipFill>
          <p:spPr>
            <a:xfrm>
              <a:off x="2055358" y="5328212"/>
              <a:ext cx="7528480" cy="1520905"/>
            </a:xfrm>
            <a:prstGeom prst="rect">
              <a:avLst/>
            </a:prstGeom>
            <a:ln>
              <a:noFill/>
            </a:ln>
            <a:effectLst>
              <a:outerShdw blurRad="292100" dist="139700" dir="2700000" algn="tl" rotWithShape="0">
                <a:srgbClr val="333333">
                  <a:alpha val="65000"/>
                </a:srgbClr>
              </a:outerShdw>
            </a:effectLst>
          </p:spPr>
        </p:pic>
        <p:pic>
          <p:nvPicPr>
            <p:cNvPr id="5" name="Imagem 4">
              <a:extLst>
                <a:ext uri="{FF2B5EF4-FFF2-40B4-BE49-F238E27FC236}">
                  <a16:creationId xmlns:a16="http://schemas.microsoft.com/office/drawing/2014/main" id="{CA88125E-14E9-E3D4-5B0C-747DC440979D}"/>
                </a:ext>
              </a:extLst>
            </p:cNvPr>
            <p:cNvPicPr>
              <a:picLocks noChangeAspect="1"/>
            </p:cNvPicPr>
            <p:nvPr/>
          </p:nvPicPr>
          <p:blipFill>
            <a:blip r:embed="rId4"/>
            <a:stretch>
              <a:fillRect/>
            </a:stretch>
          </p:blipFill>
          <p:spPr>
            <a:xfrm>
              <a:off x="4275949" y="5354096"/>
              <a:ext cx="3533775" cy="242888"/>
            </a:xfrm>
            <a:prstGeom prst="rect">
              <a:avLst/>
            </a:prstGeom>
          </p:spPr>
        </p:pic>
      </p:grpSp>
      <p:grpSp>
        <p:nvGrpSpPr>
          <p:cNvPr id="14" name="Agrupar 13">
            <a:extLst>
              <a:ext uri="{FF2B5EF4-FFF2-40B4-BE49-F238E27FC236}">
                <a16:creationId xmlns:a16="http://schemas.microsoft.com/office/drawing/2014/main" id="{140981E9-73AE-2469-A880-FDC56691BCD9}"/>
              </a:ext>
            </a:extLst>
          </p:cNvPr>
          <p:cNvGrpSpPr/>
          <p:nvPr/>
        </p:nvGrpSpPr>
        <p:grpSpPr>
          <a:xfrm>
            <a:off x="9644789" y="2400487"/>
            <a:ext cx="2378514" cy="3801954"/>
            <a:chOff x="9868549" y="3304713"/>
            <a:chExt cx="2154754" cy="2412274"/>
          </a:xfrm>
        </p:grpSpPr>
        <p:sp>
          <p:nvSpPr>
            <p:cNvPr id="12" name="Retângulo Arredondado 3">
              <a:extLst>
                <a:ext uri="{FF2B5EF4-FFF2-40B4-BE49-F238E27FC236}">
                  <a16:creationId xmlns:a16="http://schemas.microsoft.com/office/drawing/2014/main" id="{9953CFCA-3313-E987-90F2-CE99203B34D3}"/>
                </a:ext>
              </a:extLst>
            </p:cNvPr>
            <p:cNvSpPr/>
            <p:nvPr/>
          </p:nvSpPr>
          <p:spPr>
            <a:xfrm rot="5400000">
              <a:off x="9739789" y="3433473"/>
              <a:ext cx="2412274" cy="2154754"/>
            </a:xfrm>
            <a:prstGeom prst="roundRect">
              <a:avLst/>
            </a:prstGeom>
            <a:solidFill>
              <a:srgbClr val="991919"/>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sz="2000" dirty="0">
                <a:solidFill>
                  <a:srgbClr val="991919"/>
                </a:solidFill>
              </a:endParaRPr>
            </a:p>
          </p:txBody>
        </p:sp>
        <p:sp>
          <p:nvSpPr>
            <p:cNvPr id="13" name="CaixaDeTexto 12">
              <a:extLst>
                <a:ext uri="{FF2B5EF4-FFF2-40B4-BE49-F238E27FC236}">
                  <a16:creationId xmlns:a16="http://schemas.microsoft.com/office/drawing/2014/main" id="{0F75C273-C590-FFD6-5A85-3971D0740559}"/>
                </a:ext>
              </a:extLst>
            </p:cNvPr>
            <p:cNvSpPr txBox="1"/>
            <p:nvPr/>
          </p:nvSpPr>
          <p:spPr>
            <a:xfrm>
              <a:off x="9905779" y="3372792"/>
              <a:ext cx="2092124" cy="2245707"/>
            </a:xfrm>
            <a:prstGeom prst="rect">
              <a:avLst/>
            </a:prstGeom>
            <a:noFill/>
          </p:spPr>
          <p:txBody>
            <a:bodyPr wrap="square" rtlCol="0">
              <a:spAutoFit/>
            </a:bodyPr>
            <a:lstStyle/>
            <a:p>
              <a:pPr algn="ctr"/>
              <a:r>
                <a:rPr lang="pt-BR" sz="1600" b="1" dirty="0">
                  <a:solidFill>
                    <a:schemeClr val="bg1"/>
                  </a:solidFill>
                  <a:effectLst/>
                  <a:latin typeface="DIN Next LT Pro" panose="020B0503020203050203" pitchFamily="34" charset="77"/>
                </a:rPr>
                <a:t>Helmintos</a:t>
              </a:r>
            </a:p>
            <a:p>
              <a:pPr algn="ctr"/>
              <a:r>
                <a:rPr lang="pt-BR" sz="1600" dirty="0">
                  <a:solidFill>
                    <a:srgbClr val="FFFF00"/>
                  </a:solidFill>
                  <a:latin typeface="DIN Next LT Pro" panose="020B0503020203050203" pitchFamily="34" charset="77"/>
                </a:rPr>
                <a:t>Cilíndricos</a:t>
              </a:r>
            </a:p>
            <a:p>
              <a:pPr algn="ctr"/>
              <a:r>
                <a:rPr lang="pt-BR" sz="1600" i="1" dirty="0">
                  <a:solidFill>
                    <a:schemeClr val="bg1"/>
                  </a:solidFill>
                  <a:latin typeface="DIN Next LT Pro" panose="020B0503020203050203" pitchFamily="34" charset="77"/>
                </a:rPr>
                <a:t>Ascaris lumbricoides</a:t>
              </a:r>
            </a:p>
            <a:p>
              <a:pPr algn="ctr"/>
              <a:r>
                <a:rPr lang="pt-BR" sz="1600" i="1" dirty="0" err="1">
                  <a:solidFill>
                    <a:schemeClr val="bg1"/>
                  </a:solidFill>
                  <a:latin typeface="DIN Next LT Pro" panose="020B0503020203050203" pitchFamily="34" charset="77"/>
                </a:rPr>
                <a:t>Enterobius</a:t>
              </a:r>
              <a:r>
                <a:rPr lang="pt-BR" sz="1600" i="1" dirty="0">
                  <a:solidFill>
                    <a:schemeClr val="bg1"/>
                  </a:solidFill>
                  <a:latin typeface="DIN Next LT Pro" panose="020B0503020203050203" pitchFamily="34" charset="77"/>
                </a:rPr>
                <a:t> </a:t>
              </a:r>
              <a:r>
                <a:rPr lang="pt-BR" sz="1600" i="1" dirty="0" err="1">
                  <a:solidFill>
                    <a:schemeClr val="bg1"/>
                  </a:solidFill>
                  <a:latin typeface="DIN Next LT Pro" panose="020B0503020203050203" pitchFamily="34" charset="77"/>
                </a:rPr>
                <a:t>vermicularis</a:t>
              </a:r>
              <a:endParaRPr lang="pt-BR" sz="1600" i="1" dirty="0">
                <a:solidFill>
                  <a:schemeClr val="bg1"/>
                </a:solidFill>
                <a:latin typeface="DIN Next LT Pro" panose="020B0503020203050203" pitchFamily="34" charset="77"/>
              </a:endParaRPr>
            </a:p>
            <a:p>
              <a:pPr algn="ctr"/>
              <a:r>
                <a:rPr lang="pt-BR" sz="1600" i="1" dirty="0" err="1">
                  <a:solidFill>
                    <a:schemeClr val="bg1"/>
                  </a:solidFill>
                  <a:latin typeface="DIN Next LT Pro" panose="020B0503020203050203" pitchFamily="34" charset="77"/>
                </a:rPr>
                <a:t>Trichuris</a:t>
              </a:r>
              <a:r>
                <a:rPr lang="pt-BR" sz="1600" i="1" dirty="0">
                  <a:solidFill>
                    <a:schemeClr val="bg1"/>
                  </a:solidFill>
                  <a:latin typeface="DIN Next LT Pro" panose="020B0503020203050203" pitchFamily="34" charset="77"/>
                </a:rPr>
                <a:t> </a:t>
              </a:r>
              <a:r>
                <a:rPr lang="pt-BR" sz="1600" i="1" dirty="0" err="1">
                  <a:solidFill>
                    <a:schemeClr val="bg1"/>
                  </a:solidFill>
                  <a:latin typeface="DIN Next LT Pro" panose="020B0503020203050203" pitchFamily="34" charset="77"/>
                </a:rPr>
                <a:t>trichiura</a:t>
              </a:r>
              <a:endParaRPr lang="pt-BR" sz="1600" i="1" dirty="0">
                <a:solidFill>
                  <a:schemeClr val="bg1"/>
                </a:solidFill>
                <a:latin typeface="DIN Next LT Pro" panose="020B0503020203050203" pitchFamily="34" charset="77"/>
              </a:endParaRPr>
            </a:p>
            <a:p>
              <a:pPr algn="ctr"/>
              <a:r>
                <a:rPr lang="pt-BR" sz="1600" dirty="0">
                  <a:solidFill>
                    <a:srgbClr val="FFFF00"/>
                  </a:solidFill>
                  <a:latin typeface="DIN Next LT Pro" panose="020B0503020203050203" pitchFamily="34" charset="77"/>
                </a:rPr>
                <a:t>Achatados</a:t>
              </a:r>
            </a:p>
            <a:p>
              <a:pPr algn="ctr"/>
              <a:r>
                <a:rPr lang="pt-BR" sz="1600" i="1" dirty="0" err="1">
                  <a:solidFill>
                    <a:schemeClr val="bg1"/>
                  </a:solidFill>
                  <a:latin typeface="DIN Next LT Pro" panose="020B0503020203050203" pitchFamily="34" charset="77"/>
                </a:rPr>
                <a:t>Taenia</a:t>
              </a:r>
              <a:r>
                <a:rPr lang="pt-BR" sz="1600" i="1" dirty="0">
                  <a:solidFill>
                    <a:schemeClr val="bg1"/>
                  </a:solidFill>
                  <a:latin typeface="DIN Next LT Pro" panose="020B0503020203050203" pitchFamily="34" charset="77"/>
                </a:rPr>
                <a:t> sp.</a:t>
              </a:r>
            </a:p>
            <a:p>
              <a:pPr algn="ctr"/>
              <a:endParaRPr lang="pt-BR" sz="1600" dirty="0">
                <a:solidFill>
                  <a:schemeClr val="bg1"/>
                </a:solidFill>
                <a:latin typeface="DIN Next LT Pro" panose="020B0503020203050203" pitchFamily="34" charset="77"/>
              </a:endParaRPr>
            </a:p>
            <a:p>
              <a:pPr algn="ctr"/>
              <a:r>
                <a:rPr lang="pt-BR" sz="1600" b="1" dirty="0">
                  <a:solidFill>
                    <a:schemeClr val="bg1"/>
                  </a:solidFill>
                  <a:latin typeface="DIN Next LT Pro" panose="020B0503020203050203" pitchFamily="34" charset="77"/>
                </a:rPr>
                <a:t>Protozoários</a:t>
              </a:r>
            </a:p>
            <a:p>
              <a:pPr algn="ctr"/>
              <a:r>
                <a:rPr lang="pt-BR" sz="1600" i="1" dirty="0" err="1">
                  <a:solidFill>
                    <a:schemeClr val="bg1"/>
                  </a:solidFill>
                  <a:latin typeface="DIN Next LT Pro" panose="020B0503020203050203" pitchFamily="34" charset="77"/>
                </a:rPr>
                <a:t>Giardia</a:t>
              </a:r>
              <a:r>
                <a:rPr lang="pt-BR" sz="1600" i="1" dirty="0">
                  <a:solidFill>
                    <a:schemeClr val="bg1"/>
                  </a:solidFill>
                  <a:latin typeface="DIN Next LT Pro" panose="020B0503020203050203" pitchFamily="34" charset="77"/>
                </a:rPr>
                <a:t> </a:t>
              </a:r>
              <a:r>
                <a:rPr lang="pt-BR" sz="1600" i="1" dirty="0" err="1">
                  <a:solidFill>
                    <a:schemeClr val="bg1"/>
                  </a:solidFill>
                  <a:latin typeface="DIN Next LT Pro" panose="020B0503020203050203" pitchFamily="34" charset="77"/>
                </a:rPr>
                <a:t>intestinalis</a:t>
              </a:r>
              <a:endParaRPr lang="pt-BR" sz="1600" i="1" dirty="0">
                <a:solidFill>
                  <a:schemeClr val="bg1"/>
                </a:solidFill>
                <a:latin typeface="DIN Next LT Pro" panose="020B0503020203050203" pitchFamily="34" charset="77"/>
              </a:endParaRPr>
            </a:p>
            <a:p>
              <a:pPr algn="ctr"/>
              <a:r>
                <a:rPr lang="pt-BR" sz="1600" i="1" dirty="0" err="1">
                  <a:solidFill>
                    <a:schemeClr val="bg1"/>
                  </a:solidFill>
                  <a:latin typeface="DIN Next LT Pro" panose="020B0503020203050203" pitchFamily="34" charset="77"/>
                </a:rPr>
                <a:t>Entamoeba</a:t>
              </a:r>
              <a:r>
                <a:rPr lang="pt-BR" sz="1600" i="1" dirty="0">
                  <a:solidFill>
                    <a:schemeClr val="bg1"/>
                  </a:solidFill>
                  <a:latin typeface="DIN Next LT Pro" panose="020B0503020203050203" pitchFamily="34" charset="77"/>
                </a:rPr>
                <a:t> </a:t>
              </a:r>
              <a:r>
                <a:rPr lang="pt-BR" sz="1600" i="1" dirty="0" err="1">
                  <a:solidFill>
                    <a:schemeClr val="bg1"/>
                  </a:solidFill>
                  <a:latin typeface="DIN Next LT Pro" panose="020B0503020203050203" pitchFamily="34" charset="77"/>
                </a:rPr>
                <a:t>hystolitica</a:t>
              </a:r>
              <a:endParaRPr lang="pt-BR" sz="1600" i="1" dirty="0">
                <a:solidFill>
                  <a:schemeClr val="bg1"/>
                </a:solidFill>
                <a:latin typeface="DIN Next LT Pro" panose="020B0503020203050203" pitchFamily="34" charset="77"/>
              </a:endParaRPr>
            </a:p>
            <a:p>
              <a:pPr algn="ctr"/>
              <a:r>
                <a:rPr lang="pt-BR" sz="1600" i="1" dirty="0" err="1">
                  <a:solidFill>
                    <a:schemeClr val="bg1"/>
                  </a:solidFill>
                  <a:latin typeface="DIN Next LT Pro" panose="020B0503020203050203" pitchFamily="34" charset="77"/>
                </a:rPr>
                <a:t>Cyclospora</a:t>
              </a:r>
              <a:r>
                <a:rPr lang="pt-BR" sz="1600" i="1" dirty="0">
                  <a:solidFill>
                    <a:schemeClr val="bg1"/>
                  </a:solidFill>
                  <a:latin typeface="DIN Next LT Pro" panose="020B0503020203050203" pitchFamily="34" charset="77"/>
                </a:rPr>
                <a:t> </a:t>
              </a:r>
              <a:r>
                <a:rPr lang="pt-BR" sz="1600" i="1" dirty="0" err="1">
                  <a:solidFill>
                    <a:schemeClr val="bg1"/>
                  </a:solidFill>
                  <a:latin typeface="DIN Next LT Pro" panose="020B0503020203050203" pitchFamily="34" charset="77"/>
                </a:rPr>
                <a:t>cayetanenensis</a:t>
              </a:r>
              <a:endParaRPr lang="pt-BR" sz="1600" i="1" dirty="0">
                <a:solidFill>
                  <a:schemeClr val="bg1"/>
                </a:solidFill>
                <a:latin typeface="DIN Next LT Pro" panose="020B0503020203050203" pitchFamily="34" charset="77"/>
              </a:endParaRPr>
            </a:p>
            <a:p>
              <a:pPr algn="ctr"/>
              <a:r>
                <a:rPr lang="pt-BR" sz="1600" i="1" dirty="0" err="1">
                  <a:solidFill>
                    <a:schemeClr val="bg1"/>
                  </a:solidFill>
                  <a:latin typeface="DIN Next LT Pro" panose="020B0503020203050203" pitchFamily="34" charset="77"/>
                </a:rPr>
                <a:t>Cryptosporidium</a:t>
              </a:r>
              <a:endParaRPr lang="pt-BR" sz="1600" i="1" dirty="0">
                <a:solidFill>
                  <a:schemeClr val="bg1"/>
                </a:solidFill>
                <a:latin typeface="DIN Next LT Pro" panose="020B0503020203050203" pitchFamily="34" charset="77"/>
              </a:endParaRPr>
            </a:p>
          </p:txBody>
        </p:sp>
      </p:grpSp>
      <p:sp>
        <p:nvSpPr>
          <p:cNvPr id="15" name="CaixaDeTexto 14">
            <a:extLst>
              <a:ext uri="{FF2B5EF4-FFF2-40B4-BE49-F238E27FC236}">
                <a16:creationId xmlns:a16="http://schemas.microsoft.com/office/drawing/2014/main" id="{02ED6321-E2DF-0F2F-FFD8-D04997618C5F}"/>
              </a:ext>
            </a:extLst>
          </p:cNvPr>
          <p:cNvSpPr txBox="1"/>
          <p:nvPr/>
        </p:nvSpPr>
        <p:spPr>
          <a:xfrm>
            <a:off x="10027547" y="42760"/>
            <a:ext cx="2337613" cy="646331"/>
          </a:xfrm>
          <a:prstGeom prst="rect">
            <a:avLst/>
          </a:prstGeom>
          <a:noFill/>
        </p:spPr>
        <p:txBody>
          <a:bodyPr wrap="square" rtlCol="0">
            <a:spAutoFit/>
          </a:bodyPr>
          <a:lstStyle/>
          <a:p>
            <a:r>
              <a:rPr lang="pt-BR" dirty="0">
                <a:latin typeface="DIN Next LT Pro Medium" panose="020B0503020203050203" pitchFamily="34" charset="77"/>
              </a:rPr>
              <a:t>@sylviacamposnutri</a:t>
            </a:r>
          </a:p>
          <a:p>
            <a:r>
              <a:rPr lang="pt-BR" dirty="0">
                <a:latin typeface="DIN Next LT Pro Medium" panose="020B0503020203050203" pitchFamily="34" charset="77"/>
              </a:rPr>
              <a:t>@dr.cristianorudge</a:t>
            </a:r>
          </a:p>
        </p:txBody>
      </p:sp>
      <p:sp>
        <p:nvSpPr>
          <p:cNvPr id="16" name="CaixaDeTexto 15">
            <a:extLst>
              <a:ext uri="{FF2B5EF4-FFF2-40B4-BE49-F238E27FC236}">
                <a16:creationId xmlns:a16="http://schemas.microsoft.com/office/drawing/2014/main" id="{682673AC-9F50-EFD2-5880-80B27AA1BD02}"/>
              </a:ext>
            </a:extLst>
          </p:cNvPr>
          <p:cNvSpPr txBox="1"/>
          <p:nvPr/>
        </p:nvSpPr>
        <p:spPr>
          <a:xfrm flipH="1">
            <a:off x="5149699" y="2189251"/>
            <a:ext cx="829340" cy="369332"/>
          </a:xfrm>
          <a:prstGeom prst="rect">
            <a:avLst/>
          </a:prstGeom>
          <a:noFill/>
        </p:spPr>
        <p:txBody>
          <a:bodyPr wrap="square" rtlCol="0">
            <a:spAutoFit/>
          </a:bodyPr>
          <a:lstStyle/>
          <a:p>
            <a:r>
              <a:rPr lang="pt-BR" b="1" dirty="0"/>
              <a:t>Reino</a:t>
            </a:r>
          </a:p>
        </p:txBody>
      </p:sp>
      <p:sp>
        <p:nvSpPr>
          <p:cNvPr id="17" name="CaixaDeTexto 16">
            <a:extLst>
              <a:ext uri="{FF2B5EF4-FFF2-40B4-BE49-F238E27FC236}">
                <a16:creationId xmlns:a16="http://schemas.microsoft.com/office/drawing/2014/main" id="{CB61B160-474C-5C85-D4C4-3506A93CAC89}"/>
              </a:ext>
            </a:extLst>
          </p:cNvPr>
          <p:cNvSpPr txBox="1"/>
          <p:nvPr/>
        </p:nvSpPr>
        <p:spPr>
          <a:xfrm flipH="1">
            <a:off x="4510139" y="3675309"/>
            <a:ext cx="829340" cy="369332"/>
          </a:xfrm>
          <a:prstGeom prst="rect">
            <a:avLst/>
          </a:prstGeom>
          <a:noFill/>
        </p:spPr>
        <p:txBody>
          <a:bodyPr wrap="square" rtlCol="0">
            <a:spAutoFit/>
          </a:bodyPr>
          <a:lstStyle/>
          <a:p>
            <a:r>
              <a:rPr lang="pt-BR" b="1" dirty="0"/>
              <a:t>Filos</a:t>
            </a:r>
          </a:p>
        </p:txBody>
      </p:sp>
      <p:grpSp>
        <p:nvGrpSpPr>
          <p:cNvPr id="21" name="Agrupar 20">
            <a:extLst>
              <a:ext uri="{FF2B5EF4-FFF2-40B4-BE49-F238E27FC236}">
                <a16:creationId xmlns:a16="http://schemas.microsoft.com/office/drawing/2014/main" id="{16312B27-162D-A119-96DB-B9AF897A7D53}"/>
              </a:ext>
            </a:extLst>
          </p:cNvPr>
          <p:cNvGrpSpPr/>
          <p:nvPr/>
        </p:nvGrpSpPr>
        <p:grpSpPr>
          <a:xfrm>
            <a:off x="157578" y="2155221"/>
            <a:ext cx="9339074" cy="4370442"/>
            <a:chOff x="157578" y="2155221"/>
            <a:chExt cx="9339074" cy="4370442"/>
          </a:xfrm>
        </p:grpSpPr>
        <p:pic>
          <p:nvPicPr>
            <p:cNvPr id="4" name="Imagem 3">
              <a:extLst>
                <a:ext uri="{FF2B5EF4-FFF2-40B4-BE49-F238E27FC236}">
                  <a16:creationId xmlns:a16="http://schemas.microsoft.com/office/drawing/2014/main" id="{CE68A7B5-7C84-EC79-969C-84FCBBCE2E46}"/>
                </a:ext>
              </a:extLst>
            </p:cNvPr>
            <p:cNvPicPr>
              <a:picLocks noChangeAspect="1"/>
            </p:cNvPicPr>
            <p:nvPr/>
          </p:nvPicPr>
          <p:blipFill>
            <a:blip r:embed="rId5"/>
            <a:stretch>
              <a:fillRect/>
            </a:stretch>
          </p:blipFill>
          <p:spPr>
            <a:xfrm>
              <a:off x="157578" y="2155221"/>
              <a:ext cx="9339074" cy="4370442"/>
            </a:xfrm>
            <a:prstGeom prst="rect">
              <a:avLst/>
            </a:prstGeom>
            <a:ln>
              <a:noFill/>
            </a:ln>
            <a:effectLst>
              <a:outerShdw blurRad="190500" algn="tl" rotWithShape="0">
                <a:srgbClr val="000000">
                  <a:alpha val="70000"/>
                </a:srgbClr>
              </a:outerShdw>
            </a:effectLst>
          </p:spPr>
        </p:pic>
        <p:sp>
          <p:nvSpPr>
            <p:cNvPr id="18" name="CaixaDeTexto 17">
              <a:extLst>
                <a:ext uri="{FF2B5EF4-FFF2-40B4-BE49-F238E27FC236}">
                  <a16:creationId xmlns:a16="http://schemas.microsoft.com/office/drawing/2014/main" id="{DD2425F1-E392-2C52-F64A-807975984304}"/>
                </a:ext>
              </a:extLst>
            </p:cNvPr>
            <p:cNvSpPr txBox="1"/>
            <p:nvPr/>
          </p:nvSpPr>
          <p:spPr>
            <a:xfrm flipH="1">
              <a:off x="8541812" y="4732298"/>
              <a:ext cx="924977" cy="338554"/>
            </a:xfrm>
            <a:prstGeom prst="rect">
              <a:avLst/>
            </a:prstGeom>
            <a:noFill/>
          </p:spPr>
          <p:txBody>
            <a:bodyPr wrap="square" rtlCol="0">
              <a:spAutoFit/>
            </a:bodyPr>
            <a:lstStyle/>
            <a:p>
              <a:r>
                <a:rPr lang="pt-BR" sz="1600" b="1" dirty="0"/>
                <a:t>Classe</a:t>
              </a:r>
            </a:p>
          </p:txBody>
        </p:sp>
      </p:grpSp>
    </p:spTree>
    <p:extLst>
      <p:ext uri="{BB962C8B-B14F-4D97-AF65-F5344CB8AC3E}">
        <p14:creationId xmlns:p14="http://schemas.microsoft.com/office/powerpoint/2010/main" val="97474470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8" name="Retângulo Arredondado 25">
            <a:extLst>
              <a:ext uri="{FF2B5EF4-FFF2-40B4-BE49-F238E27FC236}">
                <a16:creationId xmlns:a16="http://schemas.microsoft.com/office/drawing/2014/main" id="{6915304D-DCAD-72F0-BD92-342B016811C6}"/>
              </a:ext>
            </a:extLst>
          </p:cNvPr>
          <p:cNvSpPr/>
          <p:nvPr/>
        </p:nvSpPr>
        <p:spPr>
          <a:xfrm>
            <a:off x="1773328" y="1363324"/>
            <a:ext cx="9974172" cy="977900"/>
          </a:xfrm>
          <a:prstGeom prst="roundRect">
            <a:avLst>
              <a:gd name="adj" fmla="val 11235"/>
            </a:avLst>
          </a:prstGeom>
          <a:solidFill>
            <a:srgbClr val="A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200" dirty="0"/>
              <a:t>Primeiro fato a pensar: EXISTE MESMO UMA PARASITOSE?</a:t>
            </a:r>
          </a:p>
        </p:txBody>
      </p:sp>
      <p:sp>
        <p:nvSpPr>
          <p:cNvPr id="19" name="Retângulo Arredondado 26">
            <a:extLst>
              <a:ext uri="{FF2B5EF4-FFF2-40B4-BE49-F238E27FC236}">
                <a16:creationId xmlns:a16="http://schemas.microsoft.com/office/drawing/2014/main" id="{1C39FFA9-03B5-03D6-3470-815B9C0CD25E}"/>
              </a:ext>
            </a:extLst>
          </p:cNvPr>
          <p:cNvSpPr/>
          <p:nvPr/>
        </p:nvSpPr>
        <p:spPr>
          <a:xfrm>
            <a:off x="1773328" y="2507051"/>
            <a:ext cx="9974172" cy="1104281"/>
          </a:xfrm>
          <a:prstGeom prst="roundRect">
            <a:avLst>
              <a:gd name="adj" fmla="val 11235"/>
            </a:avLst>
          </a:pr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pt-BR" sz="2200" dirty="0"/>
              <a:t>Antes de pensar em desparasitar: INVESTIGUE doenças de base com sinais e sintomas semelhantes como SIBO, Alergias alimentares, SII, DII...</a:t>
            </a:r>
          </a:p>
        </p:txBody>
      </p:sp>
      <p:sp>
        <p:nvSpPr>
          <p:cNvPr id="20" name="Retângulo Arredondado 27">
            <a:extLst>
              <a:ext uri="{FF2B5EF4-FFF2-40B4-BE49-F238E27FC236}">
                <a16:creationId xmlns:a16="http://schemas.microsoft.com/office/drawing/2014/main" id="{452E5E5B-0C8E-ADCF-1298-1755436C0FA0}"/>
              </a:ext>
            </a:extLst>
          </p:cNvPr>
          <p:cNvSpPr/>
          <p:nvPr/>
        </p:nvSpPr>
        <p:spPr>
          <a:xfrm>
            <a:off x="1773328" y="3732474"/>
            <a:ext cx="9974172" cy="1372926"/>
          </a:xfrm>
          <a:prstGeom prst="roundRect">
            <a:avLst>
              <a:gd name="adj" fmla="val 1123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200" dirty="0">
                <a:solidFill>
                  <a:schemeClr val="tx1"/>
                </a:solidFill>
              </a:rPr>
              <a:t>Em algumas circunstâncias o medicamento será crucial. Em outros, as ervas podem ser o tratamento principal ou a terapia complementar, mas cuidado com a </a:t>
            </a:r>
            <a:r>
              <a:rPr lang="pt-BR" sz="2200" b="1" dirty="0">
                <a:solidFill>
                  <a:schemeClr val="tx1"/>
                </a:solidFill>
              </a:rPr>
              <a:t>TOXICIDADE HEPÁTICA</a:t>
            </a:r>
            <a:r>
              <a:rPr lang="pt-BR" sz="2200" dirty="0">
                <a:solidFill>
                  <a:schemeClr val="tx1"/>
                </a:solidFill>
              </a:rPr>
              <a:t>. Mantenha a análise laboratorial do paciente em dia!</a:t>
            </a:r>
          </a:p>
        </p:txBody>
      </p:sp>
      <p:sp>
        <p:nvSpPr>
          <p:cNvPr id="21" name="Retângulo Arredondado 28">
            <a:extLst>
              <a:ext uri="{FF2B5EF4-FFF2-40B4-BE49-F238E27FC236}">
                <a16:creationId xmlns:a16="http://schemas.microsoft.com/office/drawing/2014/main" id="{6E7DACB3-099B-4E2B-EE2F-4E96B01AFF7D}"/>
              </a:ext>
            </a:extLst>
          </p:cNvPr>
          <p:cNvSpPr/>
          <p:nvPr/>
        </p:nvSpPr>
        <p:spPr>
          <a:xfrm>
            <a:off x="1773328" y="5252541"/>
            <a:ext cx="9974172" cy="1066908"/>
          </a:xfrm>
          <a:prstGeom prst="roundRect">
            <a:avLst>
              <a:gd name="adj" fmla="val 11235"/>
            </a:avLst>
          </a:prstGeom>
          <a:solidFill>
            <a:srgbClr val="F0EAD8"/>
          </a:solidFill>
          <a:ln>
            <a:solidFill>
              <a:srgbClr val="99191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pt-BR" sz="2200" dirty="0">
                <a:solidFill>
                  <a:schemeClr val="tx1"/>
                </a:solidFill>
              </a:rPr>
              <a:t>A prevenção pode ser feita com ervas e especiarias......e....</a:t>
            </a:r>
          </a:p>
        </p:txBody>
      </p:sp>
      <p:sp>
        <p:nvSpPr>
          <p:cNvPr id="22" name="Seta para a Direita 19">
            <a:extLst>
              <a:ext uri="{FF2B5EF4-FFF2-40B4-BE49-F238E27FC236}">
                <a16:creationId xmlns:a16="http://schemas.microsoft.com/office/drawing/2014/main" id="{EF9C234F-798F-E408-A12C-C328BFA7A588}"/>
              </a:ext>
            </a:extLst>
          </p:cNvPr>
          <p:cNvSpPr/>
          <p:nvPr/>
        </p:nvSpPr>
        <p:spPr>
          <a:xfrm>
            <a:off x="-16607" y="1543933"/>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rgbClr val="AB3B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3" name="Seta para a Direita 19">
            <a:extLst>
              <a:ext uri="{FF2B5EF4-FFF2-40B4-BE49-F238E27FC236}">
                <a16:creationId xmlns:a16="http://schemas.microsoft.com/office/drawing/2014/main" id="{1F93EDC8-FD75-C6BE-2398-123EDD0114D9}"/>
              </a:ext>
            </a:extLst>
          </p:cNvPr>
          <p:cNvSpPr/>
          <p:nvPr/>
        </p:nvSpPr>
        <p:spPr>
          <a:xfrm>
            <a:off x="-16606" y="2685632"/>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rgbClr val="C75D5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4" name="Seta para a Direita 19">
            <a:extLst>
              <a:ext uri="{FF2B5EF4-FFF2-40B4-BE49-F238E27FC236}">
                <a16:creationId xmlns:a16="http://schemas.microsoft.com/office/drawing/2014/main" id="{1ACB2B34-EB71-A5B7-17C5-CF4045A750F4}"/>
              </a:ext>
            </a:extLst>
          </p:cNvPr>
          <p:cNvSpPr/>
          <p:nvPr/>
        </p:nvSpPr>
        <p:spPr>
          <a:xfrm>
            <a:off x="-16607" y="4076259"/>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5" name="Seta para a Direita 19">
            <a:extLst>
              <a:ext uri="{FF2B5EF4-FFF2-40B4-BE49-F238E27FC236}">
                <a16:creationId xmlns:a16="http://schemas.microsoft.com/office/drawing/2014/main" id="{915E0C9F-E777-579B-B941-519101FE52FF}"/>
              </a:ext>
            </a:extLst>
          </p:cNvPr>
          <p:cNvSpPr/>
          <p:nvPr/>
        </p:nvSpPr>
        <p:spPr>
          <a:xfrm>
            <a:off x="0" y="5465839"/>
            <a:ext cx="1529041" cy="600336"/>
          </a:xfrm>
          <a:custGeom>
            <a:avLst/>
            <a:gdLst>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510362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510362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7496 w 1457737"/>
              <a:gd name="connsiteY5" fmla="*/ 4182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11146 w 1457737"/>
              <a:gd name="connsiteY5" fmla="*/ 443613 h 680483"/>
              <a:gd name="connsiteX6" fmla="*/ 0 w 1457737"/>
              <a:gd name="connsiteY6" fmla="*/ 432390 h 680483"/>
              <a:gd name="connsiteX7" fmla="*/ 0 w 1457737"/>
              <a:gd name="connsiteY7" fmla="*/ 170121 h 680483"/>
              <a:gd name="connsiteX0" fmla="*/ 0 w 1457737"/>
              <a:gd name="connsiteY0" fmla="*/ 170121 h 680483"/>
              <a:gd name="connsiteX1" fmla="*/ 1117496 w 1457737"/>
              <a:gd name="connsiteY1" fmla="*/ 17012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57737"/>
              <a:gd name="connsiteY0" fmla="*/ 170121 h 680483"/>
              <a:gd name="connsiteX1" fmla="*/ 1114321 w 1457737"/>
              <a:gd name="connsiteY1" fmla="*/ 201871 h 680483"/>
              <a:gd name="connsiteX2" fmla="*/ 1117496 w 1457737"/>
              <a:gd name="connsiteY2" fmla="*/ 0 h 680483"/>
              <a:gd name="connsiteX3" fmla="*/ 1457737 w 1457737"/>
              <a:gd name="connsiteY3" fmla="*/ 340242 h 680483"/>
              <a:gd name="connsiteX4" fmla="*/ 1117496 w 1457737"/>
              <a:gd name="connsiteY4" fmla="*/ 680483 h 680483"/>
              <a:gd name="connsiteX5" fmla="*/ 1107971 w 1457737"/>
              <a:gd name="connsiteY5" fmla="*/ 427738 h 680483"/>
              <a:gd name="connsiteX6" fmla="*/ 0 w 1457737"/>
              <a:gd name="connsiteY6" fmla="*/ 432390 h 680483"/>
              <a:gd name="connsiteX7" fmla="*/ 0 w 1457737"/>
              <a:gd name="connsiteY7" fmla="*/ 170121 h 680483"/>
              <a:gd name="connsiteX0" fmla="*/ 0 w 1460912"/>
              <a:gd name="connsiteY0" fmla="*/ 198696 h 680483"/>
              <a:gd name="connsiteX1" fmla="*/ 1117496 w 1460912"/>
              <a:gd name="connsiteY1" fmla="*/ 201871 h 680483"/>
              <a:gd name="connsiteX2" fmla="*/ 1120671 w 1460912"/>
              <a:gd name="connsiteY2" fmla="*/ 0 h 680483"/>
              <a:gd name="connsiteX3" fmla="*/ 1460912 w 1460912"/>
              <a:gd name="connsiteY3" fmla="*/ 340242 h 680483"/>
              <a:gd name="connsiteX4" fmla="*/ 1120671 w 1460912"/>
              <a:gd name="connsiteY4" fmla="*/ 680483 h 680483"/>
              <a:gd name="connsiteX5" fmla="*/ 1111146 w 1460912"/>
              <a:gd name="connsiteY5" fmla="*/ 427738 h 680483"/>
              <a:gd name="connsiteX6" fmla="*/ 3175 w 1460912"/>
              <a:gd name="connsiteY6" fmla="*/ 432390 h 680483"/>
              <a:gd name="connsiteX7" fmla="*/ 0 w 1460912"/>
              <a:gd name="connsiteY7" fmla="*/ 198696 h 680483"/>
              <a:gd name="connsiteX0" fmla="*/ 0 w 1587912"/>
              <a:gd name="connsiteY0" fmla="*/ 198696 h 680483"/>
              <a:gd name="connsiteX1" fmla="*/ 1117496 w 1587912"/>
              <a:gd name="connsiteY1" fmla="*/ 201871 h 680483"/>
              <a:gd name="connsiteX2" fmla="*/ 1120671 w 1587912"/>
              <a:gd name="connsiteY2" fmla="*/ 0 h 680483"/>
              <a:gd name="connsiteX3" fmla="*/ 1587912 w 1587912"/>
              <a:gd name="connsiteY3" fmla="*/ 343417 h 680483"/>
              <a:gd name="connsiteX4" fmla="*/ 1120671 w 1587912"/>
              <a:gd name="connsiteY4" fmla="*/ 680483 h 680483"/>
              <a:gd name="connsiteX5" fmla="*/ 1111146 w 1587912"/>
              <a:gd name="connsiteY5" fmla="*/ 427738 h 680483"/>
              <a:gd name="connsiteX6" fmla="*/ 3175 w 1587912"/>
              <a:gd name="connsiteY6" fmla="*/ 432390 h 680483"/>
              <a:gd name="connsiteX7" fmla="*/ 0 w 1587912"/>
              <a:gd name="connsiteY7" fmla="*/ 198696 h 680483"/>
              <a:gd name="connsiteX0" fmla="*/ 0 w 1657762"/>
              <a:gd name="connsiteY0" fmla="*/ 198696 h 680483"/>
              <a:gd name="connsiteX1" fmla="*/ 1117496 w 1657762"/>
              <a:gd name="connsiteY1" fmla="*/ 201871 h 680483"/>
              <a:gd name="connsiteX2" fmla="*/ 1120671 w 1657762"/>
              <a:gd name="connsiteY2" fmla="*/ 0 h 680483"/>
              <a:gd name="connsiteX3" fmla="*/ 1657762 w 1657762"/>
              <a:gd name="connsiteY3" fmla="*/ 337067 h 680483"/>
              <a:gd name="connsiteX4" fmla="*/ 1120671 w 1657762"/>
              <a:gd name="connsiteY4" fmla="*/ 680483 h 680483"/>
              <a:gd name="connsiteX5" fmla="*/ 1111146 w 1657762"/>
              <a:gd name="connsiteY5" fmla="*/ 427738 h 680483"/>
              <a:gd name="connsiteX6" fmla="*/ 3175 w 1657762"/>
              <a:gd name="connsiteY6" fmla="*/ 432390 h 680483"/>
              <a:gd name="connsiteX7" fmla="*/ 0 w 1657762"/>
              <a:gd name="connsiteY7" fmla="*/ 198696 h 680483"/>
              <a:gd name="connsiteX0" fmla="*/ 0 w 1648237"/>
              <a:gd name="connsiteY0" fmla="*/ 198696 h 680483"/>
              <a:gd name="connsiteX1" fmla="*/ 1117496 w 1648237"/>
              <a:gd name="connsiteY1" fmla="*/ 201871 h 680483"/>
              <a:gd name="connsiteX2" fmla="*/ 1120671 w 1648237"/>
              <a:gd name="connsiteY2" fmla="*/ 0 h 680483"/>
              <a:gd name="connsiteX3" fmla="*/ 1648237 w 1648237"/>
              <a:gd name="connsiteY3" fmla="*/ 318017 h 680483"/>
              <a:gd name="connsiteX4" fmla="*/ 1120671 w 1648237"/>
              <a:gd name="connsiteY4" fmla="*/ 680483 h 680483"/>
              <a:gd name="connsiteX5" fmla="*/ 1111146 w 1648237"/>
              <a:gd name="connsiteY5" fmla="*/ 427738 h 680483"/>
              <a:gd name="connsiteX6" fmla="*/ 3175 w 1648237"/>
              <a:gd name="connsiteY6" fmla="*/ 432390 h 680483"/>
              <a:gd name="connsiteX7" fmla="*/ 0 w 1648237"/>
              <a:gd name="connsiteY7" fmla="*/ 198696 h 680483"/>
              <a:gd name="connsiteX0" fmla="*/ 0 w 1654587"/>
              <a:gd name="connsiteY0" fmla="*/ 198696 h 680483"/>
              <a:gd name="connsiteX1" fmla="*/ 1117496 w 1654587"/>
              <a:gd name="connsiteY1" fmla="*/ 201871 h 680483"/>
              <a:gd name="connsiteX2" fmla="*/ 1120671 w 1654587"/>
              <a:gd name="connsiteY2" fmla="*/ 0 h 680483"/>
              <a:gd name="connsiteX3" fmla="*/ 1654587 w 1654587"/>
              <a:gd name="connsiteY3" fmla="*/ 333892 h 680483"/>
              <a:gd name="connsiteX4" fmla="*/ 1120671 w 1654587"/>
              <a:gd name="connsiteY4" fmla="*/ 680483 h 680483"/>
              <a:gd name="connsiteX5" fmla="*/ 1111146 w 1654587"/>
              <a:gd name="connsiteY5" fmla="*/ 427738 h 680483"/>
              <a:gd name="connsiteX6" fmla="*/ 3175 w 1654587"/>
              <a:gd name="connsiteY6" fmla="*/ 432390 h 680483"/>
              <a:gd name="connsiteX7" fmla="*/ 0 w 1654587"/>
              <a:gd name="connsiteY7" fmla="*/ 198696 h 680483"/>
              <a:gd name="connsiteX0" fmla="*/ 0 w 1638712"/>
              <a:gd name="connsiteY0" fmla="*/ 198696 h 680483"/>
              <a:gd name="connsiteX1" fmla="*/ 1117496 w 1638712"/>
              <a:gd name="connsiteY1" fmla="*/ 201871 h 680483"/>
              <a:gd name="connsiteX2" fmla="*/ 1120671 w 1638712"/>
              <a:gd name="connsiteY2" fmla="*/ 0 h 680483"/>
              <a:gd name="connsiteX3" fmla="*/ 1638712 w 1638712"/>
              <a:gd name="connsiteY3" fmla="*/ 314842 h 680483"/>
              <a:gd name="connsiteX4" fmla="*/ 1120671 w 1638712"/>
              <a:gd name="connsiteY4" fmla="*/ 680483 h 680483"/>
              <a:gd name="connsiteX5" fmla="*/ 1111146 w 1638712"/>
              <a:gd name="connsiteY5" fmla="*/ 427738 h 680483"/>
              <a:gd name="connsiteX6" fmla="*/ 3175 w 1638712"/>
              <a:gd name="connsiteY6" fmla="*/ 432390 h 680483"/>
              <a:gd name="connsiteX7" fmla="*/ 0 w 1638712"/>
              <a:gd name="connsiteY7" fmla="*/ 198696 h 680483"/>
              <a:gd name="connsiteX0" fmla="*/ 0 w 1638712"/>
              <a:gd name="connsiteY0" fmla="*/ 198696 h 651908"/>
              <a:gd name="connsiteX1" fmla="*/ 1117496 w 1638712"/>
              <a:gd name="connsiteY1" fmla="*/ 201871 h 651908"/>
              <a:gd name="connsiteX2" fmla="*/ 1120671 w 1638712"/>
              <a:gd name="connsiteY2" fmla="*/ 0 h 651908"/>
              <a:gd name="connsiteX3" fmla="*/ 1638712 w 1638712"/>
              <a:gd name="connsiteY3" fmla="*/ 314842 h 651908"/>
              <a:gd name="connsiteX4" fmla="*/ 1120671 w 1638712"/>
              <a:gd name="connsiteY4" fmla="*/ 651908 h 651908"/>
              <a:gd name="connsiteX5" fmla="*/ 1111146 w 1638712"/>
              <a:gd name="connsiteY5" fmla="*/ 427738 h 651908"/>
              <a:gd name="connsiteX6" fmla="*/ 3175 w 1638712"/>
              <a:gd name="connsiteY6" fmla="*/ 432390 h 651908"/>
              <a:gd name="connsiteX7" fmla="*/ 0 w 1638712"/>
              <a:gd name="connsiteY7" fmla="*/ 198696 h 651908"/>
              <a:gd name="connsiteX0" fmla="*/ 0 w 1638712"/>
              <a:gd name="connsiteY0" fmla="*/ 198696 h 623333"/>
              <a:gd name="connsiteX1" fmla="*/ 1117496 w 1638712"/>
              <a:gd name="connsiteY1" fmla="*/ 201871 h 623333"/>
              <a:gd name="connsiteX2" fmla="*/ 1120671 w 1638712"/>
              <a:gd name="connsiteY2" fmla="*/ 0 h 623333"/>
              <a:gd name="connsiteX3" fmla="*/ 1638712 w 1638712"/>
              <a:gd name="connsiteY3" fmla="*/ 314842 h 623333"/>
              <a:gd name="connsiteX4" fmla="*/ 1117496 w 1638712"/>
              <a:gd name="connsiteY4" fmla="*/ 623333 h 623333"/>
              <a:gd name="connsiteX5" fmla="*/ 1111146 w 1638712"/>
              <a:gd name="connsiteY5" fmla="*/ 427738 h 623333"/>
              <a:gd name="connsiteX6" fmla="*/ 3175 w 1638712"/>
              <a:gd name="connsiteY6" fmla="*/ 432390 h 623333"/>
              <a:gd name="connsiteX7" fmla="*/ 0 w 1638712"/>
              <a:gd name="connsiteY7" fmla="*/ 198696 h 623333"/>
              <a:gd name="connsiteX0" fmla="*/ 0 w 1638712"/>
              <a:gd name="connsiteY0" fmla="*/ 198696 h 591583"/>
              <a:gd name="connsiteX1" fmla="*/ 1117496 w 1638712"/>
              <a:gd name="connsiteY1" fmla="*/ 201871 h 591583"/>
              <a:gd name="connsiteX2" fmla="*/ 1120671 w 1638712"/>
              <a:gd name="connsiteY2" fmla="*/ 0 h 591583"/>
              <a:gd name="connsiteX3" fmla="*/ 1638712 w 1638712"/>
              <a:gd name="connsiteY3" fmla="*/ 314842 h 591583"/>
              <a:gd name="connsiteX4" fmla="*/ 1117496 w 1638712"/>
              <a:gd name="connsiteY4" fmla="*/ 591583 h 591583"/>
              <a:gd name="connsiteX5" fmla="*/ 1111146 w 1638712"/>
              <a:gd name="connsiteY5" fmla="*/ 427738 h 591583"/>
              <a:gd name="connsiteX6" fmla="*/ 3175 w 1638712"/>
              <a:gd name="connsiteY6" fmla="*/ 432390 h 591583"/>
              <a:gd name="connsiteX7" fmla="*/ 0 w 1638712"/>
              <a:gd name="connsiteY7" fmla="*/ 198696 h 591583"/>
              <a:gd name="connsiteX0" fmla="*/ 0 w 1673637"/>
              <a:gd name="connsiteY0" fmla="*/ 198696 h 591583"/>
              <a:gd name="connsiteX1" fmla="*/ 1117496 w 1673637"/>
              <a:gd name="connsiteY1" fmla="*/ 201871 h 591583"/>
              <a:gd name="connsiteX2" fmla="*/ 1120671 w 1673637"/>
              <a:gd name="connsiteY2" fmla="*/ 0 h 591583"/>
              <a:gd name="connsiteX3" fmla="*/ 1673637 w 1673637"/>
              <a:gd name="connsiteY3" fmla="*/ 340242 h 591583"/>
              <a:gd name="connsiteX4" fmla="*/ 1117496 w 1673637"/>
              <a:gd name="connsiteY4" fmla="*/ 591583 h 591583"/>
              <a:gd name="connsiteX5" fmla="*/ 1111146 w 1673637"/>
              <a:gd name="connsiteY5" fmla="*/ 427738 h 591583"/>
              <a:gd name="connsiteX6" fmla="*/ 3175 w 1673637"/>
              <a:gd name="connsiteY6" fmla="*/ 432390 h 591583"/>
              <a:gd name="connsiteX7" fmla="*/ 0 w 1673637"/>
              <a:gd name="connsiteY7" fmla="*/ 198696 h 591583"/>
              <a:gd name="connsiteX0" fmla="*/ 0 w 1667287"/>
              <a:gd name="connsiteY0" fmla="*/ 198696 h 591583"/>
              <a:gd name="connsiteX1" fmla="*/ 1117496 w 1667287"/>
              <a:gd name="connsiteY1" fmla="*/ 201871 h 591583"/>
              <a:gd name="connsiteX2" fmla="*/ 1120671 w 1667287"/>
              <a:gd name="connsiteY2" fmla="*/ 0 h 591583"/>
              <a:gd name="connsiteX3" fmla="*/ 1667287 w 1667287"/>
              <a:gd name="connsiteY3" fmla="*/ 318017 h 591583"/>
              <a:gd name="connsiteX4" fmla="*/ 1117496 w 1667287"/>
              <a:gd name="connsiteY4" fmla="*/ 591583 h 591583"/>
              <a:gd name="connsiteX5" fmla="*/ 1111146 w 1667287"/>
              <a:gd name="connsiteY5" fmla="*/ 427738 h 591583"/>
              <a:gd name="connsiteX6" fmla="*/ 3175 w 1667287"/>
              <a:gd name="connsiteY6" fmla="*/ 432390 h 591583"/>
              <a:gd name="connsiteX7" fmla="*/ 0 w 1667287"/>
              <a:gd name="connsiteY7" fmla="*/ 198696 h 591583"/>
              <a:gd name="connsiteX0" fmla="*/ 0 w 1667287"/>
              <a:gd name="connsiteY0" fmla="*/ 198696 h 629683"/>
              <a:gd name="connsiteX1" fmla="*/ 1117496 w 1667287"/>
              <a:gd name="connsiteY1" fmla="*/ 201871 h 629683"/>
              <a:gd name="connsiteX2" fmla="*/ 1120671 w 1667287"/>
              <a:gd name="connsiteY2" fmla="*/ 0 h 629683"/>
              <a:gd name="connsiteX3" fmla="*/ 1667287 w 1667287"/>
              <a:gd name="connsiteY3" fmla="*/ 318017 h 629683"/>
              <a:gd name="connsiteX4" fmla="*/ 1117496 w 1667287"/>
              <a:gd name="connsiteY4" fmla="*/ 629683 h 629683"/>
              <a:gd name="connsiteX5" fmla="*/ 1111146 w 1667287"/>
              <a:gd name="connsiteY5" fmla="*/ 427738 h 629683"/>
              <a:gd name="connsiteX6" fmla="*/ 3175 w 1667287"/>
              <a:gd name="connsiteY6" fmla="*/ 432390 h 629683"/>
              <a:gd name="connsiteX7" fmla="*/ 0 w 1667287"/>
              <a:gd name="connsiteY7" fmla="*/ 198696 h 629683"/>
              <a:gd name="connsiteX0" fmla="*/ 0 w 1603787"/>
              <a:gd name="connsiteY0" fmla="*/ 198696 h 629683"/>
              <a:gd name="connsiteX1" fmla="*/ 1117496 w 1603787"/>
              <a:gd name="connsiteY1" fmla="*/ 201871 h 629683"/>
              <a:gd name="connsiteX2" fmla="*/ 1120671 w 1603787"/>
              <a:gd name="connsiteY2" fmla="*/ 0 h 629683"/>
              <a:gd name="connsiteX3" fmla="*/ 1603787 w 1603787"/>
              <a:gd name="connsiteY3" fmla="*/ 314842 h 629683"/>
              <a:gd name="connsiteX4" fmla="*/ 1117496 w 1603787"/>
              <a:gd name="connsiteY4" fmla="*/ 629683 h 629683"/>
              <a:gd name="connsiteX5" fmla="*/ 1111146 w 1603787"/>
              <a:gd name="connsiteY5" fmla="*/ 427738 h 629683"/>
              <a:gd name="connsiteX6" fmla="*/ 3175 w 1603787"/>
              <a:gd name="connsiteY6" fmla="*/ 432390 h 629683"/>
              <a:gd name="connsiteX7" fmla="*/ 0 w 1603787"/>
              <a:gd name="connsiteY7" fmla="*/ 198696 h 6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603787" h="629683">
                <a:moveTo>
                  <a:pt x="0" y="198696"/>
                </a:moveTo>
                <a:lnTo>
                  <a:pt x="1117496" y="201871"/>
                </a:lnTo>
                <a:cubicBezTo>
                  <a:pt x="1118554" y="134581"/>
                  <a:pt x="1119613" y="67290"/>
                  <a:pt x="1120671" y="0"/>
                </a:cubicBezTo>
                <a:lnTo>
                  <a:pt x="1603787" y="314842"/>
                </a:lnTo>
                <a:lnTo>
                  <a:pt x="1117496" y="629683"/>
                </a:lnTo>
                <a:lnTo>
                  <a:pt x="1111146" y="427738"/>
                </a:lnTo>
                <a:lnTo>
                  <a:pt x="3175" y="432390"/>
                </a:lnTo>
                <a:cubicBezTo>
                  <a:pt x="2117" y="354492"/>
                  <a:pt x="1058" y="276594"/>
                  <a:pt x="0" y="198696"/>
                </a:cubicBezTo>
                <a:close/>
              </a:path>
            </a:pathLst>
          </a:custGeom>
          <a:noFill/>
          <a:ln>
            <a:solidFill>
              <a:srgbClr val="EFE6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8" name="Google Shape;169;p8">
            <a:extLst>
              <a:ext uri="{FF2B5EF4-FFF2-40B4-BE49-F238E27FC236}">
                <a16:creationId xmlns:a16="http://schemas.microsoft.com/office/drawing/2014/main" id="{6B4D593F-23A6-6B55-AB78-7F263880E1F8}"/>
              </a:ext>
            </a:extLst>
          </p:cNvPr>
          <p:cNvSpPr txBox="1"/>
          <p:nvPr/>
        </p:nvSpPr>
        <p:spPr>
          <a:xfrm>
            <a:off x="21493" y="40908"/>
            <a:ext cx="7855181" cy="1015622"/>
          </a:xfrm>
          <a:prstGeom prst="rect">
            <a:avLst/>
          </a:prstGeom>
          <a:noFill/>
          <a:ln>
            <a:noFill/>
          </a:ln>
        </p:spPr>
        <p:txBody>
          <a:bodyPr spcFirstLastPara="1" wrap="square" lIns="91425" tIns="45700" rIns="91425" bIns="45700" anchor="t" anchorCtr="0">
            <a:spAutoFit/>
          </a:bodyPr>
          <a:lstStyle/>
          <a:p>
            <a:pPr algn="ctr"/>
            <a:r>
              <a:rPr lang="en-US" sz="6000" b="1" dirty="0">
                <a:solidFill>
                  <a:schemeClr val="bg1"/>
                </a:solidFill>
                <a:latin typeface="Baguet Script" panose="00000500000000000000" pitchFamily="2" charset="0"/>
                <a:ea typeface="Poppins"/>
                <a:cs typeface="Poppins"/>
                <a:sym typeface="Poppins"/>
              </a:rPr>
              <a:t>Take home messages…</a:t>
            </a:r>
          </a:p>
        </p:txBody>
      </p:sp>
      <p:pic>
        <p:nvPicPr>
          <p:cNvPr id="49154" name="Picture 2" descr="Câmara de Vereadores de Guaíba - ATENÇÃO!">
            <a:extLst>
              <a:ext uri="{FF2B5EF4-FFF2-40B4-BE49-F238E27FC236}">
                <a16:creationId xmlns:a16="http://schemas.microsoft.com/office/drawing/2014/main" id="{89BEF2EE-6FA8-1C43-871D-F1C91D579FBB}"/>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096553">
            <a:off x="8999530" y="218384"/>
            <a:ext cx="2902187" cy="1985080"/>
          </a:xfrm>
          <a:prstGeom prst="rect">
            <a:avLst/>
          </a:prstGeom>
          <a:noFill/>
          <a:extLst>
            <a:ext uri="{909E8E84-426E-40DD-AFC4-6F175D3DCCD1}">
              <a14:hiddenFill xmlns:a14="http://schemas.microsoft.com/office/drawing/2010/main">
                <a:solidFill>
                  <a:srgbClr val="FFFFFF"/>
                </a:solidFill>
              </a14:hiddenFill>
            </a:ext>
          </a:extLst>
        </p:spPr>
      </p:pic>
      <p:sp>
        <p:nvSpPr>
          <p:cNvPr id="29" name="CaixaDeTexto 28">
            <a:extLst>
              <a:ext uri="{FF2B5EF4-FFF2-40B4-BE49-F238E27FC236}">
                <a16:creationId xmlns:a16="http://schemas.microsoft.com/office/drawing/2014/main" id="{842EC075-26F8-215B-AE92-1C87BFFA8456}"/>
              </a:ext>
            </a:extLst>
          </p:cNvPr>
          <p:cNvSpPr txBox="1"/>
          <p:nvPr/>
        </p:nvSpPr>
        <p:spPr>
          <a:xfrm>
            <a:off x="4651434" y="6498660"/>
            <a:ext cx="4100211" cy="338554"/>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@dr.cristianorudge</a:t>
            </a:r>
          </a:p>
        </p:txBody>
      </p:sp>
    </p:spTree>
    <p:extLst>
      <p:ext uri="{BB962C8B-B14F-4D97-AF65-F5344CB8AC3E}">
        <p14:creationId xmlns:p14="http://schemas.microsoft.com/office/powerpoint/2010/main" val="118235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500" fill="hold"/>
                                        <p:tgtEl>
                                          <p:spTgt spid="22"/>
                                        </p:tgtEl>
                                        <p:attrNameLst>
                                          <p:attrName>ppt_w</p:attrName>
                                        </p:attrNameLst>
                                      </p:cBhvr>
                                      <p:tavLst>
                                        <p:tav tm="0">
                                          <p:val>
                                            <p:fltVal val="0"/>
                                          </p:val>
                                        </p:tav>
                                        <p:tav tm="100000">
                                          <p:val>
                                            <p:strVal val="#ppt_w"/>
                                          </p:val>
                                        </p:tav>
                                      </p:tavLst>
                                    </p:anim>
                                    <p:anim calcmode="lin" valueType="num">
                                      <p:cBhvr>
                                        <p:cTn id="8" dur="500" fill="hold"/>
                                        <p:tgtEl>
                                          <p:spTgt spid="22"/>
                                        </p:tgtEl>
                                        <p:attrNameLst>
                                          <p:attrName>ppt_h</p:attrName>
                                        </p:attrNameLst>
                                      </p:cBhvr>
                                      <p:tavLst>
                                        <p:tav tm="0">
                                          <p:val>
                                            <p:fltVal val="0"/>
                                          </p:val>
                                        </p:tav>
                                        <p:tav tm="100000">
                                          <p:val>
                                            <p:strVal val="#ppt_h"/>
                                          </p:val>
                                        </p:tav>
                                      </p:tavLst>
                                    </p:anim>
                                    <p:animEffect transition="in" filter="fade">
                                      <p:cBhvr>
                                        <p:cTn id="9" dur="500"/>
                                        <p:tgtEl>
                                          <p:spTgt spid="2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p:cTn id="19" dur="500" fill="hold"/>
                                        <p:tgtEl>
                                          <p:spTgt spid="23"/>
                                        </p:tgtEl>
                                        <p:attrNameLst>
                                          <p:attrName>ppt_w</p:attrName>
                                        </p:attrNameLst>
                                      </p:cBhvr>
                                      <p:tavLst>
                                        <p:tav tm="0">
                                          <p:val>
                                            <p:fltVal val="0"/>
                                          </p:val>
                                        </p:tav>
                                        <p:tav tm="100000">
                                          <p:val>
                                            <p:strVal val="#ppt_w"/>
                                          </p:val>
                                        </p:tav>
                                      </p:tavLst>
                                    </p:anim>
                                    <p:anim calcmode="lin" valueType="num">
                                      <p:cBhvr>
                                        <p:cTn id="20" dur="500" fill="hold"/>
                                        <p:tgtEl>
                                          <p:spTgt spid="23"/>
                                        </p:tgtEl>
                                        <p:attrNameLst>
                                          <p:attrName>ppt_h</p:attrName>
                                        </p:attrNameLst>
                                      </p:cBhvr>
                                      <p:tavLst>
                                        <p:tav tm="0">
                                          <p:val>
                                            <p:fltVal val="0"/>
                                          </p:val>
                                        </p:tav>
                                        <p:tav tm="100000">
                                          <p:val>
                                            <p:strVal val="#ppt_h"/>
                                          </p:val>
                                        </p:tav>
                                      </p:tavLst>
                                    </p:anim>
                                    <p:animEffect transition="in" filter="fade">
                                      <p:cBhvr>
                                        <p:cTn id="21" dur="500"/>
                                        <p:tgtEl>
                                          <p:spTgt spid="23"/>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p:cTn id="24" dur="500" fill="hold"/>
                                        <p:tgtEl>
                                          <p:spTgt spid="19"/>
                                        </p:tgtEl>
                                        <p:attrNameLst>
                                          <p:attrName>ppt_w</p:attrName>
                                        </p:attrNameLst>
                                      </p:cBhvr>
                                      <p:tavLst>
                                        <p:tav tm="0">
                                          <p:val>
                                            <p:fltVal val="0"/>
                                          </p:val>
                                        </p:tav>
                                        <p:tav tm="100000">
                                          <p:val>
                                            <p:strVal val="#ppt_w"/>
                                          </p:val>
                                        </p:tav>
                                      </p:tavLst>
                                    </p:anim>
                                    <p:anim calcmode="lin" valueType="num">
                                      <p:cBhvr>
                                        <p:cTn id="25" dur="500" fill="hold"/>
                                        <p:tgtEl>
                                          <p:spTgt spid="19"/>
                                        </p:tgtEl>
                                        <p:attrNameLst>
                                          <p:attrName>ppt_h</p:attrName>
                                        </p:attrNameLst>
                                      </p:cBhvr>
                                      <p:tavLst>
                                        <p:tav tm="0">
                                          <p:val>
                                            <p:fltVal val="0"/>
                                          </p:val>
                                        </p:tav>
                                        <p:tav tm="100000">
                                          <p:val>
                                            <p:strVal val="#ppt_h"/>
                                          </p:val>
                                        </p:tav>
                                      </p:tavLst>
                                    </p:anim>
                                    <p:animEffect transition="in" filter="fade">
                                      <p:cBhvr>
                                        <p:cTn id="26" dur="500"/>
                                        <p:tgtEl>
                                          <p:spTgt spid="19"/>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p:cTn id="31" dur="500" fill="hold"/>
                                        <p:tgtEl>
                                          <p:spTgt spid="24"/>
                                        </p:tgtEl>
                                        <p:attrNameLst>
                                          <p:attrName>ppt_w</p:attrName>
                                        </p:attrNameLst>
                                      </p:cBhvr>
                                      <p:tavLst>
                                        <p:tav tm="0">
                                          <p:val>
                                            <p:fltVal val="0"/>
                                          </p:val>
                                        </p:tav>
                                        <p:tav tm="100000">
                                          <p:val>
                                            <p:strVal val="#ppt_w"/>
                                          </p:val>
                                        </p:tav>
                                      </p:tavLst>
                                    </p:anim>
                                    <p:anim calcmode="lin" valueType="num">
                                      <p:cBhvr>
                                        <p:cTn id="32" dur="500" fill="hold"/>
                                        <p:tgtEl>
                                          <p:spTgt spid="24"/>
                                        </p:tgtEl>
                                        <p:attrNameLst>
                                          <p:attrName>ppt_h</p:attrName>
                                        </p:attrNameLst>
                                      </p:cBhvr>
                                      <p:tavLst>
                                        <p:tav tm="0">
                                          <p:val>
                                            <p:fltVal val="0"/>
                                          </p:val>
                                        </p:tav>
                                        <p:tav tm="100000">
                                          <p:val>
                                            <p:strVal val="#ppt_h"/>
                                          </p:val>
                                        </p:tav>
                                      </p:tavLst>
                                    </p:anim>
                                    <p:animEffect transition="in" filter="fade">
                                      <p:cBhvr>
                                        <p:cTn id="33" dur="500"/>
                                        <p:tgtEl>
                                          <p:spTgt spid="24"/>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0"/>
                                        </p:tgtEl>
                                        <p:attrNameLst>
                                          <p:attrName>style.visibility</p:attrName>
                                        </p:attrNameLst>
                                      </p:cBhvr>
                                      <p:to>
                                        <p:strVal val="visible"/>
                                      </p:to>
                                    </p:set>
                                    <p:anim calcmode="lin" valueType="num">
                                      <p:cBhvr>
                                        <p:cTn id="36" dur="500" fill="hold"/>
                                        <p:tgtEl>
                                          <p:spTgt spid="20"/>
                                        </p:tgtEl>
                                        <p:attrNameLst>
                                          <p:attrName>ppt_w</p:attrName>
                                        </p:attrNameLst>
                                      </p:cBhvr>
                                      <p:tavLst>
                                        <p:tav tm="0">
                                          <p:val>
                                            <p:fltVal val="0"/>
                                          </p:val>
                                        </p:tav>
                                        <p:tav tm="100000">
                                          <p:val>
                                            <p:strVal val="#ppt_w"/>
                                          </p:val>
                                        </p:tav>
                                      </p:tavLst>
                                    </p:anim>
                                    <p:anim calcmode="lin" valueType="num">
                                      <p:cBhvr>
                                        <p:cTn id="37" dur="500" fill="hold"/>
                                        <p:tgtEl>
                                          <p:spTgt spid="20"/>
                                        </p:tgtEl>
                                        <p:attrNameLst>
                                          <p:attrName>ppt_h</p:attrName>
                                        </p:attrNameLst>
                                      </p:cBhvr>
                                      <p:tavLst>
                                        <p:tav tm="0">
                                          <p:val>
                                            <p:fltVal val="0"/>
                                          </p:val>
                                        </p:tav>
                                        <p:tav tm="100000">
                                          <p:val>
                                            <p:strVal val="#ppt_h"/>
                                          </p:val>
                                        </p:tav>
                                      </p:tavLst>
                                    </p:anim>
                                    <p:animEffect transition="in" filter="fade">
                                      <p:cBhvr>
                                        <p:cTn id="38" dur="5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anim calcmode="lin" valueType="num">
                                      <p:cBhvr>
                                        <p:cTn id="43" dur="500" fill="hold"/>
                                        <p:tgtEl>
                                          <p:spTgt spid="25"/>
                                        </p:tgtEl>
                                        <p:attrNameLst>
                                          <p:attrName>ppt_w</p:attrName>
                                        </p:attrNameLst>
                                      </p:cBhvr>
                                      <p:tavLst>
                                        <p:tav tm="0">
                                          <p:val>
                                            <p:fltVal val="0"/>
                                          </p:val>
                                        </p:tav>
                                        <p:tav tm="100000">
                                          <p:val>
                                            <p:strVal val="#ppt_w"/>
                                          </p:val>
                                        </p:tav>
                                      </p:tavLst>
                                    </p:anim>
                                    <p:anim calcmode="lin" valueType="num">
                                      <p:cBhvr>
                                        <p:cTn id="44" dur="500" fill="hold"/>
                                        <p:tgtEl>
                                          <p:spTgt spid="25"/>
                                        </p:tgtEl>
                                        <p:attrNameLst>
                                          <p:attrName>ppt_h</p:attrName>
                                        </p:attrNameLst>
                                      </p:cBhvr>
                                      <p:tavLst>
                                        <p:tav tm="0">
                                          <p:val>
                                            <p:fltVal val="0"/>
                                          </p:val>
                                        </p:tav>
                                        <p:tav tm="100000">
                                          <p:val>
                                            <p:strVal val="#ppt_h"/>
                                          </p:val>
                                        </p:tav>
                                      </p:tavLst>
                                    </p:anim>
                                    <p:animEffect transition="in" filter="fade">
                                      <p:cBhvr>
                                        <p:cTn id="45" dur="500"/>
                                        <p:tgtEl>
                                          <p:spTgt spid="25"/>
                                        </p:tgtEl>
                                      </p:cBhvr>
                                    </p:animEffect>
                                  </p:childTnLst>
                                </p:cTn>
                              </p:par>
                              <p:par>
                                <p:cTn id="46" presetID="53" presetClass="entr" presetSubtype="16" fill="hold" grpId="0"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p:cTn id="48" dur="500" fill="hold"/>
                                        <p:tgtEl>
                                          <p:spTgt spid="21"/>
                                        </p:tgtEl>
                                        <p:attrNameLst>
                                          <p:attrName>ppt_w</p:attrName>
                                        </p:attrNameLst>
                                      </p:cBhvr>
                                      <p:tavLst>
                                        <p:tav tm="0">
                                          <p:val>
                                            <p:fltVal val="0"/>
                                          </p:val>
                                        </p:tav>
                                        <p:tav tm="100000">
                                          <p:val>
                                            <p:strVal val="#ppt_w"/>
                                          </p:val>
                                        </p:tav>
                                      </p:tavLst>
                                    </p:anim>
                                    <p:anim calcmode="lin" valueType="num">
                                      <p:cBhvr>
                                        <p:cTn id="49" dur="500" fill="hold"/>
                                        <p:tgtEl>
                                          <p:spTgt spid="21"/>
                                        </p:tgtEl>
                                        <p:attrNameLst>
                                          <p:attrName>ppt_h</p:attrName>
                                        </p:attrNameLst>
                                      </p:cBhvr>
                                      <p:tavLst>
                                        <p:tav tm="0">
                                          <p:val>
                                            <p:fltVal val="0"/>
                                          </p:val>
                                        </p:tav>
                                        <p:tav tm="100000">
                                          <p:val>
                                            <p:strVal val="#ppt_h"/>
                                          </p:val>
                                        </p:tav>
                                      </p:tavLst>
                                    </p:anim>
                                    <p:animEffect transition="in" filter="fade">
                                      <p:cBhvr>
                                        <p:cTn id="5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3" grpId="0" animBg="1"/>
      <p:bldP spid="24" grpId="0" animBg="1"/>
      <p:bldP spid="2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tângulo 12">
            <a:extLst>
              <a:ext uri="{FF2B5EF4-FFF2-40B4-BE49-F238E27FC236}">
                <a16:creationId xmlns:a16="http://schemas.microsoft.com/office/drawing/2014/main" id="{BE955E1F-2D4B-BED7-735D-70319695289C}"/>
              </a:ext>
            </a:extLst>
          </p:cNvPr>
          <p:cNvSpPr>
            <a:spLocks/>
          </p:cNvSpPr>
          <p:nvPr/>
        </p:nvSpPr>
        <p:spPr>
          <a:xfrm>
            <a:off x="0" y="0"/>
            <a:ext cx="12192000"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pic>
        <p:nvPicPr>
          <p:cNvPr id="2" name="Picture 3">
            <a:extLst>
              <a:ext uri="{FF2B5EF4-FFF2-40B4-BE49-F238E27FC236}">
                <a16:creationId xmlns:a16="http://schemas.microsoft.com/office/drawing/2014/main" id="{81AA31EC-37FA-EBB2-E7D4-292253851B30}"/>
              </a:ext>
            </a:extLst>
          </p:cNvPr>
          <p:cNvPicPr>
            <a:picLocks noChangeAspect="1" noChangeArrowheads="1"/>
          </p:cNvPicPr>
          <p:nvPr/>
        </p:nvPicPr>
        <p:blipFill>
          <a:blip r:embed="rId3"/>
          <a:srcRect/>
          <a:stretch>
            <a:fillRect/>
          </a:stretch>
        </p:blipFill>
        <p:spPr bwMode="auto">
          <a:xfrm>
            <a:off x="187325" y="376238"/>
            <a:ext cx="8261350" cy="6216650"/>
          </a:xfrm>
          <a:prstGeom prst="rect">
            <a:avLst/>
          </a:prstGeom>
          <a:ln>
            <a:noFill/>
          </a:ln>
          <a:effectLst>
            <a:outerShdw blurRad="292100" dist="139700" dir="2700000" algn="tl" rotWithShape="0">
              <a:srgbClr val="333333">
                <a:alpha val="65000"/>
              </a:srgbClr>
            </a:outerShdw>
          </a:effectLst>
        </p:spPr>
      </p:pic>
      <p:sp>
        <p:nvSpPr>
          <p:cNvPr id="3" name="CaixaDeTexto 19">
            <a:extLst>
              <a:ext uri="{FF2B5EF4-FFF2-40B4-BE49-F238E27FC236}">
                <a16:creationId xmlns:a16="http://schemas.microsoft.com/office/drawing/2014/main" id="{6C617594-7E1E-E810-6881-9493AC36B458}"/>
              </a:ext>
            </a:extLst>
          </p:cNvPr>
          <p:cNvSpPr txBox="1">
            <a:spLocks noChangeArrowheads="1"/>
          </p:cNvSpPr>
          <p:nvPr/>
        </p:nvSpPr>
        <p:spPr bwMode="auto">
          <a:xfrm>
            <a:off x="233363" y="95250"/>
            <a:ext cx="768032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nSpc>
                <a:spcPct val="100000"/>
              </a:lnSpc>
              <a:spcBef>
                <a:spcPct val="0"/>
              </a:spcBef>
              <a:buFontTx/>
              <a:buNone/>
            </a:pPr>
            <a:r>
              <a:rPr lang="pt-BR" altLang="pt-BR" sz="1200" dirty="0">
                <a:solidFill>
                  <a:schemeClr val="bg1"/>
                </a:solidFill>
              </a:rPr>
              <a:t>KINASHI &amp; HASE. </a:t>
            </a:r>
            <a:r>
              <a:rPr lang="pt-BR" altLang="pt-BR" sz="1200" dirty="0" err="1">
                <a:solidFill>
                  <a:schemeClr val="bg1"/>
                </a:solidFill>
              </a:rPr>
              <a:t>Partners</a:t>
            </a:r>
            <a:r>
              <a:rPr lang="pt-BR" altLang="pt-BR" sz="1200" dirty="0">
                <a:solidFill>
                  <a:schemeClr val="bg1"/>
                </a:solidFill>
              </a:rPr>
              <a:t> in </a:t>
            </a:r>
            <a:r>
              <a:rPr lang="pt-BR" altLang="pt-BR" sz="1200" dirty="0" err="1">
                <a:solidFill>
                  <a:schemeClr val="bg1"/>
                </a:solidFill>
              </a:rPr>
              <a:t>Leaky</a:t>
            </a:r>
            <a:r>
              <a:rPr lang="pt-BR" altLang="pt-BR" sz="1200" dirty="0">
                <a:solidFill>
                  <a:schemeClr val="bg1"/>
                </a:solidFill>
              </a:rPr>
              <a:t> </a:t>
            </a:r>
            <a:r>
              <a:rPr lang="pt-BR" altLang="pt-BR" sz="1200" dirty="0" err="1">
                <a:solidFill>
                  <a:schemeClr val="bg1"/>
                </a:solidFill>
              </a:rPr>
              <a:t>gut</a:t>
            </a:r>
            <a:r>
              <a:rPr lang="pt-BR" altLang="pt-BR" sz="1200" dirty="0">
                <a:solidFill>
                  <a:schemeClr val="bg1"/>
                </a:solidFill>
              </a:rPr>
              <a:t> </a:t>
            </a:r>
            <a:r>
              <a:rPr lang="pt-BR" altLang="pt-BR" sz="1200" dirty="0" err="1">
                <a:solidFill>
                  <a:schemeClr val="bg1"/>
                </a:solidFill>
              </a:rPr>
              <a:t>syndrome</a:t>
            </a:r>
            <a:r>
              <a:rPr lang="pt-BR" altLang="pt-BR" sz="1200" dirty="0">
                <a:solidFill>
                  <a:schemeClr val="bg1"/>
                </a:solidFill>
              </a:rPr>
              <a:t>: intestinal </a:t>
            </a:r>
            <a:r>
              <a:rPr lang="pt-BR" altLang="pt-BR" sz="1200" dirty="0" err="1">
                <a:solidFill>
                  <a:schemeClr val="bg1"/>
                </a:solidFill>
              </a:rPr>
              <a:t>dysbiosis</a:t>
            </a:r>
            <a:r>
              <a:rPr lang="pt-BR" altLang="pt-BR" sz="1200" dirty="0">
                <a:solidFill>
                  <a:schemeClr val="bg1"/>
                </a:solidFill>
              </a:rPr>
              <a:t> </a:t>
            </a:r>
            <a:r>
              <a:rPr lang="pt-BR" altLang="pt-BR" sz="1200" dirty="0" err="1">
                <a:solidFill>
                  <a:schemeClr val="bg1"/>
                </a:solidFill>
              </a:rPr>
              <a:t>and</a:t>
            </a:r>
            <a:r>
              <a:rPr lang="pt-BR" altLang="pt-BR" sz="1200" dirty="0">
                <a:solidFill>
                  <a:schemeClr val="bg1"/>
                </a:solidFill>
              </a:rPr>
              <a:t> </a:t>
            </a:r>
            <a:r>
              <a:rPr lang="pt-BR" altLang="pt-BR" sz="1200" dirty="0" err="1">
                <a:solidFill>
                  <a:schemeClr val="bg1"/>
                </a:solidFill>
              </a:rPr>
              <a:t>autoimmunity</a:t>
            </a:r>
            <a:r>
              <a:rPr lang="pt-BR" altLang="pt-BR" sz="1200" dirty="0">
                <a:solidFill>
                  <a:schemeClr val="bg1"/>
                </a:solidFill>
              </a:rPr>
              <a:t>. </a:t>
            </a:r>
            <a:r>
              <a:rPr lang="pt-BR" altLang="pt-BR" sz="1200" dirty="0" err="1">
                <a:solidFill>
                  <a:schemeClr val="bg1"/>
                </a:solidFill>
              </a:rPr>
              <a:t>Frontiers</a:t>
            </a:r>
            <a:r>
              <a:rPr lang="pt-BR" altLang="pt-BR" sz="1200" dirty="0">
                <a:solidFill>
                  <a:schemeClr val="bg1"/>
                </a:solidFill>
              </a:rPr>
              <a:t> in </a:t>
            </a:r>
            <a:r>
              <a:rPr lang="pt-BR" altLang="pt-BR" sz="1200" dirty="0" err="1">
                <a:solidFill>
                  <a:schemeClr val="bg1"/>
                </a:solidFill>
              </a:rPr>
              <a:t>Immunology</a:t>
            </a:r>
            <a:r>
              <a:rPr lang="pt-BR" altLang="pt-BR" sz="1200" dirty="0">
                <a:solidFill>
                  <a:schemeClr val="bg1"/>
                </a:solidFill>
              </a:rPr>
              <a:t>, 2021.</a:t>
            </a:r>
          </a:p>
        </p:txBody>
      </p:sp>
      <p:sp>
        <p:nvSpPr>
          <p:cNvPr id="4" name="Seta para a esquerda 12">
            <a:extLst>
              <a:ext uri="{FF2B5EF4-FFF2-40B4-BE49-F238E27FC236}">
                <a16:creationId xmlns:a16="http://schemas.microsoft.com/office/drawing/2014/main" id="{256E4FA6-E07F-BDFC-B153-60AB39E14823}"/>
              </a:ext>
            </a:extLst>
          </p:cNvPr>
          <p:cNvSpPr/>
          <p:nvPr/>
        </p:nvSpPr>
        <p:spPr>
          <a:xfrm>
            <a:off x="1776413" y="1073150"/>
            <a:ext cx="5262562" cy="989013"/>
          </a:xfrm>
          <a:prstGeom prst="leftArrow">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700" b="1" dirty="0"/>
              <a:t>Caminho para estabilização ou reversão do LEAKY GUT</a:t>
            </a:r>
          </a:p>
        </p:txBody>
      </p:sp>
      <p:sp>
        <p:nvSpPr>
          <p:cNvPr id="5" name="Title 1">
            <a:extLst>
              <a:ext uri="{FF2B5EF4-FFF2-40B4-BE49-F238E27FC236}">
                <a16:creationId xmlns:a16="http://schemas.microsoft.com/office/drawing/2014/main" id="{6BEE5134-5C90-0115-7B56-D62E30EA4970}"/>
              </a:ext>
            </a:extLst>
          </p:cNvPr>
          <p:cNvSpPr txBox="1">
            <a:spLocks/>
          </p:cNvSpPr>
          <p:nvPr/>
        </p:nvSpPr>
        <p:spPr>
          <a:xfrm>
            <a:off x="8644268" y="882924"/>
            <a:ext cx="3505200" cy="648585"/>
          </a:xfrm>
          <a:prstGeom prst="rect">
            <a:avLst/>
          </a:prstGeom>
          <a:no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eaLnBrk="1" fontAlgn="auto" hangingPunct="1">
              <a:spcAft>
                <a:spcPts val="0"/>
              </a:spcAft>
              <a:defRPr/>
            </a:pPr>
            <a:r>
              <a:rPr lang="en-US" sz="2800" b="1" dirty="0" err="1">
                <a:solidFill>
                  <a:schemeClr val="bg1"/>
                </a:solidFill>
                <a:latin typeface="Berlin Sans FB Demi" pitchFamily="34" charset="0"/>
                <a:ea typeface="+mj-ea"/>
                <a:cs typeface="MV Boli" pitchFamily="2" charset="0"/>
              </a:rPr>
              <a:t>Equilíbrio</a:t>
            </a:r>
            <a:r>
              <a:rPr lang="en-US" sz="2800" b="1" dirty="0">
                <a:solidFill>
                  <a:schemeClr val="bg1"/>
                </a:solidFill>
                <a:latin typeface="Berlin Sans FB Demi" pitchFamily="34" charset="0"/>
                <a:ea typeface="+mj-ea"/>
                <a:cs typeface="MV Boli" pitchFamily="2" charset="0"/>
              </a:rPr>
              <a:t> do GALT</a:t>
            </a:r>
          </a:p>
        </p:txBody>
      </p:sp>
      <p:sp>
        <p:nvSpPr>
          <p:cNvPr id="6" name="Elipse 5">
            <a:extLst>
              <a:ext uri="{FF2B5EF4-FFF2-40B4-BE49-F238E27FC236}">
                <a16:creationId xmlns:a16="http://schemas.microsoft.com/office/drawing/2014/main" id="{A3EF5A01-8F55-165D-691F-4B30AADE5DA8}"/>
              </a:ext>
            </a:extLst>
          </p:cNvPr>
          <p:cNvSpPr/>
          <p:nvPr/>
        </p:nvSpPr>
        <p:spPr>
          <a:xfrm>
            <a:off x="8761227" y="4034652"/>
            <a:ext cx="3430773" cy="850437"/>
          </a:xfrm>
          <a:prstGeom prst="ellipse">
            <a:avLst/>
          </a:prstGeom>
          <a:solidFill>
            <a:schemeClr val="bg1">
              <a:lumMod val="6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2200" b="1" dirty="0" err="1">
                <a:solidFill>
                  <a:schemeClr val="tx1"/>
                </a:solidFill>
              </a:rPr>
              <a:t>Disbiose</a:t>
            </a:r>
            <a:r>
              <a:rPr lang="pt-BR" sz="2200" b="1" dirty="0">
                <a:solidFill>
                  <a:schemeClr val="tx1"/>
                </a:solidFill>
              </a:rPr>
              <a:t> intestinal</a:t>
            </a:r>
          </a:p>
        </p:txBody>
      </p:sp>
      <p:sp>
        <p:nvSpPr>
          <p:cNvPr id="7" name="Elipse 6">
            <a:extLst>
              <a:ext uri="{FF2B5EF4-FFF2-40B4-BE49-F238E27FC236}">
                <a16:creationId xmlns:a16="http://schemas.microsoft.com/office/drawing/2014/main" id="{136E81DE-B385-3DCD-C3D5-E50ADCA4ED17}"/>
              </a:ext>
            </a:extLst>
          </p:cNvPr>
          <p:cNvSpPr/>
          <p:nvPr/>
        </p:nvSpPr>
        <p:spPr>
          <a:xfrm>
            <a:off x="8738113" y="2808346"/>
            <a:ext cx="3430773" cy="1149087"/>
          </a:xfrm>
          <a:prstGeom prst="ellipse">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solidFill>
                  <a:schemeClr val="tx1"/>
                </a:solidFill>
                <a:sym typeface="Wingdings 3"/>
              </a:rPr>
              <a:t></a:t>
            </a:r>
            <a:r>
              <a:rPr lang="pt-BR" sz="1400" dirty="0">
                <a:solidFill>
                  <a:schemeClr val="tx1"/>
                </a:solidFill>
              </a:rPr>
              <a:t>5-HTP intestinal</a:t>
            </a:r>
          </a:p>
          <a:p>
            <a:pPr algn="ctr">
              <a:buFont typeface="Wingdings 3"/>
              <a:buChar char="Ç"/>
              <a:defRPr/>
            </a:pPr>
            <a:r>
              <a:rPr lang="pt-BR" sz="1400" dirty="0">
                <a:solidFill>
                  <a:schemeClr val="tx1"/>
                </a:solidFill>
                <a:sym typeface="Wingdings 3"/>
              </a:rPr>
              <a:t>Histamina</a:t>
            </a:r>
          </a:p>
          <a:p>
            <a:pPr algn="ctr">
              <a:buFont typeface="Wingdings 3"/>
              <a:buChar char="Ç"/>
              <a:defRPr/>
            </a:pPr>
            <a:r>
              <a:rPr lang="pt-BR" sz="1400" dirty="0">
                <a:solidFill>
                  <a:schemeClr val="tx1"/>
                </a:solidFill>
                <a:sym typeface="Wingdings 3"/>
              </a:rPr>
              <a:t> Estímulos inflamatórios</a:t>
            </a:r>
          </a:p>
          <a:p>
            <a:pPr algn="ctr">
              <a:defRPr/>
            </a:pPr>
            <a:r>
              <a:rPr lang="pt-BR" sz="1400" dirty="0">
                <a:solidFill>
                  <a:schemeClr val="tx1"/>
                </a:solidFill>
                <a:sym typeface="Wingdings 3"/>
              </a:rPr>
              <a:t>Linfócitos T e </a:t>
            </a:r>
            <a:r>
              <a:rPr lang="pt-BR" sz="1400" dirty="0" err="1">
                <a:solidFill>
                  <a:schemeClr val="tx1"/>
                </a:solidFill>
                <a:sym typeface="Wingdings 3"/>
              </a:rPr>
              <a:t>Breg</a:t>
            </a:r>
            <a:endParaRPr lang="pt-BR" sz="1400" dirty="0">
              <a:solidFill>
                <a:schemeClr val="tx1"/>
              </a:solidFill>
            </a:endParaRPr>
          </a:p>
        </p:txBody>
      </p:sp>
      <p:sp>
        <p:nvSpPr>
          <p:cNvPr id="8" name="Elipse 7">
            <a:extLst>
              <a:ext uri="{FF2B5EF4-FFF2-40B4-BE49-F238E27FC236}">
                <a16:creationId xmlns:a16="http://schemas.microsoft.com/office/drawing/2014/main" id="{9B9DDB7F-2ABD-7E30-11E4-E96712881FAB}"/>
              </a:ext>
            </a:extLst>
          </p:cNvPr>
          <p:cNvSpPr/>
          <p:nvPr/>
        </p:nvSpPr>
        <p:spPr>
          <a:xfrm>
            <a:off x="8683258" y="1532587"/>
            <a:ext cx="3430773" cy="1179138"/>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pt-BR" sz="1400" dirty="0">
                <a:solidFill>
                  <a:schemeClr val="tx1"/>
                </a:solidFill>
                <a:sym typeface="Wingdings 3"/>
              </a:rPr>
              <a:t></a:t>
            </a:r>
            <a:r>
              <a:rPr lang="pt-BR" sz="1400" dirty="0" err="1">
                <a:solidFill>
                  <a:schemeClr val="tx1"/>
                </a:solidFill>
                <a:sym typeface="Wingdings 3"/>
              </a:rPr>
              <a:t>T</a:t>
            </a:r>
            <a:r>
              <a:rPr lang="pt-BR" sz="1400" dirty="0" err="1">
                <a:solidFill>
                  <a:schemeClr val="tx1"/>
                </a:solidFill>
              </a:rPr>
              <a:t>ight</a:t>
            </a:r>
            <a:r>
              <a:rPr lang="pt-BR" sz="1400" dirty="0">
                <a:solidFill>
                  <a:schemeClr val="tx1"/>
                </a:solidFill>
              </a:rPr>
              <a:t> </a:t>
            </a:r>
            <a:r>
              <a:rPr lang="pt-BR" sz="1400" dirty="0" err="1">
                <a:solidFill>
                  <a:schemeClr val="tx1"/>
                </a:solidFill>
              </a:rPr>
              <a:t>junctions</a:t>
            </a:r>
            <a:r>
              <a:rPr lang="pt-BR" sz="1400" dirty="0">
                <a:solidFill>
                  <a:schemeClr val="tx1"/>
                </a:solidFill>
              </a:rPr>
              <a:t> e </a:t>
            </a:r>
            <a:r>
              <a:rPr lang="pt-BR" sz="1400" dirty="0" err="1">
                <a:solidFill>
                  <a:schemeClr val="tx1"/>
                </a:solidFill>
              </a:rPr>
              <a:t>Zonulina</a:t>
            </a:r>
            <a:r>
              <a:rPr lang="pt-BR" sz="1400" dirty="0">
                <a:solidFill>
                  <a:schemeClr val="tx1"/>
                </a:solidFill>
              </a:rPr>
              <a:t> (BARREIRA)</a:t>
            </a:r>
          </a:p>
          <a:p>
            <a:pPr algn="ctr">
              <a:defRPr/>
            </a:pPr>
            <a:r>
              <a:rPr lang="pt-BR" sz="1400" dirty="0">
                <a:solidFill>
                  <a:schemeClr val="tx1"/>
                </a:solidFill>
                <a:sym typeface="Wingdings 3"/>
              </a:rPr>
              <a:t></a:t>
            </a:r>
            <a:r>
              <a:rPr lang="pt-BR" sz="1400" dirty="0" err="1">
                <a:solidFill>
                  <a:schemeClr val="tx1"/>
                </a:solidFill>
                <a:sym typeface="Wingdings 3"/>
              </a:rPr>
              <a:t>IgA</a:t>
            </a:r>
            <a:r>
              <a:rPr lang="pt-BR" sz="1400" dirty="0">
                <a:solidFill>
                  <a:schemeClr val="tx1"/>
                </a:solidFill>
                <a:sym typeface="Wingdings 3"/>
              </a:rPr>
              <a:t>, peptídeo antimicrobiano e mucinas</a:t>
            </a:r>
            <a:endParaRPr lang="pt-BR" sz="1400" dirty="0">
              <a:solidFill>
                <a:schemeClr val="tx1"/>
              </a:solidFill>
            </a:endParaRPr>
          </a:p>
        </p:txBody>
      </p:sp>
      <p:sp>
        <p:nvSpPr>
          <p:cNvPr id="9" name="Título 4">
            <a:extLst>
              <a:ext uri="{FF2B5EF4-FFF2-40B4-BE49-F238E27FC236}">
                <a16:creationId xmlns:a16="http://schemas.microsoft.com/office/drawing/2014/main" id="{B73BF602-728A-C64C-6630-E7916114F600}"/>
              </a:ext>
            </a:extLst>
          </p:cNvPr>
          <p:cNvSpPr txBox="1">
            <a:spLocks/>
          </p:cNvSpPr>
          <p:nvPr/>
        </p:nvSpPr>
        <p:spPr>
          <a:xfrm rot="20490912">
            <a:off x="268158" y="2228908"/>
            <a:ext cx="11462514" cy="2190967"/>
          </a:xfrm>
          <a:prstGeom prst="rect">
            <a:avLst/>
          </a:prstGeom>
          <a:solidFill>
            <a:schemeClr val="bg1">
              <a:lumMod val="8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nchor="ctr"/>
          <a:lstStyle/>
          <a:p>
            <a:pPr algn="ctr">
              <a:defRPr/>
            </a:pPr>
            <a:r>
              <a:rPr lang="pt-BR" sz="4000" dirty="0">
                <a:solidFill>
                  <a:srgbClr val="C00000"/>
                </a:solidFill>
                <a:latin typeface="Berlin Sans FB Demi" pitchFamily="34" charset="0"/>
                <a:ea typeface="+mj-ea"/>
                <a:cs typeface="+mj-cs"/>
              </a:rPr>
              <a:t>Perspectiva: Falar sobre tratamento do </a:t>
            </a:r>
            <a:r>
              <a:rPr lang="pt-BR" sz="4000" dirty="0" err="1">
                <a:solidFill>
                  <a:srgbClr val="C00000"/>
                </a:solidFill>
                <a:latin typeface="Berlin Sans FB Demi" pitchFamily="34" charset="0"/>
                <a:ea typeface="+mj-ea"/>
                <a:cs typeface="+mj-cs"/>
              </a:rPr>
              <a:t>Leaky</a:t>
            </a:r>
            <a:r>
              <a:rPr lang="pt-BR" sz="4000" dirty="0">
                <a:solidFill>
                  <a:srgbClr val="C00000"/>
                </a:solidFill>
                <a:latin typeface="Berlin Sans FB Demi" pitchFamily="34" charset="0"/>
                <a:ea typeface="+mj-ea"/>
                <a:cs typeface="+mj-cs"/>
              </a:rPr>
              <a:t> </a:t>
            </a:r>
            <a:r>
              <a:rPr lang="pt-BR" sz="4000" dirty="0" err="1">
                <a:solidFill>
                  <a:srgbClr val="C00000"/>
                </a:solidFill>
                <a:latin typeface="Berlin Sans FB Demi" pitchFamily="34" charset="0"/>
                <a:ea typeface="+mj-ea"/>
                <a:cs typeface="+mj-cs"/>
              </a:rPr>
              <a:t>gut</a:t>
            </a:r>
            <a:r>
              <a:rPr lang="pt-BR" sz="4000" dirty="0">
                <a:solidFill>
                  <a:srgbClr val="C00000"/>
                </a:solidFill>
                <a:latin typeface="Berlin Sans FB Demi" pitchFamily="34" charset="0"/>
                <a:ea typeface="+mj-ea"/>
                <a:cs typeface="+mj-cs"/>
              </a:rPr>
              <a:t> + Desparasitação OU </a:t>
            </a:r>
            <a:r>
              <a:rPr lang="pt-BR" sz="4000" dirty="0" err="1">
                <a:solidFill>
                  <a:srgbClr val="C00000"/>
                </a:solidFill>
                <a:latin typeface="Berlin Sans FB Demi" pitchFamily="34" charset="0"/>
                <a:ea typeface="+mj-ea"/>
                <a:cs typeface="+mj-cs"/>
              </a:rPr>
              <a:t>Leaky</a:t>
            </a:r>
            <a:r>
              <a:rPr lang="pt-BR" sz="4000" dirty="0">
                <a:solidFill>
                  <a:srgbClr val="C00000"/>
                </a:solidFill>
                <a:latin typeface="Berlin Sans FB Demi" pitchFamily="34" charset="0"/>
                <a:ea typeface="+mj-ea"/>
                <a:cs typeface="+mj-cs"/>
              </a:rPr>
              <a:t> </a:t>
            </a:r>
            <a:r>
              <a:rPr lang="pt-BR" sz="4000" dirty="0" err="1">
                <a:solidFill>
                  <a:srgbClr val="C00000"/>
                </a:solidFill>
                <a:latin typeface="Berlin Sans FB Demi" pitchFamily="34" charset="0"/>
                <a:ea typeface="+mj-ea"/>
                <a:cs typeface="+mj-cs"/>
              </a:rPr>
              <a:t>gut</a:t>
            </a:r>
            <a:r>
              <a:rPr lang="pt-BR" sz="4000" dirty="0">
                <a:solidFill>
                  <a:srgbClr val="C00000"/>
                </a:solidFill>
                <a:latin typeface="Berlin Sans FB Demi" pitchFamily="34" charset="0"/>
                <a:ea typeface="+mj-ea"/>
                <a:cs typeface="+mj-cs"/>
              </a:rPr>
              <a:t> e </a:t>
            </a:r>
            <a:r>
              <a:rPr lang="pt-BR" sz="4000" dirty="0" err="1">
                <a:solidFill>
                  <a:srgbClr val="C00000"/>
                </a:solidFill>
                <a:latin typeface="Berlin Sans FB Demi" pitchFamily="34" charset="0"/>
                <a:ea typeface="+mj-ea"/>
                <a:cs typeface="+mj-cs"/>
              </a:rPr>
              <a:t>parasitação</a:t>
            </a:r>
            <a:r>
              <a:rPr lang="pt-BR" sz="4000" dirty="0">
                <a:solidFill>
                  <a:srgbClr val="C00000"/>
                </a:solidFill>
                <a:latin typeface="Berlin Sans FB Demi" pitchFamily="34" charset="0"/>
                <a:ea typeface="+mj-ea"/>
                <a:cs typeface="+mj-cs"/>
              </a:rPr>
              <a:t>?</a:t>
            </a:r>
          </a:p>
        </p:txBody>
      </p:sp>
      <p:sp>
        <p:nvSpPr>
          <p:cNvPr id="10" name="CaixaDeTexto 9">
            <a:extLst>
              <a:ext uri="{FF2B5EF4-FFF2-40B4-BE49-F238E27FC236}">
                <a16:creationId xmlns:a16="http://schemas.microsoft.com/office/drawing/2014/main" id="{BE4F573B-B7B8-662B-9AFF-FB61003E2B59}"/>
              </a:ext>
            </a:extLst>
          </p:cNvPr>
          <p:cNvSpPr txBox="1"/>
          <p:nvPr/>
        </p:nvSpPr>
        <p:spPr>
          <a:xfrm>
            <a:off x="9683709" y="6029148"/>
            <a:ext cx="1896011" cy="584775"/>
          </a:xfrm>
          <a:prstGeom prst="rect">
            <a:avLst/>
          </a:prstGeom>
          <a:noFill/>
        </p:spPr>
        <p:txBody>
          <a:bodyPr wrap="square" rtlCol="0">
            <a:spAutoFit/>
          </a:bodyPr>
          <a:lstStyle/>
          <a:p>
            <a:r>
              <a:rPr lang="pt-BR" sz="1600" dirty="0">
                <a:solidFill>
                  <a:schemeClr val="bg1"/>
                </a:solidFill>
                <a:latin typeface="DIN Next LT Pro Medium" panose="020B0503020203050203" pitchFamily="34" charset="77"/>
              </a:rPr>
              <a:t>@sylviacamposnutri </a:t>
            </a:r>
          </a:p>
          <a:p>
            <a:r>
              <a:rPr lang="pt-BR" sz="1600"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3621435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 calcmode="lin" valueType="num">
                                      <p:cBhvr>
                                        <p:cTn id="14" dur="1000" fill="hold"/>
                                        <p:tgtEl>
                                          <p:spTgt spid="9"/>
                                        </p:tgtEl>
                                        <p:attrNameLst>
                                          <p:attrName>style.rotation</p:attrName>
                                        </p:attrNameLst>
                                      </p:cBhvr>
                                      <p:tavLst>
                                        <p:tav tm="0">
                                          <p:val>
                                            <p:fltVal val="90"/>
                                          </p:val>
                                        </p:tav>
                                        <p:tav tm="100000">
                                          <p:val>
                                            <p:fltVal val="0"/>
                                          </p:val>
                                        </p:tav>
                                      </p:tavLst>
                                    </p:anim>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852"/>
        <p:cNvGrpSpPr/>
        <p:nvPr/>
      </p:nvGrpSpPr>
      <p:grpSpPr>
        <a:xfrm>
          <a:off x="0" y="0"/>
          <a:ext cx="0" cy="0"/>
          <a:chOff x="0" y="0"/>
          <a:chExt cx="0" cy="0"/>
        </a:xfrm>
      </p:grpSpPr>
      <p:pic>
        <p:nvPicPr>
          <p:cNvPr id="3" name="Picture 2">
            <a:extLst>
              <a:ext uri="{FF2B5EF4-FFF2-40B4-BE49-F238E27FC236}">
                <a16:creationId xmlns:a16="http://schemas.microsoft.com/office/drawing/2014/main" id="{0FA8FCAE-CBF5-90D2-CD83-3F10EC4AC5D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271" b="2573"/>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m 6" descr="Mulher com as mãos na cintura&#10;&#10;Descrição gerada automaticamente com confiança média">
            <a:extLst>
              <a:ext uri="{FF2B5EF4-FFF2-40B4-BE49-F238E27FC236}">
                <a16:creationId xmlns:a16="http://schemas.microsoft.com/office/drawing/2014/main" id="{6697D517-B586-5E99-92B0-47B3C99FE453}"/>
              </a:ext>
            </a:extLst>
          </p:cNvPr>
          <p:cNvPicPr>
            <a:picLocks noChangeAspect="1"/>
          </p:cNvPicPr>
          <p:nvPr/>
        </p:nvPicPr>
        <p:blipFill rotWithShape="1">
          <a:blip r:embed="rId4">
            <a:extLst>
              <a:ext uri="{28A0092B-C50C-407E-A947-70E740481C1C}">
                <a14:useLocalDpi xmlns:a14="http://schemas.microsoft.com/office/drawing/2010/main" val="0"/>
              </a:ext>
            </a:extLst>
          </a:blip>
          <a:srcRect t="90715" r="71898" b="1719"/>
          <a:stretch/>
        </p:blipFill>
        <p:spPr>
          <a:xfrm>
            <a:off x="1421429" y="3429000"/>
            <a:ext cx="3570176" cy="518886"/>
          </a:xfrm>
          <a:prstGeom prst="rect">
            <a:avLst/>
          </a:prstGeom>
        </p:spPr>
      </p:pic>
      <p:pic>
        <p:nvPicPr>
          <p:cNvPr id="4" name="Picture 4">
            <a:extLst>
              <a:ext uri="{FF2B5EF4-FFF2-40B4-BE49-F238E27FC236}">
                <a16:creationId xmlns:a16="http://schemas.microsoft.com/office/drawing/2014/main" id="{D959D236-CB33-DDBE-E02F-5FA59E9BBEA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0183" y="577547"/>
            <a:ext cx="3783111" cy="1757951"/>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85E6A02C-431C-7AEE-9B4D-1AD20C04D7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7028" y="0"/>
            <a:ext cx="5906558"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Google Shape;818;p60">
            <a:extLst>
              <a:ext uri="{FF2B5EF4-FFF2-40B4-BE49-F238E27FC236}">
                <a16:creationId xmlns:a16="http://schemas.microsoft.com/office/drawing/2014/main" id="{F1D87EBE-6EC4-155E-7392-74F4984D5471}"/>
              </a:ext>
            </a:extLst>
          </p:cNvPr>
          <p:cNvSpPr txBox="1"/>
          <p:nvPr/>
        </p:nvSpPr>
        <p:spPr>
          <a:xfrm>
            <a:off x="460182" y="2280332"/>
            <a:ext cx="6393699" cy="3333886"/>
          </a:xfrm>
          <a:prstGeom prst="rect">
            <a:avLst/>
          </a:prstGeom>
          <a:noFill/>
          <a:ln>
            <a:noFill/>
          </a:ln>
        </p:spPr>
        <p:txBody>
          <a:bodyPr spcFirstLastPara="1" wrap="square" lIns="91425" tIns="45700" rIns="91425" bIns="45700" anchor="t" anchorCtr="0">
            <a:spAutoFit/>
          </a:bodyPr>
          <a:lstStyle/>
          <a:p>
            <a:r>
              <a:rPr lang="en-US" sz="2133" b="1" dirty="0" err="1">
                <a:solidFill>
                  <a:schemeClr val="bg2">
                    <a:lumMod val="50000"/>
                  </a:schemeClr>
                </a:solidFill>
                <a:latin typeface="Gotham" pitchFamily="2" charset="0"/>
                <a:ea typeface="Poppins"/>
                <a:cs typeface="Gotham" pitchFamily="2" charset="0"/>
                <a:sym typeface="Poppins"/>
              </a:rPr>
              <a:t>Imersão</a:t>
            </a:r>
            <a:r>
              <a:rPr lang="en-US" sz="2133" b="1" dirty="0">
                <a:solidFill>
                  <a:schemeClr val="bg2">
                    <a:lumMod val="50000"/>
                  </a:schemeClr>
                </a:solidFill>
                <a:latin typeface="Gotham" pitchFamily="2" charset="0"/>
                <a:ea typeface="Poppins"/>
                <a:cs typeface="Gotham" pitchFamily="2" charset="0"/>
                <a:sym typeface="Poppins"/>
              </a:rPr>
              <a:t> </a:t>
            </a:r>
            <a:r>
              <a:rPr lang="en-US" sz="2133" b="1" dirty="0" err="1">
                <a:solidFill>
                  <a:schemeClr val="bg2">
                    <a:lumMod val="50000"/>
                  </a:schemeClr>
                </a:solidFill>
                <a:latin typeface="Gotham" pitchFamily="2" charset="0"/>
                <a:ea typeface="Poppins"/>
                <a:cs typeface="Gotham" pitchFamily="2" charset="0"/>
                <a:sym typeface="Poppins"/>
              </a:rPr>
              <a:t>em</a:t>
            </a:r>
            <a:r>
              <a:rPr lang="en-US" sz="2133" b="1" dirty="0">
                <a:solidFill>
                  <a:schemeClr val="bg2">
                    <a:lumMod val="50000"/>
                  </a:schemeClr>
                </a:solidFill>
                <a:latin typeface="Gotham" pitchFamily="2" charset="0"/>
                <a:ea typeface="Poppins"/>
                <a:cs typeface="Gotham" pitchFamily="2" charset="0"/>
                <a:sym typeface="Poppins"/>
              </a:rPr>
              <a:t> SII e </a:t>
            </a:r>
            <a:r>
              <a:rPr lang="en-US" sz="2133" b="1" dirty="0" err="1">
                <a:solidFill>
                  <a:schemeClr val="bg2">
                    <a:lumMod val="50000"/>
                  </a:schemeClr>
                </a:solidFill>
                <a:latin typeface="Gotham" pitchFamily="2" charset="0"/>
                <a:ea typeface="Poppins"/>
                <a:cs typeface="Gotham" pitchFamily="2" charset="0"/>
                <a:sym typeface="Poppins"/>
              </a:rPr>
              <a:t>desordens</a:t>
            </a:r>
            <a:r>
              <a:rPr lang="en-US" sz="2133" b="1" dirty="0">
                <a:solidFill>
                  <a:schemeClr val="bg2">
                    <a:lumMod val="50000"/>
                  </a:schemeClr>
                </a:solidFill>
                <a:latin typeface="Gotham" pitchFamily="2" charset="0"/>
                <a:ea typeface="Poppins"/>
                <a:cs typeface="Gotham" pitchFamily="2" charset="0"/>
                <a:sym typeface="Poppins"/>
              </a:rPr>
              <a:t> </a:t>
            </a:r>
            <a:r>
              <a:rPr lang="en-US" sz="2133" b="1" dirty="0" err="1">
                <a:solidFill>
                  <a:schemeClr val="bg2">
                    <a:lumMod val="50000"/>
                  </a:schemeClr>
                </a:solidFill>
                <a:latin typeface="Gotham" pitchFamily="2" charset="0"/>
                <a:ea typeface="Poppins"/>
                <a:cs typeface="Gotham" pitchFamily="2" charset="0"/>
                <a:sym typeface="Poppins"/>
              </a:rPr>
              <a:t>associadas</a:t>
            </a:r>
            <a:endParaRPr lang="en-US" sz="2133" b="1" dirty="0">
              <a:solidFill>
                <a:schemeClr val="bg2">
                  <a:lumMod val="50000"/>
                </a:schemeClr>
              </a:solidFill>
              <a:latin typeface="Gotham" pitchFamily="2" charset="0"/>
              <a:ea typeface="Poppins"/>
              <a:cs typeface="Gotham" pitchFamily="2" charset="0"/>
              <a:sym typeface="Poppins"/>
            </a:endParaRPr>
          </a:p>
          <a:p>
            <a:endParaRPr lang="en-US" sz="2133" b="1" dirty="0">
              <a:solidFill>
                <a:schemeClr val="bg1">
                  <a:lumMod val="50000"/>
                </a:schemeClr>
              </a:solidFill>
              <a:latin typeface="Gotham" pitchFamily="2" charset="0"/>
              <a:ea typeface="Poppins"/>
              <a:cs typeface="Gotham" pitchFamily="2" charset="0"/>
              <a:sym typeface="Poppins"/>
            </a:endParaRPr>
          </a:p>
          <a:p>
            <a:r>
              <a:rPr lang="en-US" sz="1867" i="1" dirty="0" err="1">
                <a:solidFill>
                  <a:schemeClr val="bg1">
                    <a:lumMod val="50000"/>
                  </a:schemeClr>
                </a:solidFill>
                <a:latin typeface="Gotham" pitchFamily="2" charset="0"/>
                <a:ea typeface="Poppins"/>
                <a:cs typeface="Gotham" pitchFamily="2" charset="0"/>
                <a:sym typeface="Poppins"/>
              </a:rPr>
              <a:t>Mergulhe</a:t>
            </a:r>
            <a:r>
              <a:rPr lang="en-US" sz="1867" i="1" dirty="0">
                <a:solidFill>
                  <a:schemeClr val="bg1">
                    <a:lumMod val="50000"/>
                  </a:schemeClr>
                </a:solidFill>
                <a:latin typeface="Gotham" pitchFamily="2" charset="0"/>
                <a:ea typeface="Poppins"/>
                <a:cs typeface="Gotham" pitchFamily="2" charset="0"/>
                <a:sym typeface="Poppins"/>
              </a:rPr>
              <a:t> com a </a:t>
            </a:r>
            <a:r>
              <a:rPr lang="en-US" sz="1867" i="1" dirty="0" err="1">
                <a:solidFill>
                  <a:schemeClr val="bg1">
                    <a:lumMod val="50000"/>
                  </a:schemeClr>
                </a:solidFill>
                <a:latin typeface="Gotham" pitchFamily="2" charset="0"/>
                <a:ea typeface="Poppins"/>
                <a:cs typeface="Gotham" pitchFamily="2" charset="0"/>
                <a:sym typeface="Poppins"/>
              </a:rPr>
              <a:t>gente</a:t>
            </a:r>
            <a:r>
              <a:rPr lang="en-US" sz="1867" i="1" dirty="0">
                <a:solidFill>
                  <a:schemeClr val="bg1">
                    <a:lumMod val="50000"/>
                  </a:schemeClr>
                </a:solidFill>
                <a:latin typeface="Gotham" pitchFamily="2" charset="0"/>
                <a:ea typeface="Poppins"/>
                <a:cs typeface="Gotham" pitchFamily="2" charset="0"/>
                <a:sym typeface="Poppins"/>
              </a:rPr>
              <a:t> </a:t>
            </a:r>
            <a:r>
              <a:rPr lang="en-US" sz="1867" i="1" dirty="0" err="1">
                <a:solidFill>
                  <a:schemeClr val="bg1">
                    <a:lumMod val="50000"/>
                  </a:schemeClr>
                </a:solidFill>
                <a:latin typeface="Gotham" pitchFamily="2" charset="0"/>
                <a:ea typeface="Poppins"/>
                <a:cs typeface="Gotham" pitchFamily="2" charset="0"/>
                <a:sym typeface="Poppins"/>
              </a:rPr>
              <a:t>em</a:t>
            </a:r>
            <a:r>
              <a:rPr lang="en-US" sz="1867" i="1" dirty="0">
                <a:solidFill>
                  <a:schemeClr val="bg1">
                    <a:lumMod val="50000"/>
                  </a:schemeClr>
                </a:solidFill>
                <a:latin typeface="Gotham" pitchFamily="2" charset="0"/>
                <a:ea typeface="Poppins"/>
                <a:cs typeface="Gotham" pitchFamily="2" charset="0"/>
                <a:sym typeface="Poppins"/>
              </a:rPr>
              <a:t> 2 </a:t>
            </a:r>
            <a:r>
              <a:rPr lang="en-US" sz="1867" i="1" dirty="0" err="1">
                <a:solidFill>
                  <a:schemeClr val="bg1">
                    <a:lumMod val="50000"/>
                  </a:schemeClr>
                </a:solidFill>
                <a:latin typeface="Gotham" pitchFamily="2" charset="0"/>
                <a:ea typeface="Poppins"/>
                <a:cs typeface="Gotham" pitchFamily="2" charset="0"/>
                <a:sym typeface="Poppins"/>
              </a:rPr>
              <a:t>dias</a:t>
            </a:r>
            <a:r>
              <a:rPr lang="en-US" sz="1867" i="1" dirty="0">
                <a:solidFill>
                  <a:schemeClr val="bg1">
                    <a:lumMod val="50000"/>
                  </a:schemeClr>
                </a:solidFill>
                <a:latin typeface="Gotham" pitchFamily="2" charset="0"/>
                <a:ea typeface="Poppins"/>
                <a:cs typeface="Gotham" pitchFamily="2" charset="0"/>
                <a:sym typeface="Poppins"/>
              </a:rPr>
              <a:t> de </a:t>
            </a:r>
            <a:r>
              <a:rPr lang="en-US" sz="1867" i="1" dirty="0" err="1">
                <a:solidFill>
                  <a:schemeClr val="bg1">
                    <a:lumMod val="50000"/>
                  </a:schemeClr>
                </a:solidFill>
                <a:latin typeface="Gotham" pitchFamily="2" charset="0"/>
                <a:ea typeface="Poppins"/>
                <a:cs typeface="Gotham" pitchFamily="2" charset="0"/>
                <a:sym typeface="Poppins"/>
              </a:rPr>
              <a:t>experiência</a:t>
            </a:r>
            <a:r>
              <a:rPr lang="en-US" sz="1867" i="1" dirty="0">
                <a:solidFill>
                  <a:schemeClr val="bg1">
                    <a:lumMod val="50000"/>
                  </a:schemeClr>
                </a:solidFill>
                <a:latin typeface="Gotham" pitchFamily="2" charset="0"/>
                <a:ea typeface="Poppins"/>
                <a:cs typeface="Gotham" pitchFamily="2" charset="0"/>
                <a:sym typeface="Poppins"/>
              </a:rPr>
              <a:t> </a:t>
            </a:r>
            <a:r>
              <a:rPr lang="en-US" sz="1867" i="1" dirty="0" err="1">
                <a:solidFill>
                  <a:schemeClr val="bg1">
                    <a:lumMod val="50000"/>
                  </a:schemeClr>
                </a:solidFill>
                <a:latin typeface="Gotham" pitchFamily="2" charset="0"/>
                <a:ea typeface="Poppins"/>
                <a:cs typeface="Gotham" pitchFamily="2" charset="0"/>
                <a:sym typeface="Poppins"/>
              </a:rPr>
              <a:t>prática</a:t>
            </a:r>
            <a:r>
              <a:rPr lang="en-US" sz="1867" i="1" dirty="0">
                <a:solidFill>
                  <a:schemeClr val="bg1">
                    <a:lumMod val="50000"/>
                  </a:schemeClr>
                </a:solidFill>
                <a:latin typeface="Gotham" pitchFamily="2" charset="0"/>
                <a:ea typeface="Poppins"/>
                <a:cs typeface="Gotham" pitchFamily="2" charset="0"/>
                <a:sym typeface="Poppins"/>
              </a:rPr>
              <a:t> </a:t>
            </a:r>
            <a:r>
              <a:rPr lang="en-US" sz="1867" i="1" dirty="0" err="1">
                <a:solidFill>
                  <a:schemeClr val="bg1">
                    <a:lumMod val="50000"/>
                  </a:schemeClr>
                </a:solidFill>
                <a:latin typeface="Gotham" pitchFamily="2" charset="0"/>
                <a:ea typeface="Poppins"/>
                <a:cs typeface="Gotham" pitchFamily="2" charset="0"/>
                <a:sym typeface="Poppins"/>
              </a:rPr>
              <a:t>clínica</a:t>
            </a:r>
            <a:r>
              <a:rPr lang="en-US" sz="1867" i="1" dirty="0">
                <a:solidFill>
                  <a:schemeClr val="bg1">
                    <a:lumMod val="50000"/>
                  </a:schemeClr>
                </a:solidFill>
                <a:latin typeface="Gotham" pitchFamily="2" charset="0"/>
                <a:ea typeface="Poppins"/>
                <a:cs typeface="Gotham" pitchFamily="2" charset="0"/>
                <a:sym typeface="Poppins"/>
              </a:rPr>
              <a:t> </a:t>
            </a:r>
            <a:r>
              <a:rPr lang="en-US" sz="1867" i="1" dirty="0" err="1">
                <a:solidFill>
                  <a:schemeClr val="bg1">
                    <a:lumMod val="50000"/>
                  </a:schemeClr>
                </a:solidFill>
                <a:latin typeface="Gotham" pitchFamily="2" charset="0"/>
                <a:ea typeface="Poppins"/>
                <a:cs typeface="Gotham" pitchFamily="2" charset="0"/>
                <a:sym typeface="Poppins"/>
              </a:rPr>
              <a:t>em</a:t>
            </a:r>
            <a:r>
              <a:rPr lang="en-US" sz="1867" i="1" dirty="0">
                <a:solidFill>
                  <a:schemeClr val="bg1">
                    <a:lumMod val="50000"/>
                  </a:schemeClr>
                </a:solidFill>
                <a:latin typeface="Gotham" pitchFamily="2" charset="0"/>
                <a:ea typeface="Poppins"/>
                <a:cs typeface="Gotham" pitchFamily="2" charset="0"/>
                <a:sym typeface="Poppins"/>
              </a:rPr>
              <a:t> </a:t>
            </a:r>
            <a:r>
              <a:rPr lang="en-US" sz="1867" i="1" dirty="0" err="1">
                <a:solidFill>
                  <a:schemeClr val="bg1">
                    <a:lumMod val="50000"/>
                  </a:schemeClr>
                </a:solidFill>
                <a:latin typeface="Gotham" pitchFamily="2" charset="0"/>
                <a:ea typeface="Poppins"/>
                <a:cs typeface="Gotham" pitchFamily="2" charset="0"/>
                <a:sym typeface="Poppins"/>
              </a:rPr>
              <a:t>Síndrome</a:t>
            </a:r>
            <a:r>
              <a:rPr lang="en-US" sz="1867" i="1" dirty="0">
                <a:solidFill>
                  <a:schemeClr val="bg1">
                    <a:lumMod val="50000"/>
                  </a:schemeClr>
                </a:solidFill>
                <a:latin typeface="Gotham" pitchFamily="2" charset="0"/>
                <a:ea typeface="Poppins"/>
                <a:cs typeface="Gotham" pitchFamily="2" charset="0"/>
                <a:sym typeface="Poppins"/>
              </a:rPr>
              <a:t> do </a:t>
            </a:r>
            <a:r>
              <a:rPr lang="en-US" sz="1867" i="1" dirty="0" err="1">
                <a:solidFill>
                  <a:schemeClr val="bg1">
                    <a:lumMod val="50000"/>
                  </a:schemeClr>
                </a:solidFill>
                <a:latin typeface="Gotham" pitchFamily="2" charset="0"/>
                <a:ea typeface="Poppins"/>
                <a:cs typeface="Gotham" pitchFamily="2" charset="0"/>
                <a:sym typeface="Poppins"/>
              </a:rPr>
              <a:t>Intestino</a:t>
            </a:r>
            <a:r>
              <a:rPr lang="en-US" sz="1867" i="1" dirty="0">
                <a:solidFill>
                  <a:schemeClr val="bg1">
                    <a:lumMod val="50000"/>
                  </a:schemeClr>
                </a:solidFill>
                <a:latin typeface="Gotham" pitchFamily="2" charset="0"/>
                <a:ea typeface="Poppins"/>
                <a:cs typeface="Gotham" pitchFamily="2" charset="0"/>
                <a:sym typeface="Poppins"/>
              </a:rPr>
              <a:t> </a:t>
            </a:r>
            <a:r>
              <a:rPr lang="en-US" sz="1867" i="1" dirty="0" err="1">
                <a:solidFill>
                  <a:schemeClr val="bg1">
                    <a:lumMod val="50000"/>
                  </a:schemeClr>
                </a:solidFill>
                <a:latin typeface="Gotham" pitchFamily="2" charset="0"/>
                <a:ea typeface="Poppins"/>
                <a:cs typeface="Gotham" pitchFamily="2" charset="0"/>
                <a:sym typeface="Poppins"/>
              </a:rPr>
              <a:t>IrritáveI</a:t>
            </a:r>
            <a:r>
              <a:rPr lang="en-US" sz="1867" i="1" dirty="0">
                <a:solidFill>
                  <a:schemeClr val="bg1">
                    <a:lumMod val="50000"/>
                  </a:schemeClr>
                </a:solidFill>
                <a:latin typeface="Gotham" pitchFamily="2" charset="0"/>
                <a:ea typeface="Poppins"/>
                <a:cs typeface="Gotham" pitchFamily="2" charset="0"/>
                <a:sym typeface="Poppins"/>
              </a:rPr>
              <a:t> e </a:t>
            </a:r>
            <a:r>
              <a:rPr lang="en-US" sz="1867" i="1" dirty="0" err="1">
                <a:solidFill>
                  <a:schemeClr val="bg1">
                    <a:lumMod val="50000"/>
                  </a:schemeClr>
                </a:solidFill>
                <a:latin typeface="Gotham" pitchFamily="2" charset="0"/>
                <a:ea typeface="Poppins"/>
                <a:cs typeface="Gotham" pitchFamily="2" charset="0"/>
                <a:sym typeface="Poppins"/>
              </a:rPr>
              <a:t>desordens</a:t>
            </a:r>
            <a:r>
              <a:rPr lang="en-US" sz="1867" i="1" dirty="0">
                <a:solidFill>
                  <a:schemeClr val="bg1">
                    <a:lumMod val="50000"/>
                  </a:schemeClr>
                </a:solidFill>
                <a:latin typeface="Gotham" pitchFamily="2" charset="0"/>
                <a:ea typeface="Poppins"/>
                <a:cs typeface="Gotham" pitchFamily="2" charset="0"/>
                <a:sym typeface="Poppins"/>
              </a:rPr>
              <a:t> </a:t>
            </a:r>
            <a:r>
              <a:rPr lang="en-US" sz="1867" i="1" dirty="0" err="1">
                <a:solidFill>
                  <a:schemeClr val="bg1">
                    <a:lumMod val="50000"/>
                  </a:schemeClr>
                </a:solidFill>
                <a:latin typeface="Gotham" pitchFamily="2" charset="0"/>
                <a:ea typeface="Poppins"/>
                <a:cs typeface="Gotham" pitchFamily="2" charset="0"/>
                <a:sym typeface="Poppins"/>
              </a:rPr>
              <a:t>associadas</a:t>
            </a:r>
            <a:r>
              <a:rPr lang="en-US" sz="1867" i="1" dirty="0">
                <a:solidFill>
                  <a:schemeClr val="bg1">
                    <a:lumMod val="50000"/>
                  </a:schemeClr>
                </a:solidFill>
                <a:latin typeface="Gotham" pitchFamily="2" charset="0"/>
                <a:ea typeface="Poppins"/>
                <a:cs typeface="Gotham" pitchFamily="2" charset="0"/>
                <a:sym typeface="Poppins"/>
              </a:rPr>
              <a:t>.</a:t>
            </a:r>
          </a:p>
          <a:p>
            <a:endParaRPr lang="en-US" sz="1867" i="1" dirty="0">
              <a:solidFill>
                <a:schemeClr val="bg1">
                  <a:lumMod val="50000"/>
                </a:schemeClr>
              </a:solidFill>
              <a:latin typeface="Gotham" pitchFamily="2" charset="0"/>
              <a:ea typeface="Poppins"/>
              <a:cs typeface="Gotham" pitchFamily="2" charset="0"/>
              <a:sym typeface="Poppins"/>
            </a:endParaRPr>
          </a:p>
          <a:p>
            <a:r>
              <a:rPr lang="en-US" sz="1333" b="1" i="1" dirty="0">
                <a:solidFill>
                  <a:schemeClr val="bg1">
                    <a:lumMod val="50000"/>
                  </a:schemeClr>
                </a:solidFill>
                <a:latin typeface="Gotham" pitchFamily="2" charset="0"/>
                <a:ea typeface="Poppins"/>
                <a:cs typeface="Gotham" pitchFamily="2" charset="0"/>
                <a:sym typeface="Poppins"/>
              </a:rPr>
              <a:t>Prepare-se para </a:t>
            </a:r>
            <a:r>
              <a:rPr lang="en-US" sz="1333" b="1" i="1" dirty="0" err="1">
                <a:solidFill>
                  <a:schemeClr val="bg1">
                    <a:lumMod val="50000"/>
                  </a:schemeClr>
                </a:solidFill>
                <a:latin typeface="Gotham" pitchFamily="2" charset="0"/>
                <a:ea typeface="Poppins"/>
                <a:cs typeface="Gotham" pitchFamily="2" charset="0"/>
                <a:sym typeface="Poppins"/>
              </a:rPr>
              <a:t>alavancar</a:t>
            </a:r>
            <a:r>
              <a:rPr lang="en-US" sz="1333" b="1" i="1" dirty="0">
                <a:solidFill>
                  <a:schemeClr val="bg1">
                    <a:lumMod val="50000"/>
                  </a:schemeClr>
                </a:solidFill>
                <a:latin typeface="Gotham" pitchFamily="2" charset="0"/>
                <a:ea typeface="Poppins"/>
                <a:cs typeface="Gotham" pitchFamily="2" charset="0"/>
                <a:sym typeface="Poppins"/>
              </a:rPr>
              <a:t> </a:t>
            </a:r>
          </a:p>
          <a:p>
            <a:r>
              <a:rPr lang="en-US" sz="1333" b="1" i="1" dirty="0" err="1">
                <a:solidFill>
                  <a:schemeClr val="bg1">
                    <a:lumMod val="50000"/>
                  </a:schemeClr>
                </a:solidFill>
                <a:latin typeface="Gotham" pitchFamily="2" charset="0"/>
                <a:ea typeface="Poppins"/>
                <a:cs typeface="Gotham" pitchFamily="2" charset="0"/>
                <a:sym typeface="Poppins"/>
              </a:rPr>
              <a:t>seus</a:t>
            </a:r>
            <a:r>
              <a:rPr lang="en-US" sz="1333" b="1" i="1" dirty="0">
                <a:solidFill>
                  <a:schemeClr val="bg1">
                    <a:lumMod val="50000"/>
                  </a:schemeClr>
                </a:solidFill>
                <a:latin typeface="Gotham" pitchFamily="2" charset="0"/>
                <a:ea typeface="Poppins"/>
                <a:cs typeface="Gotham" pitchFamily="2" charset="0"/>
                <a:sym typeface="Poppins"/>
              </a:rPr>
              <a:t> </a:t>
            </a:r>
            <a:r>
              <a:rPr lang="en-US" sz="1333" b="1" i="1" dirty="0" err="1">
                <a:solidFill>
                  <a:schemeClr val="bg1">
                    <a:lumMod val="50000"/>
                  </a:schemeClr>
                </a:solidFill>
                <a:latin typeface="Gotham" pitchFamily="2" charset="0"/>
                <a:ea typeface="Poppins"/>
                <a:cs typeface="Gotham" pitchFamily="2" charset="0"/>
                <a:sym typeface="Poppins"/>
              </a:rPr>
              <a:t>resultados</a:t>
            </a:r>
            <a:r>
              <a:rPr lang="en-US" sz="1333" b="1" i="1" dirty="0">
                <a:solidFill>
                  <a:schemeClr val="bg1">
                    <a:lumMod val="50000"/>
                  </a:schemeClr>
                </a:solidFill>
                <a:latin typeface="Gotham" pitchFamily="2" charset="0"/>
                <a:ea typeface="Poppins"/>
                <a:cs typeface="Gotham" pitchFamily="2" charset="0"/>
                <a:sym typeface="Poppins"/>
              </a:rPr>
              <a:t> </a:t>
            </a:r>
            <a:r>
              <a:rPr lang="en-US" sz="1333" b="1" i="1" dirty="0" err="1">
                <a:solidFill>
                  <a:schemeClr val="bg1">
                    <a:lumMod val="50000"/>
                  </a:schemeClr>
                </a:solidFill>
                <a:latin typeface="Gotham" pitchFamily="2" charset="0"/>
                <a:ea typeface="Poppins"/>
                <a:cs typeface="Gotham" pitchFamily="2" charset="0"/>
                <a:sym typeface="Poppins"/>
              </a:rPr>
              <a:t>na</a:t>
            </a:r>
            <a:r>
              <a:rPr lang="en-US" sz="1333" b="1" i="1" dirty="0">
                <a:solidFill>
                  <a:schemeClr val="bg1">
                    <a:lumMod val="50000"/>
                  </a:schemeClr>
                </a:solidFill>
                <a:latin typeface="Gotham" pitchFamily="2" charset="0"/>
                <a:ea typeface="Poppins"/>
                <a:cs typeface="Gotham" pitchFamily="2" charset="0"/>
                <a:sym typeface="Poppins"/>
              </a:rPr>
              <a:t> </a:t>
            </a:r>
            <a:r>
              <a:rPr lang="en-US" sz="1333" b="1" i="1" dirty="0" err="1">
                <a:solidFill>
                  <a:schemeClr val="bg1">
                    <a:lumMod val="50000"/>
                  </a:schemeClr>
                </a:solidFill>
                <a:latin typeface="Gotham" pitchFamily="2" charset="0"/>
                <a:ea typeface="Poppins"/>
                <a:cs typeface="Gotham" pitchFamily="2" charset="0"/>
                <a:sym typeface="Poppins"/>
              </a:rPr>
              <a:t>prática</a:t>
            </a:r>
            <a:r>
              <a:rPr lang="en-US" sz="1333" b="1" i="1" dirty="0">
                <a:solidFill>
                  <a:schemeClr val="bg1">
                    <a:lumMod val="50000"/>
                  </a:schemeClr>
                </a:solidFill>
                <a:latin typeface="Gotham" pitchFamily="2" charset="0"/>
                <a:ea typeface="Poppins"/>
                <a:cs typeface="Gotham" pitchFamily="2" charset="0"/>
                <a:sym typeface="Poppins"/>
              </a:rPr>
              <a:t> </a:t>
            </a:r>
            <a:r>
              <a:rPr lang="en-US" sz="1333" b="1" i="1" dirty="0" err="1">
                <a:solidFill>
                  <a:schemeClr val="bg1">
                    <a:lumMod val="50000"/>
                  </a:schemeClr>
                </a:solidFill>
                <a:latin typeface="Gotham" pitchFamily="2" charset="0"/>
                <a:ea typeface="Poppins"/>
                <a:cs typeface="Gotham" pitchFamily="2" charset="0"/>
                <a:sym typeface="Poppins"/>
              </a:rPr>
              <a:t>clinica</a:t>
            </a:r>
            <a:r>
              <a:rPr lang="en-US" sz="1333" b="1" i="1" dirty="0">
                <a:solidFill>
                  <a:schemeClr val="bg1">
                    <a:lumMod val="50000"/>
                  </a:schemeClr>
                </a:solidFill>
                <a:latin typeface="Gotham" pitchFamily="2" charset="0"/>
                <a:ea typeface="Poppins"/>
                <a:cs typeface="Gotham" pitchFamily="2" charset="0"/>
                <a:sym typeface="Poppins"/>
              </a:rPr>
              <a:t>.</a:t>
            </a:r>
          </a:p>
          <a:p>
            <a:endParaRPr lang="en-US" sz="2133" b="1" dirty="0">
              <a:solidFill>
                <a:schemeClr val="bg1">
                  <a:lumMod val="50000"/>
                </a:schemeClr>
              </a:solidFill>
              <a:latin typeface="Gotham" pitchFamily="2" charset="0"/>
              <a:ea typeface="Poppins"/>
              <a:cs typeface="Gotham" pitchFamily="2" charset="0"/>
              <a:sym typeface="Poppins"/>
            </a:endParaRPr>
          </a:p>
          <a:p>
            <a:r>
              <a:rPr lang="pt-PT" sz="2133" b="1" dirty="0">
                <a:solidFill>
                  <a:schemeClr val="bg1">
                    <a:lumMod val="50000"/>
                  </a:schemeClr>
                </a:solidFill>
                <a:latin typeface="Montserrat" pitchFamily="2" charset="77"/>
              </a:rPr>
              <a:t>Nos dias</a:t>
            </a:r>
          </a:p>
          <a:p>
            <a:r>
              <a:rPr lang="pt-PT" sz="2133" b="1" dirty="0">
                <a:solidFill>
                  <a:schemeClr val="bg1">
                    <a:lumMod val="50000"/>
                  </a:schemeClr>
                </a:solidFill>
                <a:latin typeface="Montserrat" pitchFamily="2" charset="77"/>
              </a:rPr>
              <a:t>16 e 17 de Agosto</a:t>
            </a:r>
            <a:br>
              <a:rPr lang="pt-PT" sz="2133" b="1" dirty="0">
                <a:solidFill>
                  <a:schemeClr val="bg1">
                    <a:lumMod val="50000"/>
                  </a:schemeClr>
                </a:solidFill>
                <a:latin typeface="Montserrat" pitchFamily="2" charset="77"/>
              </a:rPr>
            </a:br>
            <a:r>
              <a:rPr lang="pt-PT" sz="2133" b="1" dirty="0">
                <a:solidFill>
                  <a:schemeClr val="bg1">
                    <a:lumMod val="50000"/>
                  </a:schemeClr>
                </a:solidFill>
                <a:latin typeface="Montserrat" pitchFamily="2" charset="77"/>
              </a:rPr>
              <a:t>no Rio de Janeiro</a:t>
            </a:r>
          </a:p>
        </p:txBody>
      </p:sp>
      <p:pic>
        <p:nvPicPr>
          <p:cNvPr id="5" name="Imagem 4" descr="Código QR&#10;&#10;Descrição gerada automaticamente">
            <a:extLst>
              <a:ext uri="{FF2B5EF4-FFF2-40B4-BE49-F238E27FC236}">
                <a16:creationId xmlns:a16="http://schemas.microsoft.com/office/drawing/2014/main" id="{18937411-71A5-D126-838E-91652FC524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765755" y="4038284"/>
            <a:ext cx="2696129" cy="2696129"/>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8266A-A153-113B-CCAE-679E5B4F7912}"/>
            </a:ext>
          </a:extLst>
        </p:cNvPr>
        <p:cNvGrpSpPr/>
        <p:nvPr/>
      </p:nvGrpSpPr>
      <p:grpSpPr>
        <a:xfrm>
          <a:off x="0" y="0"/>
          <a:ext cx="0" cy="0"/>
          <a:chOff x="0" y="0"/>
          <a:chExt cx="0" cy="0"/>
        </a:xfrm>
      </p:grpSpPr>
      <p:sp>
        <p:nvSpPr>
          <p:cNvPr id="9" name="Retângulo 8">
            <a:extLst>
              <a:ext uri="{FF2B5EF4-FFF2-40B4-BE49-F238E27FC236}">
                <a16:creationId xmlns:a16="http://schemas.microsoft.com/office/drawing/2014/main" id="{BA7AAB6F-5DDB-3135-87B5-E7DC1E8FBD12}"/>
              </a:ext>
            </a:extLst>
          </p:cNvPr>
          <p:cNvSpPr/>
          <p:nvPr/>
        </p:nvSpPr>
        <p:spPr>
          <a:xfrm>
            <a:off x="0" y="0"/>
            <a:ext cx="12207429" cy="6858000"/>
          </a:xfrm>
          <a:prstGeom prst="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9" name="TextBox 18">
            <a:extLst>
              <a:ext uri="{FF2B5EF4-FFF2-40B4-BE49-F238E27FC236}">
                <a16:creationId xmlns:a16="http://schemas.microsoft.com/office/drawing/2014/main" id="{DF95BD7E-2BB9-609F-8BD8-951DF38D810E}"/>
              </a:ext>
            </a:extLst>
          </p:cNvPr>
          <p:cNvSpPr txBox="1"/>
          <p:nvPr/>
        </p:nvSpPr>
        <p:spPr>
          <a:xfrm>
            <a:off x="11204417" y="6170304"/>
            <a:ext cx="727392" cy="584775"/>
          </a:xfrm>
          <a:prstGeom prst="rect">
            <a:avLst/>
          </a:prstGeom>
          <a:noFill/>
        </p:spPr>
        <p:txBody>
          <a:bodyPr wrap="square" rtlCol="0">
            <a:spAutoFit/>
          </a:bodyPr>
          <a:lstStyle/>
          <a:p>
            <a:fld id="{C2A46414-2F7B-4BF0-8365-7FEAAD210EB1}" type="slidenum">
              <a:rPr lang="en-US" sz="3200" spc="100" smtClean="0">
                <a:solidFill>
                  <a:schemeClr val="bg1">
                    <a:lumMod val="85000"/>
                  </a:schemeClr>
                </a:solidFill>
                <a:latin typeface="+mj-lt"/>
              </a:rPr>
              <a:t>53</a:t>
            </a:fld>
            <a:endParaRPr lang="en-ID" sz="3200" spc="100" dirty="0">
              <a:solidFill>
                <a:schemeClr val="bg1">
                  <a:lumMod val="85000"/>
                </a:schemeClr>
              </a:solidFill>
              <a:latin typeface="+mj-lt"/>
            </a:endParaRPr>
          </a:p>
        </p:txBody>
      </p:sp>
      <p:sp>
        <p:nvSpPr>
          <p:cNvPr id="4" name="TextBox 3">
            <a:extLst>
              <a:ext uri="{FF2B5EF4-FFF2-40B4-BE49-F238E27FC236}">
                <a16:creationId xmlns:a16="http://schemas.microsoft.com/office/drawing/2014/main" id="{EFAB9FFD-BE40-E14E-E73A-81C2182B8E11}"/>
              </a:ext>
            </a:extLst>
          </p:cNvPr>
          <p:cNvSpPr txBox="1"/>
          <p:nvPr/>
        </p:nvSpPr>
        <p:spPr>
          <a:xfrm>
            <a:off x="892094" y="3349592"/>
            <a:ext cx="5279138" cy="1323439"/>
          </a:xfrm>
          <a:prstGeom prst="rect">
            <a:avLst/>
          </a:prstGeom>
          <a:noFill/>
        </p:spPr>
        <p:txBody>
          <a:bodyPr wrap="square" rtlCol="0">
            <a:spAutoFit/>
          </a:bodyPr>
          <a:lstStyle/>
          <a:p>
            <a:r>
              <a:rPr lang="en-US" sz="8000" b="1" dirty="0">
                <a:solidFill>
                  <a:schemeClr val="bg1"/>
                </a:solidFill>
                <a:latin typeface="DIN Next LT Pro Bold" panose="020B0503020203050203" pitchFamily="34" charset="77"/>
                <a:ea typeface="Jost Medium" pitchFamily="2" charset="77"/>
                <a:cs typeface="Poppins Medium" pitchFamily="2" charset="77"/>
              </a:rPr>
              <a:t>OBRIGADA</a:t>
            </a:r>
            <a:r>
              <a:rPr lang="en-US" sz="6600" b="1" dirty="0">
                <a:solidFill>
                  <a:schemeClr val="bg1"/>
                </a:solidFill>
                <a:latin typeface="DIN Next LT Pro Bold" panose="020B0503020203050203" pitchFamily="34" charset="77"/>
                <a:ea typeface="Jost Medium" pitchFamily="2" charset="77"/>
                <a:cs typeface="Poppins Medium" pitchFamily="2" charset="77"/>
              </a:rPr>
              <a:t>!</a:t>
            </a:r>
          </a:p>
        </p:txBody>
      </p:sp>
      <p:pic>
        <p:nvPicPr>
          <p:cNvPr id="16" name="Espaço Reservado para Imagem 15">
            <a:extLst>
              <a:ext uri="{FF2B5EF4-FFF2-40B4-BE49-F238E27FC236}">
                <a16:creationId xmlns:a16="http://schemas.microsoft.com/office/drawing/2014/main" id="{78E98D33-F186-B15E-DC77-99566EC1B476}"/>
              </a:ext>
            </a:extLst>
          </p:cNvPr>
          <p:cNvPicPr>
            <a:picLocks noGrp="1" noChangeAspect="1"/>
          </p:cNvPicPr>
          <p:nvPr>
            <p:ph type="pic" sz="quarter" idx="10"/>
          </p:nvPr>
        </p:nvPicPr>
        <p:blipFill>
          <a:blip r:embed="rId2"/>
          <a:srcRect l="24763" r="24763"/>
          <a:stretch/>
        </p:blipFill>
        <p:spPr>
          <a:xfrm>
            <a:off x="7013575" y="0"/>
            <a:ext cx="5194300" cy="6858000"/>
          </a:xfrm>
        </p:spPr>
      </p:pic>
      <p:pic>
        <p:nvPicPr>
          <p:cNvPr id="2" name="Imagem 1" descr="Texto&#10;&#10;Descrição gerada automaticamente com confiança baixa">
            <a:extLst>
              <a:ext uri="{FF2B5EF4-FFF2-40B4-BE49-F238E27FC236}">
                <a16:creationId xmlns:a16="http://schemas.microsoft.com/office/drawing/2014/main" id="{7EB1D6E1-2588-3D17-B638-97000AE64479}"/>
              </a:ext>
            </a:extLst>
          </p:cNvPr>
          <p:cNvPicPr>
            <a:picLocks noChangeAspect="1"/>
          </p:cNvPicPr>
          <p:nvPr/>
        </p:nvPicPr>
        <p:blipFill>
          <a:blip r:embed="rId3"/>
          <a:stretch>
            <a:fillRect/>
          </a:stretch>
        </p:blipFill>
        <p:spPr>
          <a:xfrm>
            <a:off x="1742343" y="1956392"/>
            <a:ext cx="3835768" cy="1232418"/>
          </a:xfrm>
          <a:prstGeom prst="rect">
            <a:avLst/>
          </a:prstGeom>
        </p:spPr>
      </p:pic>
      <p:sp>
        <p:nvSpPr>
          <p:cNvPr id="3" name="CaixaDeTexto 2">
            <a:extLst>
              <a:ext uri="{FF2B5EF4-FFF2-40B4-BE49-F238E27FC236}">
                <a16:creationId xmlns:a16="http://schemas.microsoft.com/office/drawing/2014/main" id="{24A810B2-9B1B-8DB5-A398-C2932B24D062}"/>
              </a:ext>
            </a:extLst>
          </p:cNvPr>
          <p:cNvSpPr txBox="1"/>
          <p:nvPr/>
        </p:nvSpPr>
        <p:spPr>
          <a:xfrm>
            <a:off x="2291668" y="5306996"/>
            <a:ext cx="2737118" cy="707886"/>
          </a:xfrm>
          <a:prstGeom prst="rect">
            <a:avLst/>
          </a:prstGeom>
          <a:noFill/>
        </p:spPr>
        <p:txBody>
          <a:bodyPr wrap="square" rtlCol="0">
            <a:spAutoFit/>
          </a:bodyPr>
          <a:lstStyle/>
          <a:p>
            <a:pPr algn="ctr"/>
            <a:r>
              <a:rPr lang="pt-BR" sz="2000" dirty="0">
                <a:solidFill>
                  <a:schemeClr val="bg1"/>
                </a:solidFill>
                <a:latin typeface="DIN Next LT Pro Medium" panose="020B0503020203050203" pitchFamily="34" charset="77"/>
              </a:rPr>
              <a:t>@sylviacamposnutri </a:t>
            </a:r>
          </a:p>
          <a:p>
            <a:pPr algn="ctr"/>
            <a:r>
              <a:rPr lang="pt-BR" sz="2000" dirty="0">
                <a:solidFill>
                  <a:schemeClr val="bg1"/>
                </a:solidFill>
                <a:latin typeface="DIN Next LT Pro Medium" panose="020B0503020203050203" pitchFamily="34" charset="77"/>
              </a:rPr>
              <a:t>@dr.cristianorudge</a:t>
            </a:r>
          </a:p>
        </p:txBody>
      </p:sp>
    </p:spTree>
    <p:extLst>
      <p:ext uri="{BB962C8B-B14F-4D97-AF65-F5344CB8AC3E}">
        <p14:creationId xmlns:p14="http://schemas.microsoft.com/office/powerpoint/2010/main" val="3871162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 name="Picture 2" descr="SIBO: quando o crescimento bacteriano intestinal se torna um problema. -  Blog | Dra. Thalita Gomes - Gastroenterologia e Endoscopia Digestiva">
            <a:extLst>
              <a:ext uri="{FF2B5EF4-FFF2-40B4-BE49-F238E27FC236}">
                <a16:creationId xmlns:a16="http://schemas.microsoft.com/office/drawing/2014/main" id="{219E2C96-544D-64C8-D04F-AD0C70A3F90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16738" b="3631"/>
          <a:stretch/>
        </p:blipFill>
        <p:spPr bwMode="auto">
          <a:xfrm>
            <a:off x="1" y="-12210"/>
            <a:ext cx="12268201" cy="6891708"/>
          </a:xfrm>
          <a:prstGeom prst="rect">
            <a:avLst/>
          </a:prstGeom>
          <a:noFill/>
          <a:extLst>
            <a:ext uri="{909E8E84-426E-40DD-AFC4-6F175D3DCCD1}">
              <a14:hiddenFill xmlns:a14="http://schemas.microsoft.com/office/drawing/2010/main">
                <a:solidFill>
                  <a:srgbClr val="FFFFFF"/>
                </a:solidFill>
              </a14:hiddenFill>
            </a:ext>
          </a:extLst>
        </p:spPr>
      </p:pic>
      <p:sp>
        <p:nvSpPr>
          <p:cNvPr id="204" name="Google Shape;204;p11"/>
          <p:cNvSpPr/>
          <p:nvPr/>
        </p:nvSpPr>
        <p:spPr>
          <a:xfrm>
            <a:off x="-45482" y="-159487"/>
            <a:ext cx="12242800" cy="7112122"/>
          </a:xfrm>
          <a:prstGeom prst="rect">
            <a:avLst/>
          </a:prstGeom>
          <a:solidFill>
            <a:srgbClr val="0C1B29">
              <a:alpha val="63921"/>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sp>
        <p:nvSpPr>
          <p:cNvPr id="205" name="Google Shape;205;p11"/>
          <p:cNvSpPr/>
          <p:nvPr/>
        </p:nvSpPr>
        <p:spPr>
          <a:xfrm rot="-5400000">
            <a:off x="7596554" y="2186078"/>
            <a:ext cx="6879498" cy="2463797"/>
          </a:xfrm>
          <a:prstGeom prst="rect">
            <a:avLst/>
          </a:prstGeom>
          <a:gradFill>
            <a:gsLst>
              <a:gs pos="0">
                <a:srgbClr val="FFFFFF">
                  <a:alpha val="0"/>
                </a:srgbClr>
              </a:gs>
              <a:gs pos="14000">
                <a:srgbClr val="FFFFFF">
                  <a:alpha val="0"/>
                </a:srgbClr>
              </a:gs>
              <a:gs pos="100000">
                <a:srgbClr val="D5DBE5"/>
              </a:gs>
            </a:gsLst>
            <a:lin ang="5400000" scaled="0"/>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sp>
        <p:nvSpPr>
          <p:cNvPr id="3" name="CaixaDeTexto 2">
            <a:extLst>
              <a:ext uri="{FF2B5EF4-FFF2-40B4-BE49-F238E27FC236}">
                <a16:creationId xmlns:a16="http://schemas.microsoft.com/office/drawing/2014/main" id="{57AB5EA9-B97F-FBD5-03C9-62D9B57287F8}"/>
              </a:ext>
            </a:extLst>
          </p:cNvPr>
          <p:cNvSpPr txBox="1"/>
          <p:nvPr/>
        </p:nvSpPr>
        <p:spPr>
          <a:xfrm>
            <a:off x="-221780" y="2359650"/>
            <a:ext cx="4761123" cy="1569660"/>
          </a:xfrm>
          <a:prstGeom prst="rect">
            <a:avLst/>
          </a:prstGeom>
          <a:noFill/>
        </p:spPr>
        <p:txBody>
          <a:bodyPr wrap="square" rtlCol="0">
            <a:spAutoFit/>
          </a:bodyPr>
          <a:lstStyle/>
          <a:p>
            <a:pPr algn="ctr"/>
            <a:r>
              <a:rPr lang="pt-BR" sz="4800" b="1" dirty="0">
                <a:solidFill>
                  <a:schemeClr val="bg1"/>
                </a:solidFill>
                <a:latin typeface="Baguet Script" panose="00000500000000000000" pitchFamily="2" charset="0"/>
              </a:rPr>
              <a:t>Complexo ecossistema</a:t>
            </a:r>
          </a:p>
        </p:txBody>
      </p:sp>
      <p:grpSp>
        <p:nvGrpSpPr>
          <p:cNvPr id="17" name="Agrupar 16">
            <a:extLst>
              <a:ext uri="{FF2B5EF4-FFF2-40B4-BE49-F238E27FC236}">
                <a16:creationId xmlns:a16="http://schemas.microsoft.com/office/drawing/2014/main" id="{2DE4CFFE-7489-0FF3-3758-00E44CF095E5}"/>
              </a:ext>
            </a:extLst>
          </p:cNvPr>
          <p:cNvGrpSpPr/>
          <p:nvPr/>
        </p:nvGrpSpPr>
        <p:grpSpPr>
          <a:xfrm>
            <a:off x="3980873" y="347932"/>
            <a:ext cx="7565571" cy="5301343"/>
            <a:chOff x="4158343" y="925286"/>
            <a:chExt cx="7565571" cy="5301343"/>
          </a:xfrm>
        </p:grpSpPr>
        <p:sp>
          <p:nvSpPr>
            <p:cNvPr id="6" name="Elipse 5">
              <a:extLst>
                <a:ext uri="{FF2B5EF4-FFF2-40B4-BE49-F238E27FC236}">
                  <a16:creationId xmlns:a16="http://schemas.microsoft.com/office/drawing/2014/main" id="{A959E644-9283-E47F-855C-389DCF137402}"/>
                </a:ext>
              </a:extLst>
            </p:cNvPr>
            <p:cNvSpPr/>
            <p:nvPr/>
          </p:nvSpPr>
          <p:spPr>
            <a:xfrm>
              <a:off x="4158343" y="925286"/>
              <a:ext cx="7565571" cy="5301343"/>
            </a:xfrm>
            <a:prstGeom prst="ellipse">
              <a:avLst/>
            </a:prstGeom>
            <a:solidFill>
              <a:srgbClr val="991919">
                <a:alpha val="6313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Retângulo 6">
              <a:extLst>
                <a:ext uri="{FF2B5EF4-FFF2-40B4-BE49-F238E27FC236}">
                  <a16:creationId xmlns:a16="http://schemas.microsoft.com/office/drawing/2014/main" id="{BBDC687B-259A-48A4-BB24-8D997D222C93}"/>
                </a:ext>
              </a:extLst>
            </p:cNvPr>
            <p:cNvSpPr/>
            <p:nvPr/>
          </p:nvSpPr>
          <p:spPr>
            <a:xfrm>
              <a:off x="5734403" y="1273629"/>
              <a:ext cx="4424288" cy="1164382"/>
            </a:xfrm>
            <a:prstGeom prst="rect">
              <a:avLst/>
            </a:prstGeom>
            <a:noFill/>
          </p:spPr>
          <p:txBody>
            <a:bodyPr wrap="none" lIns="91440" tIns="45720" rIns="91440" bIns="45720">
              <a:prstTxWarp prst="textArchUp">
                <a:avLst>
                  <a:gd name="adj" fmla="val 11639957"/>
                </a:avLst>
              </a:prstTxWarp>
              <a:spAutoFit/>
            </a:bodyPr>
            <a:lstStyle/>
            <a:p>
              <a:pPr algn="ctr"/>
              <a:r>
                <a:rPr lang="pt-BR" sz="3600" b="1" cap="none" spc="50" dirty="0">
                  <a:ln w="0"/>
                  <a:solidFill>
                    <a:schemeClr val="bg2"/>
                  </a:solidFill>
                  <a:effectLst>
                    <a:innerShdw blurRad="63500" dist="50800" dir="13500000">
                      <a:srgbClr val="000000">
                        <a:alpha val="50000"/>
                      </a:srgbClr>
                    </a:innerShdw>
                  </a:effectLst>
                </a:rPr>
                <a:t>Ambiente intestinal</a:t>
              </a:r>
            </a:p>
          </p:txBody>
        </p:sp>
      </p:grpSp>
      <p:grpSp>
        <p:nvGrpSpPr>
          <p:cNvPr id="14" name="Agrupar 13">
            <a:extLst>
              <a:ext uri="{FF2B5EF4-FFF2-40B4-BE49-F238E27FC236}">
                <a16:creationId xmlns:a16="http://schemas.microsoft.com/office/drawing/2014/main" id="{77537B3D-C3CF-59EA-1336-383804E1C0CE}"/>
              </a:ext>
            </a:extLst>
          </p:cNvPr>
          <p:cNvGrpSpPr/>
          <p:nvPr/>
        </p:nvGrpSpPr>
        <p:grpSpPr>
          <a:xfrm>
            <a:off x="4370367" y="1454177"/>
            <a:ext cx="3568827" cy="2133600"/>
            <a:chOff x="4551919" y="2077680"/>
            <a:chExt cx="3568827" cy="2133600"/>
          </a:xfrm>
        </p:grpSpPr>
        <p:sp>
          <p:nvSpPr>
            <p:cNvPr id="8" name="Elipse 7">
              <a:extLst>
                <a:ext uri="{FF2B5EF4-FFF2-40B4-BE49-F238E27FC236}">
                  <a16:creationId xmlns:a16="http://schemas.microsoft.com/office/drawing/2014/main" id="{583915A2-4A34-B723-38A7-F1B9A0DE6051}"/>
                </a:ext>
              </a:extLst>
            </p:cNvPr>
            <p:cNvSpPr/>
            <p:nvPr/>
          </p:nvSpPr>
          <p:spPr>
            <a:xfrm>
              <a:off x="4778830" y="2077680"/>
              <a:ext cx="3341916" cy="2133600"/>
            </a:xfrm>
            <a:prstGeom prst="ellipse">
              <a:avLst/>
            </a:prstGeom>
            <a:solidFill>
              <a:srgbClr val="D72323">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96DD4831-5221-44DE-AC9B-3999DBAB6245}"/>
                </a:ext>
              </a:extLst>
            </p:cNvPr>
            <p:cNvSpPr txBox="1"/>
            <p:nvPr/>
          </p:nvSpPr>
          <p:spPr>
            <a:xfrm>
              <a:off x="4551919" y="2588135"/>
              <a:ext cx="3411103" cy="1077218"/>
            </a:xfrm>
            <a:prstGeom prst="rect">
              <a:avLst/>
            </a:prstGeom>
            <a:noFill/>
          </p:spPr>
          <p:txBody>
            <a:bodyPr wrap="square" rtlCol="0">
              <a:spAutoFit/>
            </a:bodyPr>
            <a:lstStyle/>
            <a:p>
              <a:pPr algn="ctr"/>
              <a:r>
                <a:rPr lang="pt-BR" sz="3200" b="1" dirty="0">
                  <a:solidFill>
                    <a:schemeClr val="bg1"/>
                  </a:solidFill>
                  <a:latin typeface="Baguet Script" panose="00000500000000000000" pitchFamily="2" charset="0"/>
                </a:rPr>
                <a:t>Bactérias e </a:t>
              </a:r>
              <a:r>
                <a:rPr lang="pt-BR" sz="3200" b="1" dirty="0" err="1">
                  <a:solidFill>
                    <a:schemeClr val="bg1"/>
                  </a:solidFill>
                  <a:latin typeface="Baguet Script" panose="00000500000000000000" pitchFamily="2" charset="0"/>
                </a:rPr>
                <a:t>Archeas</a:t>
              </a:r>
              <a:endParaRPr lang="pt-BR" sz="3200" b="1" dirty="0">
                <a:solidFill>
                  <a:schemeClr val="bg1"/>
                </a:solidFill>
                <a:latin typeface="Baguet Script" panose="00000500000000000000" pitchFamily="2" charset="0"/>
              </a:endParaRPr>
            </a:p>
          </p:txBody>
        </p:sp>
      </p:grpSp>
      <p:grpSp>
        <p:nvGrpSpPr>
          <p:cNvPr id="15" name="Agrupar 14">
            <a:extLst>
              <a:ext uri="{FF2B5EF4-FFF2-40B4-BE49-F238E27FC236}">
                <a16:creationId xmlns:a16="http://schemas.microsoft.com/office/drawing/2014/main" id="{6CA1B16D-58B3-7AEA-0AB5-1898AF0241EA}"/>
              </a:ext>
            </a:extLst>
          </p:cNvPr>
          <p:cNvGrpSpPr/>
          <p:nvPr/>
        </p:nvGrpSpPr>
        <p:grpSpPr>
          <a:xfrm>
            <a:off x="7512835" y="1432405"/>
            <a:ext cx="3447262" cy="2133600"/>
            <a:chOff x="7694387" y="2055908"/>
            <a:chExt cx="3447262" cy="2133600"/>
          </a:xfrm>
        </p:grpSpPr>
        <p:sp>
          <p:nvSpPr>
            <p:cNvPr id="9" name="Elipse 8">
              <a:extLst>
                <a:ext uri="{FF2B5EF4-FFF2-40B4-BE49-F238E27FC236}">
                  <a16:creationId xmlns:a16="http://schemas.microsoft.com/office/drawing/2014/main" id="{DB9B47EB-940E-EA9F-20CB-EEAEF883A215}"/>
                </a:ext>
              </a:extLst>
            </p:cNvPr>
            <p:cNvSpPr/>
            <p:nvPr/>
          </p:nvSpPr>
          <p:spPr>
            <a:xfrm>
              <a:off x="7694387" y="2055908"/>
              <a:ext cx="3341916" cy="2133600"/>
            </a:xfrm>
            <a:prstGeom prst="ellipse">
              <a:avLst/>
            </a:prstGeom>
            <a:solidFill>
              <a:srgbClr val="C75D5D">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CaixaDeTexto 11">
              <a:extLst>
                <a:ext uri="{FF2B5EF4-FFF2-40B4-BE49-F238E27FC236}">
                  <a16:creationId xmlns:a16="http://schemas.microsoft.com/office/drawing/2014/main" id="{8ED31D7E-B6CB-3F87-A6CF-8BAFA83519BB}"/>
                </a:ext>
              </a:extLst>
            </p:cNvPr>
            <p:cNvSpPr txBox="1"/>
            <p:nvPr/>
          </p:nvSpPr>
          <p:spPr>
            <a:xfrm>
              <a:off x="7730546" y="2718763"/>
              <a:ext cx="3411103" cy="584775"/>
            </a:xfrm>
            <a:prstGeom prst="rect">
              <a:avLst/>
            </a:prstGeom>
            <a:noFill/>
          </p:spPr>
          <p:txBody>
            <a:bodyPr wrap="square" rtlCol="0">
              <a:spAutoFit/>
            </a:bodyPr>
            <a:lstStyle/>
            <a:p>
              <a:pPr algn="ctr"/>
              <a:r>
                <a:rPr lang="pt-BR" sz="3200" b="1" dirty="0">
                  <a:solidFill>
                    <a:schemeClr val="bg1"/>
                  </a:solidFill>
                  <a:latin typeface="Baguet Script" panose="00000500000000000000" pitchFamily="2" charset="0"/>
                </a:rPr>
                <a:t>Parasitas</a:t>
              </a:r>
            </a:p>
          </p:txBody>
        </p:sp>
      </p:grpSp>
      <p:grpSp>
        <p:nvGrpSpPr>
          <p:cNvPr id="16" name="Agrupar 15">
            <a:extLst>
              <a:ext uri="{FF2B5EF4-FFF2-40B4-BE49-F238E27FC236}">
                <a16:creationId xmlns:a16="http://schemas.microsoft.com/office/drawing/2014/main" id="{4666EC77-7CAE-2F94-372C-DA10B2F432B7}"/>
              </a:ext>
            </a:extLst>
          </p:cNvPr>
          <p:cNvGrpSpPr/>
          <p:nvPr/>
        </p:nvGrpSpPr>
        <p:grpSpPr>
          <a:xfrm>
            <a:off x="6069223" y="2816249"/>
            <a:ext cx="3411103" cy="2133600"/>
            <a:chOff x="6250775" y="3385322"/>
            <a:chExt cx="3411103" cy="2133600"/>
          </a:xfrm>
        </p:grpSpPr>
        <p:sp>
          <p:nvSpPr>
            <p:cNvPr id="10" name="Elipse 9">
              <a:extLst>
                <a:ext uri="{FF2B5EF4-FFF2-40B4-BE49-F238E27FC236}">
                  <a16:creationId xmlns:a16="http://schemas.microsoft.com/office/drawing/2014/main" id="{347B9FCD-6A6D-5D50-82C5-B8A9B3127FDC}"/>
                </a:ext>
              </a:extLst>
            </p:cNvPr>
            <p:cNvSpPr/>
            <p:nvPr/>
          </p:nvSpPr>
          <p:spPr>
            <a:xfrm>
              <a:off x="6270170" y="3385322"/>
              <a:ext cx="3341916" cy="2133600"/>
            </a:xfrm>
            <a:prstGeom prst="ellipse">
              <a:avLst/>
            </a:prstGeom>
            <a:solidFill>
              <a:srgbClr val="EE9696">
                <a:alpha val="8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3" name="CaixaDeTexto 12">
              <a:extLst>
                <a:ext uri="{FF2B5EF4-FFF2-40B4-BE49-F238E27FC236}">
                  <a16:creationId xmlns:a16="http://schemas.microsoft.com/office/drawing/2014/main" id="{1E321D42-3742-F720-99B9-1CC47D366186}"/>
                </a:ext>
              </a:extLst>
            </p:cNvPr>
            <p:cNvSpPr txBox="1"/>
            <p:nvPr/>
          </p:nvSpPr>
          <p:spPr>
            <a:xfrm>
              <a:off x="6250775" y="3690637"/>
              <a:ext cx="3411103" cy="1569660"/>
            </a:xfrm>
            <a:prstGeom prst="rect">
              <a:avLst/>
            </a:prstGeom>
            <a:noFill/>
          </p:spPr>
          <p:txBody>
            <a:bodyPr wrap="square" rtlCol="0">
              <a:spAutoFit/>
            </a:bodyPr>
            <a:lstStyle/>
            <a:p>
              <a:pPr algn="ctr"/>
              <a:r>
                <a:rPr lang="pt-BR" sz="3200" b="1" dirty="0">
                  <a:solidFill>
                    <a:schemeClr val="bg1"/>
                  </a:solidFill>
                  <a:latin typeface="Baguet Script" panose="00000500000000000000" pitchFamily="2" charset="0"/>
                </a:rPr>
                <a:t>Vírus, Fungos, Fagos e </a:t>
              </a:r>
            </a:p>
            <a:p>
              <a:pPr algn="ctr"/>
              <a:r>
                <a:rPr lang="pt-BR" sz="3200" b="1" dirty="0">
                  <a:solidFill>
                    <a:schemeClr val="bg1"/>
                  </a:solidFill>
                  <a:latin typeface="Baguet Script" panose="00000500000000000000" pitchFamily="2" charset="0"/>
                </a:rPr>
                <a:t>Leveduras</a:t>
              </a:r>
            </a:p>
          </p:txBody>
        </p:sp>
      </p:grpSp>
      <p:grpSp>
        <p:nvGrpSpPr>
          <p:cNvPr id="20" name="Agrupar 19">
            <a:extLst>
              <a:ext uri="{FF2B5EF4-FFF2-40B4-BE49-F238E27FC236}">
                <a16:creationId xmlns:a16="http://schemas.microsoft.com/office/drawing/2014/main" id="{1925410A-72E7-6A77-15BE-E4599493D121}"/>
              </a:ext>
            </a:extLst>
          </p:cNvPr>
          <p:cNvGrpSpPr/>
          <p:nvPr/>
        </p:nvGrpSpPr>
        <p:grpSpPr>
          <a:xfrm>
            <a:off x="5435645" y="5671048"/>
            <a:ext cx="4803085" cy="1000431"/>
            <a:chOff x="5435645" y="5671048"/>
            <a:chExt cx="4803085" cy="1000431"/>
          </a:xfrm>
        </p:grpSpPr>
        <p:sp>
          <p:nvSpPr>
            <p:cNvPr id="18" name="CaixaDeTexto 17">
              <a:extLst>
                <a:ext uri="{FF2B5EF4-FFF2-40B4-BE49-F238E27FC236}">
                  <a16:creationId xmlns:a16="http://schemas.microsoft.com/office/drawing/2014/main" id="{B0916B5F-9669-28E7-F832-E47EB4AA9BAA}"/>
                </a:ext>
              </a:extLst>
            </p:cNvPr>
            <p:cNvSpPr txBox="1"/>
            <p:nvPr/>
          </p:nvSpPr>
          <p:spPr>
            <a:xfrm>
              <a:off x="5477607" y="6086704"/>
              <a:ext cx="4761123" cy="584775"/>
            </a:xfrm>
            <a:prstGeom prst="rect">
              <a:avLst/>
            </a:prstGeom>
            <a:noFill/>
          </p:spPr>
          <p:txBody>
            <a:bodyPr wrap="square" rtlCol="0">
              <a:spAutoFit/>
            </a:bodyPr>
            <a:lstStyle/>
            <a:p>
              <a:pPr algn="ctr"/>
              <a:r>
                <a:rPr lang="pt-BR" sz="3200" b="1" dirty="0">
                  <a:solidFill>
                    <a:schemeClr val="bg1"/>
                  </a:solidFill>
                  <a:latin typeface="Baguet Script" panose="00000500000000000000" pitchFamily="2" charset="0"/>
                </a:rPr>
                <a:t>Saúde e fisiologia humana</a:t>
              </a:r>
            </a:p>
          </p:txBody>
        </p:sp>
        <p:sp>
          <p:nvSpPr>
            <p:cNvPr id="19" name="Chave Direita 18">
              <a:extLst>
                <a:ext uri="{FF2B5EF4-FFF2-40B4-BE49-F238E27FC236}">
                  <a16:creationId xmlns:a16="http://schemas.microsoft.com/office/drawing/2014/main" id="{321F1F6F-7F3C-AC09-C140-42E12004B22A}"/>
                </a:ext>
              </a:extLst>
            </p:cNvPr>
            <p:cNvSpPr/>
            <p:nvPr/>
          </p:nvSpPr>
          <p:spPr>
            <a:xfrm rot="5400000">
              <a:off x="7589115" y="3517578"/>
              <a:ext cx="438266" cy="4745205"/>
            </a:xfrm>
            <a:prstGeom prst="rightBrace">
              <a:avLst/>
            </a:prstGeom>
            <a:ln w="57150">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pt-BR"/>
            </a:p>
          </p:txBody>
        </p:sp>
      </p:grpSp>
      <p:sp>
        <p:nvSpPr>
          <p:cNvPr id="25" name="CaixaDeTexto 24">
            <a:extLst>
              <a:ext uri="{FF2B5EF4-FFF2-40B4-BE49-F238E27FC236}">
                <a16:creationId xmlns:a16="http://schemas.microsoft.com/office/drawing/2014/main" id="{FAA61663-1477-B7A2-696D-5751E5899D7D}"/>
              </a:ext>
            </a:extLst>
          </p:cNvPr>
          <p:cNvSpPr txBox="1"/>
          <p:nvPr/>
        </p:nvSpPr>
        <p:spPr>
          <a:xfrm>
            <a:off x="176270" y="3844752"/>
            <a:ext cx="3804603" cy="954107"/>
          </a:xfrm>
          <a:prstGeom prst="rect">
            <a:avLst/>
          </a:prstGeom>
          <a:noFill/>
        </p:spPr>
        <p:txBody>
          <a:bodyPr wrap="square" rtlCol="0">
            <a:spAutoFit/>
          </a:bodyPr>
          <a:lstStyle/>
          <a:p>
            <a:pPr algn="ctr"/>
            <a:r>
              <a:rPr lang="pt-BR" sz="1400" dirty="0">
                <a:solidFill>
                  <a:srgbClr val="F0EAD8"/>
                </a:solidFill>
                <a:latin typeface="DIN Next LT Pro Medium" panose="020B0503020203050203" pitchFamily="34" charset="77"/>
              </a:rPr>
              <a:t>PANE, S. et al. Clinical </a:t>
            </a:r>
            <a:r>
              <a:rPr lang="pt-BR" sz="1400" dirty="0" err="1">
                <a:solidFill>
                  <a:srgbClr val="F0EAD8"/>
                </a:solidFill>
                <a:latin typeface="DIN Next LT Pro Medium" panose="020B0503020203050203" pitchFamily="34" charset="77"/>
              </a:rPr>
              <a:t>Parasitology</a:t>
            </a:r>
            <a:r>
              <a:rPr lang="pt-BR" sz="1400" dirty="0">
                <a:solidFill>
                  <a:srgbClr val="F0EAD8"/>
                </a:solidFill>
                <a:latin typeface="DIN Next LT Pro Medium" panose="020B0503020203050203" pitchFamily="34" charset="77"/>
              </a:rPr>
              <a:t> </a:t>
            </a:r>
            <a:r>
              <a:rPr lang="pt-BR" sz="1400" dirty="0" err="1">
                <a:solidFill>
                  <a:srgbClr val="F0EAD8"/>
                </a:solidFill>
                <a:latin typeface="DIN Next LT Pro Medium" panose="020B0503020203050203" pitchFamily="34" charset="77"/>
              </a:rPr>
              <a:t>and</a:t>
            </a:r>
            <a:r>
              <a:rPr lang="pt-BR" sz="1400" dirty="0">
                <a:solidFill>
                  <a:srgbClr val="F0EAD8"/>
                </a:solidFill>
                <a:latin typeface="DIN Next LT Pro Medium" panose="020B0503020203050203" pitchFamily="34" charset="77"/>
              </a:rPr>
              <a:t> </a:t>
            </a:r>
            <a:r>
              <a:rPr lang="pt-BR" sz="1400" dirty="0" err="1">
                <a:solidFill>
                  <a:srgbClr val="F0EAD8"/>
                </a:solidFill>
                <a:latin typeface="DIN Next LT Pro Medium" panose="020B0503020203050203" pitchFamily="34" charset="77"/>
              </a:rPr>
              <a:t>Parasitome</a:t>
            </a:r>
            <a:r>
              <a:rPr lang="pt-BR" sz="1400" dirty="0">
                <a:solidFill>
                  <a:srgbClr val="F0EAD8"/>
                </a:solidFill>
                <a:latin typeface="DIN Next LT Pro Medium" panose="020B0503020203050203" pitchFamily="34" charset="77"/>
              </a:rPr>
              <a:t> </a:t>
            </a:r>
            <a:r>
              <a:rPr lang="pt-BR" sz="1400" dirty="0" err="1">
                <a:solidFill>
                  <a:srgbClr val="F0EAD8"/>
                </a:solidFill>
                <a:latin typeface="DIN Next LT Pro Medium" panose="020B0503020203050203" pitchFamily="34" charset="77"/>
              </a:rPr>
              <a:t>maps</a:t>
            </a:r>
            <a:r>
              <a:rPr lang="pt-BR" sz="1400" dirty="0">
                <a:solidFill>
                  <a:srgbClr val="F0EAD8"/>
                </a:solidFill>
                <a:latin typeface="DIN Next LT Pro Medium" panose="020B0503020203050203" pitchFamily="34" charset="77"/>
              </a:rPr>
              <a:t> as </a:t>
            </a:r>
            <a:r>
              <a:rPr lang="pt-BR" sz="1400" dirty="0" err="1">
                <a:solidFill>
                  <a:srgbClr val="F0EAD8"/>
                </a:solidFill>
                <a:latin typeface="DIN Next LT Pro Medium" panose="020B0503020203050203" pitchFamily="34" charset="77"/>
              </a:rPr>
              <a:t>old</a:t>
            </a:r>
            <a:r>
              <a:rPr lang="pt-BR" sz="1400" dirty="0">
                <a:solidFill>
                  <a:srgbClr val="F0EAD8"/>
                </a:solidFill>
                <a:latin typeface="DIN Next LT Pro Medium" panose="020B0503020203050203" pitchFamily="34" charset="77"/>
              </a:rPr>
              <a:t> </a:t>
            </a:r>
            <a:r>
              <a:rPr lang="pt-BR" sz="1400" dirty="0" err="1">
                <a:solidFill>
                  <a:srgbClr val="F0EAD8"/>
                </a:solidFill>
                <a:latin typeface="DIN Next LT Pro Medium" panose="020B0503020203050203" pitchFamily="34" charset="77"/>
              </a:rPr>
              <a:t>and</a:t>
            </a:r>
            <a:r>
              <a:rPr lang="pt-BR" sz="1400" dirty="0">
                <a:solidFill>
                  <a:srgbClr val="F0EAD8"/>
                </a:solidFill>
                <a:latin typeface="DIN Next LT Pro Medium" panose="020B0503020203050203" pitchFamily="34" charset="77"/>
              </a:rPr>
              <a:t> new tools </a:t>
            </a:r>
            <a:r>
              <a:rPr lang="pt-BR" sz="1400" dirty="0" err="1">
                <a:solidFill>
                  <a:srgbClr val="F0EAD8"/>
                </a:solidFill>
                <a:latin typeface="DIN Next LT Pro Medium" panose="020B0503020203050203" pitchFamily="34" charset="77"/>
              </a:rPr>
              <a:t>to</a:t>
            </a:r>
            <a:r>
              <a:rPr lang="pt-BR" sz="1400" dirty="0">
                <a:solidFill>
                  <a:srgbClr val="F0EAD8"/>
                </a:solidFill>
                <a:latin typeface="DIN Next LT Pro Medium" panose="020B0503020203050203" pitchFamily="34" charset="77"/>
              </a:rPr>
              <a:t> improve </a:t>
            </a:r>
            <a:r>
              <a:rPr lang="pt-BR" sz="1400" dirty="0" err="1">
                <a:solidFill>
                  <a:srgbClr val="F0EAD8"/>
                </a:solidFill>
                <a:latin typeface="DIN Next LT Pro Medium" panose="020B0503020203050203" pitchFamily="34" charset="77"/>
              </a:rPr>
              <a:t>clinical</a:t>
            </a:r>
            <a:r>
              <a:rPr lang="pt-BR" sz="1400" dirty="0">
                <a:solidFill>
                  <a:srgbClr val="F0EAD8"/>
                </a:solidFill>
                <a:latin typeface="DIN Next LT Pro Medium" panose="020B0503020203050203" pitchFamily="34" charset="77"/>
              </a:rPr>
              <a:t> </a:t>
            </a:r>
            <a:r>
              <a:rPr lang="pt-BR" sz="1400" dirty="0" err="1">
                <a:solidFill>
                  <a:srgbClr val="F0EAD8"/>
                </a:solidFill>
                <a:latin typeface="DIN Next LT Pro Medium" panose="020B0503020203050203" pitchFamily="34" charset="77"/>
              </a:rPr>
              <a:t>microbiomics</a:t>
            </a:r>
            <a:r>
              <a:rPr lang="pt-BR" sz="1400" dirty="0">
                <a:solidFill>
                  <a:srgbClr val="F0EAD8"/>
                </a:solidFill>
                <a:latin typeface="DIN Next LT Pro Medium" panose="020B0503020203050203" pitchFamily="34" charset="77"/>
              </a:rPr>
              <a:t>. </a:t>
            </a:r>
            <a:r>
              <a:rPr lang="pt-BR" sz="1400" dirty="0" err="1">
                <a:solidFill>
                  <a:srgbClr val="F0EAD8"/>
                </a:solidFill>
                <a:latin typeface="DIN Next LT Pro Medium" panose="020B0503020203050203" pitchFamily="34" charset="77"/>
              </a:rPr>
              <a:t>Pathogens</a:t>
            </a:r>
            <a:r>
              <a:rPr lang="pt-BR" sz="1400" dirty="0">
                <a:solidFill>
                  <a:srgbClr val="F0EAD8"/>
                </a:solidFill>
                <a:latin typeface="DIN Next LT Pro Medium" panose="020B0503020203050203" pitchFamily="34" charset="77"/>
              </a:rPr>
              <a:t>, 2021. </a:t>
            </a:r>
          </a:p>
          <a:p>
            <a:pPr algn="ctr"/>
            <a:r>
              <a:rPr lang="pt-BR" sz="1400" dirty="0">
                <a:solidFill>
                  <a:srgbClr val="F0EAD8"/>
                </a:solidFill>
                <a:latin typeface="DIN Next LT Pro Medium" panose="020B0503020203050203" pitchFamily="34" charset="77"/>
              </a:rPr>
              <a:t>DOI: 10.3390/pathogens10121550</a:t>
            </a:r>
          </a:p>
        </p:txBody>
      </p:sp>
      <p:sp>
        <p:nvSpPr>
          <p:cNvPr id="26" name="CaixaDeTexto 25">
            <a:extLst>
              <a:ext uri="{FF2B5EF4-FFF2-40B4-BE49-F238E27FC236}">
                <a16:creationId xmlns:a16="http://schemas.microsoft.com/office/drawing/2014/main" id="{BD2FDA9C-69B7-00ED-1F38-E36A2BD233E7}"/>
              </a:ext>
            </a:extLst>
          </p:cNvPr>
          <p:cNvSpPr txBox="1"/>
          <p:nvPr/>
        </p:nvSpPr>
        <p:spPr>
          <a:xfrm>
            <a:off x="34725" y="6163225"/>
            <a:ext cx="2337613" cy="646331"/>
          </a:xfrm>
          <a:prstGeom prst="rect">
            <a:avLst/>
          </a:prstGeom>
          <a:noFill/>
        </p:spPr>
        <p:txBody>
          <a:bodyPr wrap="square" rtlCol="0">
            <a:spAutoFit/>
          </a:bodyPr>
          <a:lstStyle/>
          <a:p>
            <a:r>
              <a:rPr lang="pt-BR" dirty="0">
                <a:solidFill>
                  <a:srgbClr val="F0EAD8"/>
                </a:solidFill>
                <a:latin typeface="DIN Next LT Pro Medium" panose="020B0503020203050203" pitchFamily="34" charset="77"/>
              </a:rPr>
              <a:t>@sylviacamposnutri</a:t>
            </a:r>
          </a:p>
          <a:p>
            <a:r>
              <a:rPr lang="pt-BR" dirty="0">
                <a:solidFill>
                  <a:srgbClr val="F0EAD8"/>
                </a:solidFill>
                <a:latin typeface="DIN Next LT Pro Medium" panose="020B0503020203050203" pitchFamily="34" charset="77"/>
              </a:rPr>
              <a:t>@dr.cristianorudge</a:t>
            </a:r>
          </a:p>
        </p:txBody>
      </p:sp>
      <p:sp>
        <p:nvSpPr>
          <p:cNvPr id="4" name="Retângulo 3">
            <a:extLst>
              <a:ext uri="{FF2B5EF4-FFF2-40B4-BE49-F238E27FC236}">
                <a16:creationId xmlns:a16="http://schemas.microsoft.com/office/drawing/2014/main" id="{0046640B-D930-BDEA-7077-F38C1289A892}"/>
              </a:ext>
            </a:extLst>
          </p:cNvPr>
          <p:cNvSpPr/>
          <p:nvPr/>
        </p:nvSpPr>
        <p:spPr>
          <a:xfrm>
            <a:off x="4527832" y="1999359"/>
            <a:ext cx="6478565" cy="3473868"/>
          </a:xfrm>
          <a:prstGeom prst="rect">
            <a:avLst/>
          </a:prstGeom>
          <a:noFill/>
        </p:spPr>
        <p:txBody>
          <a:bodyPr wrap="none" lIns="91440" tIns="45720" rIns="91440" bIns="45720">
            <a:prstTxWarp prst="textArchDown">
              <a:avLst>
                <a:gd name="adj" fmla="val 706529"/>
              </a:avLst>
            </a:prstTxWarp>
            <a:spAutoFit/>
          </a:bodyPr>
          <a:lstStyle/>
          <a:p>
            <a:pPr algn="ctr"/>
            <a:r>
              <a:rPr lang="pt-BR" sz="8000" b="1" spc="50" dirty="0">
                <a:ln w="0"/>
                <a:solidFill>
                  <a:schemeClr val="bg2"/>
                </a:solidFill>
                <a:effectLst>
                  <a:innerShdw blurRad="63500" dist="50800" dir="13500000">
                    <a:srgbClr val="000000">
                      <a:alpha val="50000"/>
                    </a:srgbClr>
                  </a:innerShdw>
                </a:effectLst>
              </a:rPr>
              <a:t>Idade, Dieta, Fármacos, Infecções, Estresse</a:t>
            </a:r>
            <a:endParaRPr lang="pt-BR" sz="8000" b="1" cap="none" spc="50" dirty="0">
              <a:ln w="0"/>
              <a:solidFill>
                <a:schemeClr val="bg2"/>
              </a:solidFill>
              <a:effectLst>
                <a:innerShdw blurRad="63500" dist="50800" dir="13500000">
                  <a:srgbClr val="000000">
                    <a:alpha val="50000"/>
                  </a:srgbClr>
                </a:innerShdw>
              </a:effectLst>
            </a:endParaRPr>
          </a:p>
        </p:txBody>
      </p:sp>
    </p:spTree>
    <p:extLst>
      <p:ext uri="{BB962C8B-B14F-4D97-AF65-F5344CB8AC3E}">
        <p14:creationId xmlns:p14="http://schemas.microsoft.com/office/powerpoint/2010/main" val="215725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pic>
        <p:nvPicPr>
          <p:cNvPr id="2" name="Picture 2" descr="SIBO: quando o crescimento bacteriano intestinal se torna um problema. -  Blog | Dra. Thalita Gomes - Gastroenterologia e Endoscopia Digestiva">
            <a:extLst>
              <a:ext uri="{FF2B5EF4-FFF2-40B4-BE49-F238E27FC236}">
                <a16:creationId xmlns:a16="http://schemas.microsoft.com/office/drawing/2014/main" id="{219E2C96-544D-64C8-D04F-AD0C70A3F902}"/>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16738" b="3631"/>
          <a:stretch/>
        </p:blipFill>
        <p:spPr bwMode="auto">
          <a:xfrm>
            <a:off x="1" y="-12210"/>
            <a:ext cx="12268201" cy="6891708"/>
          </a:xfrm>
          <a:prstGeom prst="rect">
            <a:avLst/>
          </a:prstGeom>
          <a:noFill/>
          <a:extLst>
            <a:ext uri="{909E8E84-426E-40DD-AFC4-6F175D3DCCD1}">
              <a14:hiddenFill xmlns:a14="http://schemas.microsoft.com/office/drawing/2010/main">
                <a:solidFill>
                  <a:srgbClr val="FFFFFF"/>
                </a:solidFill>
              </a14:hiddenFill>
            </a:ext>
          </a:extLst>
        </p:spPr>
      </p:pic>
      <p:sp>
        <p:nvSpPr>
          <p:cNvPr id="204" name="Google Shape;204;p11"/>
          <p:cNvSpPr/>
          <p:nvPr/>
        </p:nvSpPr>
        <p:spPr>
          <a:xfrm>
            <a:off x="-2950" y="-70018"/>
            <a:ext cx="12242800" cy="7043918"/>
          </a:xfrm>
          <a:prstGeom prst="rect">
            <a:avLst/>
          </a:prstGeom>
          <a:solidFill>
            <a:srgbClr val="0C1B29">
              <a:alpha val="63921"/>
            </a:srgbClr>
          </a:solidFill>
          <a:ln w="12700" cap="flat" cmpd="sng">
            <a:solidFill>
              <a:srgbClr val="1C3052"/>
            </a:solidFill>
            <a:prstDash val="solid"/>
            <a:miter lim="800000"/>
            <a:headEnd type="none" w="sm" len="sm"/>
            <a:tailEnd type="none" w="sm" len="sm"/>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sp>
        <p:nvSpPr>
          <p:cNvPr id="205" name="Google Shape;205;p11"/>
          <p:cNvSpPr/>
          <p:nvPr/>
        </p:nvSpPr>
        <p:spPr>
          <a:xfrm rot="-5400000">
            <a:off x="7504567" y="2094091"/>
            <a:ext cx="7063473" cy="2463797"/>
          </a:xfrm>
          <a:prstGeom prst="rect">
            <a:avLst/>
          </a:prstGeom>
          <a:gradFill>
            <a:gsLst>
              <a:gs pos="0">
                <a:srgbClr val="FFFFFF">
                  <a:alpha val="0"/>
                </a:srgbClr>
              </a:gs>
              <a:gs pos="14000">
                <a:srgbClr val="FFFFFF">
                  <a:alpha val="0"/>
                </a:srgbClr>
              </a:gs>
              <a:gs pos="100000">
                <a:srgbClr val="D5DBE5"/>
              </a:gs>
            </a:gsLst>
            <a:lin ang="5400000" scaled="0"/>
          </a:gradFill>
          <a:ln>
            <a:noFill/>
          </a:ln>
        </p:spPr>
        <p:txBody>
          <a:bodyPr spcFirstLastPara="1" wrap="square" lIns="91425" tIns="45700" rIns="91425" bIns="45700" anchor="ctr" anchorCtr="0">
            <a:noAutofit/>
          </a:bodyPr>
          <a:lstStyle/>
          <a:p>
            <a:pPr algn="ctr"/>
            <a:endParaRPr>
              <a:solidFill>
                <a:schemeClr val="lt1"/>
              </a:solidFill>
              <a:latin typeface="Calibri"/>
              <a:ea typeface="Calibri"/>
              <a:cs typeface="Calibri"/>
            </a:endParaRPr>
          </a:p>
        </p:txBody>
      </p:sp>
      <p:grpSp>
        <p:nvGrpSpPr>
          <p:cNvPr id="14" name="Agrupar 13">
            <a:extLst>
              <a:ext uri="{FF2B5EF4-FFF2-40B4-BE49-F238E27FC236}">
                <a16:creationId xmlns:a16="http://schemas.microsoft.com/office/drawing/2014/main" id="{77537B3D-C3CF-59EA-1336-383804E1C0CE}"/>
              </a:ext>
            </a:extLst>
          </p:cNvPr>
          <p:cNvGrpSpPr/>
          <p:nvPr/>
        </p:nvGrpSpPr>
        <p:grpSpPr>
          <a:xfrm>
            <a:off x="1648650" y="1581327"/>
            <a:ext cx="3464654" cy="2133600"/>
            <a:chOff x="4656092" y="2077680"/>
            <a:chExt cx="3464654" cy="2133600"/>
          </a:xfrm>
        </p:grpSpPr>
        <p:sp>
          <p:nvSpPr>
            <p:cNvPr id="8" name="Elipse 7">
              <a:extLst>
                <a:ext uri="{FF2B5EF4-FFF2-40B4-BE49-F238E27FC236}">
                  <a16:creationId xmlns:a16="http://schemas.microsoft.com/office/drawing/2014/main" id="{583915A2-4A34-B723-38A7-F1B9A0DE6051}"/>
                </a:ext>
              </a:extLst>
            </p:cNvPr>
            <p:cNvSpPr/>
            <p:nvPr/>
          </p:nvSpPr>
          <p:spPr>
            <a:xfrm>
              <a:off x="4778830" y="2077680"/>
              <a:ext cx="3341916" cy="2133600"/>
            </a:xfrm>
            <a:prstGeom prst="ellipse">
              <a:avLst/>
            </a:prstGeom>
            <a:solidFill>
              <a:srgbClr val="D72323">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1" name="CaixaDeTexto 10">
              <a:extLst>
                <a:ext uri="{FF2B5EF4-FFF2-40B4-BE49-F238E27FC236}">
                  <a16:creationId xmlns:a16="http://schemas.microsoft.com/office/drawing/2014/main" id="{96DD4831-5221-44DE-AC9B-3999DBAB6245}"/>
                </a:ext>
              </a:extLst>
            </p:cNvPr>
            <p:cNvSpPr txBox="1"/>
            <p:nvPr/>
          </p:nvSpPr>
          <p:spPr>
            <a:xfrm>
              <a:off x="4656092" y="2784905"/>
              <a:ext cx="3411103" cy="707886"/>
            </a:xfrm>
            <a:prstGeom prst="rect">
              <a:avLst/>
            </a:prstGeom>
            <a:noFill/>
          </p:spPr>
          <p:txBody>
            <a:bodyPr wrap="square" rtlCol="0">
              <a:spAutoFit/>
            </a:bodyPr>
            <a:lstStyle/>
            <a:p>
              <a:pPr algn="ctr"/>
              <a:r>
                <a:rPr lang="pt-BR" sz="4000" b="1" dirty="0">
                  <a:solidFill>
                    <a:schemeClr val="bg1"/>
                  </a:solidFill>
                  <a:latin typeface="Baguet Script" panose="00000500000000000000" pitchFamily="2" charset="0"/>
                </a:rPr>
                <a:t>Microbiota</a:t>
              </a:r>
            </a:p>
          </p:txBody>
        </p:sp>
      </p:grpSp>
      <p:grpSp>
        <p:nvGrpSpPr>
          <p:cNvPr id="15" name="Agrupar 14">
            <a:extLst>
              <a:ext uri="{FF2B5EF4-FFF2-40B4-BE49-F238E27FC236}">
                <a16:creationId xmlns:a16="http://schemas.microsoft.com/office/drawing/2014/main" id="{6CA1B16D-58B3-7AEA-0AB5-1898AF0241EA}"/>
              </a:ext>
            </a:extLst>
          </p:cNvPr>
          <p:cNvGrpSpPr/>
          <p:nvPr/>
        </p:nvGrpSpPr>
        <p:grpSpPr>
          <a:xfrm>
            <a:off x="7207293" y="1563591"/>
            <a:ext cx="3447262" cy="2133600"/>
            <a:chOff x="7694387" y="2055908"/>
            <a:chExt cx="3447262" cy="2133600"/>
          </a:xfrm>
        </p:grpSpPr>
        <p:sp>
          <p:nvSpPr>
            <p:cNvPr id="9" name="Elipse 8">
              <a:extLst>
                <a:ext uri="{FF2B5EF4-FFF2-40B4-BE49-F238E27FC236}">
                  <a16:creationId xmlns:a16="http://schemas.microsoft.com/office/drawing/2014/main" id="{DB9B47EB-940E-EA9F-20CB-EEAEF883A215}"/>
                </a:ext>
              </a:extLst>
            </p:cNvPr>
            <p:cNvSpPr/>
            <p:nvPr/>
          </p:nvSpPr>
          <p:spPr>
            <a:xfrm>
              <a:off x="7694387" y="2055908"/>
              <a:ext cx="3341916" cy="2133600"/>
            </a:xfrm>
            <a:prstGeom prst="ellipse">
              <a:avLst/>
            </a:prstGeom>
            <a:solidFill>
              <a:srgbClr val="C75D5D">
                <a:alpha val="8509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12" name="CaixaDeTexto 11">
              <a:extLst>
                <a:ext uri="{FF2B5EF4-FFF2-40B4-BE49-F238E27FC236}">
                  <a16:creationId xmlns:a16="http://schemas.microsoft.com/office/drawing/2014/main" id="{8ED31D7E-B6CB-3F87-A6CF-8BAFA83519BB}"/>
                </a:ext>
              </a:extLst>
            </p:cNvPr>
            <p:cNvSpPr txBox="1"/>
            <p:nvPr/>
          </p:nvSpPr>
          <p:spPr>
            <a:xfrm>
              <a:off x="7730546" y="2718763"/>
              <a:ext cx="3411103" cy="707886"/>
            </a:xfrm>
            <a:prstGeom prst="rect">
              <a:avLst/>
            </a:prstGeom>
            <a:noFill/>
          </p:spPr>
          <p:txBody>
            <a:bodyPr wrap="square" rtlCol="0">
              <a:spAutoFit/>
            </a:bodyPr>
            <a:lstStyle/>
            <a:p>
              <a:pPr algn="ctr"/>
              <a:r>
                <a:rPr lang="pt-BR" sz="4000" b="1" dirty="0">
                  <a:solidFill>
                    <a:schemeClr val="bg1"/>
                  </a:solidFill>
                  <a:latin typeface="Baguet Script" panose="00000500000000000000" pitchFamily="2" charset="0"/>
                </a:rPr>
                <a:t>Parasitas</a:t>
              </a:r>
            </a:p>
          </p:txBody>
        </p:sp>
      </p:grpSp>
      <p:sp>
        <p:nvSpPr>
          <p:cNvPr id="26" name="CaixaDeTexto 25">
            <a:extLst>
              <a:ext uri="{FF2B5EF4-FFF2-40B4-BE49-F238E27FC236}">
                <a16:creationId xmlns:a16="http://schemas.microsoft.com/office/drawing/2014/main" id="{BD2FDA9C-69B7-00ED-1F38-E36A2BD233E7}"/>
              </a:ext>
            </a:extLst>
          </p:cNvPr>
          <p:cNvSpPr txBox="1"/>
          <p:nvPr/>
        </p:nvSpPr>
        <p:spPr>
          <a:xfrm>
            <a:off x="34725" y="6163225"/>
            <a:ext cx="2337613" cy="646331"/>
          </a:xfrm>
          <a:prstGeom prst="rect">
            <a:avLst/>
          </a:prstGeom>
          <a:noFill/>
        </p:spPr>
        <p:txBody>
          <a:bodyPr wrap="square" rtlCol="0">
            <a:spAutoFit/>
          </a:bodyPr>
          <a:lstStyle/>
          <a:p>
            <a:r>
              <a:rPr lang="pt-BR" dirty="0">
                <a:solidFill>
                  <a:srgbClr val="F0EAD8"/>
                </a:solidFill>
                <a:latin typeface="DIN Next LT Pro Medium" panose="020B0503020203050203" pitchFamily="34" charset="77"/>
              </a:rPr>
              <a:t>@sylviacamposnutri</a:t>
            </a:r>
          </a:p>
          <a:p>
            <a:r>
              <a:rPr lang="pt-BR" dirty="0">
                <a:solidFill>
                  <a:srgbClr val="F0EAD8"/>
                </a:solidFill>
                <a:latin typeface="DIN Next LT Pro Medium" panose="020B0503020203050203" pitchFamily="34" charset="77"/>
              </a:rPr>
              <a:t>@dr.cristianorudge</a:t>
            </a:r>
          </a:p>
        </p:txBody>
      </p:sp>
      <p:pic>
        <p:nvPicPr>
          <p:cNvPr id="2050" name="Picture 2" descr="Seta direita - ícones de setas grátis">
            <a:extLst>
              <a:ext uri="{FF2B5EF4-FFF2-40B4-BE49-F238E27FC236}">
                <a16:creationId xmlns:a16="http://schemas.microsoft.com/office/drawing/2014/main" id="{534A9C34-BF20-2AE2-F489-153376D8601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36" b="21341"/>
          <a:stretch/>
        </p:blipFill>
        <p:spPr bwMode="auto">
          <a:xfrm rot="671031">
            <a:off x="5341073" y="1716416"/>
            <a:ext cx="1876716" cy="11001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ta direita - ícones de setas grátis">
            <a:extLst>
              <a:ext uri="{FF2B5EF4-FFF2-40B4-BE49-F238E27FC236}">
                <a16:creationId xmlns:a16="http://schemas.microsoft.com/office/drawing/2014/main" id="{73A0BDAA-29DA-9BDB-79D2-ABA21E8D746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036" b="21341"/>
          <a:stretch/>
        </p:blipFill>
        <p:spPr bwMode="auto">
          <a:xfrm rot="11932721">
            <a:off x="5132249" y="2711033"/>
            <a:ext cx="1876716" cy="1100195"/>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2E55657D-11AC-A3A1-F317-B3F22D863CC6}"/>
              </a:ext>
            </a:extLst>
          </p:cNvPr>
          <p:cNvSpPr txBox="1"/>
          <p:nvPr/>
        </p:nvSpPr>
        <p:spPr>
          <a:xfrm>
            <a:off x="3404139" y="691358"/>
            <a:ext cx="5368465" cy="523220"/>
          </a:xfrm>
          <a:prstGeom prst="rect">
            <a:avLst/>
          </a:prstGeom>
          <a:noFill/>
        </p:spPr>
        <p:txBody>
          <a:bodyPr wrap="square" rtlCol="0">
            <a:spAutoFit/>
          </a:bodyPr>
          <a:lstStyle/>
          <a:p>
            <a:pPr algn="ctr"/>
            <a:r>
              <a:rPr lang="pt-BR" sz="2800" b="1" dirty="0">
                <a:solidFill>
                  <a:schemeClr val="bg1"/>
                </a:solidFill>
                <a:latin typeface="Baguet Script" panose="00000500000000000000" pitchFamily="2" charset="0"/>
              </a:rPr>
              <a:t>Comunicação Bidirecional</a:t>
            </a:r>
          </a:p>
        </p:txBody>
      </p:sp>
      <p:sp>
        <p:nvSpPr>
          <p:cNvPr id="22" name="CaixaDeTexto 21">
            <a:extLst>
              <a:ext uri="{FF2B5EF4-FFF2-40B4-BE49-F238E27FC236}">
                <a16:creationId xmlns:a16="http://schemas.microsoft.com/office/drawing/2014/main" id="{EACB04FA-1D0B-A7A1-7CE6-112A8BCD9FF2}"/>
              </a:ext>
            </a:extLst>
          </p:cNvPr>
          <p:cNvSpPr txBox="1"/>
          <p:nvPr/>
        </p:nvSpPr>
        <p:spPr>
          <a:xfrm>
            <a:off x="4276933" y="1150629"/>
            <a:ext cx="3622876" cy="400110"/>
          </a:xfrm>
          <a:prstGeom prst="rect">
            <a:avLst/>
          </a:prstGeom>
          <a:noFill/>
        </p:spPr>
        <p:txBody>
          <a:bodyPr wrap="square" rtlCol="0">
            <a:spAutoFit/>
          </a:bodyPr>
          <a:lstStyle/>
          <a:p>
            <a:pPr algn="ctr"/>
            <a:r>
              <a:rPr lang="pt-BR" sz="2000" b="1" dirty="0">
                <a:solidFill>
                  <a:srgbClr val="F0EAD8"/>
                </a:solidFill>
                <a:latin typeface="DIN Next LT Pro Medium" panose="020B0503020203050203" pitchFamily="34" charset="77"/>
              </a:rPr>
              <a:t>Interação direta e indireta</a:t>
            </a:r>
          </a:p>
        </p:txBody>
      </p:sp>
      <p:sp>
        <p:nvSpPr>
          <p:cNvPr id="24" name="CaixaDeTexto 23">
            <a:extLst>
              <a:ext uri="{FF2B5EF4-FFF2-40B4-BE49-F238E27FC236}">
                <a16:creationId xmlns:a16="http://schemas.microsoft.com/office/drawing/2014/main" id="{77780817-9ED4-0C81-341B-C9DBA2AE747E}"/>
              </a:ext>
            </a:extLst>
          </p:cNvPr>
          <p:cNvSpPr txBox="1"/>
          <p:nvPr/>
        </p:nvSpPr>
        <p:spPr>
          <a:xfrm>
            <a:off x="3106247" y="5977112"/>
            <a:ext cx="9051028" cy="461665"/>
          </a:xfrm>
          <a:prstGeom prst="rect">
            <a:avLst/>
          </a:prstGeom>
          <a:noFill/>
        </p:spPr>
        <p:txBody>
          <a:bodyPr wrap="square" rtlCol="0">
            <a:spAutoFit/>
          </a:bodyPr>
          <a:lstStyle/>
          <a:p>
            <a:pPr algn="r"/>
            <a:r>
              <a:rPr lang="pt-BR" sz="1200" dirty="0">
                <a:solidFill>
                  <a:srgbClr val="F0EAD8"/>
                </a:solidFill>
                <a:latin typeface="DIN Next LT Pro Medium" panose="020B0503020203050203" pitchFamily="34" charset="77"/>
              </a:rPr>
              <a:t>BUZA, V. et al. Intestinal </a:t>
            </a:r>
            <a:r>
              <a:rPr lang="pt-BR" sz="1200" dirty="0" err="1">
                <a:solidFill>
                  <a:srgbClr val="F0EAD8"/>
                </a:solidFill>
                <a:latin typeface="DIN Next LT Pro Medium" panose="020B0503020203050203" pitchFamily="34" charset="77"/>
              </a:rPr>
              <a:t>Ecosystem</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Interaction</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and</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Coexistence</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between</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parasitome</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and</a:t>
            </a:r>
            <a:r>
              <a:rPr lang="pt-BR" sz="1200" dirty="0">
                <a:solidFill>
                  <a:srgbClr val="F0EAD8"/>
                </a:solidFill>
                <a:latin typeface="DIN Next LT Pro Medium" panose="020B0503020203050203" pitchFamily="34" charset="77"/>
              </a:rPr>
              <a:t> microbial </a:t>
            </a:r>
            <a:r>
              <a:rPr lang="pt-BR" sz="1200" dirty="0" err="1">
                <a:solidFill>
                  <a:srgbClr val="F0EAD8"/>
                </a:solidFill>
                <a:latin typeface="DIN Next LT Pro Medium" panose="020B0503020203050203" pitchFamily="34" charset="77"/>
              </a:rPr>
              <a:t>communities</a:t>
            </a:r>
            <a:r>
              <a:rPr lang="pt-BR" sz="1200" dirty="0">
                <a:solidFill>
                  <a:srgbClr val="F0EAD8"/>
                </a:solidFill>
                <a:latin typeface="DIN Next LT Pro Medium" panose="020B0503020203050203" pitchFamily="34" charset="77"/>
              </a:rPr>
              <a:t>. Bulletin UASVM </a:t>
            </a:r>
            <a:r>
              <a:rPr lang="pt-BR" sz="1200" dirty="0" err="1">
                <a:solidFill>
                  <a:srgbClr val="F0EAD8"/>
                </a:solidFill>
                <a:latin typeface="DIN Next LT Pro Medium" panose="020B0503020203050203" pitchFamily="34" charset="77"/>
              </a:rPr>
              <a:t>Veterinary</a:t>
            </a:r>
            <a:r>
              <a:rPr lang="pt-BR" sz="1200" dirty="0">
                <a:solidFill>
                  <a:srgbClr val="F0EAD8"/>
                </a:solidFill>
                <a:latin typeface="DIN Next LT Pro Medium" panose="020B0503020203050203" pitchFamily="34" charset="77"/>
              </a:rPr>
              <a:t> Medicine, 2020. DOI: 10.15835/</a:t>
            </a:r>
            <a:r>
              <a:rPr lang="pt-BR" sz="1200" dirty="0" err="1">
                <a:solidFill>
                  <a:srgbClr val="F0EAD8"/>
                </a:solidFill>
                <a:latin typeface="DIN Next LT Pro Medium" panose="020B0503020203050203" pitchFamily="34" charset="77"/>
              </a:rPr>
              <a:t>buasvmcn-vm</a:t>
            </a:r>
            <a:r>
              <a:rPr lang="pt-BR" sz="1200" dirty="0">
                <a:solidFill>
                  <a:srgbClr val="F0EAD8"/>
                </a:solidFill>
                <a:latin typeface="DIN Next LT Pro Medium" panose="020B0503020203050203" pitchFamily="34" charset="77"/>
              </a:rPr>
              <a:t>: 2019.0032</a:t>
            </a:r>
          </a:p>
        </p:txBody>
      </p:sp>
      <p:sp>
        <p:nvSpPr>
          <p:cNvPr id="27" name="CaixaDeTexto 26">
            <a:extLst>
              <a:ext uri="{FF2B5EF4-FFF2-40B4-BE49-F238E27FC236}">
                <a16:creationId xmlns:a16="http://schemas.microsoft.com/office/drawing/2014/main" id="{FCEFB728-6AB2-4565-CA3D-A32FEF1005C1}"/>
              </a:ext>
            </a:extLst>
          </p:cNvPr>
          <p:cNvSpPr txBox="1"/>
          <p:nvPr/>
        </p:nvSpPr>
        <p:spPr>
          <a:xfrm>
            <a:off x="2407063" y="3776523"/>
            <a:ext cx="7288696" cy="1200329"/>
          </a:xfrm>
          <a:prstGeom prst="rect">
            <a:avLst/>
          </a:prstGeom>
          <a:noFill/>
        </p:spPr>
        <p:txBody>
          <a:bodyPr wrap="square" rtlCol="0">
            <a:spAutoFit/>
          </a:bodyPr>
          <a:lstStyle/>
          <a:p>
            <a:pPr algn="ctr"/>
            <a:r>
              <a:rPr lang="pt-BR" sz="2400" b="1" dirty="0">
                <a:solidFill>
                  <a:schemeClr val="bg1"/>
                </a:solidFill>
                <a:latin typeface="Baguet Script" panose="00000500000000000000" pitchFamily="2" charset="0"/>
              </a:rPr>
              <a:t>Parasitas (helmintos) e Microbiota tem mecanismos auto e contra regulatórios importantes para manutenção da homeostasia intestinal</a:t>
            </a:r>
          </a:p>
        </p:txBody>
      </p:sp>
      <p:sp>
        <p:nvSpPr>
          <p:cNvPr id="28" name="CaixaDeTexto 27">
            <a:extLst>
              <a:ext uri="{FF2B5EF4-FFF2-40B4-BE49-F238E27FC236}">
                <a16:creationId xmlns:a16="http://schemas.microsoft.com/office/drawing/2014/main" id="{E3FBB579-8BBF-C2B6-BD11-4164D3C0221B}"/>
              </a:ext>
            </a:extLst>
          </p:cNvPr>
          <p:cNvSpPr txBox="1"/>
          <p:nvPr/>
        </p:nvSpPr>
        <p:spPr>
          <a:xfrm>
            <a:off x="3194383" y="6415623"/>
            <a:ext cx="8946206" cy="461665"/>
          </a:xfrm>
          <a:prstGeom prst="rect">
            <a:avLst/>
          </a:prstGeom>
          <a:noFill/>
        </p:spPr>
        <p:txBody>
          <a:bodyPr wrap="square" rtlCol="0">
            <a:spAutoFit/>
          </a:bodyPr>
          <a:lstStyle/>
          <a:p>
            <a:pPr algn="r"/>
            <a:r>
              <a:rPr lang="pt-BR" sz="1200" dirty="0">
                <a:solidFill>
                  <a:srgbClr val="F0EAD8"/>
                </a:solidFill>
                <a:latin typeface="DIN Next LT Pro Medium" panose="020B0503020203050203" pitchFamily="34" charset="77"/>
              </a:rPr>
              <a:t>PANE, S. et al. Clinical </a:t>
            </a:r>
            <a:r>
              <a:rPr lang="pt-BR" sz="1200" dirty="0" err="1">
                <a:solidFill>
                  <a:srgbClr val="F0EAD8"/>
                </a:solidFill>
                <a:latin typeface="DIN Next LT Pro Medium" panose="020B0503020203050203" pitchFamily="34" charset="77"/>
              </a:rPr>
              <a:t>Parasitology</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and</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Parasitome</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maps</a:t>
            </a:r>
            <a:r>
              <a:rPr lang="pt-BR" sz="1200" dirty="0">
                <a:solidFill>
                  <a:srgbClr val="F0EAD8"/>
                </a:solidFill>
                <a:latin typeface="DIN Next LT Pro Medium" panose="020B0503020203050203" pitchFamily="34" charset="77"/>
              </a:rPr>
              <a:t> as </a:t>
            </a:r>
            <a:r>
              <a:rPr lang="pt-BR" sz="1200" dirty="0" err="1">
                <a:solidFill>
                  <a:srgbClr val="F0EAD8"/>
                </a:solidFill>
                <a:latin typeface="DIN Next LT Pro Medium" panose="020B0503020203050203" pitchFamily="34" charset="77"/>
              </a:rPr>
              <a:t>old</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and</a:t>
            </a:r>
            <a:r>
              <a:rPr lang="pt-BR" sz="1200" dirty="0">
                <a:solidFill>
                  <a:srgbClr val="F0EAD8"/>
                </a:solidFill>
                <a:latin typeface="DIN Next LT Pro Medium" panose="020B0503020203050203" pitchFamily="34" charset="77"/>
              </a:rPr>
              <a:t> new tools </a:t>
            </a:r>
            <a:r>
              <a:rPr lang="pt-BR" sz="1200" dirty="0" err="1">
                <a:solidFill>
                  <a:srgbClr val="F0EAD8"/>
                </a:solidFill>
                <a:latin typeface="DIN Next LT Pro Medium" panose="020B0503020203050203" pitchFamily="34" charset="77"/>
              </a:rPr>
              <a:t>to</a:t>
            </a:r>
            <a:r>
              <a:rPr lang="pt-BR" sz="1200" dirty="0">
                <a:solidFill>
                  <a:srgbClr val="F0EAD8"/>
                </a:solidFill>
                <a:latin typeface="DIN Next LT Pro Medium" panose="020B0503020203050203" pitchFamily="34" charset="77"/>
              </a:rPr>
              <a:t> improve </a:t>
            </a:r>
            <a:r>
              <a:rPr lang="pt-BR" sz="1200" dirty="0" err="1">
                <a:solidFill>
                  <a:srgbClr val="F0EAD8"/>
                </a:solidFill>
                <a:latin typeface="DIN Next LT Pro Medium" panose="020B0503020203050203" pitchFamily="34" charset="77"/>
              </a:rPr>
              <a:t>clinical</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microbiomics</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Pathogens</a:t>
            </a:r>
            <a:r>
              <a:rPr lang="pt-BR" sz="1200" dirty="0">
                <a:solidFill>
                  <a:srgbClr val="F0EAD8"/>
                </a:solidFill>
                <a:latin typeface="DIN Next LT Pro Medium" panose="020B0503020203050203" pitchFamily="34" charset="77"/>
              </a:rPr>
              <a:t>, 2021. DOI: 10.3390/pathogens10121550</a:t>
            </a:r>
          </a:p>
        </p:txBody>
      </p:sp>
      <p:sp>
        <p:nvSpPr>
          <p:cNvPr id="34" name="CaixaDeTexto 33">
            <a:extLst>
              <a:ext uri="{FF2B5EF4-FFF2-40B4-BE49-F238E27FC236}">
                <a16:creationId xmlns:a16="http://schemas.microsoft.com/office/drawing/2014/main" id="{5C0AA7E5-1A06-CE71-EEDE-9D7B9B25B2B1}"/>
              </a:ext>
            </a:extLst>
          </p:cNvPr>
          <p:cNvSpPr txBox="1"/>
          <p:nvPr/>
        </p:nvSpPr>
        <p:spPr>
          <a:xfrm>
            <a:off x="3051793" y="5509606"/>
            <a:ext cx="9051028" cy="461665"/>
          </a:xfrm>
          <a:prstGeom prst="rect">
            <a:avLst/>
          </a:prstGeom>
          <a:noFill/>
        </p:spPr>
        <p:txBody>
          <a:bodyPr wrap="square" rtlCol="0">
            <a:spAutoFit/>
          </a:bodyPr>
          <a:lstStyle/>
          <a:p>
            <a:pPr algn="r"/>
            <a:r>
              <a:rPr lang="pt-BR" sz="1200" dirty="0">
                <a:solidFill>
                  <a:srgbClr val="F0EAD8"/>
                </a:solidFill>
                <a:latin typeface="DIN Next LT Pro Medium" panose="020B0503020203050203" pitchFamily="34" charset="77"/>
              </a:rPr>
              <a:t>BURGESS, S.L. et al. </a:t>
            </a:r>
            <a:r>
              <a:rPr lang="pt-BR" sz="1200" dirty="0" err="1">
                <a:solidFill>
                  <a:srgbClr val="F0EAD8"/>
                </a:solidFill>
                <a:latin typeface="DIN Next LT Pro Medium" panose="020B0503020203050203" pitchFamily="34" charset="77"/>
              </a:rPr>
              <a:t>Parasitic</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protozoa</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and</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interactions</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with</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the</a:t>
            </a:r>
            <a:r>
              <a:rPr lang="pt-BR" sz="1200" dirty="0">
                <a:solidFill>
                  <a:srgbClr val="F0EAD8"/>
                </a:solidFill>
                <a:latin typeface="DIN Next LT Pro Medium" panose="020B0503020203050203" pitchFamily="34" charset="77"/>
              </a:rPr>
              <a:t> host intestinal microbiota. </a:t>
            </a:r>
            <a:r>
              <a:rPr lang="pt-BR" sz="1200" dirty="0" err="1">
                <a:solidFill>
                  <a:srgbClr val="F0EAD8"/>
                </a:solidFill>
                <a:latin typeface="DIN Next LT Pro Medium" panose="020B0503020203050203" pitchFamily="34" charset="77"/>
              </a:rPr>
              <a:t>Infection</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and</a:t>
            </a:r>
            <a:r>
              <a:rPr lang="pt-BR" sz="1200" dirty="0">
                <a:solidFill>
                  <a:srgbClr val="F0EAD8"/>
                </a:solidFill>
                <a:latin typeface="DIN Next LT Pro Medium" panose="020B0503020203050203" pitchFamily="34" charset="77"/>
              </a:rPr>
              <a:t> </a:t>
            </a:r>
            <a:r>
              <a:rPr lang="pt-BR" sz="1200" dirty="0" err="1">
                <a:solidFill>
                  <a:srgbClr val="F0EAD8"/>
                </a:solidFill>
                <a:latin typeface="DIN Next LT Pro Medium" panose="020B0503020203050203" pitchFamily="34" charset="77"/>
              </a:rPr>
              <a:t>Immunity</a:t>
            </a:r>
            <a:r>
              <a:rPr lang="pt-BR" sz="1200" dirty="0">
                <a:solidFill>
                  <a:srgbClr val="F0EAD8"/>
                </a:solidFill>
                <a:latin typeface="DIN Next LT Pro Medium" panose="020B0503020203050203" pitchFamily="34" charset="77"/>
              </a:rPr>
              <a:t>, 2017. DOI: 10.1128/IAI.00101-17</a:t>
            </a:r>
          </a:p>
        </p:txBody>
      </p:sp>
    </p:spTree>
    <p:extLst>
      <p:ext uri="{BB962C8B-B14F-4D97-AF65-F5344CB8AC3E}">
        <p14:creationId xmlns:p14="http://schemas.microsoft.com/office/powerpoint/2010/main" val="382549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37304"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2282456" y="-283535"/>
            <a:ext cx="7520763" cy="1626085"/>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6E1DCE77-1CBA-09DF-04BA-7507A86048CE}"/>
              </a:ext>
            </a:extLst>
          </p:cNvPr>
          <p:cNvSpPr txBox="1"/>
          <p:nvPr/>
        </p:nvSpPr>
        <p:spPr>
          <a:xfrm>
            <a:off x="2037904" y="83032"/>
            <a:ext cx="7988595" cy="1015663"/>
          </a:xfrm>
          <a:prstGeom prst="rect">
            <a:avLst/>
          </a:prstGeom>
          <a:noFill/>
        </p:spPr>
        <p:txBody>
          <a:bodyPr wrap="square" rtlCol="0">
            <a:spAutoFit/>
          </a:bodyPr>
          <a:lstStyle/>
          <a:p>
            <a:pPr algn="ctr"/>
            <a:r>
              <a:rPr lang="pt-BR" sz="6000" b="1" dirty="0">
                <a:solidFill>
                  <a:schemeClr val="bg1"/>
                </a:solidFill>
                <a:latin typeface="DIN Next LT Pro Heavy" panose="020B0503020203050203" pitchFamily="34" charset="77"/>
              </a:rPr>
              <a:t>Colonização X Invasão</a:t>
            </a:r>
          </a:p>
        </p:txBody>
      </p:sp>
      <p:pic>
        <p:nvPicPr>
          <p:cNvPr id="5" name="Imagem 4">
            <a:extLst>
              <a:ext uri="{FF2B5EF4-FFF2-40B4-BE49-F238E27FC236}">
                <a16:creationId xmlns:a16="http://schemas.microsoft.com/office/drawing/2014/main" id="{5AECD7DF-076B-198B-FA35-335EE747072E}"/>
              </a:ext>
            </a:extLst>
          </p:cNvPr>
          <p:cNvPicPr>
            <a:picLocks noChangeAspect="1"/>
          </p:cNvPicPr>
          <p:nvPr/>
        </p:nvPicPr>
        <p:blipFill>
          <a:blip r:embed="rId3"/>
          <a:stretch>
            <a:fillRect/>
          </a:stretch>
        </p:blipFill>
        <p:spPr>
          <a:xfrm>
            <a:off x="181528" y="1562990"/>
            <a:ext cx="9121961" cy="5088046"/>
          </a:xfrm>
          <a:prstGeom prst="rect">
            <a:avLst/>
          </a:prstGeom>
        </p:spPr>
      </p:pic>
      <p:sp>
        <p:nvSpPr>
          <p:cNvPr id="12" name="CaixaDeTexto 11">
            <a:extLst>
              <a:ext uri="{FF2B5EF4-FFF2-40B4-BE49-F238E27FC236}">
                <a16:creationId xmlns:a16="http://schemas.microsoft.com/office/drawing/2014/main" id="{C900221B-7070-15EF-82F8-6A9F6253111B}"/>
              </a:ext>
            </a:extLst>
          </p:cNvPr>
          <p:cNvSpPr txBox="1"/>
          <p:nvPr/>
        </p:nvSpPr>
        <p:spPr>
          <a:xfrm>
            <a:off x="9303489" y="4845470"/>
            <a:ext cx="2888511" cy="769441"/>
          </a:xfrm>
          <a:prstGeom prst="rect">
            <a:avLst/>
          </a:prstGeom>
          <a:noFill/>
        </p:spPr>
        <p:txBody>
          <a:bodyPr wrap="square" rtlCol="0">
            <a:spAutoFit/>
          </a:bodyPr>
          <a:lstStyle/>
          <a:p>
            <a:pPr algn="just"/>
            <a:r>
              <a:rPr lang="pt-BR" sz="1100" dirty="0">
                <a:latin typeface="DIN Next LT Pro Medium" panose="020B0503020203050203" pitchFamily="34" charset="77"/>
              </a:rPr>
              <a:t>ALLAIN, T. et al. </a:t>
            </a:r>
            <a:r>
              <a:rPr lang="pt-BR" sz="1100" dirty="0" err="1">
                <a:latin typeface="DIN Next LT Pro Medium" panose="020B0503020203050203" pitchFamily="34" charset="77"/>
              </a:rPr>
              <a:t>Interactions</a:t>
            </a:r>
            <a:r>
              <a:rPr lang="pt-BR" sz="1100" dirty="0">
                <a:latin typeface="DIN Next LT Pro Medium" panose="020B0503020203050203" pitchFamily="34" charset="77"/>
              </a:rPr>
              <a:t> </a:t>
            </a:r>
            <a:r>
              <a:rPr lang="pt-BR" sz="1100" dirty="0" err="1">
                <a:latin typeface="DIN Next LT Pro Medium" panose="020B0503020203050203" pitchFamily="34" charset="77"/>
              </a:rPr>
              <a:t>of</a:t>
            </a:r>
            <a:r>
              <a:rPr lang="pt-BR" sz="1100" dirty="0">
                <a:latin typeface="DIN Next LT Pro Medium" panose="020B0503020203050203" pitchFamily="34" charset="77"/>
              </a:rPr>
              <a:t> </a:t>
            </a:r>
            <a:r>
              <a:rPr lang="pt-BR" sz="1100" dirty="0" err="1">
                <a:latin typeface="DIN Next LT Pro Medium" panose="020B0503020203050203" pitchFamily="34" charset="77"/>
              </a:rPr>
              <a:t>Giardia</a:t>
            </a:r>
            <a:r>
              <a:rPr lang="pt-BR" sz="1100" dirty="0">
                <a:latin typeface="DIN Next LT Pro Medium" panose="020B0503020203050203" pitchFamily="34" charset="77"/>
              </a:rPr>
              <a:t> sp. </a:t>
            </a:r>
            <a:r>
              <a:rPr lang="pt-BR" sz="1100" dirty="0" err="1">
                <a:latin typeface="DIN Next LT Pro Medium" panose="020B0503020203050203" pitchFamily="34" charset="77"/>
              </a:rPr>
              <a:t>with</a:t>
            </a:r>
            <a:r>
              <a:rPr lang="pt-BR" sz="1100" dirty="0">
                <a:latin typeface="DIN Next LT Pro Medium" panose="020B0503020203050203" pitchFamily="34" charset="77"/>
              </a:rPr>
              <a:t> </a:t>
            </a:r>
            <a:r>
              <a:rPr lang="pt-BR" sz="1100" dirty="0" err="1">
                <a:latin typeface="DIN Next LT Pro Medium" panose="020B0503020203050203" pitchFamily="34" charset="77"/>
              </a:rPr>
              <a:t>the</a:t>
            </a:r>
            <a:r>
              <a:rPr lang="pt-BR" sz="1100" dirty="0">
                <a:latin typeface="DIN Next LT Pro Medium" panose="020B0503020203050203" pitchFamily="34" charset="77"/>
              </a:rPr>
              <a:t> intestinal </a:t>
            </a:r>
            <a:r>
              <a:rPr lang="pt-BR" sz="1100" dirty="0" err="1">
                <a:latin typeface="DIN Next LT Pro Medium" panose="020B0503020203050203" pitchFamily="34" charset="77"/>
              </a:rPr>
              <a:t>barrier</a:t>
            </a:r>
            <a:r>
              <a:rPr lang="pt-BR" sz="1100" dirty="0">
                <a:latin typeface="DIN Next LT Pro Medium" panose="020B0503020203050203" pitchFamily="34" charset="77"/>
              </a:rPr>
              <a:t>: </a:t>
            </a:r>
            <a:r>
              <a:rPr lang="pt-BR" sz="1100" dirty="0" err="1">
                <a:latin typeface="DIN Next LT Pro Medium" panose="020B0503020203050203" pitchFamily="34" charset="77"/>
              </a:rPr>
              <a:t>Epithelium</a:t>
            </a:r>
            <a:r>
              <a:rPr lang="pt-BR" sz="1100" dirty="0">
                <a:latin typeface="DIN Next LT Pro Medium" panose="020B0503020203050203" pitchFamily="34" charset="77"/>
              </a:rPr>
              <a:t>, </a:t>
            </a:r>
            <a:r>
              <a:rPr lang="pt-BR" sz="1100" dirty="0" err="1">
                <a:latin typeface="DIN Next LT Pro Medium" panose="020B0503020203050203" pitchFamily="34" charset="77"/>
              </a:rPr>
              <a:t>mucus</a:t>
            </a:r>
            <a:r>
              <a:rPr lang="pt-BR" sz="1100" dirty="0">
                <a:latin typeface="DIN Next LT Pro Medium" panose="020B0503020203050203" pitchFamily="34" charset="77"/>
              </a:rPr>
              <a:t> </a:t>
            </a:r>
            <a:r>
              <a:rPr lang="pt-BR" sz="1100" dirty="0" err="1">
                <a:latin typeface="DIN Next LT Pro Medium" panose="020B0503020203050203" pitchFamily="34" charset="77"/>
              </a:rPr>
              <a:t>and</a:t>
            </a:r>
            <a:r>
              <a:rPr lang="pt-BR" sz="1100" dirty="0">
                <a:latin typeface="DIN Next LT Pro Medium" panose="020B0503020203050203" pitchFamily="34" charset="77"/>
              </a:rPr>
              <a:t> microbiota. </a:t>
            </a:r>
            <a:r>
              <a:rPr lang="pt-BR" sz="1100" dirty="0" err="1">
                <a:latin typeface="DIN Next LT Pro Medium" panose="020B0503020203050203" pitchFamily="34" charset="77"/>
              </a:rPr>
              <a:t>Tissue</a:t>
            </a:r>
            <a:r>
              <a:rPr lang="pt-BR" sz="1100" dirty="0">
                <a:latin typeface="DIN Next LT Pro Medium" panose="020B0503020203050203" pitchFamily="34" charset="77"/>
              </a:rPr>
              <a:t> </a:t>
            </a:r>
            <a:r>
              <a:rPr lang="pt-BR" sz="1100" dirty="0" err="1">
                <a:latin typeface="DIN Next LT Pro Medium" panose="020B0503020203050203" pitchFamily="34" charset="77"/>
              </a:rPr>
              <a:t>Barries</a:t>
            </a:r>
            <a:r>
              <a:rPr lang="pt-BR" sz="1100" dirty="0">
                <a:latin typeface="DIN Next LT Pro Medium" panose="020B0503020203050203" pitchFamily="34" charset="77"/>
              </a:rPr>
              <a:t>, 2017. DOI: 10.1080/21688370.2016.1274354</a:t>
            </a:r>
          </a:p>
        </p:txBody>
      </p:sp>
      <p:sp>
        <p:nvSpPr>
          <p:cNvPr id="13" name="CaixaDeTexto 12">
            <a:extLst>
              <a:ext uri="{FF2B5EF4-FFF2-40B4-BE49-F238E27FC236}">
                <a16:creationId xmlns:a16="http://schemas.microsoft.com/office/drawing/2014/main" id="{BE7F3520-49A7-218C-6BC0-9C8E7E075D27}"/>
              </a:ext>
            </a:extLst>
          </p:cNvPr>
          <p:cNvSpPr txBox="1"/>
          <p:nvPr/>
        </p:nvSpPr>
        <p:spPr>
          <a:xfrm>
            <a:off x="9736651" y="6120651"/>
            <a:ext cx="2337613" cy="646331"/>
          </a:xfrm>
          <a:prstGeom prst="rect">
            <a:avLst/>
          </a:prstGeom>
          <a:noFill/>
        </p:spPr>
        <p:txBody>
          <a:bodyPr wrap="square" rtlCol="0">
            <a:spAutoFit/>
          </a:bodyPr>
          <a:lstStyle/>
          <a:p>
            <a:pPr algn="r"/>
            <a:r>
              <a:rPr lang="pt-BR" dirty="0">
                <a:latin typeface="DIN Next LT Pro Medium" panose="020B0503020203050203" pitchFamily="34" charset="77"/>
              </a:rPr>
              <a:t>@sylviacamposnutri</a:t>
            </a:r>
          </a:p>
          <a:p>
            <a:pPr algn="r"/>
            <a:r>
              <a:rPr lang="pt-BR" dirty="0">
                <a:latin typeface="DIN Next LT Pro Medium" panose="020B0503020203050203" pitchFamily="34" charset="77"/>
              </a:rPr>
              <a:t>@dr.cristianorudge</a:t>
            </a:r>
          </a:p>
        </p:txBody>
      </p:sp>
      <p:sp>
        <p:nvSpPr>
          <p:cNvPr id="14" name="CaixaDeTexto 13">
            <a:extLst>
              <a:ext uri="{FF2B5EF4-FFF2-40B4-BE49-F238E27FC236}">
                <a16:creationId xmlns:a16="http://schemas.microsoft.com/office/drawing/2014/main" id="{A25CD6DD-D895-8201-64CE-6B1FFEE35E93}"/>
              </a:ext>
            </a:extLst>
          </p:cNvPr>
          <p:cNvSpPr txBox="1"/>
          <p:nvPr/>
        </p:nvSpPr>
        <p:spPr>
          <a:xfrm>
            <a:off x="9271591" y="2017466"/>
            <a:ext cx="2888510" cy="2554545"/>
          </a:xfrm>
          <a:prstGeom prst="rect">
            <a:avLst/>
          </a:prstGeom>
          <a:noFill/>
        </p:spPr>
        <p:txBody>
          <a:bodyPr wrap="square" rtlCol="0">
            <a:spAutoFit/>
          </a:bodyPr>
          <a:lstStyle/>
          <a:p>
            <a:pPr algn="ctr"/>
            <a:r>
              <a:rPr lang="pt-BR" sz="3200" b="1" dirty="0">
                <a:latin typeface="Baguet Script" panose="00000500000000000000" pitchFamily="2" charset="0"/>
              </a:rPr>
              <a:t>Mudança a nível de muco intestinal e barreira epitelial</a:t>
            </a:r>
          </a:p>
        </p:txBody>
      </p:sp>
      <p:grpSp>
        <p:nvGrpSpPr>
          <p:cNvPr id="17" name="Agrupar 16">
            <a:extLst>
              <a:ext uri="{FF2B5EF4-FFF2-40B4-BE49-F238E27FC236}">
                <a16:creationId xmlns:a16="http://schemas.microsoft.com/office/drawing/2014/main" id="{65C7C36B-3745-9D04-0E88-23E9D1366405}"/>
              </a:ext>
            </a:extLst>
          </p:cNvPr>
          <p:cNvGrpSpPr/>
          <p:nvPr/>
        </p:nvGrpSpPr>
        <p:grpSpPr>
          <a:xfrm>
            <a:off x="10486258" y="1354164"/>
            <a:ext cx="713330" cy="712381"/>
            <a:chOff x="10486258" y="1354164"/>
            <a:chExt cx="713330" cy="712381"/>
          </a:xfrm>
        </p:grpSpPr>
        <p:sp>
          <p:nvSpPr>
            <p:cNvPr id="15" name="Oval 38">
              <a:extLst>
                <a:ext uri="{FF2B5EF4-FFF2-40B4-BE49-F238E27FC236}">
                  <a16:creationId xmlns:a16="http://schemas.microsoft.com/office/drawing/2014/main" id="{368B286A-BD4C-1624-D3DB-5A988F5CF0D4}"/>
                </a:ext>
              </a:extLst>
            </p:cNvPr>
            <p:cNvSpPr/>
            <p:nvPr/>
          </p:nvSpPr>
          <p:spPr>
            <a:xfrm>
              <a:off x="10486733" y="1354164"/>
              <a:ext cx="712381" cy="712381"/>
            </a:xfrm>
            <a:prstGeom prst="ellipse">
              <a:avLst/>
            </a:prstGeom>
            <a:solidFill>
              <a:srgbClr val="CEB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16" name="TextBox 31">
              <a:extLst>
                <a:ext uri="{FF2B5EF4-FFF2-40B4-BE49-F238E27FC236}">
                  <a16:creationId xmlns:a16="http://schemas.microsoft.com/office/drawing/2014/main" id="{36EE3EA3-8395-7923-C25C-DB310632DFF1}"/>
                </a:ext>
              </a:extLst>
            </p:cNvPr>
            <p:cNvSpPr txBox="1"/>
            <p:nvPr/>
          </p:nvSpPr>
          <p:spPr>
            <a:xfrm>
              <a:off x="10486258" y="1479522"/>
              <a:ext cx="713330" cy="461665"/>
            </a:xfrm>
            <a:prstGeom prst="rect">
              <a:avLst/>
            </a:prstGeom>
            <a:noFill/>
          </p:spPr>
          <p:txBody>
            <a:bodyPr wrap="square" rtlCol="0">
              <a:spAutoFit/>
            </a:bodyPr>
            <a:lstStyle/>
            <a:p>
              <a:pPr algn="ctr"/>
              <a:r>
                <a:rPr lang="en-US" sz="2400" b="1" dirty="0">
                  <a:solidFill>
                    <a:srgbClr val="991919"/>
                  </a:solidFill>
                  <a:latin typeface="Montserrat SemiBold" pitchFamily="2" charset="77"/>
                  <a:cs typeface="Poppins Medium" pitchFamily="2" charset="77"/>
                </a:rPr>
                <a:t>01</a:t>
              </a:r>
            </a:p>
          </p:txBody>
        </p:sp>
      </p:grpSp>
    </p:spTree>
    <p:extLst>
      <p:ext uri="{BB962C8B-B14F-4D97-AF65-F5344CB8AC3E}">
        <p14:creationId xmlns:p14="http://schemas.microsoft.com/office/powerpoint/2010/main" val="1735708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tângulo 8">
            <a:extLst>
              <a:ext uri="{FF2B5EF4-FFF2-40B4-BE49-F238E27FC236}">
                <a16:creationId xmlns:a16="http://schemas.microsoft.com/office/drawing/2014/main" id="{0B303F0F-3200-F701-496A-59160545E542}"/>
              </a:ext>
            </a:extLst>
          </p:cNvPr>
          <p:cNvSpPr/>
          <p:nvPr/>
        </p:nvSpPr>
        <p:spPr>
          <a:xfrm>
            <a:off x="0" y="0"/>
            <a:ext cx="12192000" cy="6858000"/>
          </a:xfrm>
          <a:prstGeom prst="rect">
            <a:avLst/>
          </a:prstGeom>
          <a:solidFill>
            <a:srgbClr val="F0EAD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Retângulo Arredondado 5">
            <a:extLst>
              <a:ext uri="{FF2B5EF4-FFF2-40B4-BE49-F238E27FC236}">
                <a16:creationId xmlns:a16="http://schemas.microsoft.com/office/drawing/2014/main" id="{4154CF84-F774-D63D-D557-F83AB3DCDFCE}"/>
              </a:ext>
            </a:extLst>
          </p:cNvPr>
          <p:cNvSpPr/>
          <p:nvPr/>
        </p:nvSpPr>
        <p:spPr>
          <a:xfrm>
            <a:off x="4621616" y="-283535"/>
            <a:ext cx="7520763" cy="2133600"/>
          </a:xfrm>
          <a:prstGeom prst="roundRect">
            <a:avLst/>
          </a:prstGeom>
          <a:solidFill>
            <a:srgbClr val="99191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2" name="Imagem 11">
            <a:extLst>
              <a:ext uri="{FF2B5EF4-FFF2-40B4-BE49-F238E27FC236}">
                <a16:creationId xmlns:a16="http://schemas.microsoft.com/office/drawing/2014/main" id="{C89D409E-8066-2B38-53A9-473E5E735782}"/>
              </a:ext>
            </a:extLst>
          </p:cNvPr>
          <p:cNvPicPr>
            <a:picLocks noChangeAspect="1"/>
          </p:cNvPicPr>
          <p:nvPr/>
        </p:nvPicPr>
        <p:blipFill>
          <a:blip r:embed="rId3"/>
          <a:stretch>
            <a:fillRect/>
          </a:stretch>
        </p:blipFill>
        <p:spPr>
          <a:xfrm>
            <a:off x="127596" y="0"/>
            <a:ext cx="4369914" cy="6858000"/>
          </a:xfrm>
          <a:prstGeom prst="rect">
            <a:avLst/>
          </a:prstGeom>
          <a:ln>
            <a:noFill/>
          </a:ln>
          <a:effectLst>
            <a:outerShdw blurRad="292100" dist="139700" dir="2700000" algn="tl" rotWithShape="0">
              <a:srgbClr val="333333">
                <a:alpha val="65000"/>
              </a:srgbClr>
            </a:outerShdw>
          </a:effectLst>
        </p:spPr>
      </p:pic>
      <p:sp>
        <p:nvSpPr>
          <p:cNvPr id="13" name="CaixaDeTexto 12">
            <a:extLst>
              <a:ext uri="{FF2B5EF4-FFF2-40B4-BE49-F238E27FC236}">
                <a16:creationId xmlns:a16="http://schemas.microsoft.com/office/drawing/2014/main" id="{CB834F0A-C8C2-1A6F-FED9-2F2152B47F1E}"/>
              </a:ext>
            </a:extLst>
          </p:cNvPr>
          <p:cNvSpPr txBox="1"/>
          <p:nvPr/>
        </p:nvSpPr>
        <p:spPr>
          <a:xfrm>
            <a:off x="5330572" y="2465392"/>
            <a:ext cx="6092456" cy="707886"/>
          </a:xfrm>
          <a:prstGeom prst="rect">
            <a:avLst/>
          </a:prstGeom>
          <a:noFill/>
        </p:spPr>
        <p:txBody>
          <a:bodyPr wrap="square" rtlCol="0">
            <a:spAutoFit/>
          </a:bodyPr>
          <a:lstStyle/>
          <a:p>
            <a:pPr algn="ctr"/>
            <a:r>
              <a:rPr lang="pt-BR" sz="4000" b="1" dirty="0">
                <a:latin typeface="Baguet Script" panose="00000500000000000000" pitchFamily="2" charset="0"/>
              </a:rPr>
              <a:t>Interação Parasita </a:t>
            </a:r>
            <a:r>
              <a:rPr lang="pt-BR" sz="4000" b="1" dirty="0">
                <a:latin typeface="Baguet Script" panose="00000500000000000000" pitchFamily="2" charset="0"/>
                <a:sym typeface="Symbol" panose="05050102010706020507" pitchFamily="18" charset="2"/>
              </a:rPr>
              <a:t></a:t>
            </a:r>
            <a:r>
              <a:rPr lang="pt-BR" sz="4000" b="1" dirty="0">
                <a:latin typeface="Baguet Script" panose="00000500000000000000" pitchFamily="2" charset="0"/>
              </a:rPr>
              <a:t> SI</a:t>
            </a:r>
          </a:p>
        </p:txBody>
      </p:sp>
      <p:grpSp>
        <p:nvGrpSpPr>
          <p:cNvPr id="18" name="Agrupar 17">
            <a:extLst>
              <a:ext uri="{FF2B5EF4-FFF2-40B4-BE49-F238E27FC236}">
                <a16:creationId xmlns:a16="http://schemas.microsoft.com/office/drawing/2014/main" id="{3A9AA106-0119-92BE-D23A-B3C0EB555649}"/>
              </a:ext>
            </a:extLst>
          </p:cNvPr>
          <p:cNvGrpSpPr/>
          <p:nvPr/>
        </p:nvGrpSpPr>
        <p:grpSpPr>
          <a:xfrm>
            <a:off x="4947798" y="61360"/>
            <a:ext cx="6875606" cy="1554790"/>
            <a:chOff x="1098813" y="2124075"/>
            <a:chExt cx="9845412" cy="2649944"/>
          </a:xfrm>
        </p:grpSpPr>
        <p:pic>
          <p:nvPicPr>
            <p:cNvPr id="15" name="Imagem 14">
              <a:extLst>
                <a:ext uri="{FF2B5EF4-FFF2-40B4-BE49-F238E27FC236}">
                  <a16:creationId xmlns:a16="http://schemas.microsoft.com/office/drawing/2014/main" id="{9127C563-374E-25EB-FBEE-0CF0EEC4B4E1}"/>
                </a:ext>
              </a:extLst>
            </p:cNvPr>
            <p:cNvPicPr>
              <a:picLocks noChangeAspect="1"/>
            </p:cNvPicPr>
            <p:nvPr/>
          </p:nvPicPr>
          <p:blipFill>
            <a:blip r:embed="rId4"/>
            <a:stretch>
              <a:fillRect/>
            </a:stretch>
          </p:blipFill>
          <p:spPr>
            <a:xfrm>
              <a:off x="1098813" y="2124075"/>
              <a:ext cx="9845412" cy="2649944"/>
            </a:xfrm>
            <a:prstGeom prst="rect">
              <a:avLst/>
            </a:prstGeom>
            <a:ln>
              <a:noFill/>
            </a:ln>
            <a:effectLst>
              <a:outerShdw blurRad="292100" dist="139700" dir="2700000" algn="tl" rotWithShape="0">
                <a:srgbClr val="333333">
                  <a:alpha val="65000"/>
                </a:srgbClr>
              </a:outerShdw>
            </a:effectLst>
          </p:spPr>
        </p:pic>
        <p:pic>
          <p:nvPicPr>
            <p:cNvPr id="17" name="Imagem 16">
              <a:extLst>
                <a:ext uri="{FF2B5EF4-FFF2-40B4-BE49-F238E27FC236}">
                  <a16:creationId xmlns:a16="http://schemas.microsoft.com/office/drawing/2014/main" id="{8BBCB103-E003-F2AF-F9E8-F353A88EFFEC}"/>
                </a:ext>
              </a:extLst>
            </p:cNvPr>
            <p:cNvPicPr>
              <a:picLocks noChangeAspect="1"/>
            </p:cNvPicPr>
            <p:nvPr/>
          </p:nvPicPr>
          <p:blipFill>
            <a:blip r:embed="rId5"/>
            <a:stretch>
              <a:fillRect/>
            </a:stretch>
          </p:blipFill>
          <p:spPr>
            <a:xfrm>
              <a:off x="8869342" y="2350663"/>
              <a:ext cx="1657350" cy="1076325"/>
            </a:xfrm>
            <a:prstGeom prst="rect">
              <a:avLst/>
            </a:prstGeom>
          </p:spPr>
        </p:pic>
      </p:grpSp>
      <p:sp>
        <p:nvSpPr>
          <p:cNvPr id="19" name="CaixaDeTexto 18">
            <a:extLst>
              <a:ext uri="{FF2B5EF4-FFF2-40B4-BE49-F238E27FC236}">
                <a16:creationId xmlns:a16="http://schemas.microsoft.com/office/drawing/2014/main" id="{6D888EA6-CD0B-4118-7698-0EB51B4D4095}"/>
              </a:ext>
            </a:extLst>
          </p:cNvPr>
          <p:cNvSpPr txBox="1"/>
          <p:nvPr/>
        </p:nvSpPr>
        <p:spPr>
          <a:xfrm>
            <a:off x="4947798" y="4243750"/>
            <a:ext cx="2888397" cy="1938992"/>
          </a:xfrm>
          <a:prstGeom prst="rect">
            <a:avLst/>
          </a:prstGeom>
          <a:noFill/>
        </p:spPr>
        <p:txBody>
          <a:bodyPr wrap="square" rtlCol="0">
            <a:spAutoFit/>
          </a:bodyPr>
          <a:lstStyle/>
          <a:p>
            <a:pPr algn="ctr"/>
            <a:r>
              <a:rPr lang="pt-BR" sz="4000" b="1" dirty="0">
                <a:latin typeface="Baguet Script" panose="00000500000000000000" pitchFamily="2" charset="0"/>
              </a:rPr>
              <a:t>Desordem imune crônica</a:t>
            </a:r>
          </a:p>
        </p:txBody>
      </p:sp>
      <p:sp>
        <p:nvSpPr>
          <p:cNvPr id="20" name="CaixaDeTexto 19">
            <a:extLst>
              <a:ext uri="{FF2B5EF4-FFF2-40B4-BE49-F238E27FC236}">
                <a16:creationId xmlns:a16="http://schemas.microsoft.com/office/drawing/2014/main" id="{7FE8A316-9288-EACA-B926-E6303662BFCF}"/>
              </a:ext>
            </a:extLst>
          </p:cNvPr>
          <p:cNvSpPr txBox="1"/>
          <p:nvPr/>
        </p:nvSpPr>
        <p:spPr>
          <a:xfrm>
            <a:off x="8523891" y="4236658"/>
            <a:ext cx="3416472" cy="1938992"/>
          </a:xfrm>
          <a:prstGeom prst="rect">
            <a:avLst/>
          </a:prstGeom>
          <a:noFill/>
        </p:spPr>
        <p:txBody>
          <a:bodyPr wrap="square" rtlCol="0">
            <a:spAutoFit/>
          </a:bodyPr>
          <a:lstStyle/>
          <a:p>
            <a:pPr algn="ctr"/>
            <a:r>
              <a:rPr lang="pt-BR" sz="4000" b="1" dirty="0">
                <a:latin typeface="Baguet Script" panose="00000500000000000000" pitchFamily="2" charset="0"/>
              </a:rPr>
              <a:t>Comensalismo crônico</a:t>
            </a:r>
          </a:p>
          <a:p>
            <a:pPr algn="ctr"/>
            <a:r>
              <a:rPr lang="pt-BR" sz="4000" b="1" dirty="0">
                <a:latin typeface="Baguet Script" panose="00000500000000000000" pitchFamily="2" charset="0"/>
              </a:rPr>
              <a:t>assintomático</a:t>
            </a:r>
          </a:p>
        </p:txBody>
      </p:sp>
      <p:pic>
        <p:nvPicPr>
          <p:cNvPr id="1030" name="Picture 6" descr="seta-vermelha-curva2 – Personal Club Brasil">
            <a:extLst>
              <a:ext uri="{FF2B5EF4-FFF2-40B4-BE49-F238E27FC236}">
                <a16:creationId xmlns:a16="http://schemas.microsoft.com/office/drawing/2014/main" id="{A83679AA-236B-284C-5684-6FF5DF7EB1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62643">
            <a:off x="6449534" y="2805010"/>
            <a:ext cx="785812" cy="145732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seta-vermelha-curva2 – Personal Club Brasil">
            <a:extLst>
              <a:ext uri="{FF2B5EF4-FFF2-40B4-BE49-F238E27FC236}">
                <a16:creationId xmlns:a16="http://schemas.microsoft.com/office/drawing/2014/main" id="{A4BAC152-4C48-638E-C461-DD5E61F069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9526943" flipH="1">
            <a:off x="8999507" y="2825646"/>
            <a:ext cx="861510" cy="1457324"/>
          </a:xfrm>
          <a:prstGeom prst="rect">
            <a:avLst/>
          </a:prstGeom>
          <a:noFill/>
          <a:extLst>
            <a:ext uri="{909E8E84-426E-40DD-AFC4-6F175D3DCCD1}">
              <a14:hiddenFill xmlns:a14="http://schemas.microsoft.com/office/drawing/2010/main">
                <a:solidFill>
                  <a:srgbClr val="FFFFFF"/>
                </a:solidFill>
              </a14:hiddenFill>
            </a:ext>
          </a:extLst>
        </p:spPr>
      </p:pic>
      <p:sp>
        <p:nvSpPr>
          <p:cNvPr id="22" name="CaixaDeTexto 21">
            <a:extLst>
              <a:ext uri="{FF2B5EF4-FFF2-40B4-BE49-F238E27FC236}">
                <a16:creationId xmlns:a16="http://schemas.microsoft.com/office/drawing/2014/main" id="{9833C691-7426-BD6B-F6AE-258B9A584D76}"/>
              </a:ext>
            </a:extLst>
          </p:cNvPr>
          <p:cNvSpPr txBox="1"/>
          <p:nvPr/>
        </p:nvSpPr>
        <p:spPr>
          <a:xfrm>
            <a:off x="6613451" y="1842851"/>
            <a:ext cx="4593271" cy="369332"/>
          </a:xfrm>
          <a:prstGeom prst="rect">
            <a:avLst/>
          </a:prstGeom>
          <a:noFill/>
        </p:spPr>
        <p:txBody>
          <a:bodyPr wrap="square" rtlCol="0">
            <a:spAutoFit/>
          </a:bodyPr>
          <a:lstStyle/>
          <a:p>
            <a:r>
              <a:rPr lang="pt-BR" dirty="0">
                <a:latin typeface="DIN Next LT Pro Medium" panose="020B0503020203050203" pitchFamily="34" charset="77"/>
              </a:rPr>
              <a:t>@sylviacamposnutri  @dr.cristianorudge</a:t>
            </a:r>
          </a:p>
        </p:txBody>
      </p:sp>
      <p:grpSp>
        <p:nvGrpSpPr>
          <p:cNvPr id="23" name="Agrupar 22">
            <a:extLst>
              <a:ext uri="{FF2B5EF4-FFF2-40B4-BE49-F238E27FC236}">
                <a16:creationId xmlns:a16="http://schemas.microsoft.com/office/drawing/2014/main" id="{1FC8001A-D0BA-A22E-3AC7-87999FECD7DE}"/>
              </a:ext>
            </a:extLst>
          </p:cNvPr>
          <p:cNvGrpSpPr/>
          <p:nvPr/>
        </p:nvGrpSpPr>
        <p:grpSpPr>
          <a:xfrm>
            <a:off x="7768890" y="3112185"/>
            <a:ext cx="713330" cy="712381"/>
            <a:chOff x="10486258" y="1354164"/>
            <a:chExt cx="713330" cy="712381"/>
          </a:xfrm>
        </p:grpSpPr>
        <p:sp>
          <p:nvSpPr>
            <p:cNvPr id="24" name="Oval 38">
              <a:extLst>
                <a:ext uri="{FF2B5EF4-FFF2-40B4-BE49-F238E27FC236}">
                  <a16:creationId xmlns:a16="http://schemas.microsoft.com/office/drawing/2014/main" id="{94ACB98E-AEB6-8B7E-06A0-7A529373D007}"/>
                </a:ext>
              </a:extLst>
            </p:cNvPr>
            <p:cNvSpPr/>
            <p:nvPr/>
          </p:nvSpPr>
          <p:spPr>
            <a:xfrm>
              <a:off x="10486733" y="1354164"/>
              <a:ext cx="712381" cy="712381"/>
            </a:xfrm>
            <a:prstGeom prst="ellipse">
              <a:avLst/>
            </a:prstGeom>
            <a:solidFill>
              <a:srgbClr val="CEBA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D" dirty="0">
                <a:solidFill>
                  <a:schemeClr val="bg1"/>
                </a:solidFill>
              </a:endParaRPr>
            </a:p>
          </p:txBody>
        </p:sp>
        <p:sp>
          <p:nvSpPr>
            <p:cNvPr id="25" name="TextBox 31">
              <a:extLst>
                <a:ext uri="{FF2B5EF4-FFF2-40B4-BE49-F238E27FC236}">
                  <a16:creationId xmlns:a16="http://schemas.microsoft.com/office/drawing/2014/main" id="{3708D236-5B66-D19F-DDFD-893AD1240BE0}"/>
                </a:ext>
              </a:extLst>
            </p:cNvPr>
            <p:cNvSpPr txBox="1"/>
            <p:nvPr/>
          </p:nvSpPr>
          <p:spPr>
            <a:xfrm>
              <a:off x="10486258" y="1479522"/>
              <a:ext cx="713330" cy="461665"/>
            </a:xfrm>
            <a:prstGeom prst="rect">
              <a:avLst/>
            </a:prstGeom>
            <a:noFill/>
          </p:spPr>
          <p:txBody>
            <a:bodyPr wrap="square" rtlCol="0">
              <a:spAutoFit/>
            </a:bodyPr>
            <a:lstStyle/>
            <a:p>
              <a:pPr algn="ctr"/>
              <a:r>
                <a:rPr lang="en-US" sz="2400" b="1" dirty="0">
                  <a:solidFill>
                    <a:srgbClr val="991919"/>
                  </a:solidFill>
                  <a:latin typeface="Montserrat SemiBold" pitchFamily="2" charset="77"/>
                  <a:cs typeface="Poppins Medium" pitchFamily="2" charset="77"/>
                </a:rPr>
                <a:t>02</a:t>
              </a:r>
            </a:p>
          </p:txBody>
        </p:sp>
      </p:grpSp>
    </p:spTree>
    <p:extLst>
      <p:ext uri="{BB962C8B-B14F-4D97-AF65-F5344CB8AC3E}">
        <p14:creationId xmlns:p14="http://schemas.microsoft.com/office/powerpoint/2010/main" val="237400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fade">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theme/theme1.xml><?xml version="1.0" encoding="utf-8"?>
<a:theme xmlns:a="http://schemas.openxmlformats.org/drawingml/2006/main" name="Office Theme">
  <a:themeElements>
    <a:clrScheme name="Custom 29">
      <a:dk1>
        <a:srgbClr val="000000"/>
      </a:dk1>
      <a:lt1>
        <a:srgbClr val="FFFFFF"/>
      </a:lt1>
      <a:dk2>
        <a:srgbClr val="44546A"/>
      </a:dk2>
      <a:lt2>
        <a:srgbClr val="E7E6E6"/>
      </a:lt2>
      <a:accent1>
        <a:srgbClr val="B8FF65"/>
      </a:accent1>
      <a:accent2>
        <a:srgbClr val="ECE95A"/>
      </a:accent2>
      <a:accent3>
        <a:srgbClr val="5755D9"/>
      </a:accent3>
      <a:accent4>
        <a:srgbClr val="E9985C"/>
      </a:accent4>
      <a:accent5>
        <a:srgbClr val="5B9BD5"/>
      </a:accent5>
      <a:accent6>
        <a:srgbClr val="70AD47"/>
      </a:accent6>
      <a:hlink>
        <a:srgbClr val="0563C1"/>
      </a:hlink>
      <a:folHlink>
        <a:srgbClr val="954F72"/>
      </a:folHlink>
    </a:clrScheme>
    <a:fontScheme name="Custom 42">
      <a:majorFont>
        <a:latin typeface="Montserrat SemiBold"/>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o" ma:contentTypeID="0x0101009EDCC029594AF24B93EE7B28B4D354E6" ma:contentTypeVersion="21" ma:contentTypeDescription="Crie um novo documento." ma:contentTypeScope="" ma:versionID="a5e290435b4bb65b1bb911d87a70b4c2">
  <xsd:schema xmlns:xsd="http://www.w3.org/2001/XMLSchema" xmlns:xs="http://www.w3.org/2001/XMLSchema" xmlns:p="http://schemas.microsoft.com/office/2006/metadata/properties" xmlns:ns1="http://schemas.microsoft.com/sharepoint/v3" xmlns:ns2="61677ec9-1bb2-4e8b-bfc6-f0d46065ce54" xmlns:ns3="cffda810-2db4-42d9-aff9-b6f80e913acd" targetNamespace="http://schemas.microsoft.com/office/2006/metadata/properties" ma:root="true" ma:fieldsID="917127ad8431facd7e47de91e3da896c" ns1:_="" ns2:_="" ns3:_="">
    <xsd:import namespace="http://schemas.microsoft.com/sharepoint/v3"/>
    <xsd:import namespace="61677ec9-1bb2-4e8b-bfc6-f0d46065ce54"/>
    <xsd:import namespace="cffda810-2db4-42d9-aff9-b6f80e913ac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2:MediaServiceAutoKeyPoints" minOccurs="0"/>
                <xsd:element ref="ns2:MediaServiceKeyPoints" minOccurs="0"/>
                <xsd:element ref="ns2:_Flow_SignoffStatus" minOccurs="0"/>
                <xsd:element ref="ns2:lcf76f155ced4ddcb4097134ff3c332f" minOccurs="0"/>
                <xsd:element ref="ns3:TaxCatchAll"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5" nillable="true" ma:displayName="Propriedades da Política de Conformidade Unificada" ma:hidden="true" ma:internalName="_ip_UnifiedCompliancePolicyProperties">
      <xsd:simpleType>
        <xsd:restriction base="dms:Note"/>
      </xsd:simpleType>
    </xsd:element>
    <xsd:element name="_ip_UnifiedCompliancePolicyUIAction" ma:index="26" nillable="true" ma:displayName="Ação de Interface do Usuário da Política de Conformidade Unificada"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1677ec9-1bb2-4e8b-bfc6-f0d46065ce5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_Flow_SignoffStatus" ma:index="21" nillable="true" ma:displayName="Status de liberação" ma:internalName="Status_x0020_de_x0020_libera_x00e7__x00e3_o">
      <xsd:simpleType>
        <xsd:restriction base="dms:Text"/>
      </xsd:simpleType>
    </xsd:element>
    <xsd:element name="lcf76f155ced4ddcb4097134ff3c332f" ma:index="23" nillable="true" ma:taxonomy="true" ma:internalName="lcf76f155ced4ddcb4097134ff3c332f" ma:taxonomyFieldName="MediaServiceImageTags" ma:displayName="Marcações de imagem" ma:readOnly="false" ma:fieldId="{5cf76f15-5ced-4ddc-b409-7134ff3c332f}" ma:taxonomyMulti="true" ma:sspId="dc347893-ee36-4ef3-bdd8-129bdaede62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8"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ffda810-2db4-42d9-aff9-b6f80e913acd" elementFormDefault="qualified">
    <xsd:import namespace="http://schemas.microsoft.com/office/2006/documentManagement/types"/>
    <xsd:import namespace="http://schemas.microsoft.com/office/infopath/2007/PartnerControls"/>
    <xsd:element name="SharedWithUsers" ma:index="11" nillable="true" ma:displayName="Compartilhado com"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Detalhes de Compartilhado Com" ma:internalName="SharedWithDetails" ma:readOnly="true">
      <xsd:simpleType>
        <xsd:restriction base="dms:Note">
          <xsd:maxLength value="255"/>
        </xsd:restriction>
      </xsd:simpleType>
    </xsd:element>
    <xsd:element name="TaxCatchAll" ma:index="24" nillable="true" ma:displayName="Taxonomy Catch All Column" ma:hidden="true" ma:list="{1d548259-cb5d-4cb9-aba3-caba4f6c3c6a}" ma:internalName="TaxCatchAll" ma:showField="CatchAllData" ma:web="cffda810-2db4-42d9-aff9-b6f80e913ac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ú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1677ec9-1bb2-4e8b-bfc6-f0d46065ce54">
      <Terms xmlns="http://schemas.microsoft.com/office/infopath/2007/PartnerControls"/>
    </lcf76f155ced4ddcb4097134ff3c332f>
    <_ip_UnifiedCompliancePolicyUIAction xmlns="http://schemas.microsoft.com/sharepoint/v3" xsi:nil="true"/>
    <_ip_UnifiedCompliancePolicyProperties xmlns="http://schemas.microsoft.com/sharepoint/v3" xsi:nil="true"/>
    <_Flow_SignoffStatus xmlns="61677ec9-1bb2-4e8b-bfc6-f0d46065ce54" xsi:nil="true"/>
    <TaxCatchAll xmlns="cffda810-2db4-42d9-aff9-b6f80e913acd"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853172-8841-439E-B0C0-0A8FA9BDD8E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1677ec9-1bb2-4e8b-bfc6-f0d46065ce54"/>
    <ds:schemaRef ds:uri="cffda810-2db4-42d9-aff9-b6f80e913ac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6D67E2-0B84-44D6-A157-A4A9968FD1DA}">
  <ds:schemaRefs>
    <ds:schemaRef ds:uri="http://schemas.microsoft.com/office/2006/metadata/properties"/>
    <ds:schemaRef ds:uri="http://schemas.microsoft.com/sharepoint/v3"/>
    <ds:schemaRef ds:uri="http://purl.org/dc/terms/"/>
    <ds:schemaRef ds:uri="http://schemas.microsoft.com/office/2006/documentManagement/types"/>
    <ds:schemaRef ds:uri="cffda810-2db4-42d9-aff9-b6f80e913acd"/>
    <ds:schemaRef ds:uri="61677ec9-1bb2-4e8b-bfc6-f0d46065ce54"/>
    <ds:schemaRef ds:uri="http://purl.org/dc/elements/1.1/"/>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852EA1E-B794-49E3-94EA-DB6B592D23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9781</TotalTime>
  <Words>7280</Words>
  <Application>Microsoft Office PowerPoint</Application>
  <PresentationFormat>Widescreen</PresentationFormat>
  <Paragraphs>586</Paragraphs>
  <Slides>53</Slides>
  <Notes>51</Notes>
  <HiddenSlides>0</HiddenSlides>
  <MMClips>0</MMClips>
  <ScaleCrop>false</ScaleCrop>
  <HeadingPairs>
    <vt:vector size="6" baseType="variant">
      <vt:variant>
        <vt:lpstr>Fontes usadas</vt:lpstr>
      </vt:variant>
      <vt:variant>
        <vt:i4>45</vt:i4>
      </vt:variant>
      <vt:variant>
        <vt:lpstr>Tema</vt:lpstr>
      </vt:variant>
      <vt:variant>
        <vt:i4>2</vt:i4>
      </vt:variant>
      <vt:variant>
        <vt:lpstr>Títulos de slides</vt:lpstr>
      </vt:variant>
      <vt:variant>
        <vt:i4>53</vt:i4>
      </vt:variant>
    </vt:vector>
  </HeadingPairs>
  <TitlesOfParts>
    <vt:vector size="100" baseType="lpstr">
      <vt:lpstr>DIN Next LT Pro Bold</vt:lpstr>
      <vt:lpstr>Google Sans</vt:lpstr>
      <vt:lpstr>Helvetica-Light</vt:lpstr>
      <vt:lpstr>DIN-Regular</vt:lpstr>
      <vt:lpstr>DIN-Bold</vt:lpstr>
      <vt:lpstr>AdvTT9b12cd41</vt:lpstr>
      <vt:lpstr>AdvOTc20ddc96</vt:lpstr>
      <vt:lpstr>Berlin Sans FB Demi</vt:lpstr>
      <vt:lpstr>Symbol-Identity-H</vt:lpstr>
      <vt:lpstr>AdvTT9b12cd41+fb</vt:lpstr>
      <vt:lpstr>AdvOT5fcf1b24</vt:lpstr>
      <vt:lpstr>Arial</vt:lpstr>
      <vt:lpstr>Calibri</vt:lpstr>
      <vt:lpstr>Ubuntu</vt:lpstr>
      <vt:lpstr>AdvOT5fcf1b24+fb</vt:lpstr>
      <vt:lpstr>Baguet Script</vt:lpstr>
      <vt:lpstr>Aptos Display</vt:lpstr>
      <vt:lpstr>DIN Next LT Pro Medium</vt:lpstr>
      <vt:lpstr>AdvOT1ef757c0</vt:lpstr>
      <vt:lpstr>ADLaM Display</vt:lpstr>
      <vt:lpstr>DIN Next LT Pro</vt:lpstr>
      <vt:lpstr>TimesNewRomanPSMT</vt:lpstr>
      <vt:lpstr>URWPalladioL-Ital</vt:lpstr>
      <vt:lpstr>Aharoni</vt:lpstr>
      <vt:lpstr>Wingdings</vt:lpstr>
      <vt:lpstr>GuardianEgyptian-Light</vt:lpstr>
      <vt:lpstr>AdvTTd168d80a.I</vt:lpstr>
      <vt:lpstr>AdvOT5c7b8c86.I</vt:lpstr>
      <vt:lpstr>GuardianEgyptian-LightItalic</vt:lpstr>
      <vt:lpstr>AdvP4A5FDB</vt:lpstr>
      <vt:lpstr>Montserrat SemiBold</vt:lpstr>
      <vt:lpstr>Helvetica-Bold</vt:lpstr>
      <vt:lpstr>Poppins</vt:lpstr>
      <vt:lpstr>AdvP497E2</vt:lpstr>
      <vt:lpstr>Gotham</vt:lpstr>
      <vt:lpstr>Wingdings 3</vt:lpstr>
      <vt:lpstr>AdvOT5fcf1b24+20</vt:lpstr>
      <vt:lpstr>DINNextRoundedLTW01-Regular</vt:lpstr>
      <vt:lpstr>Aptos</vt:lpstr>
      <vt:lpstr>Symbol</vt:lpstr>
      <vt:lpstr>AdvOT7d6df7ab.I</vt:lpstr>
      <vt:lpstr>Open Sans</vt:lpstr>
      <vt:lpstr>Montserrat</vt:lpstr>
      <vt:lpstr>DIN Next LT Pro Heavy</vt:lpstr>
      <vt:lpstr>URWPalladioL-Roma</vt:lpstr>
      <vt:lpstr>Office Theme</vt:lpstr>
      <vt:lpstr>Tema do Office</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Bruno Domingues</dc:creator>
  <cp:lastModifiedBy>HOME</cp:lastModifiedBy>
  <cp:revision>245</cp:revision>
  <dcterms:created xsi:type="dcterms:W3CDTF">2024-03-14T18:54:06Z</dcterms:created>
  <dcterms:modified xsi:type="dcterms:W3CDTF">2024-07-27T15:27:38Z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0x0101009EDCC029594AF24B93EE7B28B4D354E6</vt:lpwstr>
  </property>
  <property fmtid="{D5CDD505-2E9C-101B-9397-08002B2CF9AE}" pid="3" name="MediaServiceImageTags">
    <vt:lpwstr/>
  </property>
</Properties>
</file>