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5" r:id="rId5"/>
  </p:sldMasterIdLst>
  <p:notesMasterIdLst>
    <p:notesMasterId r:id="rId32"/>
  </p:notesMasterIdLst>
  <p:sldIdLst>
    <p:sldId id="283" r:id="rId6"/>
    <p:sldId id="270" r:id="rId7"/>
    <p:sldId id="281" r:id="rId8"/>
    <p:sldId id="261" r:id="rId9"/>
    <p:sldId id="2488" r:id="rId10"/>
    <p:sldId id="2462" r:id="rId11"/>
    <p:sldId id="2457" r:id="rId12"/>
    <p:sldId id="2454" r:id="rId13"/>
    <p:sldId id="2460" r:id="rId14"/>
    <p:sldId id="4093" r:id="rId15"/>
    <p:sldId id="2461" r:id="rId16"/>
    <p:sldId id="2494" r:id="rId17"/>
    <p:sldId id="4066" r:id="rId18"/>
    <p:sldId id="3662" r:id="rId19"/>
    <p:sldId id="4094" r:id="rId20"/>
    <p:sldId id="4095" r:id="rId21"/>
    <p:sldId id="2573" r:id="rId22"/>
    <p:sldId id="3659" r:id="rId23"/>
    <p:sldId id="4092" r:id="rId24"/>
    <p:sldId id="3978" r:id="rId25"/>
    <p:sldId id="4091" r:id="rId26"/>
    <p:sldId id="2575" r:id="rId27"/>
    <p:sldId id="4096" r:id="rId28"/>
    <p:sldId id="4097" r:id="rId29"/>
    <p:sldId id="4116" r:id="rId30"/>
    <p:sldId id="279" r:id="rId31"/>
  </p:sldIdLst>
  <p:sldSz cx="12192000" cy="6858000"/>
  <p:notesSz cx="6858000" cy="9144000"/>
  <p:embeddedFontLst>
    <p:embeddedFont>
      <p:font typeface="DIN Next LT Pro Bold" panose="020B0803020203050203" charset="0"/>
      <p:bold r:id="rId33"/>
    </p:embeddedFont>
    <p:embeddedFont>
      <p:font typeface="DIN Next LT Pro Heavy" panose="020B0903020203050203" charset="0"/>
      <p:bold r:id="rId34"/>
    </p:embeddedFont>
    <p:embeddedFont>
      <p:font typeface="DIN Next LT Pro Light" panose="020B0303020203050203" charset="0"/>
      <p:regular r:id="rId35"/>
    </p:embeddedFont>
    <p:embeddedFont>
      <p:font typeface="DIN Next LT Pro Medium" panose="020B0603020203050203" charset="0"/>
      <p:regular r:id="rId36"/>
    </p:embeddedFont>
    <p:embeddedFont>
      <p:font typeface="DINNextRoundedLTW01-Regular" panose="020F0503020203050203" charset="0"/>
      <p:regular r:id="rId37"/>
    </p:embeddedFont>
    <p:embeddedFont>
      <p:font typeface="Georgia" panose="02040502050405020303" pitchFamily="18"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panose="020B0606030504020204" pitchFamily="34" charset="0"/>
      <p:regular r:id="rId42"/>
      <p:bold r:id="rId43"/>
      <p:italic r:id="rId44"/>
      <p:boldItalic r:id="rId45"/>
    </p:embeddedFont>
    <p:embeddedFont>
      <p:font typeface="Source Sans Pro" panose="020B0503030403020204" pitchFamily="34" charset="0"/>
      <p:regular r:id="rId46"/>
      <p:bold r:id="rId47"/>
      <p:italic r:id="rId48"/>
      <p:boldItalic r:id="rId49"/>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1919"/>
    <a:srgbClr val="CC0097"/>
    <a:srgbClr val="F0EAD8"/>
    <a:srgbClr val="EFE6C4"/>
    <a:srgbClr val="C75D5D"/>
    <a:srgbClr val="6232A4"/>
    <a:srgbClr val="FF7ADB"/>
    <a:srgbClr val="8552CA"/>
    <a:srgbClr val="DCCDEF"/>
    <a:srgbClr val="4E76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8B67A-BED2-5348-BB82-A6EBC19AA1DA}" v="267" dt="2024-07-22T18:58:55.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86"/>
    <p:restoredTop sz="94686"/>
  </p:normalViewPr>
  <p:slideViewPr>
    <p:cSldViewPr snapToGrid="0">
      <p:cViewPr varScale="1">
        <p:scale>
          <a:sx n="145" d="100"/>
          <a:sy n="145" d="100"/>
        </p:scale>
        <p:origin x="2352" y="192"/>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DC6-A9DF-8347-AF30-050CB418FCC0}" type="datetimeFigureOut">
              <a:rPr lang="pt-BR" smtClean="0"/>
              <a:t>25/07/2024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8BFEA-5463-7B43-A397-993DEB555D08}" type="slidenum">
              <a:rPr lang="pt-BR" smtClean="0"/>
              <a:t>‹nº›</a:t>
            </a:fld>
            <a:endParaRPr lang="pt-BR"/>
          </a:p>
        </p:txBody>
      </p:sp>
    </p:spTree>
    <p:extLst>
      <p:ext uri="{BB962C8B-B14F-4D97-AF65-F5344CB8AC3E}">
        <p14:creationId xmlns:p14="http://schemas.microsoft.com/office/powerpoint/2010/main" val="38689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69C1805-E35C-784D-B96F-17AE2FE957A7}" type="slidenum">
              <a:rPr lang="pt-BR" smtClean="0"/>
              <a:t>1</a:t>
            </a:fld>
            <a:endParaRPr lang="pt-BR"/>
          </a:p>
        </p:txBody>
      </p:sp>
    </p:spTree>
    <p:extLst>
      <p:ext uri="{BB962C8B-B14F-4D97-AF65-F5344CB8AC3E}">
        <p14:creationId xmlns:p14="http://schemas.microsoft.com/office/powerpoint/2010/main" val="464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DAO-containing food additives based on enteric-coated pig kidney extracts have been developed. Legume sprouts are also used as a source of DAO, in which the activity of this enzyme is 250-fold higher than that in non-sprouted seeds. </a:t>
            </a:r>
          </a:p>
          <a:p>
            <a:endParaRPr lang="en-US"/>
          </a:p>
          <a:p>
            <a:r>
              <a:rPr lang="en-US"/>
              <a:t>Oral supplementation with the exogenous enzyme DAO from pig kidneys is also used to increase the gut’s ability to eliminate histamine from food. Research is underway to identify new sources of the DAO enzyme, including plant.</a:t>
            </a:r>
          </a:p>
          <a:p>
            <a:endParaRPr lang="en-US"/>
          </a:p>
          <a:p>
            <a:r>
              <a:rPr lang="en-US"/>
              <a:t>For adults, DAO supplementation is also proposed and the results are promising [1,3]. However, there is no study on a </a:t>
            </a:r>
            <a:r>
              <a:rPr lang="en-US" err="1"/>
              <a:t>paediatric</a:t>
            </a:r>
            <a:r>
              <a:rPr lang="en-US"/>
              <a:t> population that evaluates this treatment method. Some companies offer DAO supplements [57], but currently it is not possible to provide patients with evidence-based recommendation on this topic.</a:t>
            </a:r>
          </a:p>
          <a:p>
            <a:r>
              <a:rPr lang="en-US"/>
              <a:t>https://www.ncbi.nlm.nih.gov/pmc/articles/PMC8144954/pdf/nutrients-13-01486.pdf</a:t>
            </a:r>
          </a:p>
          <a:p>
            <a:endParaRPr lang="pt-BR"/>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12</a:t>
            </a:fld>
            <a:endParaRPr lang="pt-BR"/>
          </a:p>
        </p:txBody>
      </p:sp>
    </p:spTree>
    <p:extLst>
      <p:ext uri="{BB962C8B-B14F-4D97-AF65-F5344CB8AC3E}">
        <p14:creationId xmlns:p14="http://schemas.microsoft.com/office/powerpoint/2010/main" val="71727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https://www.ncbi.nlm.nih.gov/pmc/articles/PMC5390562/pdf/main.pdf</a:t>
            </a:r>
          </a:p>
          <a:p>
            <a:endParaRPr lang="pt-BR"/>
          </a:p>
          <a:p>
            <a:pPr algn="l"/>
            <a:br>
              <a:rPr lang="pt-BR" b="0" i="0">
                <a:solidFill>
                  <a:srgbClr val="5B616B"/>
                </a:solidFill>
                <a:effectLst/>
                <a:latin typeface="BlinkMacSystemFont"/>
              </a:rPr>
            </a:br>
            <a:endParaRPr lang="pt-BR"/>
          </a:p>
        </p:txBody>
      </p:sp>
      <p:sp>
        <p:nvSpPr>
          <p:cNvPr id="4" name="Espaço Reservado para Número de Slide 3"/>
          <p:cNvSpPr>
            <a:spLocks noGrp="1"/>
          </p:cNvSpPr>
          <p:nvPr>
            <p:ph type="sldNum" sz="quarter" idx="5"/>
          </p:nvPr>
        </p:nvSpPr>
        <p:spPr/>
        <p:txBody>
          <a:bodyPr/>
          <a:lstStyle/>
          <a:p>
            <a:fld id="{126D0ADE-EEB0-4454-8EBE-C59726177193}" type="slidenum">
              <a:rPr lang="pt-BR" smtClean="0"/>
              <a:t>18</a:t>
            </a:fld>
            <a:endParaRPr lang="pt-BR"/>
          </a:p>
        </p:txBody>
      </p:sp>
    </p:spTree>
    <p:extLst>
      <p:ext uri="{BB962C8B-B14F-4D97-AF65-F5344CB8AC3E}">
        <p14:creationId xmlns:p14="http://schemas.microsoft.com/office/powerpoint/2010/main" val="3198741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atin typeface="Calibri"/>
                <a:ea typeface="Calibri"/>
                <a:cs typeface="Calibri"/>
              </a:rPr>
              <a:t>Quando </a:t>
            </a:r>
            <a:r>
              <a:rPr lang="en-US" err="1">
                <a:latin typeface="Calibri"/>
                <a:ea typeface="Calibri"/>
                <a:cs typeface="Calibri"/>
              </a:rPr>
              <a:t>comecei</a:t>
            </a:r>
            <a:r>
              <a:rPr lang="en-US">
                <a:latin typeface="Calibri"/>
                <a:ea typeface="Calibri"/>
                <a:cs typeface="Calibri"/>
              </a:rPr>
              <a:t> a </a:t>
            </a:r>
            <a:r>
              <a:rPr lang="en-US" err="1">
                <a:latin typeface="Calibri"/>
                <a:ea typeface="Calibri"/>
                <a:cs typeface="Calibri"/>
              </a:rPr>
              <a:t>atender</a:t>
            </a:r>
            <a:r>
              <a:rPr lang="en-US">
                <a:latin typeface="Calibri"/>
                <a:ea typeface="Calibri"/>
                <a:cs typeface="Calibri"/>
              </a:rPr>
              <a:t> </a:t>
            </a:r>
            <a:r>
              <a:rPr lang="en-US" err="1">
                <a:latin typeface="Calibri"/>
                <a:ea typeface="Calibri"/>
                <a:cs typeface="Calibri"/>
              </a:rPr>
              <a:t>eu</a:t>
            </a:r>
            <a:r>
              <a:rPr lang="en-US">
                <a:latin typeface="Calibri"/>
                <a:ea typeface="Calibri"/>
                <a:cs typeface="Calibri"/>
              </a:rPr>
              <a:t> </a:t>
            </a:r>
            <a:r>
              <a:rPr lang="en-US" err="1">
                <a:latin typeface="Calibri"/>
                <a:ea typeface="Calibri"/>
                <a:cs typeface="Calibri"/>
              </a:rPr>
              <a:t>nem</a:t>
            </a:r>
            <a:r>
              <a:rPr lang="en-US">
                <a:latin typeface="Calibri"/>
                <a:ea typeface="Calibri"/>
                <a:cs typeface="Calibri"/>
              </a:rPr>
              <a:t> </a:t>
            </a:r>
            <a:r>
              <a:rPr lang="en-US" err="1">
                <a:latin typeface="Calibri"/>
                <a:ea typeface="Calibri"/>
                <a:cs typeface="Calibri"/>
              </a:rPr>
              <a:t>olhava</a:t>
            </a:r>
            <a:r>
              <a:rPr lang="en-US">
                <a:latin typeface="Calibri"/>
                <a:ea typeface="Calibri"/>
                <a:cs typeface="Calibri"/>
              </a:rPr>
              <a:t> o </a:t>
            </a:r>
            <a:r>
              <a:rPr lang="en-US" err="1">
                <a:latin typeface="Calibri"/>
                <a:ea typeface="Calibri"/>
                <a:cs typeface="Calibri"/>
              </a:rPr>
              <a:t>cabelo</a:t>
            </a:r>
            <a:r>
              <a:rPr lang="en-US">
                <a:latin typeface="Calibri"/>
                <a:ea typeface="Calibri"/>
                <a:cs typeface="Calibri"/>
              </a:rPr>
              <a:t> do </a:t>
            </a:r>
            <a:r>
              <a:rPr lang="en-US" err="1">
                <a:latin typeface="Calibri"/>
                <a:ea typeface="Calibri"/>
                <a:cs typeface="Calibri"/>
              </a:rPr>
              <a:t>paciente</a:t>
            </a:r>
          </a:p>
        </p:txBody>
      </p:sp>
      <p:sp>
        <p:nvSpPr>
          <p:cNvPr id="4" name="Espaço Reservado para Número de Slide 3"/>
          <p:cNvSpPr>
            <a:spLocks noGrp="1"/>
          </p:cNvSpPr>
          <p:nvPr>
            <p:ph type="sldNum" sz="quarter" idx="5"/>
          </p:nvPr>
        </p:nvSpPr>
        <p:spPr/>
        <p:txBody>
          <a:bodyPr/>
          <a:lstStyle/>
          <a:p>
            <a:fld id="{B3AF1CB4-444E-C34C-AE5C-72E15A566445}" type="slidenum">
              <a:rPr lang="pt-BR" smtClean="0"/>
              <a:t>20</a:t>
            </a:fld>
            <a:endParaRPr lang="pt-BR"/>
          </a:p>
        </p:txBody>
      </p:sp>
    </p:spTree>
    <p:extLst>
      <p:ext uri="{BB962C8B-B14F-4D97-AF65-F5344CB8AC3E}">
        <p14:creationId xmlns:p14="http://schemas.microsoft.com/office/powerpoint/2010/main" val="193186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a:t>
            </a:fld>
            <a:endParaRPr lang="pt-BR"/>
          </a:p>
        </p:txBody>
      </p:sp>
    </p:spTree>
    <p:extLst>
      <p:ext uri="{BB962C8B-B14F-4D97-AF65-F5344CB8AC3E}">
        <p14:creationId xmlns:p14="http://schemas.microsoft.com/office/powerpoint/2010/main" val="17077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a:t>
            </a:fld>
            <a:endParaRPr lang="pt-BR"/>
          </a:p>
        </p:txBody>
      </p:sp>
    </p:spTree>
    <p:extLst>
      <p:ext uri="{BB962C8B-B14F-4D97-AF65-F5344CB8AC3E}">
        <p14:creationId xmlns:p14="http://schemas.microsoft.com/office/powerpoint/2010/main" val="176744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l transduction pathways upon perceiving their ligand, histamine [7,12]. Two main histamine metabolic pathways are known in humans, involving the enzymes diamine oxidase (DAO) and histamine-N-methyltransferase (HNMT) (Figure 2) [10,11,13]. DAO (EC 1.4.3.22), also called histaminase or amiloride-binding protein, is a copper-dependent amino oxidase encoded by the AOC1 gene located on chromosome 7 (7q34-36) [14–16]. This functional enzyme, a homodimer with two isoforms, catalyzes the oxidative deamination of the primary amine group of histamine [14,16,17]. On the other hand, histamine can be metabolized to 1-methylhistamine by the enzyme HNMT (EC 2.1.1.8), a small monomeric protein encoded by a gene located on chromosome 2q22.1 [18]. HNMT catalyzes the methylation of the secondary amine group of the histamine imidazole aromatic heterocycle by a reaction requiring the S-adenosyl methionine </a:t>
            </a:r>
            <a:r>
              <a:rPr lang="en-US" err="1"/>
              <a:t>cosubstrate</a:t>
            </a:r>
            <a:r>
              <a:rPr lang="en-US"/>
              <a:t> as a methyl group donor .</a:t>
            </a:r>
          </a:p>
          <a:p>
            <a:r>
              <a:rPr lang="en-US"/>
              <a:t>Thus, depending on </a:t>
            </a:r>
            <a:r>
              <a:rPr lang="en-US" err="1"/>
              <a:t>it.s</a:t>
            </a:r>
            <a:r>
              <a:rPr lang="en-US"/>
              <a:t> location, the histamine present in the body is deaminated or methylated by the action of the enzymes DAO and HNMT, respectively.</a:t>
            </a:r>
          </a:p>
          <a:p>
            <a:endParaRPr lang="en-US"/>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5</a:t>
            </a:fld>
            <a:endParaRPr lang="pt-BR"/>
          </a:p>
        </p:txBody>
      </p:sp>
    </p:spTree>
    <p:extLst>
      <p:ext uri="{BB962C8B-B14F-4D97-AF65-F5344CB8AC3E}">
        <p14:creationId xmlns:p14="http://schemas.microsoft.com/office/powerpoint/2010/main" val="262408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Figure 3. The function of diamine oxidase (DAO) in the enterocyte. The red drop with H shows the histamine released from food. The histamine passes through the enterocyte into the circulation. The DAO enzyme on the basolateral membrane creates a barrier, and the histamine obtained from the food is metabolized (the red drop with H with a green contour). DAO activity is directly/indirectly dependent on internal and external factors such as the polymorphisms of the AOC1 gene, the physiological status of the organism, alcohol, other biogenic amines and medication intake. AOC1—amine oxidase copper containing 1 gene. </a:t>
            </a:r>
          </a:p>
          <a:p>
            <a:endParaRPr lang="en-US"/>
          </a:p>
          <a:p>
            <a:r>
              <a:rPr lang="en-US"/>
              <a:t>During digestion, the DAO enzyme is continuously synthesized in the mucosa of the small intestine. It is stored in vesicular structures on the basolateral membrane of the enterocytes and acts as a metabolic barrier against exogenous diamines, including histamine [30]. </a:t>
            </a:r>
          </a:p>
          <a:p>
            <a:endParaRPr lang="en-US" b="1"/>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6</a:t>
            </a:fld>
            <a:endParaRPr lang="pt-BR"/>
          </a:p>
        </p:txBody>
      </p:sp>
    </p:spTree>
    <p:extLst>
      <p:ext uri="{BB962C8B-B14F-4D97-AF65-F5344CB8AC3E}">
        <p14:creationId xmlns:p14="http://schemas.microsoft.com/office/powerpoint/2010/main" val="316400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7</a:t>
            </a:fld>
            <a:endParaRPr lang="pt-BR"/>
          </a:p>
        </p:txBody>
      </p:sp>
    </p:spTree>
    <p:extLst>
      <p:ext uri="{BB962C8B-B14F-4D97-AF65-F5344CB8AC3E}">
        <p14:creationId xmlns:p14="http://schemas.microsoft.com/office/powerpoint/2010/main" val="29242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8</a:t>
            </a:fld>
            <a:endParaRPr lang="pt-BR"/>
          </a:p>
        </p:txBody>
      </p:sp>
    </p:spTree>
    <p:extLst>
      <p:ext uri="{BB962C8B-B14F-4D97-AF65-F5344CB8AC3E}">
        <p14:creationId xmlns:p14="http://schemas.microsoft.com/office/powerpoint/2010/main" val="114083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9</a:t>
            </a:fld>
            <a:endParaRPr lang="pt-BR"/>
          </a:p>
        </p:txBody>
      </p:sp>
    </p:spTree>
    <p:extLst>
      <p:ext uri="{BB962C8B-B14F-4D97-AF65-F5344CB8AC3E}">
        <p14:creationId xmlns:p14="http://schemas.microsoft.com/office/powerpoint/2010/main" val="362093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Among therapeutic approaches, the gold standard is a low-histamine diet. A good response to such a diet is considered to be confirmation of HIT. Alongside the dietary measures, DAO supplementation supporting the degradation of ingested histamine is recommended as subsidiary treatment for individuals with intestinal DAO deficiency [9]. In acute and clinically more severe cases, or in cases where the ingested histamine cannot be completely removed by following the low-histamine diet [38], H1 (or possibly H2) antihistamines can be used (preferably short-term use).</a:t>
            </a:r>
          </a:p>
          <a:p>
            <a:endParaRPr lang="en-US" dirty="0"/>
          </a:p>
          <a:p>
            <a:r>
              <a:rPr lang="en-US" dirty="0"/>
              <a:t>HI can be combined with gluten intolerance and disaccharidase deficiency. In this case, an elimination diet with restriction of fermentable oligosaccharides, disaccharides, polyols, and gluten is shown</a:t>
            </a:r>
            <a:endParaRPr lang="pt-BR" dirty="0"/>
          </a:p>
        </p:txBody>
      </p:sp>
      <p:sp>
        <p:nvSpPr>
          <p:cNvPr id="4" name="Espaço Reservado para Número de Slide 3"/>
          <p:cNvSpPr>
            <a:spLocks noGrp="1"/>
          </p:cNvSpPr>
          <p:nvPr>
            <p:ph type="sldNum" sz="quarter" idx="5"/>
          </p:nvPr>
        </p:nvSpPr>
        <p:spPr/>
        <p:txBody>
          <a:bodyPr/>
          <a:lstStyle/>
          <a:p>
            <a:fld id="{6BDEF8DB-FA28-485C-9B37-B8A39021BECD}" type="slidenum">
              <a:rPr lang="pt-BR" smtClean="0"/>
              <a:t>11</a:t>
            </a:fld>
            <a:endParaRPr lang="pt-BR"/>
          </a:p>
        </p:txBody>
      </p:sp>
    </p:spTree>
    <p:extLst>
      <p:ext uri="{BB962C8B-B14F-4D97-AF65-F5344CB8AC3E}">
        <p14:creationId xmlns:p14="http://schemas.microsoft.com/office/powerpoint/2010/main" val="41820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661B54D-6DA1-1542-C0DA-9A60BBB3F7F8}"/>
              </a:ext>
            </a:extLst>
          </p:cNvPr>
          <p:cNvSpPr>
            <a:spLocks noGrp="1"/>
          </p:cNvSpPr>
          <p:nvPr>
            <p:ph type="pic" sz="quarter" idx="10"/>
          </p:nvPr>
        </p:nvSpPr>
        <p:spPr>
          <a:xfrm>
            <a:off x="7506165" y="0"/>
            <a:ext cx="4701264" cy="6858000"/>
          </a:xfrm>
          <a:custGeom>
            <a:avLst/>
            <a:gdLst>
              <a:gd name="connsiteX0" fmla="*/ 186640 w 4701264"/>
              <a:gd name="connsiteY0" fmla="*/ 0 h 6858000"/>
              <a:gd name="connsiteX1" fmla="*/ 4701264 w 4701264"/>
              <a:gd name="connsiteY1" fmla="*/ 0 h 6858000"/>
              <a:gd name="connsiteX2" fmla="*/ 4701264 w 4701264"/>
              <a:gd name="connsiteY2" fmla="*/ 6858000 h 6858000"/>
              <a:gd name="connsiteX3" fmla="*/ 186640 w 4701264"/>
              <a:gd name="connsiteY3" fmla="*/ 6858000 h 6858000"/>
              <a:gd name="connsiteX4" fmla="*/ 0 w 4701264"/>
              <a:gd name="connsiteY4" fmla="*/ 6671360 h 6858000"/>
              <a:gd name="connsiteX5" fmla="*/ 0 w 4701264"/>
              <a:gd name="connsiteY5" fmla="*/ 186640 h 6858000"/>
              <a:gd name="connsiteX6" fmla="*/ 186640 w 470126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1264" h="6858000">
                <a:moveTo>
                  <a:pt x="186640" y="0"/>
                </a:moveTo>
                <a:lnTo>
                  <a:pt x="4701264" y="0"/>
                </a:lnTo>
                <a:lnTo>
                  <a:pt x="4701264" y="6858000"/>
                </a:lnTo>
                <a:lnTo>
                  <a:pt x="186640" y="6858000"/>
                </a:lnTo>
                <a:cubicBezTo>
                  <a:pt x="83562" y="6858000"/>
                  <a:pt x="0" y="6774438"/>
                  <a:pt x="0" y="6671360"/>
                </a:cubicBezTo>
                <a:lnTo>
                  <a:pt x="0" y="186640"/>
                </a:lnTo>
                <a:cubicBezTo>
                  <a:pt x="0" y="83562"/>
                  <a:pt x="83562" y="0"/>
                  <a:pt x="186640" y="0"/>
                </a:cubicBez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564655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AB50F-BE52-0E0A-0E47-750DA4F40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8F4829C-CF5B-50C8-95EC-0D91F515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44FC448-4872-A389-5A34-52F72A05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326CD8-99EC-6178-16C4-5689B5942F26}"/>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6" name="Espaço Reservado para Rodapé 5">
            <a:extLst>
              <a:ext uri="{FF2B5EF4-FFF2-40B4-BE49-F238E27FC236}">
                <a16:creationId xmlns:a16="http://schemas.microsoft.com/office/drawing/2014/main" id="{2674C533-37A5-D0E0-67BB-81A709A51B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22166C0-C924-CBCE-0448-F78B6253BC1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90718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F3770-07F5-DD24-D012-92B00AD7F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9C8D78-3B78-7ACD-DAA1-16F07CDF6D6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353A4-5811-EFCE-0372-6F53E6D395DA}"/>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5" name="Espaço Reservado para Rodapé 4">
            <a:extLst>
              <a:ext uri="{FF2B5EF4-FFF2-40B4-BE49-F238E27FC236}">
                <a16:creationId xmlns:a16="http://schemas.microsoft.com/office/drawing/2014/main" id="{1A843BA2-D379-FAAE-DEC8-A4A943AFA2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54B0AB-65CB-62A0-7A04-ABAE6C68BAB1}"/>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8295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26D0C8-5AA2-CB5B-9B6B-CED91F6ED08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9749B-CDBF-AC1E-89DF-FE62C0937F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3B06B7-1034-3ADD-827F-D2E81F5E8099}"/>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5" name="Espaço Reservado para Rodapé 4">
            <a:extLst>
              <a:ext uri="{FF2B5EF4-FFF2-40B4-BE49-F238E27FC236}">
                <a16:creationId xmlns:a16="http://schemas.microsoft.com/office/drawing/2014/main" id="{BAECA8A2-DB35-1017-148B-FD1C228957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98427-82DE-2713-DCFA-1975126018B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5528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E1E27-FC5F-9F30-E811-20EB8DF157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58520D8-9B12-D234-89FD-BFA3A32BB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C09214A-EC8C-A767-D480-82281B5CCE19}"/>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5" name="Espaço Reservado para Rodapé 4">
            <a:extLst>
              <a:ext uri="{FF2B5EF4-FFF2-40B4-BE49-F238E27FC236}">
                <a16:creationId xmlns:a16="http://schemas.microsoft.com/office/drawing/2014/main" id="{B56815C5-A404-2FBD-80C6-D484A1E24D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BB6C06-935C-F9A7-6754-6B6067EB138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601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B732D-C30F-AEDF-30C2-1BD0B3FCB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9DE204E-44EA-8E2F-FC0B-112E3260B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5A5F-56E6-10C4-214E-D7EF1CD485A8}"/>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5" name="Espaço Reservado para Rodapé 4">
            <a:extLst>
              <a:ext uri="{FF2B5EF4-FFF2-40B4-BE49-F238E27FC236}">
                <a16:creationId xmlns:a16="http://schemas.microsoft.com/office/drawing/2014/main" id="{DCEB7D7C-836D-3DF3-9D93-4B85A3D5D4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191B94-A8E5-5D44-CAF4-6711C79049D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342864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71C7-A930-3108-0538-215F49935A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FCB4CD3-3C69-26B5-9606-AB1D3B0E1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CCE23A8-DC8B-B53E-9A72-097D470CD355}"/>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5" name="Espaço Reservado para Rodapé 4">
            <a:extLst>
              <a:ext uri="{FF2B5EF4-FFF2-40B4-BE49-F238E27FC236}">
                <a16:creationId xmlns:a16="http://schemas.microsoft.com/office/drawing/2014/main" id="{D773E606-EA44-0EBD-1A5B-8D3C49B490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BB2FD1-DEC0-00AA-6F34-3F4882F19B6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362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7CA28-5C72-BF1B-635D-3F0062FA8B1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D481B4-D096-CAA7-7DE1-9884E28816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5E6CE1-E183-28F2-8B6D-F63C5A90804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82AD60E-88A8-7220-5F8B-1F03073DB01E}"/>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6" name="Espaço Reservado para Rodapé 5">
            <a:extLst>
              <a:ext uri="{FF2B5EF4-FFF2-40B4-BE49-F238E27FC236}">
                <a16:creationId xmlns:a16="http://schemas.microsoft.com/office/drawing/2014/main" id="{6D50015C-2BC5-3205-A03F-EF40CD0E6A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6F9E3-767E-FF3F-4155-2C300005DF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415004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5C2D4-B4D7-8CC8-BB7D-AF353CDB90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C7862B1-D141-28E9-2BD2-FAAB826CD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A00451-CFC4-68F6-415D-5ABFDF220D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3AFD645-BB69-052A-9B13-86A3BDBA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FA3899-7D9A-233E-13C0-1B02FE327F6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EC779B6-447C-C5EA-A62C-47E0A334D413}"/>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8" name="Espaço Reservado para Rodapé 7">
            <a:extLst>
              <a:ext uri="{FF2B5EF4-FFF2-40B4-BE49-F238E27FC236}">
                <a16:creationId xmlns:a16="http://schemas.microsoft.com/office/drawing/2014/main" id="{5D53A53C-9C31-1B0A-FB4F-D8B59DECF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67E1BF1-17D2-91A3-D4AB-3F22EB1966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05702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390FD-A001-39AF-0FBE-AC7499B87F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1E0724-F5F9-D762-63EC-56BD26988E20}"/>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4" name="Espaço Reservado para Rodapé 3">
            <a:extLst>
              <a:ext uri="{FF2B5EF4-FFF2-40B4-BE49-F238E27FC236}">
                <a16:creationId xmlns:a16="http://schemas.microsoft.com/office/drawing/2014/main" id="{8EA3F66B-5010-C223-5E21-6F6B197ECB5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AF5700-0681-D46E-2B68-9B146F77A56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60156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FD6CFB1-F3C4-33D3-CAAE-3EE500EB0CB8}"/>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3" name="Espaço Reservado para Rodapé 2">
            <a:extLst>
              <a:ext uri="{FF2B5EF4-FFF2-40B4-BE49-F238E27FC236}">
                <a16:creationId xmlns:a16="http://schemas.microsoft.com/office/drawing/2014/main" id="{6A861E7B-62A2-9C69-E261-262FADAB82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1B090DA-5825-07EE-2446-A13A2678E100}"/>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2615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A933A-0174-F994-826C-582518863B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DBDCDF-4A94-4171-EBF6-9F74A7E64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129668-7B24-670D-96E5-CEE1CBFE4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B484A0-2BE1-A778-5959-8D85B353DEAC}"/>
              </a:ext>
            </a:extLst>
          </p:cNvPr>
          <p:cNvSpPr>
            <a:spLocks noGrp="1"/>
          </p:cNvSpPr>
          <p:nvPr>
            <p:ph type="dt" sz="half" idx="10"/>
          </p:nvPr>
        </p:nvSpPr>
        <p:spPr/>
        <p:txBody>
          <a:bodyPr/>
          <a:lstStyle/>
          <a:p>
            <a:fld id="{76562295-AB43-244B-8583-ACB011033E77}" type="datetimeFigureOut">
              <a:rPr lang="pt-BR" smtClean="0"/>
              <a:t>25/07/2024</a:t>
            </a:fld>
            <a:endParaRPr lang="pt-BR"/>
          </a:p>
        </p:txBody>
      </p:sp>
      <p:sp>
        <p:nvSpPr>
          <p:cNvPr id="6" name="Espaço Reservado para Rodapé 5">
            <a:extLst>
              <a:ext uri="{FF2B5EF4-FFF2-40B4-BE49-F238E27FC236}">
                <a16:creationId xmlns:a16="http://schemas.microsoft.com/office/drawing/2014/main" id="{E7D8A8CB-C5AF-7D2D-A0F8-4D2EED39D6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2DA936E-1DAD-4CF4-E439-E8FC7311F62D}"/>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8625965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E0C76-AFE3-1DAC-3904-D2AA0B038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548C290-F462-878A-4817-B44C62AEC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15828C-448F-5269-7119-D5FE390C2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A6B6B-1432-46C4-96CB-B057CEFE89B7}" type="datetimeFigureOut">
              <a:rPr lang="en-ID" smtClean="0"/>
              <a:t>25/07/2024</a:t>
            </a:fld>
            <a:endParaRPr lang="en-ID"/>
          </a:p>
        </p:txBody>
      </p:sp>
      <p:sp>
        <p:nvSpPr>
          <p:cNvPr id="5" name="Footer Placeholder 4">
            <a:extLst>
              <a:ext uri="{FF2B5EF4-FFF2-40B4-BE49-F238E27FC236}">
                <a16:creationId xmlns:a16="http://schemas.microsoft.com/office/drawing/2014/main" id="{CA753E85-2ECE-BCC4-3D50-612D0A4E57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FC3A12F-FBB2-E4BE-9BBF-3AAFF6C13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68664419"/>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10000" b="-10000"/>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7860410-6EF3-C0BA-03E3-3D95931F6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D2E6615-1125-913F-9DB4-9DD16377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ABE40F-86AA-8105-0FB0-A6A42BAFE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6B6B-1432-46C4-96CB-B057CEFE89B7}" type="datetimeFigureOut">
              <a:rPr lang="en-ID" smtClean="0"/>
              <a:t>25/07/2024</a:t>
            </a:fld>
            <a:endParaRPr lang="en-ID"/>
          </a:p>
        </p:txBody>
      </p:sp>
      <p:sp>
        <p:nvSpPr>
          <p:cNvPr id="5" name="Espaço Reservado para Rodapé 4">
            <a:extLst>
              <a:ext uri="{FF2B5EF4-FFF2-40B4-BE49-F238E27FC236}">
                <a16:creationId xmlns:a16="http://schemas.microsoft.com/office/drawing/2014/main" id="{9197539C-1E2A-7D5B-75F1-85BD15C9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Espaço Reservado para Número de Slide 5">
            <a:extLst>
              <a:ext uri="{FF2B5EF4-FFF2-40B4-BE49-F238E27FC236}">
                <a16:creationId xmlns:a16="http://schemas.microsoft.com/office/drawing/2014/main" id="{68C35DC4-99B0-919D-16EE-0F28BA613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1358503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0.png"/><Relationship Id="rId7"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8.png"/><Relationship Id="rId10" Type="http://schemas.openxmlformats.org/officeDocument/2006/relationships/image" Target="../media/image47.jpeg"/><Relationship Id="rId4" Type="http://schemas.openxmlformats.org/officeDocument/2006/relationships/image" Target="../media/image10.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hyperlink" Target="https://www.ncbi.nlm.nih.gov/pubmed/19766548"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1C21317-09B1-FE10-BEAE-5B67C326C7FF}"/>
              </a:ext>
            </a:extLst>
          </p:cNvPr>
          <p:cNvSpPr/>
          <p:nvPr/>
        </p:nvSpPr>
        <p:spPr>
          <a:xfrm>
            <a:off x="-2"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5C7B3C22-D19B-7120-27E2-5F9DADE85EE1}"/>
              </a:ext>
            </a:extLst>
          </p:cNvPr>
          <p:cNvSpPr/>
          <p:nvPr/>
        </p:nvSpPr>
        <p:spPr>
          <a:xfrm>
            <a:off x="10397438" y="0"/>
            <a:ext cx="820116" cy="1597306"/>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63F878D0-48BE-E904-7AB0-72D1C2603A3E}"/>
              </a:ext>
            </a:extLst>
          </p:cNvPr>
          <p:cNvSpPr txBox="1"/>
          <p:nvPr/>
        </p:nvSpPr>
        <p:spPr>
          <a:xfrm>
            <a:off x="10422636" y="500060"/>
            <a:ext cx="769717" cy="230832"/>
          </a:xfrm>
          <a:prstGeom prst="rect">
            <a:avLst/>
          </a:prstGeom>
          <a:noFill/>
        </p:spPr>
        <p:txBody>
          <a:bodyPr wrap="square" rtlCol="0">
            <a:spAutoFit/>
          </a:bodyPr>
          <a:lstStyle/>
          <a:p>
            <a:pPr algn="ctr"/>
            <a:r>
              <a:rPr lang="pt-BR" sz="900" dirty="0">
                <a:solidFill>
                  <a:srgbClr val="991919"/>
                </a:solidFill>
                <a:latin typeface="DINNextRoundedLTW01-Regular" panose="020F0503020203050203" pitchFamily="34" charset="0"/>
              </a:rPr>
              <a:t>Realização</a:t>
            </a:r>
          </a:p>
        </p:txBody>
      </p:sp>
      <p:pic>
        <p:nvPicPr>
          <p:cNvPr id="13" name="Imagem 12" descr="Logotipo&#10;&#10;Descrição gerada automaticamente">
            <a:extLst>
              <a:ext uri="{FF2B5EF4-FFF2-40B4-BE49-F238E27FC236}">
                <a16:creationId xmlns:a16="http://schemas.microsoft.com/office/drawing/2014/main" id="{EC10B2FD-DF4A-7E27-EA82-4262F71B3E5F}"/>
              </a:ext>
            </a:extLst>
          </p:cNvPr>
          <p:cNvPicPr>
            <a:picLocks noChangeAspect="1"/>
          </p:cNvPicPr>
          <p:nvPr/>
        </p:nvPicPr>
        <p:blipFill>
          <a:blip r:embed="rId3"/>
          <a:stretch>
            <a:fillRect/>
          </a:stretch>
        </p:blipFill>
        <p:spPr>
          <a:xfrm>
            <a:off x="10439134" y="657415"/>
            <a:ext cx="736719" cy="910552"/>
          </a:xfrm>
          <a:prstGeom prst="rect">
            <a:avLst/>
          </a:prstGeom>
        </p:spPr>
      </p:pic>
      <p:sp>
        <p:nvSpPr>
          <p:cNvPr id="16" name="Retângulo Arredondado 15">
            <a:extLst>
              <a:ext uri="{FF2B5EF4-FFF2-40B4-BE49-F238E27FC236}">
                <a16:creationId xmlns:a16="http://schemas.microsoft.com/office/drawing/2014/main" id="{84A7A865-2603-A73E-1EB9-03BD05A03116}"/>
              </a:ext>
            </a:extLst>
          </p:cNvPr>
          <p:cNvSpPr/>
          <p:nvPr/>
        </p:nvSpPr>
        <p:spPr>
          <a:xfrm>
            <a:off x="4382307" y="3957349"/>
            <a:ext cx="3427380" cy="350327"/>
          </a:xfrm>
          <a:prstGeom prst="round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AD632024-545B-2507-B222-15B5C9943C03}"/>
              </a:ext>
            </a:extLst>
          </p:cNvPr>
          <p:cNvSpPr txBox="1"/>
          <p:nvPr/>
        </p:nvSpPr>
        <p:spPr>
          <a:xfrm>
            <a:off x="4578481" y="3970319"/>
            <a:ext cx="3035033" cy="369332"/>
          </a:xfrm>
          <a:prstGeom prst="rect">
            <a:avLst/>
          </a:prstGeom>
          <a:noFill/>
        </p:spPr>
        <p:txBody>
          <a:bodyPr wrap="square" rtlCol="0">
            <a:spAutoFit/>
          </a:bodyPr>
          <a:lstStyle/>
          <a:p>
            <a:pPr algn="ctr"/>
            <a:r>
              <a:rPr lang="pt-BR" b="1" dirty="0">
                <a:solidFill>
                  <a:srgbClr val="991919"/>
                </a:solidFill>
                <a:latin typeface="DIN Next LT Pro Bold" panose="020B0503020203050203" pitchFamily="34" charset="77"/>
              </a:rPr>
              <a:t>26 e 27 de Julho | São Paulo</a:t>
            </a:r>
          </a:p>
        </p:txBody>
      </p:sp>
      <p:pic>
        <p:nvPicPr>
          <p:cNvPr id="20" name="Imagem 19" descr="Texto&#10;&#10;Descrição gerada automaticamente">
            <a:extLst>
              <a:ext uri="{FF2B5EF4-FFF2-40B4-BE49-F238E27FC236}">
                <a16:creationId xmlns:a16="http://schemas.microsoft.com/office/drawing/2014/main" id="{309FF3D7-A2A6-11B9-20DB-070F303B70B3}"/>
              </a:ext>
            </a:extLst>
          </p:cNvPr>
          <p:cNvPicPr>
            <a:picLocks noChangeAspect="1"/>
          </p:cNvPicPr>
          <p:nvPr/>
        </p:nvPicPr>
        <p:blipFill rotWithShape="1">
          <a:blip r:embed="rId4"/>
          <a:srcRect r="75648"/>
          <a:stretch/>
        </p:blipFill>
        <p:spPr>
          <a:xfrm>
            <a:off x="3703806" y="4563430"/>
            <a:ext cx="1165105" cy="764370"/>
          </a:xfrm>
          <a:prstGeom prst="rect">
            <a:avLst/>
          </a:prstGeom>
        </p:spPr>
      </p:pic>
      <p:pic>
        <p:nvPicPr>
          <p:cNvPr id="22" name="Imagem 21" descr="Maçã vermelha em fundo branco&#10;&#10;Descrição gerada automaticamente com confiança média">
            <a:extLst>
              <a:ext uri="{FF2B5EF4-FFF2-40B4-BE49-F238E27FC236}">
                <a16:creationId xmlns:a16="http://schemas.microsoft.com/office/drawing/2014/main" id="{02407157-AFE0-808E-C6C8-A86B330771C6}"/>
              </a:ext>
            </a:extLst>
          </p:cNvPr>
          <p:cNvPicPr>
            <a:picLocks noChangeAspect="1"/>
          </p:cNvPicPr>
          <p:nvPr/>
        </p:nvPicPr>
        <p:blipFill rotWithShape="1">
          <a:blip r:embed="rId5"/>
          <a:srcRect l="42369" t="24005" r="8395" b="24918"/>
          <a:stretch/>
        </p:blipFill>
        <p:spPr>
          <a:xfrm rot="926442">
            <a:off x="-622280" y="370024"/>
            <a:ext cx="3234511" cy="3355428"/>
          </a:xfrm>
          <a:prstGeom prst="rect">
            <a:avLst/>
          </a:prstGeom>
        </p:spPr>
      </p:pic>
      <p:pic>
        <p:nvPicPr>
          <p:cNvPr id="29" name="Imagem 28" descr="Imagem em preto e branco&#10;&#10;Descrição gerada automaticamente">
            <a:extLst>
              <a:ext uri="{FF2B5EF4-FFF2-40B4-BE49-F238E27FC236}">
                <a16:creationId xmlns:a16="http://schemas.microsoft.com/office/drawing/2014/main" id="{E0107C4A-FD72-74E4-CF4A-E479B00D4649}"/>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Photocopy/>
                    </a14:imgEffect>
                  </a14:imgLayer>
                </a14:imgProps>
              </a:ext>
            </a:extLst>
          </a:blip>
          <a:srcRect l="24590" t="14398" r="13650" b="8761"/>
          <a:stretch/>
        </p:blipFill>
        <p:spPr>
          <a:xfrm rot="4644863">
            <a:off x="6209047" y="-414831"/>
            <a:ext cx="7318705" cy="8744360"/>
          </a:xfrm>
          <a:prstGeom prst="rect">
            <a:avLst/>
          </a:prstGeom>
        </p:spPr>
      </p:pic>
      <p:pic>
        <p:nvPicPr>
          <p:cNvPr id="4" name="Imagem 3" descr="Desenho de frutas&#10;&#10;Descrição gerada automaticamente">
            <a:extLst>
              <a:ext uri="{FF2B5EF4-FFF2-40B4-BE49-F238E27FC236}">
                <a16:creationId xmlns:a16="http://schemas.microsoft.com/office/drawing/2014/main" id="{80187FDB-3507-2EBF-6164-0027EAB04CA8}"/>
              </a:ext>
            </a:extLst>
          </p:cNvPr>
          <p:cNvPicPr>
            <a:picLocks noChangeAspect="1"/>
          </p:cNvPicPr>
          <p:nvPr/>
        </p:nvPicPr>
        <p:blipFill rotWithShape="1">
          <a:blip r:embed="rId8"/>
          <a:srcRect l="17495" t="15336" r="36638" b="11264"/>
          <a:stretch/>
        </p:blipFill>
        <p:spPr>
          <a:xfrm rot="500075">
            <a:off x="8764727" y="3448388"/>
            <a:ext cx="4012432" cy="4280744"/>
          </a:xfrm>
          <a:prstGeom prst="rect">
            <a:avLst/>
          </a:prstGeom>
        </p:spPr>
      </p:pic>
      <p:pic>
        <p:nvPicPr>
          <p:cNvPr id="3" name="Imagem 2" descr="Texto&#10;&#10;Descrição gerada automaticamente com confiança baixa">
            <a:extLst>
              <a:ext uri="{FF2B5EF4-FFF2-40B4-BE49-F238E27FC236}">
                <a16:creationId xmlns:a16="http://schemas.microsoft.com/office/drawing/2014/main" id="{D52257BE-F4F2-B886-1081-536F8D38BF2C}"/>
              </a:ext>
            </a:extLst>
          </p:cNvPr>
          <p:cNvPicPr>
            <a:picLocks noChangeAspect="1"/>
          </p:cNvPicPr>
          <p:nvPr/>
        </p:nvPicPr>
        <p:blipFill>
          <a:blip r:embed="rId9"/>
          <a:stretch>
            <a:fillRect/>
          </a:stretch>
        </p:blipFill>
        <p:spPr>
          <a:xfrm>
            <a:off x="2828787" y="1781240"/>
            <a:ext cx="6534426" cy="2099487"/>
          </a:xfrm>
          <a:prstGeom prst="rect">
            <a:avLst/>
          </a:prstGeom>
        </p:spPr>
      </p:pic>
      <p:pic>
        <p:nvPicPr>
          <p:cNvPr id="5" name="Imagem 4" descr="Texto&#10;&#10;Descrição gerada automaticamente">
            <a:extLst>
              <a:ext uri="{FF2B5EF4-FFF2-40B4-BE49-F238E27FC236}">
                <a16:creationId xmlns:a16="http://schemas.microsoft.com/office/drawing/2014/main" id="{400D4B11-7C3A-09BC-24E0-C63831B86C94}"/>
              </a:ext>
            </a:extLst>
          </p:cNvPr>
          <p:cNvPicPr>
            <a:picLocks noChangeAspect="1"/>
          </p:cNvPicPr>
          <p:nvPr/>
        </p:nvPicPr>
        <p:blipFill rotWithShape="1">
          <a:blip r:embed="rId4"/>
          <a:srcRect l="24942" r="51092"/>
          <a:stretch/>
        </p:blipFill>
        <p:spPr>
          <a:xfrm>
            <a:off x="6095997" y="4563430"/>
            <a:ext cx="1146622" cy="764370"/>
          </a:xfrm>
          <a:prstGeom prst="rect">
            <a:avLst/>
          </a:prstGeom>
        </p:spPr>
      </p:pic>
      <p:pic>
        <p:nvPicPr>
          <p:cNvPr id="7" name="Imagem 6" descr="Texto&#10;&#10;Descrição gerada automaticamente">
            <a:extLst>
              <a:ext uri="{FF2B5EF4-FFF2-40B4-BE49-F238E27FC236}">
                <a16:creationId xmlns:a16="http://schemas.microsoft.com/office/drawing/2014/main" id="{B7275282-2CDE-D3CE-8771-0A9D7DE4BF80}"/>
              </a:ext>
            </a:extLst>
          </p:cNvPr>
          <p:cNvPicPr>
            <a:picLocks noChangeAspect="1"/>
          </p:cNvPicPr>
          <p:nvPr/>
        </p:nvPicPr>
        <p:blipFill rotWithShape="1">
          <a:blip r:embed="rId4"/>
          <a:srcRect l="48908" r="29843"/>
          <a:stretch/>
        </p:blipFill>
        <p:spPr>
          <a:xfrm>
            <a:off x="5050043" y="4563430"/>
            <a:ext cx="1016618" cy="764370"/>
          </a:xfrm>
          <a:prstGeom prst="rect">
            <a:avLst/>
          </a:prstGeom>
        </p:spPr>
      </p:pic>
      <p:pic>
        <p:nvPicPr>
          <p:cNvPr id="8" name="Imagem 7" descr="Texto&#10;&#10;Descrição gerada automaticamente">
            <a:extLst>
              <a:ext uri="{FF2B5EF4-FFF2-40B4-BE49-F238E27FC236}">
                <a16:creationId xmlns:a16="http://schemas.microsoft.com/office/drawing/2014/main" id="{6D4DE2EA-368B-0BB6-ADA5-D21E4CF171AB}"/>
              </a:ext>
            </a:extLst>
          </p:cNvPr>
          <p:cNvPicPr>
            <a:picLocks noChangeAspect="1"/>
          </p:cNvPicPr>
          <p:nvPr/>
        </p:nvPicPr>
        <p:blipFill rotWithShape="1">
          <a:blip r:embed="rId4"/>
          <a:srcRect l="70284"/>
          <a:stretch/>
        </p:blipFill>
        <p:spPr>
          <a:xfrm>
            <a:off x="7155974" y="4563722"/>
            <a:ext cx="1421718" cy="764370"/>
          </a:xfrm>
          <a:prstGeom prst="rect">
            <a:avLst/>
          </a:prstGeom>
        </p:spPr>
      </p:pic>
    </p:spTree>
    <p:extLst>
      <p:ext uri="{BB962C8B-B14F-4D97-AF65-F5344CB8AC3E}">
        <p14:creationId xmlns:p14="http://schemas.microsoft.com/office/powerpoint/2010/main" val="91682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1B88FDC-F913-71D5-ED66-33233989B2E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EBB4B503-8051-689A-02BD-1AA7D01CFCD8}"/>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D110D8F0-0D09-B16B-806B-94CC4B2BC85E}"/>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C6BEA5EC-A653-DFCB-A451-1D17667EE8DF}"/>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CBECB62C-3BA5-5822-9D84-D0B292450C62}"/>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9F03F85D-DBD9-C064-57AC-D13C614A5519}"/>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76B14B71-F486-DBED-FA74-43ADCAF7D257}"/>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9" name="CaixaDeTexto 8">
            <a:extLst>
              <a:ext uri="{FF2B5EF4-FFF2-40B4-BE49-F238E27FC236}">
                <a16:creationId xmlns:a16="http://schemas.microsoft.com/office/drawing/2014/main" id="{F2B46159-12FB-B96A-73D5-7DAC4F31C65B}"/>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Exames bioquímicos</a:t>
            </a:r>
            <a:endParaRPr lang="pt-BR" sz="3600" b="1" dirty="0">
              <a:solidFill>
                <a:srgbClr val="991919"/>
              </a:solidFill>
              <a:latin typeface="DIN Next LT Pro Bold" panose="020B0503020203050203" pitchFamily="34" charset="77"/>
            </a:endParaRPr>
          </a:p>
        </p:txBody>
      </p:sp>
      <p:sp>
        <p:nvSpPr>
          <p:cNvPr id="11" name="CaixaDeTexto 10">
            <a:extLst>
              <a:ext uri="{FF2B5EF4-FFF2-40B4-BE49-F238E27FC236}">
                <a16:creationId xmlns:a16="http://schemas.microsoft.com/office/drawing/2014/main" id="{F30C3CE9-C53D-2B96-D181-D2EA26A3B213}"/>
              </a:ext>
            </a:extLst>
          </p:cNvPr>
          <p:cNvSpPr txBox="1"/>
          <p:nvPr/>
        </p:nvSpPr>
        <p:spPr>
          <a:xfrm>
            <a:off x="116454" y="1200434"/>
            <a:ext cx="5923818" cy="461665"/>
          </a:xfrm>
          <a:prstGeom prst="rect">
            <a:avLst/>
          </a:prstGeom>
          <a:noFill/>
        </p:spPr>
        <p:txBody>
          <a:bodyPr wrap="square">
            <a:spAutoFit/>
          </a:bodyPr>
          <a:lstStyle/>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pt-PT" altLang="pt-BR" sz="2400" b="1" dirty="0">
                <a:latin typeface="Open sans" panose="020B0606030504020204" pitchFamily="34" charset="0"/>
                <a:ea typeface="Open sans" panose="020B0606030504020204" pitchFamily="34" charset="0"/>
                <a:cs typeface="Open sans" panose="020B0606030504020204" pitchFamily="34" charset="0"/>
              </a:rPr>
              <a:t>Determinação da atividade da DAO</a:t>
            </a:r>
          </a:p>
        </p:txBody>
      </p:sp>
      <p:sp>
        <p:nvSpPr>
          <p:cNvPr id="12" name="CaixaDeTexto 11">
            <a:extLst>
              <a:ext uri="{FF2B5EF4-FFF2-40B4-BE49-F238E27FC236}">
                <a16:creationId xmlns:a16="http://schemas.microsoft.com/office/drawing/2014/main" id="{CA9F5B84-56D8-B976-5A55-693D6A6BFDA5}"/>
              </a:ext>
            </a:extLst>
          </p:cNvPr>
          <p:cNvSpPr txBox="1"/>
          <p:nvPr/>
        </p:nvSpPr>
        <p:spPr>
          <a:xfrm>
            <a:off x="6863084" y="1200434"/>
            <a:ext cx="5577835" cy="461665"/>
          </a:xfrm>
          <a:prstGeom prst="rect">
            <a:avLst/>
          </a:prstGeom>
          <a:noFill/>
        </p:spPr>
        <p:txBody>
          <a:bodyPr wrap="square">
            <a:spAutoFit/>
          </a:bodyPr>
          <a:lstStyle/>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pt-PT" altLang="pt-BR" sz="2400" b="1" dirty="0">
                <a:latin typeface="Open sans" panose="020B0606030504020204" pitchFamily="34" charset="0"/>
                <a:ea typeface="Open sans" panose="020B0606030504020204" pitchFamily="34" charset="0"/>
                <a:cs typeface="Open sans" panose="020B0606030504020204" pitchFamily="34" charset="0"/>
              </a:rPr>
              <a:t>Testes genéticos (gene AOC1)</a:t>
            </a:r>
          </a:p>
        </p:txBody>
      </p:sp>
      <p:sp>
        <p:nvSpPr>
          <p:cNvPr id="15" name="CaixaDeTexto 14">
            <a:extLst>
              <a:ext uri="{FF2B5EF4-FFF2-40B4-BE49-F238E27FC236}">
                <a16:creationId xmlns:a16="http://schemas.microsoft.com/office/drawing/2014/main" id="{34A93307-5D4F-DC25-540A-AE0F2E4BDAE8}"/>
              </a:ext>
            </a:extLst>
          </p:cNvPr>
          <p:cNvSpPr txBox="1"/>
          <p:nvPr/>
        </p:nvSpPr>
        <p:spPr>
          <a:xfrm>
            <a:off x="425846" y="1607270"/>
            <a:ext cx="5152292" cy="369332"/>
          </a:xfrm>
          <a:prstGeom prst="rect">
            <a:avLst/>
          </a:prstGeom>
          <a:noFill/>
        </p:spPr>
        <p:txBody>
          <a:bodyPr wrap="square" rtlCol="0">
            <a:spAutoFit/>
          </a:bodyPr>
          <a:lstStyle/>
          <a:p>
            <a:pPr algn="ctr"/>
            <a:r>
              <a:rPr lang="pt-BR" dirty="0"/>
              <a:t>Suspender enzima DAO 1 semana antes do exame</a:t>
            </a:r>
          </a:p>
        </p:txBody>
      </p:sp>
      <p:sp>
        <p:nvSpPr>
          <p:cNvPr id="16" name="CaixaDeTexto 15">
            <a:extLst>
              <a:ext uri="{FF2B5EF4-FFF2-40B4-BE49-F238E27FC236}">
                <a16:creationId xmlns:a16="http://schemas.microsoft.com/office/drawing/2014/main" id="{6C686736-737F-B452-9D9E-288CAF89CB88}"/>
              </a:ext>
            </a:extLst>
          </p:cNvPr>
          <p:cNvSpPr txBox="1"/>
          <p:nvPr/>
        </p:nvSpPr>
        <p:spPr>
          <a:xfrm>
            <a:off x="502217" y="2326245"/>
            <a:ext cx="5152292" cy="3139321"/>
          </a:xfrm>
          <a:prstGeom prst="rect">
            <a:avLst/>
          </a:prstGeom>
          <a:noFill/>
        </p:spPr>
        <p:txBody>
          <a:bodyPr wrap="square" rtlCol="0">
            <a:spAutoFit/>
          </a:bodyPr>
          <a:lstStyle/>
          <a:p>
            <a:r>
              <a:rPr lang="pt-BR" b="1" dirty="0"/>
              <a:t>Baixa capacidade de degradação de histamina: </a:t>
            </a:r>
          </a:p>
          <a:p>
            <a:r>
              <a:rPr lang="pt-BR" dirty="0"/>
              <a:t>&lt; 3,74 </a:t>
            </a:r>
            <a:r>
              <a:rPr lang="pt-BR" dirty="0" err="1"/>
              <a:t>U</a:t>
            </a:r>
            <a:r>
              <a:rPr lang="pt-BR" dirty="0"/>
              <a:t>/ml (&lt; 40 HDU: unidade de degradação de histamina)</a:t>
            </a:r>
          </a:p>
          <a:p>
            <a:endParaRPr lang="pt-BR" dirty="0"/>
          </a:p>
          <a:p>
            <a:r>
              <a:rPr lang="pt-BR" b="1" dirty="0"/>
              <a:t>Moderada capacidade de degradação de histamina:</a:t>
            </a:r>
            <a:r>
              <a:rPr lang="pt-BR" dirty="0"/>
              <a:t> 3,74 – 12,54 </a:t>
            </a:r>
            <a:r>
              <a:rPr lang="pt-BR" dirty="0" err="1"/>
              <a:t>U</a:t>
            </a:r>
            <a:r>
              <a:rPr lang="pt-BR" dirty="0"/>
              <a:t>/ml (40 - 80 HDU: unidade de degradação de histamina)</a:t>
            </a:r>
          </a:p>
          <a:p>
            <a:endParaRPr lang="pt-BR" dirty="0"/>
          </a:p>
          <a:p>
            <a:r>
              <a:rPr lang="pt-BR" b="1" dirty="0"/>
              <a:t>Alta capacidade de degradação de histamina:</a:t>
            </a:r>
          </a:p>
          <a:p>
            <a:r>
              <a:rPr lang="pt-BR" dirty="0"/>
              <a:t>&gt; 12,54 </a:t>
            </a:r>
            <a:r>
              <a:rPr lang="pt-BR" dirty="0" err="1"/>
              <a:t>U</a:t>
            </a:r>
            <a:r>
              <a:rPr lang="pt-BR" dirty="0"/>
              <a:t>/ml (&gt; 80 HDU: unidade de degradação de histamina)</a:t>
            </a:r>
          </a:p>
        </p:txBody>
      </p:sp>
      <p:sp>
        <p:nvSpPr>
          <p:cNvPr id="17" name="Retângulo Arredondado 16">
            <a:extLst>
              <a:ext uri="{FF2B5EF4-FFF2-40B4-BE49-F238E27FC236}">
                <a16:creationId xmlns:a16="http://schemas.microsoft.com/office/drawing/2014/main" id="{CD420FDA-AFCE-FC04-9F7C-CEDF080DBEC4}"/>
              </a:ext>
            </a:extLst>
          </p:cNvPr>
          <p:cNvSpPr/>
          <p:nvPr/>
        </p:nvSpPr>
        <p:spPr>
          <a:xfrm>
            <a:off x="425846" y="2294792"/>
            <a:ext cx="5271569" cy="2110154"/>
          </a:xfrm>
          <a:prstGeom prst="roundRect">
            <a:avLst/>
          </a:prstGeom>
          <a:noFill/>
          <a:ln>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70B475AB-19F1-AA20-A1CF-5D5F36359F67}"/>
              </a:ext>
            </a:extLst>
          </p:cNvPr>
          <p:cNvSpPr txBox="1"/>
          <p:nvPr/>
        </p:nvSpPr>
        <p:spPr>
          <a:xfrm>
            <a:off x="7315789" y="1726844"/>
            <a:ext cx="4672424" cy="369332"/>
          </a:xfrm>
          <a:prstGeom prst="rect">
            <a:avLst/>
          </a:prstGeom>
          <a:noFill/>
        </p:spPr>
        <p:txBody>
          <a:bodyPr wrap="square" rtlCol="0">
            <a:spAutoFit/>
          </a:bodyPr>
          <a:lstStyle/>
          <a:p>
            <a:pPr algn="ctr"/>
            <a:r>
              <a:rPr lang="pt-BR" dirty="0"/>
              <a:t>Gene que codifica a enzima DAO</a:t>
            </a:r>
          </a:p>
        </p:txBody>
      </p:sp>
      <p:sp>
        <p:nvSpPr>
          <p:cNvPr id="20" name="CaixaDeTexto 19">
            <a:extLst>
              <a:ext uri="{FF2B5EF4-FFF2-40B4-BE49-F238E27FC236}">
                <a16:creationId xmlns:a16="http://schemas.microsoft.com/office/drawing/2014/main" id="{5BC8E93C-A01E-C5DD-84A5-0EA3B47D7F48}"/>
              </a:ext>
            </a:extLst>
          </p:cNvPr>
          <p:cNvSpPr txBox="1"/>
          <p:nvPr/>
        </p:nvSpPr>
        <p:spPr>
          <a:xfrm>
            <a:off x="7508778" y="3741654"/>
            <a:ext cx="4479435" cy="923330"/>
          </a:xfrm>
          <a:prstGeom prst="rect">
            <a:avLst/>
          </a:prstGeom>
          <a:noFill/>
        </p:spPr>
        <p:txBody>
          <a:bodyPr wrap="square">
            <a:spAutoFit/>
          </a:bodyPr>
          <a:lstStyle/>
          <a:p>
            <a:pPr algn="ctr"/>
            <a:r>
              <a:rPr lang="pt-BR" dirty="0"/>
              <a:t>O alelo de risco ‘</a:t>
            </a:r>
            <a:r>
              <a:rPr lang="pt-BR" dirty="0" err="1"/>
              <a:t>T</a:t>
            </a:r>
            <a:r>
              <a:rPr lang="pt-BR" dirty="0"/>
              <a:t>’ no gene AOC1 está associado à atividade reduzida de DAO e à intolerância à histamina</a:t>
            </a:r>
          </a:p>
        </p:txBody>
      </p:sp>
      <p:pic>
        <p:nvPicPr>
          <p:cNvPr id="22" name="Imagem 21" descr="Interface gráfica do usuário, Texto, Aplicativo&#10;&#10;Descrição gerada automaticamente">
            <a:extLst>
              <a:ext uri="{FF2B5EF4-FFF2-40B4-BE49-F238E27FC236}">
                <a16:creationId xmlns:a16="http://schemas.microsoft.com/office/drawing/2014/main" id="{B6D06F2F-9ADB-B934-C83D-32B885CDC7FF}"/>
              </a:ext>
            </a:extLst>
          </p:cNvPr>
          <p:cNvPicPr>
            <a:picLocks noChangeAspect="1"/>
          </p:cNvPicPr>
          <p:nvPr/>
        </p:nvPicPr>
        <p:blipFill rotWithShape="1">
          <a:blip r:embed="rId5"/>
          <a:srcRect l="25566" t="30857" r="59388" b="55941"/>
          <a:stretch/>
        </p:blipFill>
        <p:spPr>
          <a:xfrm>
            <a:off x="8441972" y="2253032"/>
            <a:ext cx="2749246" cy="1357000"/>
          </a:xfrm>
          <a:prstGeom prst="rect">
            <a:avLst/>
          </a:prstGeom>
        </p:spPr>
      </p:pic>
    </p:spTree>
    <p:extLst>
      <p:ext uri="{BB962C8B-B14F-4D97-AF65-F5344CB8AC3E}">
        <p14:creationId xmlns:p14="http://schemas.microsoft.com/office/powerpoint/2010/main" val="4247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1D632ED-136A-801F-7519-8C31F9DCDF85}"/>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1260858F-4B63-8113-22F6-F211E886E703}"/>
              </a:ext>
            </a:extLst>
          </p:cNvPr>
          <p:cNvGrpSpPr/>
          <p:nvPr/>
        </p:nvGrpSpPr>
        <p:grpSpPr>
          <a:xfrm>
            <a:off x="425846" y="4078368"/>
            <a:ext cx="11961162" cy="4075486"/>
            <a:chOff x="425846" y="4078368"/>
            <a:chExt cx="11961162" cy="4075486"/>
          </a:xfrm>
        </p:grpSpPr>
        <p:grpSp>
          <p:nvGrpSpPr>
            <p:cNvPr id="5" name="Agrupar 4">
              <a:extLst>
                <a:ext uri="{FF2B5EF4-FFF2-40B4-BE49-F238E27FC236}">
                  <a16:creationId xmlns:a16="http://schemas.microsoft.com/office/drawing/2014/main" id="{677A6F6E-1420-F2BF-2ECA-D30E383F3C6B}"/>
                </a:ext>
              </a:extLst>
            </p:cNvPr>
            <p:cNvGrpSpPr/>
            <p:nvPr/>
          </p:nvGrpSpPr>
          <p:grpSpPr>
            <a:xfrm>
              <a:off x="425846" y="4078368"/>
              <a:ext cx="11961162" cy="4075486"/>
              <a:chOff x="481574" y="4614411"/>
              <a:chExt cx="11961162" cy="4075486"/>
            </a:xfrm>
          </p:grpSpPr>
          <p:sp>
            <p:nvSpPr>
              <p:cNvPr id="7" name="Retângulo Arredondado 6">
                <a:extLst>
                  <a:ext uri="{FF2B5EF4-FFF2-40B4-BE49-F238E27FC236}">
                    <a16:creationId xmlns:a16="http://schemas.microsoft.com/office/drawing/2014/main" id="{B8B171E4-46CD-0004-966C-FE7DBED8A097}"/>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descr="Maçã vermelha em fundo branco&#10;&#10;Descrição gerada automaticamente com confiança média">
                <a:extLst>
                  <a:ext uri="{FF2B5EF4-FFF2-40B4-BE49-F238E27FC236}">
                    <a16:creationId xmlns:a16="http://schemas.microsoft.com/office/drawing/2014/main" id="{7B77E076-1D77-EF42-19E0-55F7152E270E}"/>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5" name="Imagem 14" descr="Texto&#10;&#10;Descrição gerada automaticamente com confiança média">
                <a:extLst>
                  <a:ext uri="{FF2B5EF4-FFF2-40B4-BE49-F238E27FC236}">
                    <a16:creationId xmlns:a16="http://schemas.microsoft.com/office/drawing/2014/main" id="{4530B89E-90CE-F749-F18C-3152F54DDA5C}"/>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6" name="Imagem 5" descr="Texto&#10;&#10;Descrição gerada automaticamente com confiança baixa">
              <a:extLst>
                <a:ext uri="{FF2B5EF4-FFF2-40B4-BE49-F238E27FC236}">
                  <a16:creationId xmlns:a16="http://schemas.microsoft.com/office/drawing/2014/main" id="{C665F723-8EDE-7AE8-2157-16D450FB556F}"/>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9" name="CaixaDeTexto 8">
            <a:extLst>
              <a:ext uri="{FF2B5EF4-FFF2-40B4-BE49-F238E27FC236}">
                <a16:creationId xmlns:a16="http://schemas.microsoft.com/office/drawing/2014/main" id="{4F562069-006D-46C7-AE0D-8413D9B420B8}"/>
              </a:ext>
            </a:extLst>
          </p:cNvPr>
          <p:cNvSpPr txBox="1"/>
          <p:nvPr/>
        </p:nvSpPr>
        <p:spPr>
          <a:xfrm>
            <a:off x="3645296" y="861345"/>
            <a:ext cx="5013325" cy="1384995"/>
          </a:xfrm>
          <a:prstGeom prst="rect">
            <a:avLst/>
          </a:prstGeom>
          <a:solidFill>
            <a:schemeClr val="accent5"/>
          </a:solidFill>
          <a:effectLst>
            <a:outerShdw blurRad="50800" dist="38100" dir="5400000" algn="t" rotWithShape="0">
              <a:prstClr val="black">
                <a:alpha val="40000"/>
              </a:prstClr>
            </a:outerShdw>
          </a:effectLst>
        </p:spPr>
        <p:txBody>
          <a:bodyPr wrap="square">
            <a:spAutoFit/>
          </a:bodyPr>
          <a:lstStyle/>
          <a:p>
            <a:pPr algn="ctr"/>
            <a:r>
              <a:rPr lang="pt-BR" sz="2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Opções de tratamento para a Intolerância a Histamina</a:t>
            </a:r>
          </a:p>
        </p:txBody>
      </p:sp>
      <p:sp>
        <p:nvSpPr>
          <p:cNvPr id="10" name="CaixaDeTexto 9">
            <a:extLst>
              <a:ext uri="{FF2B5EF4-FFF2-40B4-BE49-F238E27FC236}">
                <a16:creationId xmlns:a16="http://schemas.microsoft.com/office/drawing/2014/main" id="{550B3B26-7356-4C1C-98DC-456813A5F441}"/>
              </a:ext>
            </a:extLst>
          </p:cNvPr>
          <p:cNvSpPr txBox="1"/>
          <p:nvPr/>
        </p:nvSpPr>
        <p:spPr>
          <a:xfrm>
            <a:off x="425846" y="3565246"/>
            <a:ext cx="3402013" cy="892552"/>
          </a:xfrm>
          <a:prstGeom prst="rect">
            <a:avLst/>
          </a:prstGeom>
          <a:solidFill>
            <a:srgbClr val="FF6A0B"/>
          </a:solidFill>
          <a:effectLst>
            <a:outerShdw blurRad="50800" dist="38100" dir="5400000" algn="t" rotWithShape="0">
              <a:prstClr val="black">
                <a:alpha val="40000"/>
              </a:prstClr>
            </a:outerShdw>
          </a:effectLst>
        </p:spPr>
        <p:txBody>
          <a:bodyPr wrap="square">
            <a:spAutoFit/>
          </a:bodyPr>
          <a:lstStyle/>
          <a:p>
            <a:pPr algn="ctr"/>
            <a:r>
              <a:rPr lang="pt-BR" sz="2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DIETA BAIXA EM HISTAMINA</a:t>
            </a:r>
          </a:p>
        </p:txBody>
      </p:sp>
      <p:sp>
        <p:nvSpPr>
          <p:cNvPr id="11" name="CaixaDeTexto 10">
            <a:extLst>
              <a:ext uri="{FF2B5EF4-FFF2-40B4-BE49-F238E27FC236}">
                <a16:creationId xmlns:a16="http://schemas.microsoft.com/office/drawing/2014/main" id="{2C9327D1-9411-41FF-AF80-E66D9A429A9D}"/>
              </a:ext>
            </a:extLst>
          </p:cNvPr>
          <p:cNvSpPr txBox="1"/>
          <p:nvPr/>
        </p:nvSpPr>
        <p:spPr>
          <a:xfrm>
            <a:off x="4450951" y="3585767"/>
            <a:ext cx="3402013" cy="892552"/>
          </a:xfrm>
          <a:prstGeom prst="rect">
            <a:avLst/>
          </a:prstGeom>
          <a:solidFill>
            <a:srgbClr val="FF6A0B"/>
          </a:solidFill>
          <a:effectLst>
            <a:outerShdw blurRad="50800" dist="38100" dir="5400000" algn="t" rotWithShape="0">
              <a:prstClr val="black">
                <a:alpha val="40000"/>
              </a:prstClr>
            </a:outerShdw>
          </a:effectLst>
        </p:spPr>
        <p:txBody>
          <a:bodyPr wrap="square">
            <a:spAutoFit/>
          </a:bodyPr>
          <a:lstStyle/>
          <a:p>
            <a:pPr algn="ctr"/>
            <a:r>
              <a:rPr lang="pt-BR" sz="2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SUPLEMENTAÇÃO DE DAO</a:t>
            </a:r>
          </a:p>
        </p:txBody>
      </p:sp>
      <p:sp>
        <p:nvSpPr>
          <p:cNvPr id="12" name="CaixaDeTexto 11">
            <a:extLst>
              <a:ext uri="{FF2B5EF4-FFF2-40B4-BE49-F238E27FC236}">
                <a16:creationId xmlns:a16="http://schemas.microsoft.com/office/drawing/2014/main" id="{6BDFD7C6-4113-4502-B8A2-D6318EB3650A}"/>
              </a:ext>
            </a:extLst>
          </p:cNvPr>
          <p:cNvSpPr txBox="1"/>
          <p:nvPr/>
        </p:nvSpPr>
        <p:spPr>
          <a:xfrm>
            <a:off x="8476059" y="3585767"/>
            <a:ext cx="3402013" cy="892552"/>
          </a:xfrm>
          <a:prstGeom prst="rect">
            <a:avLst/>
          </a:prstGeom>
          <a:solidFill>
            <a:srgbClr val="FF6A0B"/>
          </a:solidFill>
          <a:effectLst>
            <a:outerShdw blurRad="50800" dist="38100" dir="5400000" algn="t" rotWithShape="0">
              <a:prstClr val="black">
                <a:alpha val="40000"/>
              </a:prstClr>
            </a:outerShdw>
          </a:effectLst>
        </p:spPr>
        <p:txBody>
          <a:bodyPr wrap="square">
            <a:spAutoFit/>
          </a:bodyPr>
          <a:lstStyle/>
          <a:p>
            <a:pPr algn="ctr"/>
            <a:r>
              <a:rPr lang="pt-BR" sz="2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TRATAMENTO MEDICAMENTOSO</a:t>
            </a:r>
          </a:p>
        </p:txBody>
      </p:sp>
      <p:cxnSp>
        <p:nvCxnSpPr>
          <p:cNvPr id="16" name="Conector: Angulado 15">
            <a:extLst>
              <a:ext uri="{FF2B5EF4-FFF2-40B4-BE49-F238E27FC236}">
                <a16:creationId xmlns:a16="http://schemas.microsoft.com/office/drawing/2014/main" id="{7DEE193F-0FB3-41DA-A5EA-43B7B0A2906F}"/>
              </a:ext>
            </a:extLst>
          </p:cNvPr>
          <p:cNvCxnSpPr>
            <a:cxnSpLocks/>
          </p:cNvCxnSpPr>
          <p:nvPr/>
        </p:nvCxnSpPr>
        <p:spPr>
          <a:xfrm rot="5400000">
            <a:off x="3479952" y="893240"/>
            <a:ext cx="1318906" cy="40251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do 16">
            <a:extLst>
              <a:ext uri="{FF2B5EF4-FFF2-40B4-BE49-F238E27FC236}">
                <a16:creationId xmlns:a16="http://schemas.microsoft.com/office/drawing/2014/main" id="{A38C3808-0767-46D4-B988-7F6194B32989}"/>
              </a:ext>
            </a:extLst>
          </p:cNvPr>
          <p:cNvCxnSpPr>
            <a:cxnSpLocks/>
          </p:cNvCxnSpPr>
          <p:nvPr/>
        </p:nvCxnSpPr>
        <p:spPr>
          <a:xfrm rot="16200000" flipH="1">
            <a:off x="7494797" y="891377"/>
            <a:ext cx="1339427" cy="402510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8EC42958-9E1A-428E-B4CD-551B5C5BCDFC}"/>
              </a:ext>
            </a:extLst>
          </p:cNvPr>
          <p:cNvCxnSpPr/>
          <p:nvPr/>
        </p:nvCxnSpPr>
        <p:spPr>
          <a:xfrm>
            <a:off x="6151957" y="2903930"/>
            <a:ext cx="0" cy="65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258E7CDF-0EFF-4829-B27F-E55451843425}"/>
              </a:ext>
            </a:extLst>
          </p:cNvPr>
          <p:cNvSpPr txBox="1"/>
          <p:nvPr/>
        </p:nvSpPr>
        <p:spPr>
          <a:xfrm>
            <a:off x="8579065" y="4512233"/>
            <a:ext cx="3195997" cy="43088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200" dirty="0">
                <a:latin typeface="Open sans" panose="020B0606030504020204" pitchFamily="34" charset="0"/>
                <a:ea typeface="Open sans" panose="020B0606030504020204" pitchFamily="34" charset="0"/>
                <a:cs typeface="Open sans" panose="020B0606030504020204" pitchFamily="34" charset="0"/>
              </a:rPr>
              <a:t>Anti-histamínicos </a:t>
            </a:r>
            <a:endParaRPr kumimoji="0" lang="pt-PT" altLang="pt-BR" sz="220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CaixaDeTexto 13">
            <a:extLst>
              <a:ext uri="{FF2B5EF4-FFF2-40B4-BE49-F238E27FC236}">
                <a16:creationId xmlns:a16="http://schemas.microsoft.com/office/drawing/2014/main" id="{1F5EF973-23BC-4FB4-8263-B7271E763758}"/>
              </a:ext>
            </a:extLst>
          </p:cNvPr>
          <p:cNvSpPr txBox="1"/>
          <p:nvPr/>
        </p:nvSpPr>
        <p:spPr>
          <a:xfrm>
            <a:off x="6839958" y="6602172"/>
            <a:ext cx="6093724" cy="646331"/>
          </a:xfrm>
          <a:prstGeom prst="rect">
            <a:avLst/>
          </a:prstGeom>
          <a:noFill/>
        </p:spPr>
        <p:txBody>
          <a:bodyPr wrap="square">
            <a:spAutoFit/>
          </a:bodyPr>
          <a:lstStyle/>
          <a:p>
            <a:r>
              <a:rPr lang="fr-FR" sz="1200" b="0" i="0" dirty="0">
                <a:effectLst/>
                <a:latin typeface="Open sans" panose="020B0606030504020204" pitchFamily="34" charset="0"/>
                <a:ea typeface="Open sans" panose="020B0606030504020204" pitchFamily="34" charset="0"/>
                <a:cs typeface="Open sans" panose="020B0606030504020204" pitchFamily="34" charset="0"/>
              </a:rPr>
              <a:t>Nutrients. 2021 Jun 29;13(7):2228.; Biomolecules. 2020 Aug 14;10(8):1181.</a:t>
            </a:r>
          </a:p>
          <a:p>
            <a:pPr algn="l"/>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p>
          <a:p>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CCB92B8F-875D-E094-AF0A-624AB8E4A52C}"/>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Tratamento</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11429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9F758B3-18AD-4236-908B-C68CBBF091F5}"/>
              </a:ext>
            </a:extLst>
          </p:cNvPr>
          <p:cNvSpPr txBox="1"/>
          <p:nvPr/>
        </p:nvSpPr>
        <p:spPr>
          <a:xfrm>
            <a:off x="656097" y="1183224"/>
            <a:ext cx="10879805"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A suplementação com a </a:t>
            </a:r>
            <a:r>
              <a:rPr lang="pt-PT" altLang="pt-BR" sz="2400" b="1">
                <a:solidFill>
                  <a:srgbClr val="202124"/>
                </a:solidFill>
                <a:latin typeface="Open sans" panose="020B0606030504020204" pitchFamily="34" charset="0"/>
                <a:ea typeface="Open sans" panose="020B0606030504020204" pitchFamily="34" charset="0"/>
                <a:cs typeface="Open sans" panose="020B0606030504020204" pitchFamily="34" charset="0"/>
              </a:rPr>
              <a:t>enzima diamina oxidase (DAO) </a:t>
            </a: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é uma alternativa promissora para auxiliar no tratamento da intolerância a histamina  </a:t>
            </a:r>
            <a:endParaRPr kumimoji="0" lang="pt-PT" altLang="pt-BR" sz="24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Agrupar 8">
            <a:extLst>
              <a:ext uri="{FF2B5EF4-FFF2-40B4-BE49-F238E27FC236}">
                <a16:creationId xmlns:a16="http://schemas.microsoft.com/office/drawing/2014/main" id="{429ED5CE-1ED4-444C-A7DC-94E39A3B3A42}"/>
              </a:ext>
            </a:extLst>
          </p:cNvPr>
          <p:cNvGrpSpPr/>
          <p:nvPr/>
        </p:nvGrpSpPr>
        <p:grpSpPr>
          <a:xfrm>
            <a:off x="9060498" y="2145544"/>
            <a:ext cx="2764154" cy="4712456"/>
            <a:chOff x="8995620" y="2014221"/>
            <a:chExt cx="2764154" cy="4712456"/>
          </a:xfrm>
        </p:grpSpPr>
        <p:pic>
          <p:nvPicPr>
            <p:cNvPr id="6" name="Imagem 5">
              <a:extLst>
                <a:ext uri="{FF2B5EF4-FFF2-40B4-BE49-F238E27FC236}">
                  <a16:creationId xmlns:a16="http://schemas.microsoft.com/office/drawing/2014/main" id="{6CC8D43F-100A-4424-81A6-B2686AC3DBD9}"/>
                </a:ext>
              </a:extLst>
            </p:cNvPr>
            <p:cNvPicPr>
              <a:picLocks noChangeAspect="1"/>
            </p:cNvPicPr>
            <p:nvPr/>
          </p:nvPicPr>
          <p:blipFill>
            <a:blip r:embed="rId3"/>
            <a:stretch>
              <a:fillRect/>
            </a:stretch>
          </p:blipFill>
          <p:spPr>
            <a:xfrm>
              <a:off x="8995620" y="2014221"/>
              <a:ext cx="2764154" cy="4712456"/>
            </a:xfrm>
            <a:prstGeom prst="rect">
              <a:avLst/>
            </a:prstGeom>
          </p:spPr>
        </p:pic>
        <p:sp>
          <p:nvSpPr>
            <p:cNvPr id="8" name="Retângulo 7">
              <a:extLst>
                <a:ext uri="{FF2B5EF4-FFF2-40B4-BE49-F238E27FC236}">
                  <a16:creationId xmlns:a16="http://schemas.microsoft.com/office/drawing/2014/main" id="{932E69A0-49E2-4947-B535-6F1FC11ED33A}"/>
                </a:ext>
              </a:extLst>
            </p:cNvPr>
            <p:cNvSpPr/>
            <p:nvPr/>
          </p:nvSpPr>
          <p:spPr>
            <a:xfrm>
              <a:off x="9315450" y="3522409"/>
              <a:ext cx="2076450" cy="971021"/>
            </a:xfrm>
            <a:prstGeom prst="rect">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0" name="CaixaDeTexto 9">
            <a:extLst>
              <a:ext uri="{FF2B5EF4-FFF2-40B4-BE49-F238E27FC236}">
                <a16:creationId xmlns:a16="http://schemas.microsoft.com/office/drawing/2014/main" id="{6824467B-B776-4803-B672-722B0DB2E38A}"/>
              </a:ext>
            </a:extLst>
          </p:cNvPr>
          <p:cNvSpPr txBox="1"/>
          <p:nvPr/>
        </p:nvSpPr>
        <p:spPr>
          <a:xfrm>
            <a:off x="367348" y="2314280"/>
            <a:ext cx="9012980" cy="830997"/>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Aditivos alimentares contendo DAO proveniente do revestimento intestinal de animais vem sendo desenvolvidos</a:t>
            </a:r>
            <a:endParaRPr kumimoji="0" lang="pt-PT" altLang="pt-BR" sz="24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descr="Brotos, os pequenos poderosos - A Lavoura">
            <a:extLst>
              <a:ext uri="{FF2B5EF4-FFF2-40B4-BE49-F238E27FC236}">
                <a16:creationId xmlns:a16="http://schemas.microsoft.com/office/drawing/2014/main" id="{1B0FBA35-4526-452F-9A3E-5A313F0BB93A}"/>
              </a:ext>
            </a:extLst>
          </p:cNvPr>
          <p:cNvPicPr>
            <a:picLocks noChangeAspect="1" noChangeArrowheads="1"/>
          </p:cNvPicPr>
          <p:nvPr/>
        </p:nvPicPr>
        <p:blipFill rotWithShape="1">
          <a:blip r:embed="rId4">
            <a:clrChange>
              <a:clrFrom>
                <a:srgbClr val="F7F8F3"/>
              </a:clrFrom>
              <a:clrTo>
                <a:srgbClr val="F7F8F3">
                  <a:alpha val="0"/>
                </a:srgbClr>
              </a:clrTo>
            </a:clrChange>
            <a:extLst>
              <a:ext uri="{28A0092B-C50C-407E-A947-70E740481C1C}">
                <a14:useLocalDpi xmlns:a14="http://schemas.microsoft.com/office/drawing/2010/main" val="0"/>
              </a:ext>
            </a:extLst>
          </a:blip>
          <a:srcRect b="8644"/>
          <a:stretch/>
        </p:blipFill>
        <p:spPr bwMode="auto">
          <a:xfrm>
            <a:off x="0" y="4244244"/>
            <a:ext cx="4278227" cy="2613756"/>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BCCC5945-F796-446F-8163-284202BB88E9}"/>
              </a:ext>
            </a:extLst>
          </p:cNvPr>
          <p:cNvSpPr txBox="1"/>
          <p:nvPr/>
        </p:nvSpPr>
        <p:spPr>
          <a:xfrm>
            <a:off x="1409437" y="3493341"/>
            <a:ext cx="6928802" cy="830997"/>
          </a:xfrm>
          <a:prstGeom prst="rect">
            <a:avLst/>
          </a:prstGeom>
          <a:noFill/>
          <a:ln w="57150">
            <a:solidFill>
              <a:schemeClr val="accent5"/>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A enzima também pode ser encontrada em </a:t>
            </a:r>
            <a:r>
              <a:rPr lang="pt-PT" altLang="pt-BR" sz="2400" b="1">
                <a:solidFill>
                  <a:srgbClr val="202124"/>
                </a:solidFill>
                <a:latin typeface="Open sans" panose="020B0606030504020204" pitchFamily="34" charset="0"/>
                <a:ea typeface="Open sans" panose="020B0606030504020204" pitchFamily="34" charset="0"/>
                <a:cs typeface="Open sans" panose="020B0606030504020204" pitchFamily="34" charset="0"/>
              </a:rPr>
              <a:t>brotos de leguminosas germinadas</a:t>
            </a: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a:t>
            </a:r>
            <a:endParaRPr kumimoji="0" lang="pt-PT" altLang="pt-BR" sz="240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CaixaDeTexto 12">
            <a:extLst>
              <a:ext uri="{FF2B5EF4-FFF2-40B4-BE49-F238E27FC236}">
                <a16:creationId xmlns:a16="http://schemas.microsoft.com/office/drawing/2014/main" id="{74775558-88B2-45ED-BAFF-F1054880C520}"/>
              </a:ext>
            </a:extLst>
          </p:cNvPr>
          <p:cNvSpPr txBox="1"/>
          <p:nvPr/>
        </p:nvSpPr>
        <p:spPr>
          <a:xfrm>
            <a:off x="4701338" y="5074611"/>
            <a:ext cx="3936048" cy="1200329"/>
          </a:xfrm>
          <a:prstGeom prst="rect">
            <a:avLst/>
          </a:prstGeom>
          <a:solidFill>
            <a:schemeClr val="accent2">
              <a:lumMod val="60000"/>
              <a:lumOff val="4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b="1">
                <a:solidFill>
                  <a:srgbClr val="202124"/>
                </a:solidFill>
                <a:latin typeface="Open sans" panose="020B0606030504020204" pitchFamily="34" charset="0"/>
                <a:ea typeface="Open sans" panose="020B0606030504020204" pitchFamily="34" charset="0"/>
                <a:cs typeface="Open sans" panose="020B0606030504020204" pitchFamily="34" charset="0"/>
              </a:rPr>
              <a:t>BROTO: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240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250 X </a:t>
            </a: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mais DAO do que a semente não germinada!</a:t>
            </a:r>
            <a:endParaRPr kumimoji="0" lang="pt-PT" altLang="pt-BR" sz="240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4" name="Imagem 13">
            <a:extLst>
              <a:ext uri="{FF2B5EF4-FFF2-40B4-BE49-F238E27FC236}">
                <a16:creationId xmlns:a16="http://schemas.microsoft.com/office/drawing/2014/main" id="{22053B35-AE69-45E8-9EF9-BD15FA03630D}"/>
              </a:ext>
            </a:extLst>
          </p:cNvPr>
          <p:cNvPicPr>
            <a:picLocks noChangeAspect="1"/>
          </p:cNvPicPr>
          <p:nvPr/>
        </p:nvPicPr>
        <p:blipFill rotWithShape="1">
          <a:blip r:embed="rId5">
            <a:extLst>
              <a:ext uri="{28A0092B-C50C-407E-A947-70E740481C1C}">
                <a14:useLocalDpi xmlns:a14="http://schemas.microsoft.com/office/drawing/2010/main" val="0"/>
              </a:ext>
            </a:extLst>
          </a:blip>
          <a:srcRect l="16577" r="21974"/>
          <a:stretch/>
        </p:blipFill>
        <p:spPr>
          <a:xfrm rot="2646556" flipV="1">
            <a:off x="3214887" y="4113505"/>
            <a:ext cx="2099888" cy="1922213"/>
          </a:xfrm>
          <a:prstGeom prst="rect">
            <a:avLst/>
          </a:prstGeom>
        </p:spPr>
      </p:pic>
      <p:sp>
        <p:nvSpPr>
          <p:cNvPr id="15" name="CaixaDeTexto 14">
            <a:extLst>
              <a:ext uri="{FF2B5EF4-FFF2-40B4-BE49-F238E27FC236}">
                <a16:creationId xmlns:a16="http://schemas.microsoft.com/office/drawing/2014/main" id="{E8320C7B-2E51-4C6B-9146-38676273BFBA}"/>
              </a:ext>
            </a:extLst>
          </p:cNvPr>
          <p:cNvSpPr txBox="1"/>
          <p:nvPr/>
        </p:nvSpPr>
        <p:spPr>
          <a:xfrm>
            <a:off x="3739203" y="6437987"/>
            <a:ext cx="6093724" cy="646331"/>
          </a:xfrm>
          <a:prstGeom prst="rect">
            <a:avLst/>
          </a:prstGeom>
          <a:noFill/>
        </p:spPr>
        <p:txBody>
          <a:bodyPr wrap="square">
            <a:spAutoFit/>
          </a:bodyPr>
          <a:lstStyle/>
          <a:p>
            <a:r>
              <a:rPr lang="fr-FR" sz="1200" b="0" i="0" dirty="0" err="1">
                <a:effectLst/>
                <a:latin typeface="Open sans" panose="020B0606030504020204" pitchFamily="34" charset="0"/>
                <a:ea typeface="Open sans" panose="020B0606030504020204" pitchFamily="34" charset="0"/>
                <a:cs typeface="Open sans" panose="020B0606030504020204" pitchFamily="34" charset="0"/>
              </a:rPr>
              <a:t>Nutrients</a:t>
            </a:r>
            <a:r>
              <a:rPr lang="fr-FR" sz="1200" b="0" i="0" dirty="0">
                <a:effectLst/>
                <a:latin typeface="Open sans" panose="020B0606030504020204" pitchFamily="34" charset="0"/>
                <a:ea typeface="Open sans" panose="020B0606030504020204" pitchFamily="34" charset="0"/>
                <a:cs typeface="Open sans" panose="020B0606030504020204" pitchFamily="34" charset="0"/>
              </a:rPr>
              <a:t>. 2021 Jun 29;13(7):2228.; </a:t>
            </a:r>
            <a:r>
              <a:rPr lang="fr-FR" sz="1200" b="0" i="0" dirty="0" err="1">
                <a:effectLst/>
                <a:latin typeface="Open sans" panose="020B0606030504020204" pitchFamily="34" charset="0"/>
                <a:ea typeface="Open sans" panose="020B0606030504020204" pitchFamily="34" charset="0"/>
                <a:cs typeface="Open sans" panose="020B0606030504020204" pitchFamily="34" charset="0"/>
              </a:rPr>
              <a:t>Biomolecules</a:t>
            </a:r>
            <a:r>
              <a:rPr lang="fr-FR" sz="1200" b="0" i="0" dirty="0">
                <a:effectLst/>
                <a:latin typeface="Open sans" panose="020B0606030504020204" pitchFamily="34" charset="0"/>
                <a:ea typeface="Open sans" panose="020B0606030504020204" pitchFamily="34" charset="0"/>
                <a:cs typeface="Open sans" panose="020B0606030504020204" pitchFamily="34" charset="0"/>
              </a:rPr>
              <a:t>. 2020 </a:t>
            </a:r>
            <a:r>
              <a:rPr lang="fr-FR" sz="1200" b="0" i="0" dirty="0" err="1">
                <a:effectLst/>
                <a:latin typeface="Open sans" panose="020B0606030504020204" pitchFamily="34" charset="0"/>
                <a:ea typeface="Open sans" panose="020B0606030504020204" pitchFamily="34" charset="0"/>
                <a:cs typeface="Open sans" panose="020B0606030504020204" pitchFamily="34" charset="0"/>
              </a:rPr>
              <a:t>Aug</a:t>
            </a:r>
            <a:r>
              <a:rPr lang="fr-FR" sz="1200" b="0" i="0" dirty="0">
                <a:effectLst/>
                <a:latin typeface="Open sans" panose="020B0606030504020204" pitchFamily="34" charset="0"/>
                <a:ea typeface="Open sans" panose="020B0606030504020204" pitchFamily="34" charset="0"/>
                <a:cs typeface="Open sans" panose="020B0606030504020204" pitchFamily="34" charset="0"/>
              </a:rPr>
              <a:t> 14;10(8):1181.</a:t>
            </a:r>
          </a:p>
          <a:p>
            <a:pPr algn="l"/>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p>
          <a:p>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aixaDeTexto 3">
            <a:extLst>
              <a:ext uri="{FF2B5EF4-FFF2-40B4-BE49-F238E27FC236}">
                <a16:creationId xmlns:a16="http://schemas.microsoft.com/office/drawing/2014/main" id="{51352A0E-83A8-F024-79F4-5C65D1726EE6}"/>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Suplementação da DAO</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185165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A45A418F-247B-0CCE-D003-2D60C63CA3E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5" name="Agrupar 14">
            <a:extLst>
              <a:ext uri="{FF2B5EF4-FFF2-40B4-BE49-F238E27FC236}">
                <a16:creationId xmlns:a16="http://schemas.microsoft.com/office/drawing/2014/main" id="{0E4CFC6E-A01A-E1B4-9E45-71102C7288D6}"/>
              </a:ext>
            </a:extLst>
          </p:cNvPr>
          <p:cNvGrpSpPr/>
          <p:nvPr/>
        </p:nvGrpSpPr>
        <p:grpSpPr>
          <a:xfrm>
            <a:off x="425846" y="4078368"/>
            <a:ext cx="11961162" cy="4075486"/>
            <a:chOff x="425846" y="4078368"/>
            <a:chExt cx="11961162" cy="4075486"/>
          </a:xfrm>
        </p:grpSpPr>
        <p:grpSp>
          <p:nvGrpSpPr>
            <p:cNvPr id="16" name="Agrupar 15">
              <a:extLst>
                <a:ext uri="{FF2B5EF4-FFF2-40B4-BE49-F238E27FC236}">
                  <a16:creationId xmlns:a16="http://schemas.microsoft.com/office/drawing/2014/main" id="{91780DE4-93D6-D465-531F-ECBB1D69FFCF}"/>
                </a:ext>
              </a:extLst>
            </p:cNvPr>
            <p:cNvGrpSpPr/>
            <p:nvPr/>
          </p:nvGrpSpPr>
          <p:grpSpPr>
            <a:xfrm>
              <a:off x="425846" y="4078368"/>
              <a:ext cx="11961162" cy="4075486"/>
              <a:chOff x="481574" y="4614411"/>
              <a:chExt cx="11961162" cy="4075486"/>
            </a:xfrm>
          </p:grpSpPr>
          <p:sp>
            <p:nvSpPr>
              <p:cNvPr id="18" name="Retângulo Arredondado 17">
                <a:extLst>
                  <a:ext uri="{FF2B5EF4-FFF2-40B4-BE49-F238E27FC236}">
                    <a16:creationId xmlns:a16="http://schemas.microsoft.com/office/drawing/2014/main" id="{850D68B2-E7F6-B480-3B16-817AC3CA751D}"/>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9" name="Imagem 18" descr="Maçã vermelha em fundo branco&#10;&#10;Descrição gerada automaticamente com confiança média">
                <a:extLst>
                  <a:ext uri="{FF2B5EF4-FFF2-40B4-BE49-F238E27FC236}">
                    <a16:creationId xmlns:a16="http://schemas.microsoft.com/office/drawing/2014/main" id="{2C0E7AB6-83F6-EB8F-7BDD-040CDBFE9384}"/>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20" name="Imagem 19" descr="Texto&#10;&#10;Descrição gerada automaticamente com confiança média">
                <a:extLst>
                  <a:ext uri="{FF2B5EF4-FFF2-40B4-BE49-F238E27FC236}">
                    <a16:creationId xmlns:a16="http://schemas.microsoft.com/office/drawing/2014/main" id="{B62C591C-B058-3DEE-6300-7733BB002772}"/>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17" name="Imagem 16" descr="Texto&#10;&#10;Descrição gerada automaticamente com confiança baixa">
              <a:extLst>
                <a:ext uri="{FF2B5EF4-FFF2-40B4-BE49-F238E27FC236}">
                  <a16:creationId xmlns:a16="http://schemas.microsoft.com/office/drawing/2014/main" id="{9BCE9F4F-AA3C-3669-791E-34D916690DAD}"/>
                </a:ext>
              </a:extLst>
            </p:cNvPr>
            <p:cNvPicPr>
              <a:picLocks noChangeAspect="1"/>
            </p:cNvPicPr>
            <p:nvPr/>
          </p:nvPicPr>
          <p:blipFill>
            <a:blip r:embed="rId4"/>
            <a:stretch>
              <a:fillRect/>
            </a:stretch>
          </p:blipFill>
          <p:spPr>
            <a:xfrm>
              <a:off x="910495" y="5742765"/>
              <a:ext cx="2323995" cy="746691"/>
            </a:xfrm>
            <a:prstGeom prst="rect">
              <a:avLst/>
            </a:prstGeom>
          </p:spPr>
        </p:pic>
      </p:grpSp>
      <p:pic>
        <p:nvPicPr>
          <p:cNvPr id="2" name="Imagem 1" descr="Interface gráfica do usuário, Texto, Aplicativo, Email&#10;&#10;Descrição gerada automaticamente">
            <a:extLst>
              <a:ext uri="{FF2B5EF4-FFF2-40B4-BE49-F238E27FC236}">
                <a16:creationId xmlns:a16="http://schemas.microsoft.com/office/drawing/2014/main" id="{F11EFAF5-7A52-ED65-AE93-994D082E8058}"/>
              </a:ext>
            </a:extLst>
          </p:cNvPr>
          <p:cNvPicPr>
            <a:picLocks noChangeAspect="1"/>
          </p:cNvPicPr>
          <p:nvPr/>
        </p:nvPicPr>
        <p:blipFill rotWithShape="1">
          <a:blip r:embed="rId5"/>
          <a:srcRect l="13706" t="31333" r="35764" b="48034"/>
          <a:stretch/>
        </p:blipFill>
        <p:spPr>
          <a:xfrm>
            <a:off x="3760975" y="93142"/>
            <a:ext cx="5124835" cy="1307934"/>
          </a:xfrm>
          <a:prstGeom prst="rect">
            <a:avLst/>
          </a:prstGeom>
        </p:spPr>
      </p:pic>
      <p:pic>
        <p:nvPicPr>
          <p:cNvPr id="3" name="Picture 7" descr="page1image395891424">
            <a:extLst>
              <a:ext uri="{FF2B5EF4-FFF2-40B4-BE49-F238E27FC236}">
                <a16:creationId xmlns:a16="http://schemas.microsoft.com/office/drawing/2014/main" id="{FCA4CAFE-C8A8-DBC5-2C7B-4CE1AB65A9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10" t="8960" r="21550" b="46658"/>
          <a:stretch/>
        </p:blipFill>
        <p:spPr bwMode="auto">
          <a:xfrm>
            <a:off x="4233087" y="1530069"/>
            <a:ext cx="2726870" cy="3421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page1image395891424">
            <a:extLst>
              <a:ext uri="{FF2B5EF4-FFF2-40B4-BE49-F238E27FC236}">
                <a16:creationId xmlns:a16="http://schemas.microsoft.com/office/drawing/2014/main" id="{8E78D4BC-D9A1-7A6D-2F77-7FAAFC4EC7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75" t="6418" r="18662" b="48159"/>
          <a:stretch/>
        </p:blipFill>
        <p:spPr bwMode="auto">
          <a:xfrm>
            <a:off x="7243940" y="1530069"/>
            <a:ext cx="2890157" cy="335053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79D389B-45CB-93D5-2DA4-92F50F594BB9}"/>
              </a:ext>
            </a:extLst>
          </p:cNvPr>
          <p:cNvSpPr/>
          <p:nvPr/>
        </p:nvSpPr>
        <p:spPr>
          <a:xfrm>
            <a:off x="4510674" y="1792304"/>
            <a:ext cx="1567542" cy="47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a:extLst>
              <a:ext uri="{FF2B5EF4-FFF2-40B4-BE49-F238E27FC236}">
                <a16:creationId xmlns:a16="http://schemas.microsoft.com/office/drawing/2014/main" id="{AE9572F9-DC9E-D746-9F97-31303A06E016}"/>
              </a:ext>
            </a:extLst>
          </p:cNvPr>
          <p:cNvSpPr/>
          <p:nvPr/>
        </p:nvSpPr>
        <p:spPr>
          <a:xfrm>
            <a:off x="5392415" y="3090567"/>
            <a:ext cx="1567542" cy="17394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a16="http://schemas.microsoft.com/office/drawing/2014/main" id="{A20DCCD7-90EB-048D-F968-62F61603E7F4}"/>
              </a:ext>
            </a:extLst>
          </p:cNvPr>
          <p:cNvSpPr/>
          <p:nvPr/>
        </p:nvSpPr>
        <p:spPr>
          <a:xfrm>
            <a:off x="7976930" y="3576271"/>
            <a:ext cx="712088" cy="768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6A7744C-1E2E-386F-7F57-B08B414FE799}"/>
              </a:ext>
            </a:extLst>
          </p:cNvPr>
          <p:cNvSpPr txBox="1"/>
          <p:nvPr/>
        </p:nvSpPr>
        <p:spPr>
          <a:xfrm>
            <a:off x="4775539" y="5012971"/>
            <a:ext cx="1865685" cy="523220"/>
          </a:xfrm>
          <a:prstGeom prst="rect">
            <a:avLst/>
          </a:prstGeom>
          <a:noFill/>
        </p:spPr>
        <p:txBody>
          <a:bodyPr wrap="square" rtlCol="0">
            <a:spAutoFit/>
          </a:bodyPr>
          <a:lstStyle/>
          <a:p>
            <a:r>
              <a:rPr lang="pt-BR" sz="2800" dirty="0" err="1"/>
              <a:t>Alopécia</a:t>
            </a:r>
            <a:endParaRPr lang="pt-BR" sz="2800" dirty="0"/>
          </a:p>
        </p:txBody>
      </p:sp>
      <p:sp>
        <p:nvSpPr>
          <p:cNvPr id="10" name="CaixaDeTexto 9">
            <a:extLst>
              <a:ext uri="{FF2B5EF4-FFF2-40B4-BE49-F238E27FC236}">
                <a16:creationId xmlns:a16="http://schemas.microsoft.com/office/drawing/2014/main" id="{4ABA81A3-A1C2-6AC7-D25B-4E4FE1106F8E}"/>
              </a:ext>
            </a:extLst>
          </p:cNvPr>
          <p:cNvSpPr txBox="1"/>
          <p:nvPr/>
        </p:nvSpPr>
        <p:spPr>
          <a:xfrm>
            <a:off x="7600716" y="4983761"/>
            <a:ext cx="2176604" cy="523220"/>
          </a:xfrm>
          <a:prstGeom prst="rect">
            <a:avLst/>
          </a:prstGeom>
          <a:noFill/>
        </p:spPr>
        <p:txBody>
          <a:bodyPr wrap="square" rtlCol="0">
            <a:spAutoFit/>
          </a:bodyPr>
          <a:lstStyle/>
          <a:p>
            <a:r>
              <a:rPr lang="pt-BR" sz="2800" dirty="0"/>
              <a:t>Tumoração?</a:t>
            </a:r>
          </a:p>
        </p:txBody>
      </p:sp>
      <p:sp>
        <p:nvSpPr>
          <p:cNvPr id="11" name="Retângulo 10">
            <a:extLst>
              <a:ext uri="{FF2B5EF4-FFF2-40B4-BE49-F238E27FC236}">
                <a16:creationId xmlns:a16="http://schemas.microsoft.com/office/drawing/2014/main" id="{F5DD8D4F-4927-13FF-1AF6-7805DC658B5F}"/>
              </a:ext>
            </a:extLst>
          </p:cNvPr>
          <p:cNvSpPr/>
          <p:nvPr/>
        </p:nvSpPr>
        <p:spPr>
          <a:xfrm>
            <a:off x="5226662" y="6501346"/>
            <a:ext cx="6683802" cy="276999"/>
          </a:xfrm>
          <a:prstGeom prst="rect">
            <a:avLst/>
          </a:prstGeom>
        </p:spPr>
        <p:txBody>
          <a:bodyPr wrap="square">
            <a:spAutoFit/>
          </a:bodyPr>
          <a:lstStyle/>
          <a:p>
            <a:r>
              <a:rPr lang="pt-BR" sz="1200" err="1">
                <a:solidFill>
                  <a:srgbClr val="212121"/>
                </a:solidFill>
                <a:latin typeface="BlinkMacSystemFont"/>
              </a:rPr>
              <a:t>Mehra</a:t>
            </a:r>
            <a:r>
              <a:rPr lang="pt-BR" sz="1200">
                <a:solidFill>
                  <a:srgbClr val="212121"/>
                </a:solidFill>
                <a:latin typeface="BlinkMacSystemFont"/>
              </a:rPr>
              <a:t> MR, Campbell HR. The Mona Lisa </a:t>
            </a:r>
            <a:r>
              <a:rPr lang="pt-BR" sz="1200" err="1">
                <a:solidFill>
                  <a:srgbClr val="212121"/>
                </a:solidFill>
                <a:latin typeface="BlinkMacSystemFont"/>
              </a:rPr>
              <a:t>Decrypted</a:t>
            </a:r>
            <a:r>
              <a:rPr lang="pt-BR" sz="1200">
                <a:solidFill>
                  <a:srgbClr val="212121"/>
                </a:solidFill>
                <a:latin typeface="BlinkMacSystemFont"/>
              </a:rPr>
              <a:t>: Allure </a:t>
            </a:r>
            <a:r>
              <a:rPr lang="pt-BR" sz="1200" err="1">
                <a:solidFill>
                  <a:srgbClr val="212121"/>
                </a:solidFill>
                <a:latin typeface="BlinkMacSystemFont"/>
              </a:rPr>
              <a:t>of</a:t>
            </a:r>
            <a:r>
              <a:rPr lang="pt-BR" sz="1200">
                <a:solidFill>
                  <a:srgbClr val="212121"/>
                </a:solidFill>
                <a:latin typeface="BlinkMacSystemFont"/>
              </a:rPr>
              <a:t> </a:t>
            </a:r>
            <a:r>
              <a:rPr lang="pt-BR" sz="1200" err="1">
                <a:solidFill>
                  <a:srgbClr val="212121"/>
                </a:solidFill>
                <a:latin typeface="BlinkMacSystemFont"/>
              </a:rPr>
              <a:t>an</a:t>
            </a:r>
            <a:r>
              <a:rPr lang="pt-BR" sz="1200">
                <a:solidFill>
                  <a:srgbClr val="212121"/>
                </a:solidFill>
                <a:latin typeface="BlinkMacSystemFont"/>
              </a:rPr>
              <a:t> </a:t>
            </a:r>
            <a:r>
              <a:rPr lang="pt-BR" sz="1200" err="1">
                <a:solidFill>
                  <a:srgbClr val="212121"/>
                </a:solidFill>
                <a:latin typeface="BlinkMacSystemFont"/>
              </a:rPr>
              <a:t>Imperfect</a:t>
            </a:r>
            <a:r>
              <a:rPr lang="pt-BR" sz="1200">
                <a:solidFill>
                  <a:srgbClr val="212121"/>
                </a:solidFill>
                <a:latin typeface="BlinkMacSystemFont"/>
              </a:rPr>
              <a:t> Reality. </a:t>
            </a:r>
            <a:r>
              <a:rPr lang="pt-BR" sz="1200" err="1">
                <a:solidFill>
                  <a:srgbClr val="212121"/>
                </a:solidFill>
                <a:latin typeface="BlinkMacSystemFont"/>
              </a:rPr>
              <a:t>Mayo</a:t>
            </a:r>
            <a:r>
              <a:rPr lang="pt-BR" sz="1200">
                <a:solidFill>
                  <a:srgbClr val="212121"/>
                </a:solidFill>
                <a:latin typeface="BlinkMacSystemFont"/>
              </a:rPr>
              <a:t> </a:t>
            </a:r>
            <a:r>
              <a:rPr lang="pt-BR" sz="1200" err="1">
                <a:solidFill>
                  <a:srgbClr val="212121"/>
                </a:solidFill>
                <a:latin typeface="BlinkMacSystemFont"/>
              </a:rPr>
              <a:t>Clin</a:t>
            </a:r>
            <a:r>
              <a:rPr lang="pt-BR" sz="1200">
                <a:solidFill>
                  <a:srgbClr val="212121"/>
                </a:solidFill>
                <a:latin typeface="BlinkMacSystemFont"/>
              </a:rPr>
              <a:t> Proc. 2018</a:t>
            </a:r>
            <a:endParaRPr lang="pt-BR" sz="1200"/>
          </a:p>
        </p:txBody>
      </p:sp>
      <p:pic>
        <p:nvPicPr>
          <p:cNvPr id="12" name="Picture 7" descr="page1image395891424">
            <a:extLst>
              <a:ext uri="{FF2B5EF4-FFF2-40B4-BE49-F238E27FC236}">
                <a16:creationId xmlns:a16="http://schemas.microsoft.com/office/drawing/2014/main" id="{D4BC4121-A024-FEA0-86A6-CCE4A7458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462" y="1462023"/>
            <a:ext cx="2414312" cy="3559276"/>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94816389-1212-A23D-BD11-7C628DF8DEFC}"/>
              </a:ext>
            </a:extLst>
          </p:cNvPr>
          <p:cNvSpPr txBox="1"/>
          <p:nvPr/>
        </p:nvSpPr>
        <p:spPr>
          <a:xfrm>
            <a:off x="1818775" y="5021299"/>
            <a:ext cx="1865685" cy="523220"/>
          </a:xfrm>
          <a:prstGeom prst="rect">
            <a:avLst/>
          </a:prstGeom>
          <a:noFill/>
        </p:spPr>
        <p:txBody>
          <a:bodyPr wrap="square" rtlCol="0">
            <a:spAutoFit/>
          </a:bodyPr>
          <a:lstStyle/>
          <a:p>
            <a:r>
              <a:rPr lang="pt-BR" sz="2800" dirty="0"/>
              <a:t>Sobrepeso</a:t>
            </a:r>
          </a:p>
        </p:txBody>
      </p:sp>
    </p:spTree>
    <p:extLst>
      <p:ext uri="{BB962C8B-B14F-4D97-AF65-F5344CB8AC3E}">
        <p14:creationId xmlns:p14="http://schemas.microsoft.com/office/powerpoint/2010/main" val="7154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65A49F9-0F92-0451-DEE2-5DFCADD6FEED}"/>
              </a:ext>
            </a:extLst>
          </p:cNvPr>
          <p:cNvSpPr/>
          <p:nvPr/>
        </p:nvSpPr>
        <p:spPr>
          <a:xfrm>
            <a:off x="0" y="3603"/>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7" name="Agrupar 6">
            <a:extLst>
              <a:ext uri="{FF2B5EF4-FFF2-40B4-BE49-F238E27FC236}">
                <a16:creationId xmlns:a16="http://schemas.microsoft.com/office/drawing/2014/main" id="{68446C7F-4E0D-B318-D2FB-E3FAF5D038F7}"/>
              </a:ext>
            </a:extLst>
          </p:cNvPr>
          <p:cNvGrpSpPr/>
          <p:nvPr/>
        </p:nvGrpSpPr>
        <p:grpSpPr>
          <a:xfrm>
            <a:off x="425846" y="4078368"/>
            <a:ext cx="11961162" cy="4075486"/>
            <a:chOff x="425846" y="4078368"/>
            <a:chExt cx="11961162" cy="4075486"/>
          </a:xfrm>
        </p:grpSpPr>
        <p:grpSp>
          <p:nvGrpSpPr>
            <p:cNvPr id="8" name="Agrupar 7">
              <a:extLst>
                <a:ext uri="{FF2B5EF4-FFF2-40B4-BE49-F238E27FC236}">
                  <a16:creationId xmlns:a16="http://schemas.microsoft.com/office/drawing/2014/main" id="{4D4604E3-AB8E-A215-D27E-69F1340135CB}"/>
                </a:ext>
              </a:extLst>
            </p:cNvPr>
            <p:cNvGrpSpPr/>
            <p:nvPr/>
          </p:nvGrpSpPr>
          <p:grpSpPr>
            <a:xfrm>
              <a:off x="425846" y="4078368"/>
              <a:ext cx="11961162" cy="4075486"/>
              <a:chOff x="481574" y="4614411"/>
              <a:chExt cx="11961162" cy="4075486"/>
            </a:xfrm>
          </p:grpSpPr>
          <p:sp>
            <p:nvSpPr>
              <p:cNvPr id="12" name="Retângulo Arredondado 11">
                <a:extLst>
                  <a:ext uri="{FF2B5EF4-FFF2-40B4-BE49-F238E27FC236}">
                    <a16:creationId xmlns:a16="http://schemas.microsoft.com/office/drawing/2014/main" id="{5FEDD92C-A2BD-60B4-C0F0-E1874F0FC8A5}"/>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descr="Maçã vermelha em fundo branco&#10;&#10;Descrição gerada automaticamente com confiança média">
                <a:extLst>
                  <a:ext uri="{FF2B5EF4-FFF2-40B4-BE49-F238E27FC236}">
                    <a16:creationId xmlns:a16="http://schemas.microsoft.com/office/drawing/2014/main" id="{BC034304-0AA5-53D3-BE54-E8F5E8242097}"/>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14" name="Imagem 13" descr="Texto&#10;&#10;Descrição gerada automaticamente com confiança média">
                <a:extLst>
                  <a:ext uri="{FF2B5EF4-FFF2-40B4-BE49-F238E27FC236}">
                    <a16:creationId xmlns:a16="http://schemas.microsoft.com/office/drawing/2014/main" id="{5470C9F7-54D8-3A04-97F1-3710F503873A}"/>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9" name="Imagem 8" descr="Texto&#10;&#10;Descrição gerada automaticamente com confiança baixa">
              <a:extLst>
                <a:ext uri="{FF2B5EF4-FFF2-40B4-BE49-F238E27FC236}">
                  <a16:creationId xmlns:a16="http://schemas.microsoft.com/office/drawing/2014/main" id="{052A6C87-65E3-3A43-ED95-1F58D4694FE3}"/>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2" name="CaixaDeTexto 1">
            <a:extLst>
              <a:ext uri="{FF2B5EF4-FFF2-40B4-BE49-F238E27FC236}">
                <a16:creationId xmlns:a16="http://schemas.microsoft.com/office/drawing/2014/main" id="{AB8A7026-CBEB-6E41-8ACD-862C476A98D5}"/>
              </a:ext>
            </a:extLst>
          </p:cNvPr>
          <p:cNvSpPr txBox="1"/>
          <p:nvPr/>
        </p:nvSpPr>
        <p:spPr>
          <a:xfrm>
            <a:off x="975416" y="1760694"/>
            <a:ext cx="2049666" cy="523220"/>
          </a:xfrm>
          <a:prstGeom prst="rect">
            <a:avLst/>
          </a:prstGeom>
          <a:noFill/>
        </p:spPr>
        <p:txBody>
          <a:bodyPr wrap="square" rtlCol="0">
            <a:spAutoFit/>
          </a:bodyPr>
          <a:lstStyle/>
          <a:p>
            <a:r>
              <a:rPr lang="pt-BR" sz="2800" dirty="0"/>
              <a:t>Xantelasma</a:t>
            </a:r>
          </a:p>
        </p:txBody>
      </p:sp>
      <p:pic>
        <p:nvPicPr>
          <p:cNvPr id="2051" name="Picture 3" descr="page1image395890208">
            <a:extLst>
              <a:ext uri="{FF2B5EF4-FFF2-40B4-BE49-F238E27FC236}">
                <a16:creationId xmlns:a16="http://schemas.microsoft.com/office/drawing/2014/main" id="{C96CCA83-3FC9-5D4E-A7B7-7BBBA2CA6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75" y="-55854"/>
            <a:ext cx="17145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age1image395891424">
            <a:extLst>
              <a:ext uri="{FF2B5EF4-FFF2-40B4-BE49-F238E27FC236}">
                <a16:creationId xmlns:a16="http://schemas.microsoft.com/office/drawing/2014/main" id="{AA606288-F74D-7B47-AB3B-976225DED7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494" t="19247" r="38126" b="72910"/>
          <a:stretch/>
        </p:blipFill>
        <p:spPr bwMode="auto">
          <a:xfrm>
            <a:off x="780165" y="179745"/>
            <a:ext cx="2403984" cy="159926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0EB7925-E3FD-6042-BE77-66FCB31613C5}"/>
              </a:ext>
            </a:extLst>
          </p:cNvPr>
          <p:cNvSpPr/>
          <p:nvPr/>
        </p:nvSpPr>
        <p:spPr>
          <a:xfrm>
            <a:off x="592927" y="738227"/>
            <a:ext cx="764977" cy="7347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Picture 7" descr="page1image395891424">
            <a:extLst>
              <a:ext uri="{FF2B5EF4-FFF2-40B4-BE49-F238E27FC236}">
                <a16:creationId xmlns:a16="http://schemas.microsoft.com/office/drawing/2014/main" id="{F62596FC-F27F-154D-9E21-68718C9302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05" t="67906" r="27732"/>
          <a:stretch/>
        </p:blipFill>
        <p:spPr bwMode="auto">
          <a:xfrm>
            <a:off x="456534" y="2546823"/>
            <a:ext cx="3010759" cy="2466183"/>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29525616-2E29-E648-8022-716945971C72}"/>
              </a:ext>
            </a:extLst>
          </p:cNvPr>
          <p:cNvSpPr/>
          <p:nvPr/>
        </p:nvSpPr>
        <p:spPr>
          <a:xfrm>
            <a:off x="1601349" y="2859384"/>
            <a:ext cx="712088" cy="768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B8D88943-82D1-ED42-A4F1-A6743C69D145}"/>
              </a:ext>
            </a:extLst>
          </p:cNvPr>
          <p:cNvSpPr txBox="1"/>
          <p:nvPr/>
        </p:nvSpPr>
        <p:spPr>
          <a:xfrm>
            <a:off x="881742" y="5013006"/>
            <a:ext cx="2049666" cy="523220"/>
          </a:xfrm>
          <a:prstGeom prst="rect">
            <a:avLst/>
          </a:prstGeom>
          <a:noFill/>
        </p:spPr>
        <p:txBody>
          <a:bodyPr wrap="square" rtlCol="0">
            <a:spAutoFit/>
          </a:bodyPr>
          <a:lstStyle/>
          <a:p>
            <a:pPr algn="ctr"/>
            <a:r>
              <a:rPr lang="pt-BR" sz="2800" dirty="0"/>
              <a:t>Lipoma</a:t>
            </a:r>
          </a:p>
        </p:txBody>
      </p:sp>
      <p:sp>
        <p:nvSpPr>
          <p:cNvPr id="22" name="Retângulo 21">
            <a:extLst>
              <a:ext uri="{FF2B5EF4-FFF2-40B4-BE49-F238E27FC236}">
                <a16:creationId xmlns:a16="http://schemas.microsoft.com/office/drawing/2014/main" id="{4D25BB57-0721-9948-8A7F-D3BEB5A67F7A}"/>
              </a:ext>
            </a:extLst>
          </p:cNvPr>
          <p:cNvSpPr/>
          <p:nvPr/>
        </p:nvSpPr>
        <p:spPr>
          <a:xfrm>
            <a:off x="592927" y="6476495"/>
            <a:ext cx="7948694" cy="307777"/>
          </a:xfrm>
          <a:prstGeom prst="rect">
            <a:avLst/>
          </a:prstGeom>
        </p:spPr>
        <p:txBody>
          <a:bodyPr wrap="square">
            <a:spAutoFit/>
          </a:bodyPr>
          <a:lstStyle/>
          <a:p>
            <a:r>
              <a:rPr lang="pt-BR" sz="1400" err="1">
                <a:solidFill>
                  <a:srgbClr val="212121"/>
                </a:solidFill>
                <a:latin typeface="BlinkMacSystemFont"/>
              </a:rPr>
              <a:t>Mehra</a:t>
            </a:r>
            <a:r>
              <a:rPr lang="pt-BR" sz="1400">
                <a:solidFill>
                  <a:srgbClr val="212121"/>
                </a:solidFill>
                <a:latin typeface="BlinkMacSystemFont"/>
              </a:rPr>
              <a:t> MR, Campbell HR. The Mona Lisa </a:t>
            </a:r>
            <a:r>
              <a:rPr lang="pt-BR" sz="1400" err="1">
                <a:solidFill>
                  <a:srgbClr val="212121"/>
                </a:solidFill>
                <a:latin typeface="BlinkMacSystemFont"/>
              </a:rPr>
              <a:t>Decrypted</a:t>
            </a:r>
            <a:r>
              <a:rPr lang="pt-BR" sz="1400">
                <a:solidFill>
                  <a:srgbClr val="212121"/>
                </a:solidFill>
                <a:latin typeface="BlinkMacSystemFont"/>
              </a:rPr>
              <a:t>: Allure </a:t>
            </a:r>
            <a:r>
              <a:rPr lang="pt-BR" sz="1400" err="1">
                <a:solidFill>
                  <a:srgbClr val="212121"/>
                </a:solidFill>
                <a:latin typeface="BlinkMacSystemFont"/>
              </a:rPr>
              <a:t>of</a:t>
            </a:r>
            <a:r>
              <a:rPr lang="pt-BR" sz="1400">
                <a:solidFill>
                  <a:srgbClr val="212121"/>
                </a:solidFill>
                <a:latin typeface="BlinkMacSystemFont"/>
              </a:rPr>
              <a:t> </a:t>
            </a:r>
            <a:r>
              <a:rPr lang="pt-BR" sz="1400" err="1">
                <a:solidFill>
                  <a:srgbClr val="212121"/>
                </a:solidFill>
                <a:latin typeface="BlinkMacSystemFont"/>
              </a:rPr>
              <a:t>an</a:t>
            </a:r>
            <a:r>
              <a:rPr lang="pt-BR" sz="1400">
                <a:solidFill>
                  <a:srgbClr val="212121"/>
                </a:solidFill>
                <a:latin typeface="BlinkMacSystemFont"/>
              </a:rPr>
              <a:t> </a:t>
            </a:r>
            <a:r>
              <a:rPr lang="pt-BR" sz="1400" err="1">
                <a:solidFill>
                  <a:srgbClr val="212121"/>
                </a:solidFill>
                <a:latin typeface="BlinkMacSystemFont"/>
              </a:rPr>
              <a:t>Imperfect</a:t>
            </a:r>
            <a:r>
              <a:rPr lang="pt-BR" sz="1400">
                <a:solidFill>
                  <a:srgbClr val="212121"/>
                </a:solidFill>
                <a:latin typeface="BlinkMacSystemFont"/>
              </a:rPr>
              <a:t> Reality. </a:t>
            </a:r>
            <a:r>
              <a:rPr lang="pt-BR" sz="1400" err="1">
                <a:solidFill>
                  <a:srgbClr val="212121"/>
                </a:solidFill>
                <a:latin typeface="BlinkMacSystemFont"/>
              </a:rPr>
              <a:t>Mayo</a:t>
            </a:r>
            <a:r>
              <a:rPr lang="pt-BR" sz="1400">
                <a:solidFill>
                  <a:srgbClr val="212121"/>
                </a:solidFill>
                <a:latin typeface="BlinkMacSystemFont"/>
              </a:rPr>
              <a:t> </a:t>
            </a:r>
            <a:r>
              <a:rPr lang="pt-BR" sz="1400" err="1">
                <a:solidFill>
                  <a:srgbClr val="212121"/>
                </a:solidFill>
                <a:latin typeface="BlinkMacSystemFont"/>
              </a:rPr>
              <a:t>Clin</a:t>
            </a:r>
            <a:r>
              <a:rPr lang="pt-BR" sz="1400">
                <a:solidFill>
                  <a:srgbClr val="212121"/>
                </a:solidFill>
                <a:latin typeface="BlinkMacSystemFont"/>
              </a:rPr>
              <a:t> Proc. 2018</a:t>
            </a:r>
            <a:endParaRPr lang="pt-BR" sz="1400"/>
          </a:p>
        </p:txBody>
      </p:sp>
      <p:grpSp>
        <p:nvGrpSpPr>
          <p:cNvPr id="3" name="Agrupar 2">
            <a:extLst>
              <a:ext uri="{FF2B5EF4-FFF2-40B4-BE49-F238E27FC236}">
                <a16:creationId xmlns:a16="http://schemas.microsoft.com/office/drawing/2014/main" id="{1724A756-8EB6-FCE2-4AAF-E7DDC822D52D}"/>
              </a:ext>
            </a:extLst>
          </p:cNvPr>
          <p:cNvGrpSpPr/>
          <p:nvPr/>
        </p:nvGrpSpPr>
        <p:grpSpPr>
          <a:xfrm>
            <a:off x="5761054" y="220083"/>
            <a:ext cx="4691128" cy="2358306"/>
            <a:chOff x="5115024" y="1435928"/>
            <a:chExt cx="5972074" cy="3699335"/>
          </a:xfrm>
        </p:grpSpPr>
        <p:pic>
          <p:nvPicPr>
            <p:cNvPr id="24" name="Imagem 23" descr="Texto&#10;&#10;Descrição gerada automaticamente">
              <a:extLst>
                <a:ext uri="{FF2B5EF4-FFF2-40B4-BE49-F238E27FC236}">
                  <a16:creationId xmlns:a16="http://schemas.microsoft.com/office/drawing/2014/main" id="{B4ED9531-EE92-2845-92D3-BA9503F87704}"/>
                </a:ext>
              </a:extLst>
            </p:cNvPr>
            <p:cNvPicPr>
              <a:picLocks noChangeAspect="1"/>
            </p:cNvPicPr>
            <p:nvPr/>
          </p:nvPicPr>
          <p:blipFill rotWithShape="1">
            <a:blip r:embed="rId7"/>
            <a:srcRect l="63432" t="37193" r="10599" b="36842"/>
            <a:stretch/>
          </p:blipFill>
          <p:spPr>
            <a:xfrm>
              <a:off x="5115024" y="1435928"/>
              <a:ext cx="5919767" cy="3699335"/>
            </a:xfrm>
            <a:prstGeom prst="rect">
              <a:avLst/>
            </a:prstGeom>
          </p:spPr>
        </p:pic>
        <p:sp>
          <p:nvSpPr>
            <p:cNvPr id="11" name="Retângulo Arredondado 10">
              <a:extLst>
                <a:ext uri="{FF2B5EF4-FFF2-40B4-BE49-F238E27FC236}">
                  <a16:creationId xmlns:a16="http://schemas.microsoft.com/office/drawing/2014/main" id="{A0413B31-5286-554F-A9C0-5F5C67D666C5}"/>
                </a:ext>
              </a:extLst>
            </p:cNvPr>
            <p:cNvSpPr/>
            <p:nvPr/>
          </p:nvSpPr>
          <p:spPr>
            <a:xfrm>
              <a:off x="8229598" y="2792186"/>
              <a:ext cx="2857500" cy="509738"/>
            </a:xfrm>
            <a:prstGeom prst="roundRect">
              <a:avLst/>
            </a:prstGeom>
            <a:noFill/>
            <a:ln w="38100">
              <a:solidFill>
                <a:srgbClr val="FF2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CaixaDeTexto 3">
            <a:extLst>
              <a:ext uri="{FF2B5EF4-FFF2-40B4-BE49-F238E27FC236}">
                <a16:creationId xmlns:a16="http://schemas.microsoft.com/office/drawing/2014/main" id="{1369D3F1-6124-24C3-C3BC-C25D211A74DE}"/>
              </a:ext>
            </a:extLst>
          </p:cNvPr>
          <p:cNvSpPr txBox="1"/>
          <p:nvPr/>
        </p:nvSpPr>
        <p:spPr>
          <a:xfrm>
            <a:off x="3919772" y="2807917"/>
            <a:ext cx="3682564" cy="2677656"/>
          </a:xfrm>
          <a:prstGeom prst="rect">
            <a:avLst/>
          </a:prstGeom>
          <a:noFill/>
          <a:ln w="38100">
            <a:solidFill>
              <a:srgbClr val="FFC000"/>
            </a:solidFill>
          </a:ln>
        </p:spPr>
        <p:txBody>
          <a:bodyPr wrap="square" rtlCol="0">
            <a:spAutoFit/>
          </a:bodyPr>
          <a:lstStyle/>
          <a:p>
            <a:pPr algn="ctr"/>
            <a:r>
              <a:rPr lang="pt-BR" sz="2400" b="1" dirty="0"/>
              <a:t>Anamnese</a:t>
            </a:r>
          </a:p>
          <a:p>
            <a:pPr marL="342900" indent="-342900" algn="ctr">
              <a:buAutoNum type="arabicParenR"/>
            </a:pPr>
            <a:r>
              <a:rPr lang="pt-BR" dirty="0"/>
              <a:t>Tem hipotireoidismo diagnosticado?</a:t>
            </a:r>
          </a:p>
          <a:p>
            <a:pPr marL="342900" indent="-342900" algn="ctr">
              <a:buAutoNum type="arabicParenR"/>
            </a:pPr>
            <a:r>
              <a:rPr lang="pt-BR" dirty="0"/>
              <a:t>Cansaço, desânimo, sono?</a:t>
            </a:r>
          </a:p>
          <a:p>
            <a:pPr marL="342900" indent="-342900" algn="ctr">
              <a:buAutoNum type="arabicParenR"/>
            </a:pPr>
            <a:r>
              <a:rPr lang="pt-BR" dirty="0"/>
              <a:t>Aumento de peso nos últimos meses?</a:t>
            </a:r>
          </a:p>
          <a:p>
            <a:pPr marL="342900" indent="-342900" algn="ctr">
              <a:buAutoNum type="arabicParenR"/>
            </a:pPr>
            <a:r>
              <a:rPr lang="pt-BR" dirty="0"/>
              <a:t>Frio?</a:t>
            </a:r>
          </a:p>
          <a:p>
            <a:pPr marL="342900" indent="-342900" algn="ctr">
              <a:buAutoNum type="arabicParenR"/>
            </a:pPr>
            <a:r>
              <a:rPr lang="pt-BR" dirty="0"/>
              <a:t>Constipação?</a:t>
            </a:r>
          </a:p>
          <a:p>
            <a:pPr marL="342900" indent="-342900" algn="ctr">
              <a:buAutoNum type="arabicParenR"/>
            </a:pPr>
            <a:r>
              <a:rPr lang="pt-BR" dirty="0"/>
              <a:t>Pele seca?</a:t>
            </a:r>
          </a:p>
        </p:txBody>
      </p:sp>
      <p:sp>
        <p:nvSpPr>
          <p:cNvPr id="5" name="CaixaDeTexto 4">
            <a:extLst>
              <a:ext uri="{FF2B5EF4-FFF2-40B4-BE49-F238E27FC236}">
                <a16:creationId xmlns:a16="http://schemas.microsoft.com/office/drawing/2014/main" id="{1F46DE92-5B0A-3A14-3CCF-762E65CCBEA8}"/>
              </a:ext>
            </a:extLst>
          </p:cNvPr>
          <p:cNvSpPr txBox="1"/>
          <p:nvPr/>
        </p:nvSpPr>
        <p:spPr>
          <a:xfrm>
            <a:off x="7817952" y="3074393"/>
            <a:ext cx="3962403" cy="1846659"/>
          </a:xfrm>
          <a:prstGeom prst="rect">
            <a:avLst/>
          </a:prstGeom>
          <a:noFill/>
          <a:ln w="38100">
            <a:solidFill>
              <a:srgbClr val="FFC000"/>
            </a:solidFill>
          </a:ln>
        </p:spPr>
        <p:txBody>
          <a:bodyPr wrap="square" rtlCol="0">
            <a:spAutoFit/>
          </a:bodyPr>
          <a:lstStyle/>
          <a:p>
            <a:pPr algn="ctr"/>
            <a:r>
              <a:rPr lang="pt-BR" sz="2400" b="1" dirty="0"/>
              <a:t>Exames</a:t>
            </a:r>
          </a:p>
          <a:p>
            <a:pPr marL="342900" indent="-342900" algn="ctr">
              <a:buAutoNum type="arabicParenR"/>
            </a:pPr>
            <a:r>
              <a:rPr lang="pt-BR" dirty="0"/>
              <a:t>Colesterol total e frações</a:t>
            </a:r>
          </a:p>
          <a:p>
            <a:pPr marL="342900" indent="-342900" algn="ctr">
              <a:buAutoNum type="arabicParenR"/>
            </a:pPr>
            <a:r>
              <a:rPr lang="pt-BR" dirty="0"/>
              <a:t>TSH</a:t>
            </a:r>
          </a:p>
          <a:p>
            <a:pPr marL="342900" indent="-342900" algn="ctr">
              <a:buAutoNum type="arabicParenR"/>
            </a:pPr>
            <a:r>
              <a:rPr lang="pt-BR" dirty="0"/>
              <a:t>T4 livre</a:t>
            </a:r>
          </a:p>
          <a:p>
            <a:pPr marL="342900" indent="-342900" algn="ctr">
              <a:buAutoNum type="arabicParenR"/>
            </a:pPr>
            <a:r>
              <a:rPr lang="pt-BR" dirty="0" err="1"/>
              <a:t>Anti-TPO</a:t>
            </a:r>
            <a:endParaRPr lang="pt-BR" dirty="0"/>
          </a:p>
          <a:p>
            <a:pPr marL="342900" indent="-342900" algn="ctr">
              <a:buAutoNum type="arabicParenR"/>
            </a:pPr>
            <a:r>
              <a:rPr lang="pt-BR" dirty="0" err="1"/>
              <a:t>Anti-TG</a:t>
            </a:r>
            <a:endParaRPr lang="pt-BR" dirty="0"/>
          </a:p>
        </p:txBody>
      </p:sp>
    </p:spTree>
    <p:extLst>
      <p:ext uri="{BB962C8B-B14F-4D97-AF65-F5344CB8AC3E}">
        <p14:creationId xmlns:p14="http://schemas.microsoft.com/office/powerpoint/2010/main" val="3140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1B88FDC-F913-71D5-ED66-33233989B2E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EBB4B503-8051-689A-02BD-1AA7D01CFCD8}"/>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D110D8F0-0D09-B16B-806B-94CC4B2BC85E}"/>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C6BEA5EC-A653-DFCB-A451-1D17667EE8DF}"/>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CBECB62C-3BA5-5822-9D84-D0B292450C62}"/>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9F03F85D-DBD9-C064-57AC-D13C614A5519}"/>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76B14B71-F486-DBED-FA74-43ADCAF7D257}"/>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9" name="CaixaDeTexto 8">
            <a:extLst>
              <a:ext uri="{FF2B5EF4-FFF2-40B4-BE49-F238E27FC236}">
                <a16:creationId xmlns:a16="http://schemas.microsoft.com/office/drawing/2014/main" id="{F2B46159-12FB-B96A-73D5-7DAC4F31C65B}"/>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Exames bioquímicos</a:t>
            </a:r>
            <a:endParaRPr lang="pt-BR" sz="3600" b="1" dirty="0">
              <a:solidFill>
                <a:srgbClr val="991919"/>
              </a:solidFill>
              <a:latin typeface="DIN Next LT Pro Bold" panose="020B0503020203050203" pitchFamily="34" charset="77"/>
            </a:endParaRPr>
          </a:p>
        </p:txBody>
      </p:sp>
      <p:sp>
        <p:nvSpPr>
          <p:cNvPr id="10" name="CaixaDeTexto 9">
            <a:extLst>
              <a:ext uri="{FF2B5EF4-FFF2-40B4-BE49-F238E27FC236}">
                <a16:creationId xmlns:a16="http://schemas.microsoft.com/office/drawing/2014/main" id="{D9AAE654-FB2E-1971-D1B6-2FDEB77EFBA0}"/>
              </a:ext>
            </a:extLst>
          </p:cNvPr>
          <p:cNvSpPr txBox="1"/>
          <p:nvPr/>
        </p:nvSpPr>
        <p:spPr>
          <a:xfrm>
            <a:off x="752773" y="938588"/>
            <a:ext cx="10686454" cy="769441"/>
          </a:xfrm>
          <a:prstGeom prst="rect">
            <a:avLst/>
          </a:prstGeom>
          <a:noFill/>
        </p:spPr>
        <p:txBody>
          <a:bodyPr wrap="square">
            <a:spAutoFit/>
          </a:bodyPr>
          <a:lstStyle/>
          <a:p>
            <a:pPr algn="ctr"/>
            <a:r>
              <a:rPr lang="pt-BR" sz="4400" b="1" dirty="0">
                <a:solidFill>
                  <a:srgbClr val="409FD6"/>
                </a:solidFill>
                <a:effectLst>
                  <a:outerShdw blurRad="38100" dist="38100" dir="2700000" algn="tl">
                    <a:srgbClr val="000000">
                      <a:alpha val="43137"/>
                    </a:srgbClr>
                  </a:outerShdw>
                </a:effectLst>
                <a:latin typeface="League Spartan"/>
              </a:rPr>
              <a:t>Hipotireoidismo </a:t>
            </a:r>
            <a:r>
              <a:rPr lang="pt-BR" sz="4400" b="1" dirty="0">
                <a:solidFill>
                  <a:srgbClr val="D017BA"/>
                </a:solidFill>
                <a:effectLst>
                  <a:outerShdw blurRad="38100" dist="38100" dir="2700000" algn="tl">
                    <a:srgbClr val="000000">
                      <a:alpha val="43137"/>
                    </a:srgbClr>
                  </a:outerShdw>
                </a:effectLst>
                <a:latin typeface="League Spartan"/>
              </a:rPr>
              <a:t>central</a:t>
            </a:r>
          </a:p>
        </p:txBody>
      </p:sp>
      <p:pic>
        <p:nvPicPr>
          <p:cNvPr id="13" name="Imagem 12">
            <a:extLst>
              <a:ext uri="{FF2B5EF4-FFF2-40B4-BE49-F238E27FC236}">
                <a16:creationId xmlns:a16="http://schemas.microsoft.com/office/drawing/2014/main" id="{9402E8EC-4976-8C4E-7B1A-8EB6C361F7CA}"/>
              </a:ext>
            </a:extLst>
          </p:cNvPr>
          <p:cNvPicPr>
            <a:picLocks noChangeAspect="1"/>
          </p:cNvPicPr>
          <p:nvPr/>
        </p:nvPicPr>
        <p:blipFill rotWithShape="1">
          <a:blip r:embed="rId5">
            <a:extLst>
              <a:ext uri="{28A0092B-C50C-407E-A947-70E740481C1C}">
                <a14:useLocalDpi xmlns:a14="http://schemas.microsoft.com/office/drawing/2010/main" val="0"/>
              </a:ext>
            </a:extLst>
          </a:blip>
          <a:srcRect l="35938" t="31202" r="41875" b="20187"/>
          <a:stretch/>
        </p:blipFill>
        <p:spPr>
          <a:xfrm>
            <a:off x="2897405" y="2152907"/>
            <a:ext cx="2262862" cy="2788738"/>
          </a:xfrm>
          <a:prstGeom prst="rect">
            <a:avLst/>
          </a:prstGeom>
        </p:spPr>
      </p:pic>
      <p:pic>
        <p:nvPicPr>
          <p:cNvPr id="14" name="Imagem 13">
            <a:extLst>
              <a:ext uri="{FF2B5EF4-FFF2-40B4-BE49-F238E27FC236}">
                <a16:creationId xmlns:a16="http://schemas.microsoft.com/office/drawing/2014/main" id="{81A6D66A-BACF-724E-8CBB-A38508FEDEDD}"/>
              </a:ext>
            </a:extLst>
          </p:cNvPr>
          <p:cNvPicPr>
            <a:picLocks noChangeAspect="1"/>
          </p:cNvPicPr>
          <p:nvPr/>
        </p:nvPicPr>
        <p:blipFill rotWithShape="1">
          <a:blip r:embed="rId5">
            <a:extLst>
              <a:ext uri="{28A0092B-C50C-407E-A947-70E740481C1C}">
                <a14:useLocalDpi xmlns:a14="http://schemas.microsoft.com/office/drawing/2010/main" val="0"/>
              </a:ext>
            </a:extLst>
          </a:blip>
          <a:srcRect l="65937" t="48146" r="2187" b="3243"/>
          <a:stretch/>
        </p:blipFill>
        <p:spPr>
          <a:xfrm>
            <a:off x="7451069" y="2410206"/>
            <a:ext cx="2858096" cy="2451798"/>
          </a:xfrm>
          <a:prstGeom prst="rect">
            <a:avLst/>
          </a:prstGeom>
        </p:spPr>
      </p:pic>
      <p:sp>
        <p:nvSpPr>
          <p:cNvPr id="15" name="Retângulo: Cantos Arredondados 13">
            <a:extLst>
              <a:ext uri="{FF2B5EF4-FFF2-40B4-BE49-F238E27FC236}">
                <a16:creationId xmlns:a16="http://schemas.microsoft.com/office/drawing/2014/main" id="{9112A922-6556-E3C5-3978-089E400F5466}"/>
              </a:ext>
            </a:extLst>
          </p:cNvPr>
          <p:cNvSpPr/>
          <p:nvPr/>
        </p:nvSpPr>
        <p:spPr>
          <a:xfrm>
            <a:off x="4530495" y="2829145"/>
            <a:ext cx="948371"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TRH</a:t>
            </a:r>
          </a:p>
        </p:txBody>
      </p:sp>
      <p:sp>
        <p:nvSpPr>
          <p:cNvPr id="16" name="CaixaDeTexto 15">
            <a:extLst>
              <a:ext uri="{FF2B5EF4-FFF2-40B4-BE49-F238E27FC236}">
                <a16:creationId xmlns:a16="http://schemas.microsoft.com/office/drawing/2014/main" id="{A375BF63-703C-3313-08EC-5CD3BCE73FE0}"/>
              </a:ext>
            </a:extLst>
          </p:cNvPr>
          <p:cNvSpPr txBox="1"/>
          <p:nvPr/>
        </p:nvSpPr>
        <p:spPr>
          <a:xfrm>
            <a:off x="1502931" y="4092563"/>
            <a:ext cx="1789343" cy="769441"/>
          </a:xfrm>
          <a:prstGeom prst="rect">
            <a:avLst/>
          </a:prstGeom>
          <a:noFill/>
        </p:spPr>
        <p:txBody>
          <a:bodyPr wrap="square">
            <a:spAutoFit/>
          </a:bodyPr>
          <a:lstStyle/>
          <a:p>
            <a:pPr algn="ctr"/>
            <a:r>
              <a:rPr lang="pt-BR" sz="2200" b="1" dirty="0">
                <a:latin typeface="Open sans"/>
              </a:rPr>
              <a:t>Pituitária </a:t>
            </a:r>
          </a:p>
          <a:p>
            <a:pPr algn="ctr"/>
            <a:r>
              <a:rPr lang="pt-BR" sz="2200" b="1" dirty="0">
                <a:latin typeface="Open sans"/>
              </a:rPr>
              <a:t>ou hipófise</a:t>
            </a:r>
          </a:p>
        </p:txBody>
      </p:sp>
      <p:sp>
        <p:nvSpPr>
          <p:cNvPr id="17" name="Retângulo: Cantos Arredondados 16">
            <a:extLst>
              <a:ext uri="{FF2B5EF4-FFF2-40B4-BE49-F238E27FC236}">
                <a16:creationId xmlns:a16="http://schemas.microsoft.com/office/drawing/2014/main" id="{37F8FEBF-957C-C865-7BD2-CB38FCD66AA2}"/>
              </a:ext>
            </a:extLst>
          </p:cNvPr>
          <p:cNvSpPr/>
          <p:nvPr/>
        </p:nvSpPr>
        <p:spPr>
          <a:xfrm>
            <a:off x="4526638" y="4601461"/>
            <a:ext cx="948371"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TSH</a:t>
            </a:r>
          </a:p>
        </p:txBody>
      </p:sp>
      <p:sp>
        <p:nvSpPr>
          <p:cNvPr id="18" name="CaixaDeTexto 17">
            <a:extLst>
              <a:ext uri="{FF2B5EF4-FFF2-40B4-BE49-F238E27FC236}">
                <a16:creationId xmlns:a16="http://schemas.microsoft.com/office/drawing/2014/main" id="{A25E4D93-0E0B-E724-2412-5D649517C784}"/>
              </a:ext>
            </a:extLst>
          </p:cNvPr>
          <p:cNvSpPr txBox="1"/>
          <p:nvPr/>
        </p:nvSpPr>
        <p:spPr>
          <a:xfrm>
            <a:off x="3298840" y="1820421"/>
            <a:ext cx="1861427" cy="430887"/>
          </a:xfrm>
          <a:prstGeom prst="rect">
            <a:avLst/>
          </a:prstGeom>
          <a:noFill/>
        </p:spPr>
        <p:txBody>
          <a:bodyPr wrap="square">
            <a:spAutoFit/>
          </a:bodyPr>
          <a:lstStyle/>
          <a:p>
            <a:pPr algn="ctr"/>
            <a:r>
              <a:rPr lang="pt-BR" sz="2200" b="1" dirty="0">
                <a:latin typeface="Open sans"/>
              </a:rPr>
              <a:t>Hipotálamo</a:t>
            </a:r>
          </a:p>
        </p:txBody>
      </p:sp>
      <p:sp>
        <p:nvSpPr>
          <p:cNvPr id="19" name="CaixaDeTexto 18">
            <a:extLst>
              <a:ext uri="{FF2B5EF4-FFF2-40B4-BE49-F238E27FC236}">
                <a16:creationId xmlns:a16="http://schemas.microsoft.com/office/drawing/2014/main" id="{566B15A3-9A8F-A1C5-F03A-CB2209533BD3}"/>
              </a:ext>
            </a:extLst>
          </p:cNvPr>
          <p:cNvSpPr txBox="1"/>
          <p:nvPr/>
        </p:nvSpPr>
        <p:spPr>
          <a:xfrm>
            <a:off x="7949403" y="4842068"/>
            <a:ext cx="1861427" cy="430887"/>
          </a:xfrm>
          <a:prstGeom prst="rect">
            <a:avLst/>
          </a:prstGeom>
          <a:noFill/>
        </p:spPr>
        <p:txBody>
          <a:bodyPr wrap="square">
            <a:spAutoFit/>
          </a:bodyPr>
          <a:lstStyle/>
          <a:p>
            <a:pPr algn="ctr"/>
            <a:r>
              <a:rPr lang="pt-BR" sz="2200" b="1" dirty="0">
                <a:latin typeface="Open sans"/>
              </a:rPr>
              <a:t>Tireoide</a:t>
            </a:r>
          </a:p>
        </p:txBody>
      </p:sp>
      <p:cxnSp>
        <p:nvCxnSpPr>
          <p:cNvPr id="20" name="Conector de Seta Reta 19">
            <a:extLst>
              <a:ext uri="{FF2B5EF4-FFF2-40B4-BE49-F238E27FC236}">
                <a16:creationId xmlns:a16="http://schemas.microsoft.com/office/drawing/2014/main" id="{1E939F46-9F92-39A3-05A8-8CE71283D912}"/>
              </a:ext>
            </a:extLst>
          </p:cNvPr>
          <p:cNvCxnSpPr>
            <a:cxnSpLocks/>
          </p:cNvCxnSpPr>
          <p:nvPr/>
        </p:nvCxnSpPr>
        <p:spPr>
          <a:xfrm>
            <a:off x="5000824" y="3349645"/>
            <a:ext cx="2" cy="114854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4E7DDB2F-2B9F-52B1-C7BF-AE5FBE2EFFBF}"/>
              </a:ext>
            </a:extLst>
          </p:cNvPr>
          <p:cNvCxnSpPr>
            <a:cxnSpLocks/>
          </p:cNvCxnSpPr>
          <p:nvPr/>
        </p:nvCxnSpPr>
        <p:spPr>
          <a:xfrm flipV="1">
            <a:off x="5638903" y="3923915"/>
            <a:ext cx="1150597" cy="82038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a:extLst>
              <a:ext uri="{FF2B5EF4-FFF2-40B4-BE49-F238E27FC236}">
                <a16:creationId xmlns:a16="http://schemas.microsoft.com/office/drawing/2014/main" id="{58152F7A-F570-5AAD-2983-E6E359F304FE}"/>
              </a:ext>
            </a:extLst>
          </p:cNvPr>
          <p:cNvCxnSpPr>
            <a:cxnSpLocks/>
          </p:cNvCxnSpPr>
          <p:nvPr/>
        </p:nvCxnSpPr>
        <p:spPr>
          <a:xfrm flipH="1">
            <a:off x="5743282" y="4117721"/>
            <a:ext cx="1088896" cy="7893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a:extLst>
              <a:ext uri="{FF2B5EF4-FFF2-40B4-BE49-F238E27FC236}">
                <a16:creationId xmlns:a16="http://schemas.microsoft.com/office/drawing/2014/main" id="{5FF45E77-324B-A1C8-CA4F-8E29FE41F4B2}"/>
              </a:ext>
            </a:extLst>
          </p:cNvPr>
          <p:cNvCxnSpPr>
            <a:cxnSpLocks/>
          </p:cNvCxnSpPr>
          <p:nvPr/>
        </p:nvCxnSpPr>
        <p:spPr>
          <a:xfrm flipH="1" flipV="1">
            <a:off x="5578555" y="3089688"/>
            <a:ext cx="1139353" cy="4575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tângulo: Cantos Arredondados 17">
            <a:extLst>
              <a:ext uri="{FF2B5EF4-FFF2-40B4-BE49-F238E27FC236}">
                <a16:creationId xmlns:a16="http://schemas.microsoft.com/office/drawing/2014/main" id="{50900C98-7902-2957-EDFB-900B6A046CF1}"/>
              </a:ext>
            </a:extLst>
          </p:cNvPr>
          <p:cNvSpPr/>
          <p:nvPr/>
        </p:nvSpPr>
        <p:spPr>
          <a:xfrm>
            <a:off x="7008945" y="3455146"/>
            <a:ext cx="884248"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T4</a:t>
            </a:r>
          </a:p>
        </p:txBody>
      </p:sp>
      <p:sp>
        <p:nvSpPr>
          <p:cNvPr id="25" name="Seta para Baixo 24">
            <a:extLst>
              <a:ext uri="{FF2B5EF4-FFF2-40B4-BE49-F238E27FC236}">
                <a16:creationId xmlns:a16="http://schemas.microsoft.com/office/drawing/2014/main" id="{1FD2E9E6-B92F-17DB-0AAD-E2335BBFE3FF}"/>
              </a:ext>
            </a:extLst>
          </p:cNvPr>
          <p:cNvSpPr/>
          <p:nvPr/>
        </p:nvSpPr>
        <p:spPr>
          <a:xfrm>
            <a:off x="4417577" y="4296720"/>
            <a:ext cx="297085" cy="109069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eta para Baixo 25">
            <a:extLst>
              <a:ext uri="{FF2B5EF4-FFF2-40B4-BE49-F238E27FC236}">
                <a16:creationId xmlns:a16="http://schemas.microsoft.com/office/drawing/2014/main" id="{C957FE1E-B6E1-BEF0-7F8D-53A88C366538}"/>
              </a:ext>
            </a:extLst>
          </p:cNvPr>
          <p:cNvSpPr/>
          <p:nvPr/>
        </p:nvSpPr>
        <p:spPr>
          <a:xfrm>
            <a:off x="6903080" y="3240905"/>
            <a:ext cx="297085" cy="109069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a Esquerda e para a Direita 26">
            <a:extLst>
              <a:ext uri="{FF2B5EF4-FFF2-40B4-BE49-F238E27FC236}">
                <a16:creationId xmlns:a16="http://schemas.microsoft.com/office/drawing/2014/main" id="{A9A4DF83-C1F7-E64B-6EA8-99F1CF89CD25}"/>
              </a:ext>
            </a:extLst>
          </p:cNvPr>
          <p:cNvSpPr/>
          <p:nvPr/>
        </p:nvSpPr>
        <p:spPr>
          <a:xfrm>
            <a:off x="4043790" y="4753516"/>
            <a:ext cx="697424" cy="216976"/>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473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grpId="1" nodeType="clickEffect">
                                  <p:stCondLst>
                                    <p:cond delay="0"/>
                                  </p:stCondLst>
                                  <p:childTnLst>
                                    <p:animEffect transition="out" filter="fade">
                                      <p:cBhvr>
                                        <p:cTn id="16" dur="800" accel="100000">
                                          <p:stCondLst>
                                            <p:cond delay="200"/>
                                          </p:stCondLst>
                                        </p:cTn>
                                        <p:tgtEl>
                                          <p:spTgt spid="25"/>
                                        </p:tgtEl>
                                      </p:cBhvr>
                                    </p:animEffect>
                                    <p:anim calcmode="lin" valueType="num">
                                      <p:cBhvr>
                                        <p:cTn id="17" dur="800" accel="100000">
                                          <p:stCondLst>
                                            <p:cond delay="200"/>
                                          </p:stCondLst>
                                        </p:cTn>
                                        <p:tgtEl>
                                          <p:spTgt spid="25"/>
                                        </p:tgtEl>
                                        <p:attrNameLst>
                                          <p:attrName>style.rotation</p:attrName>
                                        </p:attrNameLst>
                                      </p:cBhvr>
                                      <p:tavLst>
                                        <p:tav tm="0">
                                          <p:val>
                                            <p:fltVal val="0"/>
                                          </p:val>
                                        </p:tav>
                                        <p:tav tm="100000">
                                          <p:val>
                                            <p:fltVal val="-90"/>
                                          </p:val>
                                        </p:tav>
                                      </p:tavLst>
                                    </p:anim>
                                    <p:anim calcmode="lin" valueType="num">
                                      <p:cBhvr>
                                        <p:cTn id="18" dur="200" decel="100000"/>
                                        <p:tgtEl>
                                          <p:spTgt spid="25"/>
                                        </p:tgtEl>
                                        <p:attrNameLst>
                                          <p:attrName>ppt_x</p:attrName>
                                        </p:attrNameLst>
                                      </p:cBhvr>
                                      <p:tavLst>
                                        <p:tav tm="0">
                                          <p:val>
                                            <p:strVal val="ppt_x"/>
                                          </p:val>
                                        </p:tav>
                                        <p:tav tm="100000">
                                          <p:val>
                                            <p:strVal val="ppt_x-0.05"/>
                                          </p:val>
                                        </p:tav>
                                      </p:tavLst>
                                    </p:anim>
                                    <p:anim calcmode="lin" valueType="num">
                                      <p:cBhvr>
                                        <p:cTn id="19" dur="200" decel="100000"/>
                                        <p:tgtEl>
                                          <p:spTgt spid="25"/>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25"/>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25"/>
                                        </p:tgtEl>
                                        <p:attrNameLst>
                                          <p:attrName>ppt_y</p:attrName>
                                        </p:attrNameLst>
                                      </p:cBhvr>
                                      <p:tavLst>
                                        <p:tav tm="0">
                                          <p:val>
                                            <p:strVal val="ppt_y"/>
                                          </p:val>
                                        </p:tav>
                                        <p:tav tm="100000">
                                          <p:val>
                                            <p:strVal val="ppt_y-0.4-0.1"/>
                                          </p:val>
                                        </p:tav>
                                      </p:tavLst>
                                    </p:anim>
                                    <p:set>
                                      <p:cBhvr>
                                        <p:cTn id="22" dur="1" fill="hold">
                                          <p:stCondLst>
                                            <p:cond delay="999"/>
                                          </p:stCondLst>
                                        </p:cTn>
                                        <p:tgtEl>
                                          <p:spTgt spid="25"/>
                                        </p:tgtEl>
                                        <p:attrNameLst>
                                          <p:attrName>style.visibility</p:attrName>
                                        </p:attrNameLst>
                                      </p:cBhvr>
                                      <p:to>
                                        <p:strVal val="hidden"/>
                                      </p:to>
                                    </p:set>
                                  </p:childTnLst>
                                </p:cTn>
                              </p:par>
                              <p:par>
                                <p:cTn id="23" presetID="30" presetClass="exit" presetSubtype="0" fill="hold" grpId="1" nodeType="withEffect">
                                  <p:stCondLst>
                                    <p:cond delay="0"/>
                                  </p:stCondLst>
                                  <p:childTnLst>
                                    <p:animEffect transition="out" filter="fade">
                                      <p:cBhvr>
                                        <p:cTn id="24" dur="800" accel="100000">
                                          <p:stCondLst>
                                            <p:cond delay="200"/>
                                          </p:stCondLst>
                                        </p:cTn>
                                        <p:tgtEl>
                                          <p:spTgt spid="26"/>
                                        </p:tgtEl>
                                      </p:cBhvr>
                                    </p:animEffect>
                                    <p:anim calcmode="lin" valueType="num">
                                      <p:cBhvr>
                                        <p:cTn id="25" dur="800" accel="100000">
                                          <p:stCondLst>
                                            <p:cond delay="200"/>
                                          </p:stCondLst>
                                        </p:cTn>
                                        <p:tgtEl>
                                          <p:spTgt spid="26"/>
                                        </p:tgtEl>
                                        <p:attrNameLst>
                                          <p:attrName>style.rotation</p:attrName>
                                        </p:attrNameLst>
                                      </p:cBhvr>
                                      <p:tavLst>
                                        <p:tav tm="0">
                                          <p:val>
                                            <p:fltVal val="0"/>
                                          </p:val>
                                        </p:tav>
                                        <p:tav tm="100000">
                                          <p:val>
                                            <p:fltVal val="-90"/>
                                          </p:val>
                                        </p:tav>
                                      </p:tavLst>
                                    </p:anim>
                                    <p:anim calcmode="lin" valueType="num">
                                      <p:cBhvr>
                                        <p:cTn id="26" dur="200" decel="100000"/>
                                        <p:tgtEl>
                                          <p:spTgt spid="26"/>
                                        </p:tgtEl>
                                        <p:attrNameLst>
                                          <p:attrName>ppt_x</p:attrName>
                                        </p:attrNameLst>
                                      </p:cBhvr>
                                      <p:tavLst>
                                        <p:tav tm="0">
                                          <p:val>
                                            <p:strVal val="ppt_x"/>
                                          </p:val>
                                        </p:tav>
                                        <p:tav tm="100000">
                                          <p:val>
                                            <p:strVal val="ppt_x-0.05"/>
                                          </p:val>
                                        </p:tav>
                                      </p:tavLst>
                                    </p:anim>
                                    <p:anim calcmode="lin" valueType="num">
                                      <p:cBhvr>
                                        <p:cTn id="27" dur="200" decel="100000"/>
                                        <p:tgtEl>
                                          <p:spTgt spid="26"/>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26"/>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26"/>
                                        </p:tgtEl>
                                        <p:attrNameLst>
                                          <p:attrName>ppt_y</p:attrName>
                                        </p:attrNameLst>
                                      </p:cBhvr>
                                      <p:tavLst>
                                        <p:tav tm="0">
                                          <p:val>
                                            <p:strVal val="ppt_y"/>
                                          </p:val>
                                        </p:tav>
                                        <p:tav tm="100000">
                                          <p:val>
                                            <p:strVal val="ppt_y-0.4-0.1"/>
                                          </p:val>
                                        </p:tav>
                                      </p:tavLst>
                                    </p:anim>
                                    <p:set>
                                      <p:cBhvr>
                                        <p:cTn id="30" dur="1" fill="hold">
                                          <p:stCondLst>
                                            <p:cond delay="9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grpId="2"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6" grpId="2"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1B88FDC-F913-71D5-ED66-33233989B2E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EBB4B503-8051-689A-02BD-1AA7D01CFCD8}"/>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D110D8F0-0D09-B16B-806B-94CC4B2BC85E}"/>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C6BEA5EC-A653-DFCB-A451-1D17667EE8DF}"/>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CBECB62C-3BA5-5822-9D84-D0B292450C62}"/>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9F03F85D-DBD9-C064-57AC-D13C614A5519}"/>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76B14B71-F486-DBED-FA74-43ADCAF7D257}"/>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9" name="CaixaDeTexto 8">
            <a:extLst>
              <a:ext uri="{FF2B5EF4-FFF2-40B4-BE49-F238E27FC236}">
                <a16:creationId xmlns:a16="http://schemas.microsoft.com/office/drawing/2014/main" id="{F2B46159-12FB-B96A-73D5-7DAC4F31C65B}"/>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Exames bioquímicos</a:t>
            </a:r>
            <a:endParaRPr lang="pt-BR" sz="3600" b="1" dirty="0">
              <a:solidFill>
                <a:srgbClr val="991919"/>
              </a:solidFill>
              <a:latin typeface="DIN Next LT Pro Bold" panose="020B0503020203050203" pitchFamily="34" charset="77"/>
            </a:endParaRPr>
          </a:p>
        </p:txBody>
      </p:sp>
      <p:sp>
        <p:nvSpPr>
          <p:cNvPr id="11" name="CaixaDeTexto 10">
            <a:extLst>
              <a:ext uri="{FF2B5EF4-FFF2-40B4-BE49-F238E27FC236}">
                <a16:creationId xmlns:a16="http://schemas.microsoft.com/office/drawing/2014/main" id="{B498F20E-775D-7EFC-C194-1F137F049B7F}"/>
              </a:ext>
            </a:extLst>
          </p:cNvPr>
          <p:cNvSpPr txBox="1"/>
          <p:nvPr/>
        </p:nvSpPr>
        <p:spPr>
          <a:xfrm>
            <a:off x="-911451" y="858239"/>
            <a:ext cx="10686454" cy="769441"/>
          </a:xfrm>
          <a:prstGeom prst="rect">
            <a:avLst/>
          </a:prstGeom>
          <a:noFill/>
        </p:spPr>
        <p:txBody>
          <a:bodyPr wrap="square">
            <a:spAutoFit/>
          </a:bodyPr>
          <a:lstStyle/>
          <a:p>
            <a:pPr algn="ctr"/>
            <a:r>
              <a:rPr lang="pt-BR" sz="4400" b="1" dirty="0">
                <a:solidFill>
                  <a:srgbClr val="409FD6"/>
                </a:solidFill>
                <a:effectLst>
                  <a:outerShdw blurRad="38100" dist="38100" dir="2700000" algn="tl">
                    <a:srgbClr val="000000">
                      <a:alpha val="43137"/>
                    </a:srgbClr>
                  </a:outerShdw>
                </a:effectLst>
                <a:latin typeface="League Spartan"/>
              </a:rPr>
              <a:t>Hipotireoidismo</a:t>
            </a:r>
          </a:p>
        </p:txBody>
      </p:sp>
      <p:pic>
        <p:nvPicPr>
          <p:cNvPr id="12" name="Imagem 11">
            <a:extLst>
              <a:ext uri="{FF2B5EF4-FFF2-40B4-BE49-F238E27FC236}">
                <a16:creationId xmlns:a16="http://schemas.microsoft.com/office/drawing/2014/main" id="{FB51E0C3-51D3-3484-8644-EEA69F545DFC}"/>
              </a:ext>
            </a:extLst>
          </p:cNvPr>
          <p:cNvPicPr>
            <a:picLocks noChangeAspect="1"/>
          </p:cNvPicPr>
          <p:nvPr/>
        </p:nvPicPr>
        <p:blipFill rotWithShape="1">
          <a:blip r:embed="rId5">
            <a:extLst>
              <a:ext uri="{28A0092B-C50C-407E-A947-70E740481C1C}">
                <a14:useLocalDpi xmlns:a14="http://schemas.microsoft.com/office/drawing/2010/main" val="0"/>
              </a:ext>
            </a:extLst>
          </a:blip>
          <a:srcRect l="35938" t="31202" r="41875" b="20187"/>
          <a:stretch/>
        </p:blipFill>
        <p:spPr>
          <a:xfrm>
            <a:off x="3099628" y="2298119"/>
            <a:ext cx="2262862" cy="2788738"/>
          </a:xfrm>
          <a:prstGeom prst="rect">
            <a:avLst/>
          </a:prstGeom>
        </p:spPr>
      </p:pic>
      <p:pic>
        <p:nvPicPr>
          <p:cNvPr id="28" name="Imagem 27">
            <a:extLst>
              <a:ext uri="{FF2B5EF4-FFF2-40B4-BE49-F238E27FC236}">
                <a16:creationId xmlns:a16="http://schemas.microsoft.com/office/drawing/2014/main" id="{DBF853A1-1F5A-ED27-34B4-0141BF954054}"/>
              </a:ext>
            </a:extLst>
          </p:cNvPr>
          <p:cNvPicPr>
            <a:picLocks noChangeAspect="1"/>
          </p:cNvPicPr>
          <p:nvPr/>
        </p:nvPicPr>
        <p:blipFill rotWithShape="1">
          <a:blip r:embed="rId5">
            <a:extLst>
              <a:ext uri="{28A0092B-C50C-407E-A947-70E740481C1C}">
                <a14:useLocalDpi xmlns:a14="http://schemas.microsoft.com/office/drawing/2010/main" val="0"/>
              </a:ext>
            </a:extLst>
          </a:blip>
          <a:srcRect l="65937" t="48146" r="2187" b="3243"/>
          <a:stretch/>
        </p:blipFill>
        <p:spPr>
          <a:xfrm>
            <a:off x="7653292" y="2555418"/>
            <a:ext cx="2858096" cy="2451798"/>
          </a:xfrm>
          <a:prstGeom prst="rect">
            <a:avLst/>
          </a:prstGeom>
        </p:spPr>
      </p:pic>
      <p:sp>
        <p:nvSpPr>
          <p:cNvPr id="29" name="Retângulo: Cantos Arredondados 13">
            <a:extLst>
              <a:ext uri="{FF2B5EF4-FFF2-40B4-BE49-F238E27FC236}">
                <a16:creationId xmlns:a16="http://schemas.microsoft.com/office/drawing/2014/main" id="{15AB7672-7C35-FBD6-5167-1D063DBACBDC}"/>
              </a:ext>
            </a:extLst>
          </p:cNvPr>
          <p:cNvSpPr/>
          <p:nvPr/>
        </p:nvSpPr>
        <p:spPr>
          <a:xfrm>
            <a:off x="4732718" y="2974357"/>
            <a:ext cx="948371"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TRH</a:t>
            </a:r>
          </a:p>
        </p:txBody>
      </p:sp>
      <p:sp>
        <p:nvSpPr>
          <p:cNvPr id="30" name="CaixaDeTexto 29">
            <a:extLst>
              <a:ext uri="{FF2B5EF4-FFF2-40B4-BE49-F238E27FC236}">
                <a16:creationId xmlns:a16="http://schemas.microsoft.com/office/drawing/2014/main" id="{AC8CA307-7E03-59CF-4DA3-32DE8A242E2D}"/>
              </a:ext>
            </a:extLst>
          </p:cNvPr>
          <p:cNvSpPr txBox="1"/>
          <p:nvPr/>
        </p:nvSpPr>
        <p:spPr>
          <a:xfrm>
            <a:off x="1705154" y="4237775"/>
            <a:ext cx="1789343" cy="769441"/>
          </a:xfrm>
          <a:prstGeom prst="rect">
            <a:avLst/>
          </a:prstGeom>
          <a:noFill/>
        </p:spPr>
        <p:txBody>
          <a:bodyPr wrap="square">
            <a:spAutoFit/>
          </a:bodyPr>
          <a:lstStyle/>
          <a:p>
            <a:pPr algn="ctr"/>
            <a:r>
              <a:rPr lang="pt-BR" sz="2200" b="1" dirty="0">
                <a:latin typeface="Open sans"/>
              </a:rPr>
              <a:t>Pituitária </a:t>
            </a:r>
          </a:p>
          <a:p>
            <a:pPr algn="ctr"/>
            <a:r>
              <a:rPr lang="pt-BR" sz="2200" b="1" dirty="0">
                <a:latin typeface="Open sans"/>
              </a:rPr>
              <a:t>ou hipófise</a:t>
            </a:r>
          </a:p>
        </p:txBody>
      </p:sp>
      <p:sp>
        <p:nvSpPr>
          <p:cNvPr id="31" name="Retângulo: Cantos Arredondados 16">
            <a:extLst>
              <a:ext uri="{FF2B5EF4-FFF2-40B4-BE49-F238E27FC236}">
                <a16:creationId xmlns:a16="http://schemas.microsoft.com/office/drawing/2014/main" id="{82C33328-F27E-5056-05E9-1C9896F7E49D}"/>
              </a:ext>
            </a:extLst>
          </p:cNvPr>
          <p:cNvSpPr/>
          <p:nvPr/>
        </p:nvSpPr>
        <p:spPr>
          <a:xfrm>
            <a:off x="4728861" y="4746673"/>
            <a:ext cx="948371"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TSH</a:t>
            </a:r>
          </a:p>
        </p:txBody>
      </p:sp>
      <p:sp>
        <p:nvSpPr>
          <p:cNvPr id="32" name="CaixaDeTexto 31">
            <a:extLst>
              <a:ext uri="{FF2B5EF4-FFF2-40B4-BE49-F238E27FC236}">
                <a16:creationId xmlns:a16="http://schemas.microsoft.com/office/drawing/2014/main" id="{CFFCFE41-42FF-0DA8-C8A8-20140B139F65}"/>
              </a:ext>
            </a:extLst>
          </p:cNvPr>
          <p:cNvSpPr txBox="1"/>
          <p:nvPr/>
        </p:nvSpPr>
        <p:spPr>
          <a:xfrm>
            <a:off x="3501063" y="1965633"/>
            <a:ext cx="1861427" cy="430887"/>
          </a:xfrm>
          <a:prstGeom prst="rect">
            <a:avLst/>
          </a:prstGeom>
          <a:noFill/>
        </p:spPr>
        <p:txBody>
          <a:bodyPr wrap="square">
            <a:spAutoFit/>
          </a:bodyPr>
          <a:lstStyle/>
          <a:p>
            <a:pPr algn="ctr"/>
            <a:r>
              <a:rPr lang="pt-BR" sz="2200" b="1" dirty="0">
                <a:latin typeface="Open sans"/>
              </a:rPr>
              <a:t>Hipotálamo</a:t>
            </a:r>
          </a:p>
        </p:txBody>
      </p:sp>
      <p:sp>
        <p:nvSpPr>
          <p:cNvPr id="33" name="CaixaDeTexto 32">
            <a:extLst>
              <a:ext uri="{FF2B5EF4-FFF2-40B4-BE49-F238E27FC236}">
                <a16:creationId xmlns:a16="http://schemas.microsoft.com/office/drawing/2014/main" id="{BF9934E7-8AE2-988D-8C0A-5D1B333E09D0}"/>
              </a:ext>
            </a:extLst>
          </p:cNvPr>
          <p:cNvSpPr txBox="1"/>
          <p:nvPr/>
        </p:nvSpPr>
        <p:spPr>
          <a:xfrm>
            <a:off x="8151626" y="4987280"/>
            <a:ext cx="1861427" cy="430887"/>
          </a:xfrm>
          <a:prstGeom prst="rect">
            <a:avLst/>
          </a:prstGeom>
          <a:noFill/>
        </p:spPr>
        <p:txBody>
          <a:bodyPr wrap="square">
            <a:spAutoFit/>
          </a:bodyPr>
          <a:lstStyle/>
          <a:p>
            <a:pPr algn="ctr"/>
            <a:r>
              <a:rPr lang="pt-BR" sz="2200" b="1" dirty="0">
                <a:latin typeface="Open sans"/>
              </a:rPr>
              <a:t>Tireoide</a:t>
            </a:r>
          </a:p>
        </p:txBody>
      </p:sp>
      <p:cxnSp>
        <p:nvCxnSpPr>
          <p:cNvPr id="34" name="Conector de Seta Reta 33">
            <a:extLst>
              <a:ext uri="{FF2B5EF4-FFF2-40B4-BE49-F238E27FC236}">
                <a16:creationId xmlns:a16="http://schemas.microsoft.com/office/drawing/2014/main" id="{92B3985F-F62B-0E5B-CBF2-62B4C8549470}"/>
              </a:ext>
            </a:extLst>
          </p:cNvPr>
          <p:cNvCxnSpPr>
            <a:cxnSpLocks/>
          </p:cNvCxnSpPr>
          <p:nvPr/>
        </p:nvCxnSpPr>
        <p:spPr>
          <a:xfrm>
            <a:off x="5203047" y="3494857"/>
            <a:ext cx="2" cy="114854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A5592242-CA18-ABA4-2B06-A9E275275C62}"/>
              </a:ext>
            </a:extLst>
          </p:cNvPr>
          <p:cNvCxnSpPr>
            <a:cxnSpLocks/>
          </p:cNvCxnSpPr>
          <p:nvPr/>
        </p:nvCxnSpPr>
        <p:spPr>
          <a:xfrm flipV="1">
            <a:off x="5841126" y="4069127"/>
            <a:ext cx="1150597" cy="82038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53690789-7135-06E3-939B-086C51751FD8}"/>
              </a:ext>
            </a:extLst>
          </p:cNvPr>
          <p:cNvCxnSpPr>
            <a:cxnSpLocks/>
          </p:cNvCxnSpPr>
          <p:nvPr/>
        </p:nvCxnSpPr>
        <p:spPr>
          <a:xfrm flipH="1">
            <a:off x="5945505" y="4262933"/>
            <a:ext cx="1088896" cy="7893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de Seta Reta 36">
            <a:extLst>
              <a:ext uri="{FF2B5EF4-FFF2-40B4-BE49-F238E27FC236}">
                <a16:creationId xmlns:a16="http://schemas.microsoft.com/office/drawing/2014/main" id="{72A1C1DB-454B-A9CA-B9AB-C985410CF6E6}"/>
              </a:ext>
            </a:extLst>
          </p:cNvPr>
          <p:cNvCxnSpPr>
            <a:cxnSpLocks/>
          </p:cNvCxnSpPr>
          <p:nvPr/>
        </p:nvCxnSpPr>
        <p:spPr>
          <a:xfrm flipH="1" flipV="1">
            <a:off x="5780778" y="3234900"/>
            <a:ext cx="1139353" cy="4575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tângulo: Cantos Arredondados 17">
            <a:extLst>
              <a:ext uri="{FF2B5EF4-FFF2-40B4-BE49-F238E27FC236}">
                <a16:creationId xmlns:a16="http://schemas.microsoft.com/office/drawing/2014/main" id="{19ECC0FE-BC88-5D07-590D-26B0A8C80A40}"/>
              </a:ext>
            </a:extLst>
          </p:cNvPr>
          <p:cNvSpPr/>
          <p:nvPr/>
        </p:nvSpPr>
        <p:spPr>
          <a:xfrm>
            <a:off x="7211168" y="3600358"/>
            <a:ext cx="884248" cy="5210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Open sans"/>
              </a:rPr>
              <a:t>T4</a:t>
            </a:r>
          </a:p>
        </p:txBody>
      </p:sp>
      <p:sp>
        <p:nvSpPr>
          <p:cNvPr id="39" name="Seta para Cima 38">
            <a:extLst>
              <a:ext uri="{FF2B5EF4-FFF2-40B4-BE49-F238E27FC236}">
                <a16:creationId xmlns:a16="http://schemas.microsoft.com/office/drawing/2014/main" id="{57170271-AF41-6FAD-E4FB-DD8745764CC5}"/>
              </a:ext>
            </a:extLst>
          </p:cNvPr>
          <p:cNvSpPr/>
          <p:nvPr/>
        </p:nvSpPr>
        <p:spPr>
          <a:xfrm>
            <a:off x="4602997" y="4494817"/>
            <a:ext cx="278969" cy="9388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Seta para Cima 39">
            <a:extLst>
              <a:ext uri="{FF2B5EF4-FFF2-40B4-BE49-F238E27FC236}">
                <a16:creationId xmlns:a16="http://schemas.microsoft.com/office/drawing/2014/main" id="{8F154ED2-E5A7-3CCF-2B7A-04B515EFFFB0}"/>
              </a:ext>
            </a:extLst>
          </p:cNvPr>
          <p:cNvSpPr/>
          <p:nvPr/>
        </p:nvSpPr>
        <p:spPr>
          <a:xfrm rot="10800000">
            <a:off x="7084025" y="3408148"/>
            <a:ext cx="278969" cy="9388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id="{693085E9-86EE-060E-3367-4109BE8ED452}"/>
              </a:ext>
            </a:extLst>
          </p:cNvPr>
          <p:cNvSpPr txBox="1"/>
          <p:nvPr/>
        </p:nvSpPr>
        <p:spPr>
          <a:xfrm>
            <a:off x="4431776" y="834243"/>
            <a:ext cx="6750990" cy="769441"/>
          </a:xfrm>
          <a:prstGeom prst="rect">
            <a:avLst/>
          </a:prstGeom>
          <a:noFill/>
        </p:spPr>
        <p:txBody>
          <a:bodyPr wrap="square">
            <a:spAutoFit/>
          </a:bodyPr>
          <a:lstStyle/>
          <a:p>
            <a:pPr algn="ctr"/>
            <a:r>
              <a:rPr lang="pt-BR" sz="4400" b="1" dirty="0" err="1">
                <a:solidFill>
                  <a:srgbClr val="D017BA"/>
                </a:solidFill>
                <a:effectLst>
                  <a:outerShdw blurRad="38100" dist="38100" dir="2700000" algn="tl">
                    <a:srgbClr val="000000">
                      <a:alpha val="43137"/>
                    </a:srgbClr>
                  </a:outerShdw>
                </a:effectLst>
                <a:latin typeface="League Spartan"/>
              </a:rPr>
              <a:t>Subclínico</a:t>
            </a:r>
            <a:endParaRPr lang="pt-BR" sz="4400" b="1" dirty="0">
              <a:solidFill>
                <a:srgbClr val="D017BA"/>
              </a:solidFill>
              <a:effectLst>
                <a:outerShdw blurRad="38100" dist="38100" dir="2700000" algn="tl">
                  <a:srgbClr val="000000">
                    <a:alpha val="43137"/>
                  </a:srgbClr>
                </a:outerShdw>
              </a:effectLst>
              <a:latin typeface="League Spartan"/>
            </a:endParaRPr>
          </a:p>
        </p:txBody>
      </p:sp>
      <p:sp>
        <p:nvSpPr>
          <p:cNvPr id="42" name="Seta para a Esquerda e para a Direita 41">
            <a:extLst>
              <a:ext uri="{FF2B5EF4-FFF2-40B4-BE49-F238E27FC236}">
                <a16:creationId xmlns:a16="http://schemas.microsoft.com/office/drawing/2014/main" id="{C1B7F9EE-0D69-709A-C0C2-F9D72CCBCB3D}"/>
              </a:ext>
            </a:extLst>
          </p:cNvPr>
          <p:cNvSpPr/>
          <p:nvPr/>
        </p:nvSpPr>
        <p:spPr>
          <a:xfrm>
            <a:off x="6612141" y="3754908"/>
            <a:ext cx="844520" cy="25958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Seta para a Esquerda e para a Direita 42">
            <a:extLst>
              <a:ext uri="{FF2B5EF4-FFF2-40B4-BE49-F238E27FC236}">
                <a16:creationId xmlns:a16="http://schemas.microsoft.com/office/drawing/2014/main" id="{34A47AB6-55A5-5BA2-2A95-5AD30A77A254}"/>
              </a:ext>
            </a:extLst>
          </p:cNvPr>
          <p:cNvSpPr/>
          <p:nvPr/>
        </p:nvSpPr>
        <p:spPr>
          <a:xfrm>
            <a:off x="4092237" y="4889511"/>
            <a:ext cx="836908" cy="238714"/>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Seta para Cima 43">
            <a:extLst>
              <a:ext uri="{FF2B5EF4-FFF2-40B4-BE49-F238E27FC236}">
                <a16:creationId xmlns:a16="http://schemas.microsoft.com/office/drawing/2014/main" id="{FAA40F6A-3AFB-001C-0401-E5EAA9C9C61C}"/>
              </a:ext>
            </a:extLst>
          </p:cNvPr>
          <p:cNvSpPr/>
          <p:nvPr/>
        </p:nvSpPr>
        <p:spPr>
          <a:xfrm>
            <a:off x="7030930" y="3398004"/>
            <a:ext cx="317881" cy="86978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CaixaDeTexto 44">
            <a:extLst>
              <a:ext uri="{FF2B5EF4-FFF2-40B4-BE49-F238E27FC236}">
                <a16:creationId xmlns:a16="http://schemas.microsoft.com/office/drawing/2014/main" id="{2080CE20-FCE6-E803-B793-E0E020C06ECD}"/>
              </a:ext>
            </a:extLst>
          </p:cNvPr>
          <p:cNvSpPr txBox="1"/>
          <p:nvPr/>
        </p:nvSpPr>
        <p:spPr>
          <a:xfrm>
            <a:off x="4688237" y="1372792"/>
            <a:ext cx="6750990" cy="1446550"/>
          </a:xfrm>
          <a:prstGeom prst="rect">
            <a:avLst/>
          </a:prstGeom>
          <a:noFill/>
        </p:spPr>
        <p:txBody>
          <a:bodyPr wrap="square">
            <a:spAutoFit/>
          </a:bodyPr>
          <a:lstStyle/>
          <a:p>
            <a:pPr algn="ctr"/>
            <a:r>
              <a:rPr lang="pt-BR" sz="4400" b="1" dirty="0">
                <a:solidFill>
                  <a:srgbClr val="D017BA"/>
                </a:solidFill>
                <a:effectLst>
                  <a:outerShdw blurRad="38100" dist="38100" dir="2700000" algn="tl">
                    <a:srgbClr val="000000">
                      <a:alpha val="43137"/>
                    </a:srgbClr>
                  </a:outerShdw>
                </a:effectLst>
                <a:latin typeface="League Spartan"/>
              </a:rPr>
              <a:t>Usou </a:t>
            </a:r>
            <a:r>
              <a:rPr lang="pt-BR" sz="4400" b="1" dirty="0" err="1">
                <a:solidFill>
                  <a:srgbClr val="D017BA"/>
                </a:solidFill>
                <a:effectLst>
                  <a:outerShdw blurRad="38100" dist="38100" dir="2700000" algn="tl">
                    <a:srgbClr val="000000">
                      <a:alpha val="43137"/>
                    </a:srgbClr>
                  </a:outerShdw>
                </a:effectLst>
                <a:latin typeface="League Spartan"/>
              </a:rPr>
              <a:t>levotiroxina</a:t>
            </a:r>
            <a:r>
              <a:rPr lang="pt-BR" sz="4400" b="1" dirty="0">
                <a:solidFill>
                  <a:srgbClr val="D017BA"/>
                </a:solidFill>
                <a:effectLst>
                  <a:outerShdw blurRad="38100" dist="38100" dir="2700000" algn="tl">
                    <a:srgbClr val="000000">
                      <a:alpha val="43137"/>
                    </a:srgbClr>
                  </a:outerShdw>
                </a:effectLst>
                <a:latin typeface="League Spartan"/>
              </a:rPr>
              <a:t> </a:t>
            </a:r>
          </a:p>
          <a:p>
            <a:pPr algn="ctr"/>
            <a:r>
              <a:rPr lang="pt-BR" sz="4400" b="1" dirty="0">
                <a:solidFill>
                  <a:srgbClr val="D017BA"/>
                </a:solidFill>
                <a:effectLst>
                  <a:outerShdw blurRad="38100" dist="38100" dir="2700000" algn="tl">
                    <a:srgbClr val="000000">
                      <a:alpha val="43137"/>
                    </a:srgbClr>
                  </a:outerShdw>
                </a:effectLst>
                <a:latin typeface="League Spartan"/>
              </a:rPr>
              <a:t>No dia do exame</a:t>
            </a:r>
          </a:p>
        </p:txBody>
      </p:sp>
    </p:spTree>
    <p:extLst>
      <p:ext uri="{BB962C8B-B14F-4D97-AF65-F5344CB8AC3E}">
        <p14:creationId xmlns:p14="http://schemas.microsoft.com/office/powerpoint/2010/main" val="34521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9"/>
                                        </p:tgtEl>
                                        <p:attrNameLst>
                                          <p:attrName>ppt_x</p:attrName>
                                        </p:attrNameLst>
                                      </p:cBhvr>
                                      <p:tavLst>
                                        <p:tav tm="0">
                                          <p:val>
                                            <p:strVal val="ppt_x"/>
                                          </p:val>
                                        </p:tav>
                                        <p:tav tm="100000">
                                          <p:val>
                                            <p:strVal val="ppt_x"/>
                                          </p:val>
                                        </p:tav>
                                      </p:tavLst>
                                    </p:anim>
                                    <p:anim calcmode="lin" valueType="num">
                                      <p:cBhvr additive="base">
                                        <p:cTn id="17" dur="500"/>
                                        <p:tgtEl>
                                          <p:spTgt spid="39"/>
                                        </p:tgtEl>
                                        <p:attrNameLst>
                                          <p:attrName>ppt_y</p:attrName>
                                        </p:attrNameLst>
                                      </p:cBhvr>
                                      <p:tavLst>
                                        <p:tav tm="0">
                                          <p:val>
                                            <p:strVal val="ppt_y"/>
                                          </p:val>
                                        </p:tav>
                                        <p:tav tm="100000">
                                          <p:val>
                                            <p:strVal val="1+ppt_h/2"/>
                                          </p:val>
                                        </p:tav>
                                      </p:tavLst>
                                    </p:anim>
                                    <p:set>
                                      <p:cBhvr>
                                        <p:cTn id="18" dur="1" fill="hold">
                                          <p:stCondLst>
                                            <p:cond delay="499"/>
                                          </p:stCondLst>
                                        </p:cTn>
                                        <p:tgtEl>
                                          <p:spTgt spid="39"/>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40"/>
                                        </p:tgtEl>
                                        <p:attrNameLst>
                                          <p:attrName>ppt_x</p:attrName>
                                        </p:attrNameLst>
                                      </p:cBhvr>
                                      <p:tavLst>
                                        <p:tav tm="0">
                                          <p:val>
                                            <p:strVal val="ppt_x"/>
                                          </p:val>
                                        </p:tav>
                                        <p:tav tm="100000">
                                          <p:val>
                                            <p:strVal val="ppt_x"/>
                                          </p:val>
                                        </p:tav>
                                      </p:tavLst>
                                    </p:anim>
                                    <p:anim calcmode="lin" valueType="num">
                                      <p:cBhvr additive="base">
                                        <p:cTn id="21" dur="500"/>
                                        <p:tgtEl>
                                          <p:spTgt spid="40"/>
                                        </p:tgtEl>
                                        <p:attrNameLst>
                                          <p:attrName>ppt_y</p:attrName>
                                        </p:attrNameLst>
                                      </p:cBhvr>
                                      <p:tavLst>
                                        <p:tav tm="0">
                                          <p:val>
                                            <p:strVal val="ppt_y"/>
                                          </p:val>
                                        </p:tav>
                                        <p:tav tm="100000">
                                          <p:val>
                                            <p:strVal val="1+ppt_h/2"/>
                                          </p:val>
                                        </p:tav>
                                      </p:tavLst>
                                    </p:anim>
                                    <p:set>
                                      <p:cBhvr>
                                        <p:cTn id="22" dur="1" fill="hold">
                                          <p:stCondLst>
                                            <p:cond delay="499"/>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2"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3" nodeType="clickEffect">
                                  <p:stCondLst>
                                    <p:cond delay="0"/>
                                  </p:stCondLst>
                                  <p:childTnLst>
                                    <p:anim calcmode="lin" valueType="num">
                                      <p:cBhvr additive="base">
                                        <p:cTn id="40" dur="500"/>
                                        <p:tgtEl>
                                          <p:spTgt spid="39"/>
                                        </p:tgtEl>
                                        <p:attrNameLst>
                                          <p:attrName>ppt_x</p:attrName>
                                        </p:attrNameLst>
                                      </p:cBhvr>
                                      <p:tavLst>
                                        <p:tav tm="0">
                                          <p:val>
                                            <p:strVal val="ppt_x"/>
                                          </p:val>
                                        </p:tav>
                                        <p:tav tm="100000">
                                          <p:val>
                                            <p:strVal val="ppt_x"/>
                                          </p:val>
                                        </p:tav>
                                      </p:tavLst>
                                    </p:anim>
                                    <p:anim calcmode="lin" valueType="num">
                                      <p:cBhvr additive="base">
                                        <p:cTn id="41" dur="500"/>
                                        <p:tgtEl>
                                          <p:spTgt spid="39"/>
                                        </p:tgtEl>
                                        <p:attrNameLst>
                                          <p:attrName>ppt_y</p:attrName>
                                        </p:attrNameLst>
                                      </p:cBhvr>
                                      <p:tavLst>
                                        <p:tav tm="0">
                                          <p:val>
                                            <p:strVal val="ppt_y"/>
                                          </p:val>
                                        </p:tav>
                                        <p:tav tm="100000">
                                          <p:val>
                                            <p:strVal val="1+ppt_h/2"/>
                                          </p:val>
                                        </p:tav>
                                      </p:tavLst>
                                    </p:anim>
                                    <p:set>
                                      <p:cBhvr>
                                        <p:cTn id="42" dur="1" fill="hold">
                                          <p:stCondLst>
                                            <p:cond delay="499"/>
                                          </p:stCondLst>
                                        </p:cTn>
                                        <p:tgtEl>
                                          <p:spTgt spid="39"/>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42"/>
                                        </p:tgtEl>
                                        <p:attrNameLst>
                                          <p:attrName>ppt_x</p:attrName>
                                        </p:attrNameLst>
                                      </p:cBhvr>
                                      <p:tavLst>
                                        <p:tav tm="0">
                                          <p:val>
                                            <p:strVal val="ppt_x"/>
                                          </p:val>
                                        </p:tav>
                                        <p:tav tm="100000">
                                          <p:val>
                                            <p:strVal val="ppt_x"/>
                                          </p:val>
                                        </p:tav>
                                      </p:tavLst>
                                    </p:anim>
                                    <p:anim calcmode="lin" valueType="num">
                                      <p:cBhvr additive="base">
                                        <p:cTn id="45" dur="500"/>
                                        <p:tgtEl>
                                          <p:spTgt spid="42"/>
                                        </p:tgtEl>
                                        <p:attrNameLst>
                                          <p:attrName>ppt_y</p:attrName>
                                        </p:attrNameLst>
                                      </p:cBhvr>
                                      <p:tavLst>
                                        <p:tav tm="0">
                                          <p:val>
                                            <p:strVal val="ppt_y"/>
                                          </p:val>
                                        </p:tav>
                                        <p:tav tm="100000">
                                          <p:val>
                                            <p:strVal val="1+ppt_h/2"/>
                                          </p:val>
                                        </p:tav>
                                      </p:tavLst>
                                    </p:anim>
                                    <p:set>
                                      <p:cBhvr>
                                        <p:cTn id="46" dur="1" fill="hold">
                                          <p:stCondLst>
                                            <p:cond delay="499"/>
                                          </p:stCondLst>
                                        </p:cTn>
                                        <p:tgtEl>
                                          <p:spTgt spid="42"/>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41"/>
                                        </p:tgtEl>
                                        <p:attrNameLst>
                                          <p:attrName>ppt_x</p:attrName>
                                        </p:attrNameLst>
                                      </p:cBhvr>
                                      <p:tavLst>
                                        <p:tav tm="0">
                                          <p:val>
                                            <p:strVal val="ppt_x"/>
                                          </p:val>
                                        </p:tav>
                                        <p:tav tm="100000">
                                          <p:val>
                                            <p:strVal val="ppt_x"/>
                                          </p:val>
                                        </p:tav>
                                      </p:tavLst>
                                    </p:anim>
                                    <p:anim calcmode="lin" valueType="num">
                                      <p:cBhvr additive="base">
                                        <p:cTn id="49" dur="500"/>
                                        <p:tgtEl>
                                          <p:spTgt spid="41"/>
                                        </p:tgtEl>
                                        <p:attrNameLst>
                                          <p:attrName>ppt_y</p:attrName>
                                        </p:attrNameLst>
                                      </p:cBhvr>
                                      <p:tavLst>
                                        <p:tav tm="0">
                                          <p:val>
                                            <p:strVal val="ppt_y"/>
                                          </p:val>
                                        </p:tav>
                                        <p:tav tm="100000">
                                          <p:val>
                                            <p:strVal val="1+ppt_h/2"/>
                                          </p:val>
                                        </p:tav>
                                      </p:tavLst>
                                    </p:anim>
                                    <p:set>
                                      <p:cBhvr>
                                        <p:cTn id="50" dur="1" fill="hold">
                                          <p:stCondLst>
                                            <p:cond delay="499"/>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9" grpId="2" animBg="1"/>
      <p:bldP spid="39" grpId="3" animBg="1"/>
      <p:bldP spid="40" grpId="0" animBg="1"/>
      <p:bldP spid="40" grpId="1" animBg="1"/>
      <p:bldP spid="41" grpId="0"/>
      <p:bldP spid="41" grpId="1"/>
      <p:bldP spid="42" grpId="0" animBg="1"/>
      <p:bldP spid="42" grpId="1" animBg="1"/>
      <p:bldP spid="43" grpId="0" animBg="1"/>
      <p:bldP spid="4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1DB237D1-1820-9184-1226-311823160C85}"/>
              </a:ext>
            </a:extLst>
          </p:cNvPr>
          <p:cNvSpPr txBox="1"/>
          <p:nvPr/>
        </p:nvSpPr>
        <p:spPr>
          <a:xfrm>
            <a:off x="5872557" y="597943"/>
            <a:ext cx="2384802" cy="830997"/>
          </a:xfrm>
          <a:prstGeom prst="rect">
            <a:avLst/>
          </a:prstGeom>
          <a:noFill/>
        </p:spPr>
        <p:txBody>
          <a:bodyPr wrap="square">
            <a:spAutoFit/>
          </a:bodyPr>
          <a:lstStyle/>
          <a:p>
            <a:pPr marL="342900" indent="-342900">
              <a:buFontTx/>
              <a:buChar char="-"/>
            </a:pPr>
            <a:r>
              <a:rPr lang="pt-BR" sz="2400" b="1" i="0" strike="noStrike">
                <a:effectLst/>
              </a:rPr>
              <a:t>Xantelasma: </a:t>
            </a:r>
          </a:p>
          <a:p>
            <a:r>
              <a:rPr lang="pt-BR" sz="2400" i="0" strike="noStrike">
                <a:effectLst/>
              </a:rPr>
              <a:t>nas pálpebras.</a:t>
            </a:r>
          </a:p>
        </p:txBody>
      </p:sp>
      <p:pic>
        <p:nvPicPr>
          <p:cNvPr id="12" name="Picture 2" descr="Atlas Entry - Xanthelasma">
            <a:extLst>
              <a:ext uri="{FF2B5EF4-FFF2-40B4-BE49-F238E27FC236}">
                <a16:creationId xmlns:a16="http://schemas.microsoft.com/office/drawing/2014/main" id="{87B4BDFE-FBC6-E73E-17AC-7396C68C8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977" y="103508"/>
            <a:ext cx="2914091" cy="19505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E80E09BF-0EA3-C645-4E69-718B27D9AE9D}"/>
              </a:ext>
            </a:extLst>
          </p:cNvPr>
          <p:cNvPicPr>
            <a:picLocks noChangeAspect="1"/>
          </p:cNvPicPr>
          <p:nvPr/>
        </p:nvPicPr>
        <p:blipFill>
          <a:blip r:embed="rId3"/>
          <a:stretch>
            <a:fillRect/>
          </a:stretch>
        </p:blipFill>
        <p:spPr>
          <a:xfrm>
            <a:off x="6144780" y="2060782"/>
            <a:ext cx="5370786" cy="2438167"/>
          </a:xfrm>
          <a:prstGeom prst="rect">
            <a:avLst/>
          </a:prstGeom>
        </p:spPr>
      </p:pic>
      <p:pic>
        <p:nvPicPr>
          <p:cNvPr id="3074" name="Picture 2" descr="Milium: o que é, como retirar e prevenir-se desses carocinhos no rosto">
            <a:extLst>
              <a:ext uri="{FF2B5EF4-FFF2-40B4-BE49-F238E27FC236}">
                <a16:creationId xmlns:a16="http://schemas.microsoft.com/office/drawing/2014/main" id="{BEBE44B3-0E32-B4EB-EE15-56EE5B8F4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214" y="4703182"/>
            <a:ext cx="1472119" cy="1964644"/>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44C1563E-FFFC-D31B-A10A-EF16ADAB77AE}"/>
              </a:ext>
            </a:extLst>
          </p:cNvPr>
          <p:cNvSpPr txBox="1"/>
          <p:nvPr/>
        </p:nvSpPr>
        <p:spPr>
          <a:xfrm>
            <a:off x="4836859" y="5059728"/>
            <a:ext cx="3420500" cy="1200329"/>
          </a:xfrm>
          <a:prstGeom prst="rect">
            <a:avLst/>
          </a:prstGeom>
          <a:noFill/>
        </p:spPr>
        <p:txBody>
          <a:bodyPr wrap="square">
            <a:spAutoFit/>
          </a:bodyPr>
          <a:lstStyle/>
          <a:p>
            <a:pPr algn="ctr"/>
            <a:r>
              <a:rPr lang="pt-BR" b="0" i="0" u="none" strike="noStrike" dirty="0">
                <a:solidFill>
                  <a:schemeClr val="bg1"/>
                </a:solidFill>
                <a:effectLst/>
                <a:latin typeface="Google Sans"/>
              </a:rPr>
              <a:t>Não confundir com </a:t>
            </a:r>
            <a:r>
              <a:rPr lang="pt-BR" b="0" i="0" u="none" strike="noStrike" dirty="0" err="1">
                <a:solidFill>
                  <a:schemeClr val="bg1"/>
                </a:solidFill>
                <a:effectLst/>
                <a:latin typeface="Google Sans"/>
              </a:rPr>
              <a:t>Milium</a:t>
            </a:r>
            <a:r>
              <a:rPr lang="pt-BR" b="0" i="0" u="none" strike="noStrike" dirty="0">
                <a:solidFill>
                  <a:schemeClr val="bg1"/>
                </a:solidFill>
                <a:effectLst/>
                <a:latin typeface="Google Sans"/>
              </a:rPr>
              <a:t>: </a:t>
            </a:r>
          </a:p>
          <a:p>
            <a:pPr algn="ctr"/>
            <a:r>
              <a:rPr lang="pt-BR" b="0" i="0" u="none" strike="noStrike" dirty="0">
                <a:solidFill>
                  <a:schemeClr val="bg1"/>
                </a:solidFill>
                <a:effectLst/>
                <a:latin typeface="Google Sans"/>
              </a:rPr>
              <a:t>pequenos cistos ou pápulas de queratina, cor amarelada ou esbranquiçada na pele</a:t>
            </a:r>
            <a:endParaRPr lang="pt-BR" dirty="0">
              <a:solidFill>
                <a:schemeClr val="bg1"/>
              </a:solidFill>
            </a:endParaRPr>
          </a:p>
        </p:txBody>
      </p:sp>
      <p:sp>
        <p:nvSpPr>
          <p:cNvPr id="18" name="CaixaDeTexto 17">
            <a:extLst>
              <a:ext uri="{FF2B5EF4-FFF2-40B4-BE49-F238E27FC236}">
                <a16:creationId xmlns:a16="http://schemas.microsoft.com/office/drawing/2014/main" id="{52208875-4BAE-AE6F-E60C-2AAC37E7AECF}"/>
              </a:ext>
            </a:extLst>
          </p:cNvPr>
          <p:cNvSpPr txBox="1"/>
          <p:nvPr/>
        </p:nvSpPr>
        <p:spPr>
          <a:xfrm>
            <a:off x="7599250" y="6477493"/>
            <a:ext cx="3285378" cy="276999"/>
          </a:xfrm>
          <a:prstGeom prst="rect">
            <a:avLst/>
          </a:prstGeom>
          <a:noFill/>
        </p:spPr>
        <p:txBody>
          <a:bodyPr wrap="square">
            <a:spAutoFit/>
          </a:bodyPr>
          <a:lstStyle/>
          <a:p>
            <a:r>
              <a:rPr lang="pt-BR" sz="1200" b="0" i="0" u="none" strike="noStrike" dirty="0">
                <a:solidFill>
                  <a:srgbClr val="212121"/>
                </a:solidFill>
                <a:effectLst/>
                <a:latin typeface="BlinkMacSystemFont"/>
              </a:rPr>
              <a:t>Ann </a:t>
            </a:r>
            <a:r>
              <a:rPr lang="pt-BR" sz="1200" b="0" i="0" u="none" strike="noStrike" dirty="0" err="1">
                <a:solidFill>
                  <a:srgbClr val="212121"/>
                </a:solidFill>
                <a:effectLst/>
                <a:latin typeface="BlinkMacSystemFont"/>
              </a:rPr>
              <a:t>Plast</a:t>
            </a:r>
            <a:r>
              <a:rPr lang="pt-BR" sz="1200" b="0" i="0" u="none" strike="noStrike" dirty="0">
                <a:solidFill>
                  <a:srgbClr val="212121"/>
                </a:solidFill>
                <a:effectLst/>
                <a:latin typeface="BlinkMacSystemFont"/>
              </a:rPr>
              <a:t> </a:t>
            </a:r>
            <a:r>
              <a:rPr lang="pt-BR" sz="1200" b="0" i="0" u="none" strike="noStrike" dirty="0" err="1">
                <a:solidFill>
                  <a:srgbClr val="212121"/>
                </a:solidFill>
                <a:effectLst/>
                <a:latin typeface="BlinkMacSystemFont"/>
              </a:rPr>
              <a:t>Surg</a:t>
            </a:r>
            <a:r>
              <a:rPr lang="pt-BR" sz="1200" b="0" i="0" u="none" strike="noStrike" dirty="0">
                <a:solidFill>
                  <a:srgbClr val="212121"/>
                </a:solidFill>
                <a:effectLst/>
                <a:latin typeface="BlinkMacSystemFont"/>
              </a:rPr>
              <a:t>. 2018 Feb;80(2S </a:t>
            </a:r>
            <a:r>
              <a:rPr lang="pt-BR" sz="1200" b="0" i="0" u="none" strike="noStrike" dirty="0" err="1">
                <a:solidFill>
                  <a:srgbClr val="212121"/>
                </a:solidFill>
                <a:effectLst/>
                <a:latin typeface="BlinkMacSystemFont"/>
              </a:rPr>
              <a:t>Suppl</a:t>
            </a:r>
            <a:r>
              <a:rPr lang="pt-BR" sz="1200" b="0" i="0" u="none" strike="noStrike" dirty="0">
                <a:solidFill>
                  <a:srgbClr val="212121"/>
                </a:solidFill>
                <a:effectLst/>
                <a:latin typeface="BlinkMacSystemFont"/>
              </a:rPr>
              <a:t> 1):S84-S86. </a:t>
            </a:r>
            <a:endParaRPr lang="pt-BR" sz="1200" dirty="0"/>
          </a:p>
        </p:txBody>
      </p:sp>
      <p:pic>
        <p:nvPicPr>
          <p:cNvPr id="13" name="Picture 2">
            <a:extLst>
              <a:ext uri="{FF2B5EF4-FFF2-40B4-BE49-F238E27FC236}">
                <a16:creationId xmlns:a16="http://schemas.microsoft.com/office/drawing/2014/main" id="{E72471F8-E1B8-9B76-D0D5-3EC560FE1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77" y="110227"/>
            <a:ext cx="2938750" cy="1950555"/>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E72F8A32-EE1E-207B-AA2A-38B97D98C423}"/>
              </a:ext>
            </a:extLst>
          </p:cNvPr>
          <p:cNvSpPr/>
          <p:nvPr/>
        </p:nvSpPr>
        <p:spPr>
          <a:xfrm>
            <a:off x="1206647" y="2070639"/>
            <a:ext cx="2021259" cy="369332"/>
          </a:xfrm>
          <a:prstGeom prst="rect">
            <a:avLst/>
          </a:prstGeom>
        </p:spPr>
        <p:txBody>
          <a:bodyPr wrap="none">
            <a:spAutoFit/>
          </a:bodyPr>
          <a:lstStyle/>
          <a:p>
            <a:r>
              <a:rPr lang="pt-BR" dirty="0"/>
              <a:t>Xantoma tendinoso</a:t>
            </a:r>
          </a:p>
        </p:txBody>
      </p:sp>
      <p:pic>
        <p:nvPicPr>
          <p:cNvPr id="15" name="Picture 2" descr="Xanthomas and Abnormalities of Lipid Metabolism and Storage | SpringerLink">
            <a:extLst>
              <a:ext uri="{FF2B5EF4-FFF2-40B4-BE49-F238E27FC236}">
                <a16:creationId xmlns:a16="http://schemas.microsoft.com/office/drawing/2014/main" id="{0C54E500-5524-8425-215D-EBECEF2923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0868" y="2458955"/>
            <a:ext cx="2343567" cy="205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637E8FA-D833-9D8E-6BF3-5EB6861D82B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7" name="Agrupar 6">
            <a:extLst>
              <a:ext uri="{FF2B5EF4-FFF2-40B4-BE49-F238E27FC236}">
                <a16:creationId xmlns:a16="http://schemas.microsoft.com/office/drawing/2014/main" id="{B6363D2C-D6D2-D8AE-8C02-CA5BAE298BF6}"/>
              </a:ext>
            </a:extLst>
          </p:cNvPr>
          <p:cNvGrpSpPr/>
          <p:nvPr/>
        </p:nvGrpSpPr>
        <p:grpSpPr>
          <a:xfrm>
            <a:off x="425846" y="4078368"/>
            <a:ext cx="11961162" cy="4075486"/>
            <a:chOff x="425846" y="4078368"/>
            <a:chExt cx="11961162" cy="4075486"/>
          </a:xfrm>
        </p:grpSpPr>
        <p:grpSp>
          <p:nvGrpSpPr>
            <p:cNvPr id="8" name="Agrupar 7">
              <a:extLst>
                <a:ext uri="{FF2B5EF4-FFF2-40B4-BE49-F238E27FC236}">
                  <a16:creationId xmlns:a16="http://schemas.microsoft.com/office/drawing/2014/main" id="{757C49D9-82B3-1BF5-B039-08073761277B}"/>
                </a:ext>
              </a:extLst>
            </p:cNvPr>
            <p:cNvGrpSpPr/>
            <p:nvPr/>
          </p:nvGrpSpPr>
          <p:grpSpPr>
            <a:xfrm>
              <a:off x="425846" y="4078368"/>
              <a:ext cx="11961162" cy="4075486"/>
              <a:chOff x="481574" y="4614411"/>
              <a:chExt cx="11961162" cy="4075486"/>
            </a:xfrm>
          </p:grpSpPr>
          <p:sp>
            <p:nvSpPr>
              <p:cNvPr id="10" name="Retângulo Arredondado 9">
                <a:extLst>
                  <a:ext uri="{FF2B5EF4-FFF2-40B4-BE49-F238E27FC236}">
                    <a16:creationId xmlns:a16="http://schemas.microsoft.com/office/drawing/2014/main" id="{A925A962-36E4-9CED-387D-3AEF79C8A59C}"/>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Maçã vermelha em fundo branco&#10;&#10;Descrição gerada automaticamente com confiança média">
                <a:extLst>
                  <a:ext uri="{FF2B5EF4-FFF2-40B4-BE49-F238E27FC236}">
                    <a16:creationId xmlns:a16="http://schemas.microsoft.com/office/drawing/2014/main" id="{340CB558-4751-DC30-4B86-D477EB4A49EA}"/>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2" name="Imagem 11" descr="Texto&#10;&#10;Descrição gerada automaticamente com confiança média">
                <a:extLst>
                  <a:ext uri="{FF2B5EF4-FFF2-40B4-BE49-F238E27FC236}">
                    <a16:creationId xmlns:a16="http://schemas.microsoft.com/office/drawing/2014/main" id="{C721C0B9-E940-7273-7D29-57D168FA5731}"/>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9" name="Imagem 8" descr="Texto&#10;&#10;Descrição gerada automaticamente com confiança baixa">
              <a:extLst>
                <a:ext uri="{FF2B5EF4-FFF2-40B4-BE49-F238E27FC236}">
                  <a16:creationId xmlns:a16="http://schemas.microsoft.com/office/drawing/2014/main" id="{46580174-D601-B361-C4C4-AD1CB61FFD0E}"/>
                </a:ext>
              </a:extLst>
            </p:cNvPr>
            <p:cNvPicPr>
              <a:picLocks noChangeAspect="1"/>
            </p:cNvPicPr>
            <p:nvPr/>
          </p:nvPicPr>
          <p:blipFill>
            <a:blip r:embed="rId5"/>
            <a:stretch>
              <a:fillRect/>
            </a:stretch>
          </p:blipFill>
          <p:spPr>
            <a:xfrm>
              <a:off x="910495" y="5742765"/>
              <a:ext cx="2323995" cy="746691"/>
            </a:xfrm>
            <a:prstGeom prst="rect">
              <a:avLst/>
            </a:prstGeom>
          </p:spPr>
        </p:pic>
      </p:grpSp>
      <p:pic>
        <p:nvPicPr>
          <p:cNvPr id="5" name="Imagem 4">
            <a:extLst>
              <a:ext uri="{FF2B5EF4-FFF2-40B4-BE49-F238E27FC236}">
                <a16:creationId xmlns:a16="http://schemas.microsoft.com/office/drawing/2014/main" id="{397B2654-5669-4D87-80E9-1EBFC659D7B4}"/>
              </a:ext>
            </a:extLst>
          </p:cNvPr>
          <p:cNvPicPr>
            <a:picLocks noChangeAspect="1"/>
          </p:cNvPicPr>
          <p:nvPr/>
        </p:nvPicPr>
        <p:blipFill>
          <a:blip r:embed="rId6"/>
          <a:stretch>
            <a:fillRect/>
          </a:stretch>
        </p:blipFill>
        <p:spPr>
          <a:xfrm>
            <a:off x="268138" y="1213701"/>
            <a:ext cx="6637644" cy="3824050"/>
          </a:xfrm>
          <a:prstGeom prst="rect">
            <a:avLst/>
          </a:prstGeom>
        </p:spPr>
      </p:pic>
      <p:sp>
        <p:nvSpPr>
          <p:cNvPr id="6" name="CaixaDeTexto 5">
            <a:extLst>
              <a:ext uri="{FF2B5EF4-FFF2-40B4-BE49-F238E27FC236}">
                <a16:creationId xmlns:a16="http://schemas.microsoft.com/office/drawing/2014/main" id="{CC6109A7-CA6A-4679-B913-DB1312C6783E}"/>
              </a:ext>
            </a:extLst>
          </p:cNvPr>
          <p:cNvSpPr txBox="1"/>
          <p:nvPr/>
        </p:nvSpPr>
        <p:spPr>
          <a:xfrm>
            <a:off x="606573" y="6367180"/>
            <a:ext cx="6100010" cy="276999"/>
          </a:xfrm>
          <a:prstGeom prst="rect">
            <a:avLst/>
          </a:prstGeom>
          <a:noFill/>
        </p:spPr>
        <p:txBody>
          <a:bodyPr wrap="square">
            <a:spAutoFit/>
          </a:bodyPr>
          <a:lstStyle/>
          <a:p>
            <a:r>
              <a:rPr lang="pt-BR" sz="1200" b="0" i="0" dirty="0">
                <a:effectLst/>
                <a:latin typeface="Open sans" panose="020B0606030504020204" pitchFamily="34" charset="0"/>
                <a:ea typeface="Open sans" panose="020B0606030504020204" pitchFamily="34" charset="0"/>
                <a:cs typeface="Open sans" panose="020B0606030504020204" pitchFamily="34" charset="0"/>
              </a:rPr>
              <a:t>BBA Clin. 2017 </a:t>
            </a:r>
            <a:r>
              <a:rPr lang="pt-BR" sz="1200" b="0" i="0" dirty="0" err="1">
                <a:effectLst/>
                <a:latin typeface="Open sans" panose="020B0606030504020204" pitchFamily="34" charset="0"/>
                <a:ea typeface="Open sans" panose="020B0606030504020204" pitchFamily="34" charset="0"/>
                <a:cs typeface="Open sans" panose="020B0606030504020204" pitchFamily="34" charset="0"/>
              </a:rPr>
              <a:t>Apr</a:t>
            </a:r>
            <a:r>
              <a:rPr lang="pt-BR" sz="1200" b="0" i="0" dirty="0">
                <a:effectLst/>
                <a:latin typeface="Open sans" panose="020B0606030504020204" pitchFamily="34" charset="0"/>
                <a:ea typeface="Open sans" panose="020B0606030504020204" pitchFamily="34" charset="0"/>
                <a:cs typeface="Open sans" panose="020B0606030504020204" pitchFamily="34" charset="0"/>
              </a:rPr>
              <a:t> 4;7:127-140.</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aixaDeTexto 2">
            <a:extLst>
              <a:ext uri="{FF2B5EF4-FFF2-40B4-BE49-F238E27FC236}">
                <a16:creationId xmlns:a16="http://schemas.microsoft.com/office/drawing/2014/main" id="{C1A0E570-9F04-5D95-7602-F35D87860C0E}"/>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Tratamento</a:t>
            </a:r>
            <a:endParaRPr lang="pt-BR" sz="3600" b="1" dirty="0">
              <a:solidFill>
                <a:srgbClr val="991919"/>
              </a:solidFill>
              <a:latin typeface="DIN Next LT Pro Bold" panose="020B0503020203050203" pitchFamily="34" charset="77"/>
            </a:endParaRPr>
          </a:p>
        </p:txBody>
      </p:sp>
      <p:pic>
        <p:nvPicPr>
          <p:cNvPr id="16" name="Picture 2" descr="Castanha do Pará ou Castanha do Brasil, não pode faltar em sua mesa. - Rei  das Castanhas :: O maior distribuidor de frutas secas e castanhas do  Centro-Oeste :: Atacado e Varejo">
            <a:extLst>
              <a:ext uri="{FF2B5EF4-FFF2-40B4-BE49-F238E27FC236}">
                <a16:creationId xmlns:a16="http://schemas.microsoft.com/office/drawing/2014/main" id="{7A81EF66-463B-5111-F5F1-703FE389A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856" y="1063514"/>
            <a:ext cx="2020567" cy="1349043"/>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a:extLst>
              <a:ext uri="{FF2B5EF4-FFF2-40B4-BE49-F238E27FC236}">
                <a16:creationId xmlns:a16="http://schemas.microsoft.com/office/drawing/2014/main" id="{C1FF619B-28AA-308E-E7D0-8936ED5E6778}"/>
              </a:ext>
            </a:extLst>
          </p:cNvPr>
          <p:cNvSpPr/>
          <p:nvPr/>
        </p:nvSpPr>
        <p:spPr>
          <a:xfrm>
            <a:off x="9317998" y="783964"/>
            <a:ext cx="2605864" cy="1569660"/>
          </a:xfrm>
          <a:prstGeom prst="rect">
            <a:avLst/>
          </a:prstGeom>
        </p:spPr>
        <p:txBody>
          <a:bodyPr wrap="square">
            <a:spAutoFit/>
          </a:bodyPr>
          <a:lstStyle/>
          <a:p>
            <a:pPr algn="ctr"/>
            <a:r>
              <a:rPr lang="pt-BR" sz="2400" b="0" i="0" u="none" strike="noStrike">
                <a:solidFill>
                  <a:srgbClr val="2C2C2C"/>
                </a:solidFill>
                <a:effectLst/>
              </a:rPr>
              <a:t>Selênio: 1 unidade (10g) de castanha do </a:t>
            </a:r>
            <a:r>
              <a:rPr lang="pt-BR" sz="2400">
                <a:solidFill>
                  <a:srgbClr val="2C2C2C"/>
                </a:solidFill>
              </a:rPr>
              <a:t>Brasil </a:t>
            </a:r>
            <a:r>
              <a:rPr lang="pt-BR" sz="2400" b="0" i="0" u="none" strike="noStrike">
                <a:solidFill>
                  <a:srgbClr val="2C2C2C"/>
                </a:solidFill>
                <a:effectLst/>
              </a:rPr>
              <a:t>tem </a:t>
            </a:r>
          </a:p>
          <a:p>
            <a:pPr algn="ctr"/>
            <a:r>
              <a:rPr lang="pt-BR" sz="2400" b="0" i="0" u="none" strike="noStrike">
                <a:solidFill>
                  <a:srgbClr val="2C2C2C"/>
                </a:solidFill>
                <a:effectLst/>
              </a:rPr>
              <a:t>338 µ</a:t>
            </a:r>
            <a:r>
              <a:rPr lang="pt-BR" sz="2400" b="0" i="0" u="none" strike="noStrike" err="1">
                <a:solidFill>
                  <a:srgbClr val="2C2C2C"/>
                </a:solidFill>
                <a:effectLst/>
              </a:rPr>
              <a:t>g</a:t>
            </a:r>
            <a:endParaRPr lang="pt-BR" sz="2400"/>
          </a:p>
        </p:txBody>
      </p:sp>
      <p:sp>
        <p:nvSpPr>
          <p:cNvPr id="18" name="Retângulo 17">
            <a:extLst>
              <a:ext uri="{FF2B5EF4-FFF2-40B4-BE49-F238E27FC236}">
                <a16:creationId xmlns:a16="http://schemas.microsoft.com/office/drawing/2014/main" id="{8B08D1F9-3B3A-7308-1C8A-3F98D1B71CFE}"/>
              </a:ext>
            </a:extLst>
          </p:cNvPr>
          <p:cNvSpPr/>
          <p:nvPr/>
        </p:nvSpPr>
        <p:spPr>
          <a:xfrm>
            <a:off x="7870720" y="2942979"/>
            <a:ext cx="3356341" cy="830997"/>
          </a:xfrm>
          <a:prstGeom prst="rect">
            <a:avLst/>
          </a:prstGeom>
          <a:ln w="38100">
            <a:solidFill>
              <a:srgbClr val="991919"/>
            </a:solidFill>
          </a:ln>
        </p:spPr>
        <p:txBody>
          <a:bodyPr wrap="square">
            <a:spAutoFit/>
          </a:bodyPr>
          <a:lstStyle/>
          <a:p>
            <a:pPr algn="ctr"/>
            <a:r>
              <a:rPr lang="pt-BR" sz="2400"/>
              <a:t>﻿</a:t>
            </a:r>
            <a:r>
              <a:rPr lang="pt-BR" sz="2400" b="1"/>
              <a:t>Limite tolerável:</a:t>
            </a:r>
            <a:endParaRPr lang="pt-BR" sz="2400"/>
          </a:p>
          <a:p>
            <a:pPr marL="285750" indent="-285750" algn="ctr">
              <a:buFontTx/>
              <a:buChar char="-"/>
            </a:pPr>
            <a:r>
              <a:rPr lang="pt-BR" sz="2400" err="1"/>
              <a:t>DRIs</a:t>
            </a:r>
            <a:r>
              <a:rPr lang="pt-BR" sz="2400"/>
              <a:t>: 400 </a:t>
            </a:r>
            <a:r>
              <a:rPr lang="pt-BR" sz="2400" err="1"/>
              <a:t>μg</a:t>
            </a:r>
            <a:r>
              <a:rPr lang="pt-BR" sz="2400"/>
              <a:t>/dia </a:t>
            </a:r>
          </a:p>
        </p:txBody>
      </p:sp>
      <p:sp>
        <p:nvSpPr>
          <p:cNvPr id="19" name="Retângulo 18">
            <a:extLst>
              <a:ext uri="{FF2B5EF4-FFF2-40B4-BE49-F238E27FC236}">
                <a16:creationId xmlns:a16="http://schemas.microsoft.com/office/drawing/2014/main" id="{C7686546-19B5-8668-0E06-BAF24153F921}"/>
              </a:ext>
            </a:extLst>
          </p:cNvPr>
          <p:cNvSpPr/>
          <p:nvPr/>
        </p:nvSpPr>
        <p:spPr>
          <a:xfrm>
            <a:off x="7797740" y="3837422"/>
            <a:ext cx="3209365" cy="1200329"/>
          </a:xfrm>
          <a:prstGeom prst="rect">
            <a:avLst/>
          </a:prstGeom>
        </p:spPr>
        <p:txBody>
          <a:bodyPr wrap="square">
            <a:spAutoFit/>
          </a:bodyPr>
          <a:lstStyle/>
          <a:p>
            <a:pPr marL="285750" indent="-285750" algn="ctr">
              <a:buFontTx/>
              <a:buChar char="-"/>
            </a:pPr>
            <a:r>
              <a:rPr lang="pt-BR" sz="2400" dirty="0">
                <a:solidFill>
                  <a:srgbClr val="000000"/>
                </a:solidFill>
              </a:rPr>
              <a:t>Selênio quelato</a:t>
            </a:r>
            <a:br>
              <a:rPr lang="pt-BR" sz="2400" dirty="0">
                <a:solidFill>
                  <a:srgbClr val="000000"/>
                </a:solidFill>
              </a:rPr>
            </a:br>
            <a:r>
              <a:rPr lang="pt-BR" sz="2400" dirty="0">
                <a:solidFill>
                  <a:srgbClr val="000000"/>
                </a:solidFill>
              </a:rPr>
              <a:t>- </a:t>
            </a:r>
            <a:r>
              <a:rPr lang="pt-BR" sz="2400" dirty="0" err="1">
                <a:solidFill>
                  <a:srgbClr val="000000"/>
                </a:solidFill>
              </a:rPr>
              <a:t>Selenocisteína</a:t>
            </a:r>
            <a:endParaRPr lang="pt-BR" sz="2400" dirty="0">
              <a:solidFill>
                <a:srgbClr val="000000"/>
              </a:solidFill>
            </a:endParaRPr>
          </a:p>
          <a:p>
            <a:pPr marL="285750" indent="-285750" algn="ctr">
              <a:buFontTx/>
              <a:buChar char="-"/>
            </a:pPr>
            <a:r>
              <a:rPr lang="pt-BR" sz="2400" dirty="0" err="1"/>
              <a:t>Selenometionina</a:t>
            </a:r>
            <a:endParaRPr lang="pt-BR" sz="2400" dirty="0"/>
          </a:p>
        </p:txBody>
      </p:sp>
      <p:pic>
        <p:nvPicPr>
          <p:cNvPr id="20" name="Picture 4" descr="Fabrica de productos Farmacêuticos | Farmacapsulas">
            <a:extLst>
              <a:ext uri="{FF2B5EF4-FFF2-40B4-BE49-F238E27FC236}">
                <a16:creationId xmlns:a16="http://schemas.microsoft.com/office/drawing/2014/main" id="{A699E303-D394-1EA6-9E26-331C75DB1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7729" y="3525865"/>
            <a:ext cx="813174" cy="824074"/>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4686B556-DC3E-02E0-1B9B-64FA5162C1ED}"/>
              </a:ext>
            </a:extLst>
          </p:cNvPr>
          <p:cNvSpPr/>
          <p:nvPr/>
        </p:nvSpPr>
        <p:spPr>
          <a:xfrm>
            <a:off x="606573" y="6548555"/>
            <a:ext cx="3055645" cy="276999"/>
          </a:xfrm>
          <a:prstGeom prst="rect">
            <a:avLst/>
          </a:prstGeom>
        </p:spPr>
        <p:txBody>
          <a:bodyPr wrap="none">
            <a:spAutoFit/>
          </a:bodyPr>
          <a:lstStyle/>
          <a:p>
            <a:r>
              <a:rPr lang="pt-BR" sz="1200" b="0" i="0" u="none" strike="noStrike" dirty="0">
                <a:solidFill>
                  <a:srgbClr val="212121"/>
                </a:solidFill>
                <a:effectLst/>
                <a:latin typeface="BlinkMacSystemFont"/>
              </a:rPr>
              <a:t>Nat </a:t>
            </a:r>
            <a:r>
              <a:rPr lang="pt-BR" sz="1200" b="0" i="0" u="none" strike="noStrike" dirty="0" err="1">
                <a:solidFill>
                  <a:srgbClr val="212121"/>
                </a:solidFill>
                <a:effectLst/>
                <a:latin typeface="BlinkMacSystemFont"/>
              </a:rPr>
              <a:t>Rev</a:t>
            </a:r>
            <a:r>
              <a:rPr lang="pt-BR" sz="1200" b="0" i="0" u="none" strike="noStrike" dirty="0">
                <a:solidFill>
                  <a:srgbClr val="212121"/>
                </a:solidFill>
                <a:effectLst/>
                <a:latin typeface="BlinkMacSystemFont"/>
              </a:rPr>
              <a:t> </a:t>
            </a:r>
            <a:r>
              <a:rPr lang="pt-BR" sz="1200" b="0" i="0" u="none" strike="noStrike" dirty="0" err="1">
                <a:solidFill>
                  <a:srgbClr val="212121"/>
                </a:solidFill>
                <a:effectLst/>
                <a:latin typeface="BlinkMacSystemFont"/>
              </a:rPr>
              <a:t>Endocrinol</a:t>
            </a:r>
            <a:r>
              <a:rPr lang="pt-BR" sz="1200" b="0" i="0" u="none" strike="noStrike" dirty="0">
                <a:solidFill>
                  <a:srgbClr val="212121"/>
                </a:solidFill>
                <a:effectLst/>
                <a:latin typeface="BlinkMacSystemFont"/>
              </a:rPr>
              <a:t>. 2020 Mar;16(3):165-176. </a:t>
            </a:r>
            <a:endParaRPr lang="pt-BR" sz="1200" dirty="0"/>
          </a:p>
        </p:txBody>
      </p:sp>
    </p:spTree>
    <p:extLst>
      <p:ext uri="{BB962C8B-B14F-4D97-AF65-F5344CB8AC3E}">
        <p14:creationId xmlns:p14="http://schemas.microsoft.com/office/powerpoint/2010/main" val="3852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824A71B8-48D3-7094-D185-F0C499D8611F}"/>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4" name="Agrupar 13">
            <a:extLst>
              <a:ext uri="{FF2B5EF4-FFF2-40B4-BE49-F238E27FC236}">
                <a16:creationId xmlns:a16="http://schemas.microsoft.com/office/drawing/2014/main" id="{5D2331AB-34EB-D3CE-3B65-7776B0C1CA9D}"/>
              </a:ext>
            </a:extLst>
          </p:cNvPr>
          <p:cNvGrpSpPr/>
          <p:nvPr/>
        </p:nvGrpSpPr>
        <p:grpSpPr>
          <a:xfrm>
            <a:off x="425846" y="4078368"/>
            <a:ext cx="11961162" cy="4075486"/>
            <a:chOff x="425846" y="4078368"/>
            <a:chExt cx="11961162" cy="4075486"/>
          </a:xfrm>
        </p:grpSpPr>
        <p:grpSp>
          <p:nvGrpSpPr>
            <p:cNvPr id="15" name="Agrupar 14">
              <a:extLst>
                <a:ext uri="{FF2B5EF4-FFF2-40B4-BE49-F238E27FC236}">
                  <a16:creationId xmlns:a16="http://schemas.microsoft.com/office/drawing/2014/main" id="{49EB0494-5CB2-ECFF-D79C-BD22699B9907}"/>
                </a:ext>
              </a:extLst>
            </p:cNvPr>
            <p:cNvGrpSpPr/>
            <p:nvPr/>
          </p:nvGrpSpPr>
          <p:grpSpPr>
            <a:xfrm>
              <a:off x="425846" y="4078368"/>
              <a:ext cx="11961162" cy="4075486"/>
              <a:chOff x="481574" y="4614411"/>
              <a:chExt cx="11961162" cy="4075486"/>
            </a:xfrm>
          </p:grpSpPr>
          <p:sp>
            <p:nvSpPr>
              <p:cNvPr id="17" name="Retângulo Arredondado 16">
                <a:extLst>
                  <a:ext uri="{FF2B5EF4-FFF2-40B4-BE49-F238E27FC236}">
                    <a16:creationId xmlns:a16="http://schemas.microsoft.com/office/drawing/2014/main" id="{4A40CCCB-01BD-B798-9804-FCC115076F6D}"/>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8" name="Imagem 17" descr="Maçã vermelha em fundo branco&#10;&#10;Descrição gerada automaticamente com confiança média">
                <a:extLst>
                  <a:ext uri="{FF2B5EF4-FFF2-40B4-BE49-F238E27FC236}">
                    <a16:creationId xmlns:a16="http://schemas.microsoft.com/office/drawing/2014/main" id="{EF821C3F-1F1C-70D3-202B-BCC28958D24F}"/>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19" name="Imagem 18" descr="Texto&#10;&#10;Descrição gerada automaticamente com confiança média">
                <a:extLst>
                  <a:ext uri="{FF2B5EF4-FFF2-40B4-BE49-F238E27FC236}">
                    <a16:creationId xmlns:a16="http://schemas.microsoft.com/office/drawing/2014/main" id="{D7EE8A1A-08C9-D5BD-9A03-4D26F1A9ABA1}"/>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16" name="Imagem 15" descr="Texto&#10;&#10;Descrição gerada automaticamente com confiança baixa">
              <a:extLst>
                <a:ext uri="{FF2B5EF4-FFF2-40B4-BE49-F238E27FC236}">
                  <a16:creationId xmlns:a16="http://schemas.microsoft.com/office/drawing/2014/main" id="{7DB7A7A2-8234-0778-57BE-B3E2B2B1055C}"/>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2" name="CaixaDeTexto 1">
            <a:extLst>
              <a:ext uri="{FF2B5EF4-FFF2-40B4-BE49-F238E27FC236}">
                <a16:creationId xmlns:a16="http://schemas.microsoft.com/office/drawing/2014/main" id="{FC793164-F2C5-5069-E0C8-41DC6F6874E9}"/>
              </a:ext>
            </a:extLst>
          </p:cNvPr>
          <p:cNvSpPr txBox="1"/>
          <p:nvPr/>
        </p:nvSpPr>
        <p:spPr>
          <a:xfrm>
            <a:off x="469663" y="257453"/>
            <a:ext cx="3205657" cy="646331"/>
          </a:xfrm>
          <a:prstGeom prst="rect">
            <a:avLst/>
          </a:prstGeom>
          <a:solidFill>
            <a:srgbClr val="991919"/>
          </a:solidFill>
        </p:spPr>
        <p:txBody>
          <a:bodyPr wrap="square" rtlCol="0">
            <a:spAutoFit/>
          </a:bodyPr>
          <a:lstStyle/>
          <a:p>
            <a:pPr algn="ctr"/>
            <a:r>
              <a:rPr lang="pt-BR" sz="3600" b="1" dirty="0">
                <a:solidFill>
                  <a:schemeClr val="bg1"/>
                </a:solidFill>
              </a:rPr>
              <a:t>Dislipidemia</a:t>
            </a:r>
          </a:p>
        </p:txBody>
      </p:sp>
      <p:sp>
        <p:nvSpPr>
          <p:cNvPr id="3" name="Seta Dobrada 2">
            <a:extLst>
              <a:ext uri="{FF2B5EF4-FFF2-40B4-BE49-F238E27FC236}">
                <a16:creationId xmlns:a16="http://schemas.microsoft.com/office/drawing/2014/main" id="{BC75F550-D27E-C135-83B1-0E795043AB54}"/>
              </a:ext>
            </a:extLst>
          </p:cNvPr>
          <p:cNvSpPr/>
          <p:nvPr/>
        </p:nvSpPr>
        <p:spPr>
          <a:xfrm flipV="1">
            <a:off x="877549" y="1001881"/>
            <a:ext cx="378373" cy="588580"/>
          </a:xfrm>
          <a:prstGeom prst="bentArrow">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CaixaDeTexto 3">
            <a:extLst>
              <a:ext uri="{FF2B5EF4-FFF2-40B4-BE49-F238E27FC236}">
                <a16:creationId xmlns:a16="http://schemas.microsoft.com/office/drawing/2014/main" id="{A64DDA03-CFCB-F572-E332-46EFA3BAE417}"/>
              </a:ext>
            </a:extLst>
          </p:cNvPr>
          <p:cNvSpPr txBox="1"/>
          <p:nvPr/>
        </p:nvSpPr>
        <p:spPr>
          <a:xfrm>
            <a:off x="1297962" y="1296171"/>
            <a:ext cx="2291256" cy="369332"/>
          </a:xfrm>
          <a:prstGeom prst="rect">
            <a:avLst/>
          </a:prstGeom>
          <a:noFill/>
        </p:spPr>
        <p:txBody>
          <a:bodyPr wrap="square" rtlCol="0">
            <a:spAutoFit/>
          </a:bodyPr>
          <a:lstStyle/>
          <a:p>
            <a:r>
              <a:rPr lang="pt-BR"/>
              <a:t>Hipercolesterolemia</a:t>
            </a:r>
          </a:p>
        </p:txBody>
      </p:sp>
      <p:pic>
        <p:nvPicPr>
          <p:cNvPr id="6" name="Imagem 5">
            <a:extLst>
              <a:ext uri="{FF2B5EF4-FFF2-40B4-BE49-F238E27FC236}">
                <a16:creationId xmlns:a16="http://schemas.microsoft.com/office/drawing/2014/main" id="{8F5C014B-AF8C-6287-A8F4-2B7DE6D47358}"/>
              </a:ext>
            </a:extLst>
          </p:cNvPr>
          <p:cNvPicPr>
            <a:picLocks noChangeAspect="1"/>
          </p:cNvPicPr>
          <p:nvPr/>
        </p:nvPicPr>
        <p:blipFill>
          <a:blip r:embed="rId5"/>
          <a:stretch>
            <a:fillRect/>
          </a:stretch>
        </p:blipFill>
        <p:spPr>
          <a:xfrm>
            <a:off x="6697146" y="580618"/>
            <a:ext cx="4487027" cy="2237891"/>
          </a:xfrm>
          <a:prstGeom prst="flowChartAlternateProcess">
            <a:avLst/>
          </a:prstGeom>
          <a:scene3d>
            <a:camera prst="orthographicFront"/>
            <a:lightRig rig="contrasting" dir="t"/>
          </a:scene3d>
          <a:sp3d>
            <a:bevelT w="152400" h="50800" prst="softRound"/>
          </a:sp3d>
        </p:spPr>
      </p:pic>
      <p:sp>
        <p:nvSpPr>
          <p:cNvPr id="7" name="CaixaDeTexto 6">
            <a:extLst>
              <a:ext uri="{FF2B5EF4-FFF2-40B4-BE49-F238E27FC236}">
                <a16:creationId xmlns:a16="http://schemas.microsoft.com/office/drawing/2014/main" id="{DE73582E-E4AE-FDC2-B880-DF69A31CAF94}"/>
              </a:ext>
            </a:extLst>
          </p:cNvPr>
          <p:cNvSpPr txBox="1"/>
          <p:nvPr/>
        </p:nvSpPr>
        <p:spPr>
          <a:xfrm>
            <a:off x="6697146" y="3252101"/>
            <a:ext cx="5289832" cy="1754326"/>
          </a:xfrm>
          <a:prstGeom prst="rect">
            <a:avLst/>
          </a:prstGeom>
          <a:noFill/>
        </p:spPr>
        <p:txBody>
          <a:bodyPr wrap="square">
            <a:spAutoFit/>
          </a:bodyPr>
          <a:lstStyle/>
          <a:p>
            <a:r>
              <a:rPr lang="pt-BR" dirty="0"/>
              <a:t>5-10g/ dia</a:t>
            </a:r>
          </a:p>
          <a:p>
            <a:r>
              <a:rPr lang="pt-BR" dirty="0"/>
              <a:t>Redução significativa: triglicerídeos, LDL, glicemia e HbA1c após o consumo de </a:t>
            </a:r>
            <a:r>
              <a:rPr lang="pt-BR" dirty="0" err="1"/>
              <a:t>psyllium</a:t>
            </a:r>
            <a:r>
              <a:rPr lang="pt-BR" dirty="0"/>
              <a:t> .</a:t>
            </a:r>
          </a:p>
          <a:p>
            <a:endParaRPr lang="pt-BR" dirty="0"/>
          </a:p>
          <a:p>
            <a:r>
              <a:rPr lang="pt-BR" dirty="0"/>
              <a:t>Não houve nenhuma alteração significativa no IMC e peso. </a:t>
            </a:r>
          </a:p>
        </p:txBody>
      </p:sp>
      <p:sp>
        <p:nvSpPr>
          <p:cNvPr id="8" name="Retângulo: Cantos Arredondados 4">
            <a:extLst>
              <a:ext uri="{FF2B5EF4-FFF2-40B4-BE49-F238E27FC236}">
                <a16:creationId xmlns:a16="http://schemas.microsoft.com/office/drawing/2014/main" id="{EBC56F27-5286-AB2B-DF95-18CA96CA61C1}"/>
              </a:ext>
            </a:extLst>
          </p:cNvPr>
          <p:cNvSpPr/>
          <p:nvPr/>
        </p:nvSpPr>
        <p:spPr>
          <a:xfrm>
            <a:off x="7493877" y="166816"/>
            <a:ext cx="2893566" cy="459007"/>
          </a:xfrm>
          <a:prstGeom prst="roundRect">
            <a:avLst/>
          </a:prstGeom>
          <a:solidFill>
            <a:srgbClr val="9919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err="1">
                <a:effectLst>
                  <a:outerShdw blurRad="38100" dist="38100" dir="2700000" algn="tl">
                    <a:srgbClr val="000000">
                      <a:alpha val="43137"/>
                    </a:srgbClr>
                  </a:outerShdw>
                </a:effectLst>
              </a:rPr>
              <a:t>Psyllium</a:t>
            </a:r>
            <a:endParaRPr lang="pt-BR" b="1">
              <a:effectLst>
                <a:outerShdw blurRad="38100" dist="38100" dir="2700000" algn="tl">
                  <a:srgbClr val="000000">
                    <a:alpha val="43137"/>
                  </a:srgbClr>
                </a:outerShdw>
              </a:effectLst>
            </a:endParaRPr>
          </a:p>
        </p:txBody>
      </p:sp>
      <p:sp>
        <p:nvSpPr>
          <p:cNvPr id="9" name="CaixaDeTexto 8">
            <a:extLst>
              <a:ext uri="{FF2B5EF4-FFF2-40B4-BE49-F238E27FC236}">
                <a16:creationId xmlns:a16="http://schemas.microsoft.com/office/drawing/2014/main" id="{58DFA29A-BFD1-2D6D-5C2F-806F06DAD83E}"/>
              </a:ext>
            </a:extLst>
          </p:cNvPr>
          <p:cNvSpPr txBox="1"/>
          <p:nvPr/>
        </p:nvSpPr>
        <p:spPr>
          <a:xfrm>
            <a:off x="596796" y="1859340"/>
            <a:ext cx="3205656" cy="1200329"/>
          </a:xfrm>
          <a:prstGeom prst="rect">
            <a:avLst/>
          </a:prstGeom>
          <a:noFill/>
          <a:ln w="38100">
            <a:solidFill>
              <a:srgbClr val="FFC000"/>
            </a:solidFill>
          </a:ln>
        </p:spPr>
        <p:txBody>
          <a:bodyPr wrap="square" rtlCol="0">
            <a:spAutoFit/>
          </a:bodyPr>
          <a:lstStyle/>
          <a:p>
            <a:pPr marL="342900" indent="-342900" algn="ctr">
              <a:buAutoNum type="arabicParenR"/>
            </a:pPr>
            <a:r>
              <a:rPr lang="pt-BR" dirty="0"/>
              <a:t>Iniciar com 5g por dia (por volta de 2 colheres de chá)</a:t>
            </a:r>
          </a:p>
          <a:p>
            <a:pPr marL="342900" indent="-342900" algn="ctr">
              <a:buAutoNum type="arabicParenR"/>
            </a:pPr>
            <a:r>
              <a:rPr lang="pt-BR" dirty="0"/>
              <a:t>Com iogurte, frutas, suco, mingau, sopas</a:t>
            </a:r>
          </a:p>
        </p:txBody>
      </p:sp>
      <p:pic>
        <p:nvPicPr>
          <p:cNvPr id="10" name="Picture 2" descr="Psyllium em Pó - Suplemento de Fibras - Ocean Drop - 300g - 1 Mês de Uso">
            <a:extLst>
              <a:ext uri="{FF2B5EF4-FFF2-40B4-BE49-F238E27FC236}">
                <a16:creationId xmlns:a16="http://schemas.microsoft.com/office/drawing/2014/main" id="{57AA6672-A162-2A69-7ED6-04656AF60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48" y="3378970"/>
            <a:ext cx="1050874" cy="1569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tz Psyllium 180G">
            <a:extLst>
              <a:ext uri="{FF2B5EF4-FFF2-40B4-BE49-F238E27FC236}">
                <a16:creationId xmlns:a16="http://schemas.microsoft.com/office/drawing/2014/main" id="{6DF95524-A438-F238-66F7-0421ED6D1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1856" y="3339520"/>
            <a:ext cx="1043591" cy="15794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ow Foods, Psyllium Husk, 500 mg, 200 Cápsulas Vegetarianas">
            <a:extLst>
              <a:ext uri="{FF2B5EF4-FFF2-40B4-BE49-F238E27FC236}">
                <a16:creationId xmlns:a16="http://schemas.microsoft.com/office/drawing/2014/main" id="{474E1FBB-B477-0A6E-29CE-D232BCA3D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7589" y="4043167"/>
            <a:ext cx="939800"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818955" y="622427"/>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C93F40A3-8C3A-2BBC-1351-2D62FD68E9AB}"/>
              </a:ext>
            </a:extLst>
          </p:cNvPr>
          <p:cNvSpPr txBox="1"/>
          <p:nvPr/>
        </p:nvSpPr>
        <p:spPr>
          <a:xfrm>
            <a:off x="734406" y="815904"/>
            <a:ext cx="3788110" cy="2585323"/>
          </a:xfrm>
          <a:prstGeom prst="rect">
            <a:avLst/>
          </a:prstGeom>
          <a:noFill/>
        </p:spPr>
        <p:txBody>
          <a:bodyPr wrap="square" rtlCol="0">
            <a:spAutoFit/>
          </a:bodyPr>
          <a:lstStyle/>
          <a:p>
            <a:pPr algn="ctr"/>
            <a:r>
              <a:rPr lang="pt-BR" sz="5400" b="1" dirty="0">
                <a:solidFill>
                  <a:schemeClr val="bg1"/>
                </a:solidFill>
                <a:latin typeface="DIN Next LT Pro Heavy" panose="020B0503020203050203" pitchFamily="34" charset="77"/>
              </a:rPr>
              <a:t>Semiologia e exames laboratoriais </a:t>
            </a:r>
          </a:p>
        </p:txBody>
      </p:sp>
      <p:sp>
        <p:nvSpPr>
          <p:cNvPr id="7" name="CaixaDeTexto 6">
            <a:extLst>
              <a:ext uri="{FF2B5EF4-FFF2-40B4-BE49-F238E27FC236}">
                <a16:creationId xmlns:a16="http://schemas.microsoft.com/office/drawing/2014/main" id="{CE59C9A4-08D4-2194-E577-7A0DC409C0DF}"/>
              </a:ext>
            </a:extLst>
          </p:cNvPr>
          <p:cNvSpPr txBox="1"/>
          <p:nvPr/>
        </p:nvSpPr>
        <p:spPr>
          <a:xfrm>
            <a:off x="6095999" y="3329304"/>
            <a:ext cx="5529944" cy="2246769"/>
          </a:xfrm>
          <a:prstGeom prst="rect">
            <a:avLst/>
          </a:prstGeom>
          <a:noFill/>
        </p:spPr>
        <p:txBody>
          <a:bodyPr wrap="square" rtlCol="0">
            <a:spAutoFit/>
          </a:bodyPr>
          <a:lstStyle/>
          <a:p>
            <a:pPr marL="171450" indent="-171450">
              <a:buFont typeface="Arial" panose="020B0604020202020204" pitchFamily="34" charset="0"/>
              <a:buChar char="•"/>
            </a:pPr>
            <a:r>
              <a:rPr lang="pt-BR" sz="2000" dirty="0">
                <a:latin typeface="Open sans"/>
              </a:rPr>
              <a:t>Nutricionista: atuação em nutrição clínica e esportiva desde 2009</a:t>
            </a:r>
          </a:p>
          <a:p>
            <a:pPr marL="171450" indent="-171450">
              <a:buFont typeface="Arial" panose="020B0604020202020204" pitchFamily="34" charset="0"/>
              <a:buChar char="•"/>
            </a:pPr>
            <a:r>
              <a:rPr lang="pt-BR" sz="2000" dirty="0">
                <a:latin typeface="Open sans"/>
              </a:rPr>
              <a:t>Mestre e Doutora - USP</a:t>
            </a:r>
          </a:p>
          <a:p>
            <a:pPr marL="171450" indent="-171450">
              <a:buFont typeface="Arial" panose="020B0604020202020204" pitchFamily="34" charset="0"/>
              <a:buChar char="•"/>
            </a:pPr>
            <a:r>
              <a:rPr lang="pt-BR" sz="2000" dirty="0">
                <a:latin typeface="Open sans"/>
              </a:rPr>
              <a:t>Criadora do método nutrição aplicada que já certificou mais de 15 mil nutricionistas</a:t>
            </a:r>
          </a:p>
          <a:p>
            <a:pPr marL="171450" indent="-171450">
              <a:buFont typeface="Arial" panose="020B0604020202020204" pitchFamily="34" charset="0"/>
              <a:buChar char="•"/>
            </a:pPr>
            <a:r>
              <a:rPr lang="pt-BR" sz="2000" dirty="0" err="1">
                <a:latin typeface="Open sans"/>
              </a:rPr>
              <a:t>Co-fundadora</a:t>
            </a:r>
            <a:r>
              <a:rPr lang="pt-BR" sz="2000" dirty="0">
                <a:latin typeface="Open sans"/>
              </a:rPr>
              <a:t> da Escola Nutrição Aplicada</a:t>
            </a:r>
          </a:p>
          <a:p>
            <a:pPr marL="171450" indent="-171450">
              <a:buFont typeface="Arial" panose="020B0604020202020204" pitchFamily="34" charset="0"/>
              <a:buChar char="•"/>
            </a:pPr>
            <a:r>
              <a:rPr lang="pt-BR" sz="2000" dirty="0">
                <a:latin typeface="Open sans"/>
              </a:rPr>
              <a:t>Colunista da revista Isto É Bem Estar</a:t>
            </a:r>
          </a:p>
        </p:txBody>
      </p:sp>
      <p:sp>
        <p:nvSpPr>
          <p:cNvPr id="9" name="CaixaDeTexto 8">
            <a:extLst>
              <a:ext uri="{FF2B5EF4-FFF2-40B4-BE49-F238E27FC236}">
                <a16:creationId xmlns:a16="http://schemas.microsoft.com/office/drawing/2014/main" id="{D07CCFC1-FF17-878B-DE09-599C68B6EE6A}"/>
              </a:ext>
            </a:extLst>
          </p:cNvPr>
          <p:cNvSpPr txBox="1"/>
          <p:nvPr/>
        </p:nvSpPr>
        <p:spPr>
          <a:xfrm>
            <a:off x="818647" y="3667858"/>
            <a:ext cx="3619627" cy="1569660"/>
          </a:xfrm>
          <a:prstGeom prst="rect">
            <a:avLst/>
          </a:prstGeom>
          <a:noFill/>
        </p:spPr>
        <p:txBody>
          <a:bodyPr wrap="square" rtlCol="0">
            <a:spAutoFit/>
          </a:bodyPr>
          <a:lstStyle/>
          <a:p>
            <a:pPr algn="ctr"/>
            <a:r>
              <a:rPr lang="pt-BR" sz="3200" dirty="0">
                <a:solidFill>
                  <a:srgbClr val="F0EAD8"/>
                </a:solidFill>
                <a:latin typeface="DIN Next LT Pro Medium" panose="020B0503020203050203" pitchFamily="34" charset="77"/>
              </a:rPr>
              <a:t>Como avaliar o paciente de forma assertiva</a:t>
            </a:r>
          </a:p>
        </p:txBody>
      </p:sp>
      <p:pic>
        <p:nvPicPr>
          <p:cNvPr id="8" name="Imagem 7" descr="Frutas em superfície preta&#10;&#10;Descrição gerada automaticamente">
            <a:extLst>
              <a:ext uri="{FF2B5EF4-FFF2-40B4-BE49-F238E27FC236}">
                <a16:creationId xmlns:a16="http://schemas.microsoft.com/office/drawing/2014/main" id="{09830E73-DF7B-F8EB-06B7-4588944FAF19}"/>
              </a:ext>
            </a:extLst>
          </p:cNvPr>
          <p:cNvPicPr>
            <a:picLocks noChangeAspect="1"/>
          </p:cNvPicPr>
          <p:nvPr/>
        </p:nvPicPr>
        <p:blipFill>
          <a:blip r:embed="rId3"/>
          <a:stretch>
            <a:fillRect/>
          </a:stretch>
        </p:blipFill>
        <p:spPr>
          <a:xfrm>
            <a:off x="4041974" y="5237518"/>
            <a:ext cx="3367778" cy="1805910"/>
          </a:xfrm>
          <a:prstGeom prst="rect">
            <a:avLst/>
          </a:prstGeom>
        </p:spPr>
      </p:pic>
      <p:sp>
        <p:nvSpPr>
          <p:cNvPr id="3" name="CaixaDeTexto 2">
            <a:extLst>
              <a:ext uri="{FF2B5EF4-FFF2-40B4-BE49-F238E27FC236}">
                <a16:creationId xmlns:a16="http://schemas.microsoft.com/office/drawing/2014/main" id="{36E6EB57-B9C2-A51F-961F-FBEB8C55C4E5}"/>
              </a:ext>
            </a:extLst>
          </p:cNvPr>
          <p:cNvSpPr txBox="1"/>
          <p:nvPr/>
        </p:nvSpPr>
        <p:spPr>
          <a:xfrm>
            <a:off x="6095999" y="2754896"/>
            <a:ext cx="2986455" cy="646331"/>
          </a:xfrm>
          <a:prstGeom prst="rect">
            <a:avLst/>
          </a:prstGeom>
          <a:noFill/>
        </p:spPr>
        <p:txBody>
          <a:bodyPr wrap="square" rtlCol="0">
            <a:spAutoFit/>
          </a:bodyPr>
          <a:lstStyle/>
          <a:p>
            <a:r>
              <a:rPr lang="pt-BR" sz="3600" b="1" dirty="0">
                <a:latin typeface="Open sans"/>
              </a:rPr>
              <a:t>Aline David</a:t>
            </a:r>
          </a:p>
        </p:txBody>
      </p:sp>
    </p:spTree>
    <p:extLst>
      <p:ext uri="{BB962C8B-B14F-4D97-AF65-F5344CB8AC3E}">
        <p14:creationId xmlns:p14="http://schemas.microsoft.com/office/powerpoint/2010/main" val="414384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B257274C-BC04-79AC-61BE-25D38E51E3C1}"/>
              </a:ext>
            </a:extLst>
          </p:cNvPr>
          <p:cNvSpPr/>
          <p:nvPr/>
        </p:nvSpPr>
        <p:spPr>
          <a:xfrm>
            <a:off x="0" y="-10519"/>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Agrupar 8">
            <a:extLst>
              <a:ext uri="{FF2B5EF4-FFF2-40B4-BE49-F238E27FC236}">
                <a16:creationId xmlns:a16="http://schemas.microsoft.com/office/drawing/2014/main" id="{003806FD-59D5-96B2-BA1F-25AB48B931F1}"/>
              </a:ext>
            </a:extLst>
          </p:cNvPr>
          <p:cNvGrpSpPr/>
          <p:nvPr/>
        </p:nvGrpSpPr>
        <p:grpSpPr>
          <a:xfrm>
            <a:off x="425846" y="4078368"/>
            <a:ext cx="11961162" cy="4075486"/>
            <a:chOff x="425846" y="4078368"/>
            <a:chExt cx="11961162" cy="4075486"/>
          </a:xfrm>
        </p:grpSpPr>
        <p:grpSp>
          <p:nvGrpSpPr>
            <p:cNvPr id="10" name="Agrupar 9">
              <a:extLst>
                <a:ext uri="{FF2B5EF4-FFF2-40B4-BE49-F238E27FC236}">
                  <a16:creationId xmlns:a16="http://schemas.microsoft.com/office/drawing/2014/main" id="{E6D76A97-1FF5-2698-3945-AD651212CBB9}"/>
                </a:ext>
              </a:extLst>
            </p:cNvPr>
            <p:cNvGrpSpPr/>
            <p:nvPr/>
          </p:nvGrpSpPr>
          <p:grpSpPr>
            <a:xfrm>
              <a:off x="425846" y="4078368"/>
              <a:ext cx="11961162" cy="4075486"/>
              <a:chOff x="481574" y="4614411"/>
              <a:chExt cx="11961162" cy="4075486"/>
            </a:xfrm>
          </p:grpSpPr>
          <p:sp>
            <p:nvSpPr>
              <p:cNvPr id="12" name="Retângulo Arredondado 11">
                <a:extLst>
                  <a:ext uri="{FF2B5EF4-FFF2-40B4-BE49-F238E27FC236}">
                    <a16:creationId xmlns:a16="http://schemas.microsoft.com/office/drawing/2014/main" id="{EE28C78B-2890-0C0B-D8C7-54D247274C2A}"/>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descr="Maçã vermelha em fundo branco&#10;&#10;Descrição gerada automaticamente com confiança média">
                <a:extLst>
                  <a:ext uri="{FF2B5EF4-FFF2-40B4-BE49-F238E27FC236}">
                    <a16:creationId xmlns:a16="http://schemas.microsoft.com/office/drawing/2014/main" id="{F8F6DA7D-F0F4-5F2E-EC4D-244FA0D1C6C1}"/>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6" name="Imagem 15" descr="Texto&#10;&#10;Descrição gerada automaticamente com confiança média">
                <a:extLst>
                  <a:ext uri="{FF2B5EF4-FFF2-40B4-BE49-F238E27FC236}">
                    <a16:creationId xmlns:a16="http://schemas.microsoft.com/office/drawing/2014/main" id="{522A97C1-E318-38B7-CF10-55CCB7CC0052}"/>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11" name="Imagem 10" descr="Texto&#10;&#10;Descrição gerada automaticamente com confiança baixa">
              <a:extLst>
                <a:ext uri="{FF2B5EF4-FFF2-40B4-BE49-F238E27FC236}">
                  <a16:creationId xmlns:a16="http://schemas.microsoft.com/office/drawing/2014/main" id="{90808AA7-17E1-5A78-6F25-E6D2570A954B}"/>
                </a:ext>
              </a:extLst>
            </p:cNvPr>
            <p:cNvPicPr>
              <a:picLocks noChangeAspect="1"/>
            </p:cNvPicPr>
            <p:nvPr/>
          </p:nvPicPr>
          <p:blipFill>
            <a:blip r:embed="rId5"/>
            <a:stretch>
              <a:fillRect/>
            </a:stretch>
          </p:blipFill>
          <p:spPr>
            <a:xfrm>
              <a:off x="910495" y="5742765"/>
              <a:ext cx="2323995" cy="746691"/>
            </a:xfrm>
            <a:prstGeom prst="rect">
              <a:avLst/>
            </a:prstGeom>
          </p:spPr>
        </p:pic>
      </p:grpSp>
      <p:pic>
        <p:nvPicPr>
          <p:cNvPr id="3" name="Picture 6" descr="Hirsutismo e hipertricose - Distúrbios dermatológicos - Manuais MSD edição  para profissionais">
            <a:extLst>
              <a:ext uri="{FF2B5EF4-FFF2-40B4-BE49-F238E27FC236}">
                <a16:creationId xmlns:a16="http://schemas.microsoft.com/office/drawing/2014/main" id="{9C626171-6F5B-818D-5E8A-4425777C4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003" y="128636"/>
            <a:ext cx="3091163" cy="209274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35B125AC-76C7-7CBA-305A-FC7CDAA452B8}"/>
              </a:ext>
            </a:extLst>
          </p:cNvPr>
          <p:cNvSpPr/>
          <p:nvPr/>
        </p:nvSpPr>
        <p:spPr>
          <a:xfrm>
            <a:off x="6244356" y="2275580"/>
            <a:ext cx="1283685" cy="369332"/>
          </a:xfrm>
          <a:prstGeom prst="rect">
            <a:avLst/>
          </a:prstGeom>
        </p:spPr>
        <p:txBody>
          <a:bodyPr wrap="none">
            <a:spAutoFit/>
          </a:bodyPr>
          <a:lstStyle/>
          <a:p>
            <a:r>
              <a:rPr lang="pt-BR"/>
              <a:t>Hirsutismo</a:t>
            </a:r>
          </a:p>
        </p:txBody>
      </p:sp>
      <p:pic>
        <p:nvPicPr>
          <p:cNvPr id="5" name="Imagem 4">
            <a:extLst>
              <a:ext uri="{FF2B5EF4-FFF2-40B4-BE49-F238E27FC236}">
                <a16:creationId xmlns:a16="http://schemas.microsoft.com/office/drawing/2014/main" id="{43C26B9A-5938-7F0A-FACE-DB21A040D921}"/>
              </a:ext>
            </a:extLst>
          </p:cNvPr>
          <p:cNvPicPr>
            <a:picLocks noChangeAspect="1"/>
          </p:cNvPicPr>
          <p:nvPr/>
        </p:nvPicPr>
        <p:blipFill>
          <a:blip r:embed="rId7"/>
          <a:stretch>
            <a:fillRect/>
          </a:stretch>
        </p:blipFill>
        <p:spPr>
          <a:xfrm>
            <a:off x="377840" y="1048972"/>
            <a:ext cx="4325039" cy="4122768"/>
          </a:xfrm>
          <a:prstGeom prst="rect">
            <a:avLst/>
          </a:prstGeom>
        </p:spPr>
      </p:pic>
      <p:pic>
        <p:nvPicPr>
          <p:cNvPr id="6" name="Picture 2" descr="Acantose nigricante e resistência à insulina - Dra. Suzana Vieira">
            <a:extLst>
              <a:ext uri="{FF2B5EF4-FFF2-40B4-BE49-F238E27FC236}">
                <a16:creationId xmlns:a16="http://schemas.microsoft.com/office/drawing/2014/main" id="{C1610367-23E9-CBDA-3F14-89697D5CA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3126" y="149883"/>
            <a:ext cx="3101754" cy="2067836"/>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6F2DD4C2-E000-DEE9-52D9-C694A8DB8DAE}"/>
              </a:ext>
            </a:extLst>
          </p:cNvPr>
          <p:cNvSpPr/>
          <p:nvPr/>
        </p:nvSpPr>
        <p:spPr>
          <a:xfrm>
            <a:off x="9255898" y="2275580"/>
            <a:ext cx="2076209" cy="369332"/>
          </a:xfrm>
          <a:prstGeom prst="rect">
            <a:avLst/>
          </a:prstGeom>
        </p:spPr>
        <p:txBody>
          <a:bodyPr wrap="none">
            <a:spAutoFit/>
          </a:bodyPr>
          <a:lstStyle/>
          <a:p>
            <a:r>
              <a:rPr lang="pt-BR"/>
              <a:t>Acantose </a:t>
            </a:r>
            <a:r>
              <a:rPr lang="pt-BR" err="1"/>
              <a:t>nigricans</a:t>
            </a:r>
            <a:endParaRPr lang="pt-BR"/>
          </a:p>
        </p:txBody>
      </p:sp>
      <p:pic>
        <p:nvPicPr>
          <p:cNvPr id="9218" name="Picture 2" descr="Como é a acne da mulher adulta? Como tratá-la? - Dr. Daniel Stellin">
            <a:extLst>
              <a:ext uri="{FF2B5EF4-FFF2-40B4-BE49-F238E27FC236}">
                <a16:creationId xmlns:a16="http://schemas.microsoft.com/office/drawing/2014/main" id="{0404B1B1-B085-B85C-CE8C-D525C39F47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899" y="2728753"/>
            <a:ext cx="3039042" cy="19754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lopecia Feminina - o que é, causas, sintomas, tratamento">
            <a:extLst>
              <a:ext uri="{FF2B5EF4-FFF2-40B4-BE49-F238E27FC236}">
                <a16:creationId xmlns:a16="http://schemas.microsoft.com/office/drawing/2014/main" id="{AE16601C-4097-2332-3F9F-F7FE5A456B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3126" y="2756966"/>
            <a:ext cx="2956752" cy="1780190"/>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124F0DB0-2ADC-CCE0-6A52-E2D07D0F9BC2}"/>
              </a:ext>
            </a:extLst>
          </p:cNvPr>
          <p:cNvSpPr/>
          <p:nvPr/>
        </p:nvSpPr>
        <p:spPr>
          <a:xfrm>
            <a:off x="6512717" y="4704176"/>
            <a:ext cx="691215" cy="369332"/>
          </a:xfrm>
          <a:prstGeom prst="rect">
            <a:avLst/>
          </a:prstGeom>
        </p:spPr>
        <p:txBody>
          <a:bodyPr wrap="none">
            <a:spAutoFit/>
          </a:bodyPr>
          <a:lstStyle/>
          <a:p>
            <a:r>
              <a:rPr lang="pt-BR" dirty="0"/>
              <a:t>Acne</a:t>
            </a:r>
          </a:p>
        </p:txBody>
      </p:sp>
      <p:sp>
        <p:nvSpPr>
          <p:cNvPr id="15" name="Retângulo 14">
            <a:extLst>
              <a:ext uri="{FF2B5EF4-FFF2-40B4-BE49-F238E27FC236}">
                <a16:creationId xmlns:a16="http://schemas.microsoft.com/office/drawing/2014/main" id="{6A6D9730-0A6E-704A-A581-9EF937D10266}"/>
              </a:ext>
            </a:extLst>
          </p:cNvPr>
          <p:cNvSpPr/>
          <p:nvPr/>
        </p:nvSpPr>
        <p:spPr>
          <a:xfrm>
            <a:off x="9820113" y="4562811"/>
            <a:ext cx="1058303" cy="369332"/>
          </a:xfrm>
          <a:prstGeom prst="rect">
            <a:avLst/>
          </a:prstGeom>
        </p:spPr>
        <p:txBody>
          <a:bodyPr wrap="none">
            <a:spAutoFit/>
          </a:bodyPr>
          <a:lstStyle/>
          <a:p>
            <a:r>
              <a:rPr lang="pt-BR" dirty="0" err="1"/>
              <a:t>Alopécia</a:t>
            </a:r>
            <a:endParaRPr lang="pt-BR" dirty="0"/>
          </a:p>
        </p:txBody>
      </p:sp>
      <p:sp>
        <p:nvSpPr>
          <p:cNvPr id="17" name="CaixaDeTexto 16">
            <a:extLst>
              <a:ext uri="{FF2B5EF4-FFF2-40B4-BE49-F238E27FC236}">
                <a16:creationId xmlns:a16="http://schemas.microsoft.com/office/drawing/2014/main" id="{C2566CED-E02B-E657-BA73-AC157413FA1F}"/>
              </a:ext>
            </a:extLst>
          </p:cNvPr>
          <p:cNvSpPr txBox="1"/>
          <p:nvPr/>
        </p:nvSpPr>
        <p:spPr>
          <a:xfrm>
            <a:off x="1541867" y="141504"/>
            <a:ext cx="1996983"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SOP</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18826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B83DD27-47AC-C4BC-4243-8897C0F8713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E1EA0647-5AF0-7445-AAD4-C79E6F107A0B}"/>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3F45A1BE-8978-EBC0-85D4-CCD9E209FA3C}"/>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11A3ADAC-F644-F96E-7ECB-F26FAA29BC49}"/>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42379BFB-43C6-2248-875B-DE0D0AD49D7B}"/>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B1628710-3951-31ED-2A9C-EA64ECDC4405}"/>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BBF85066-9348-A1A1-69E1-6B7D8FCCB5D7}"/>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10" name="CaixaDeTexto 9">
            <a:extLst>
              <a:ext uri="{FF2B5EF4-FFF2-40B4-BE49-F238E27FC236}">
                <a16:creationId xmlns:a16="http://schemas.microsoft.com/office/drawing/2014/main" id="{068C8EB8-928D-DB1B-55CE-366BD2FBB283}"/>
              </a:ext>
            </a:extLst>
          </p:cNvPr>
          <p:cNvSpPr txBox="1"/>
          <p:nvPr/>
        </p:nvSpPr>
        <p:spPr>
          <a:xfrm>
            <a:off x="6251227" y="1895422"/>
            <a:ext cx="5403471" cy="442674"/>
          </a:xfrm>
          <a:prstGeom prst="roundRect">
            <a:avLst/>
          </a:prstGeom>
          <a:solidFill>
            <a:srgbClr val="991919"/>
          </a:solidFill>
        </p:spPr>
        <p:txBody>
          <a:bodyPr wrap="square">
            <a:spAutoFit/>
          </a:bodyPr>
          <a:lstStyle/>
          <a:p>
            <a:pPr algn="ctr"/>
            <a:r>
              <a:rPr lang="en-U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Resistência</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 à </a:t>
            </a:r>
            <a:r>
              <a:rPr lang="en-U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insulina</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ixaDeTexto 10">
            <a:extLst>
              <a:ext uri="{FF2B5EF4-FFF2-40B4-BE49-F238E27FC236}">
                <a16:creationId xmlns:a16="http://schemas.microsoft.com/office/drawing/2014/main" id="{6E02D548-5BA7-9713-199C-1ADDDFBEE797}"/>
              </a:ext>
            </a:extLst>
          </p:cNvPr>
          <p:cNvSpPr txBox="1"/>
          <p:nvPr/>
        </p:nvSpPr>
        <p:spPr>
          <a:xfrm>
            <a:off x="6251227" y="2477438"/>
            <a:ext cx="5403471" cy="442674"/>
          </a:xfrm>
          <a:prstGeom prst="roundRect">
            <a:avLst/>
          </a:prstGeom>
          <a:solidFill>
            <a:srgbClr val="991919"/>
          </a:solidFill>
        </p:spPr>
        <p:txBody>
          <a:bodyPr wrap="square">
            <a:spAutoFit/>
          </a:bodyPr>
          <a:lstStyle/>
          <a:p>
            <a:pPr algn="ctr"/>
            <a:r>
              <a:rPr lang="en-U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Acantose</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 nigricans</a:t>
            </a:r>
          </a:p>
        </p:txBody>
      </p:sp>
      <p:sp>
        <p:nvSpPr>
          <p:cNvPr id="12" name="CaixaDeTexto 11">
            <a:extLst>
              <a:ext uri="{FF2B5EF4-FFF2-40B4-BE49-F238E27FC236}">
                <a16:creationId xmlns:a16="http://schemas.microsoft.com/office/drawing/2014/main" id="{8E39CBC8-0995-0AFE-603A-C3B6A5C4BC49}"/>
              </a:ext>
            </a:extLst>
          </p:cNvPr>
          <p:cNvSpPr txBox="1"/>
          <p:nvPr/>
        </p:nvSpPr>
        <p:spPr>
          <a:xfrm>
            <a:off x="6251227" y="3059454"/>
            <a:ext cx="5403471" cy="442674"/>
          </a:xfrm>
          <a:prstGeom prst="roundRect">
            <a:avLst/>
          </a:prstGeom>
          <a:solidFill>
            <a:srgbClr val="991919"/>
          </a:solidFill>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rPr>
              <a:t>Intolerância à glicose e diabetes tipo 2  </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aixaDeTexto 12">
            <a:extLst>
              <a:ext uri="{FF2B5EF4-FFF2-40B4-BE49-F238E27FC236}">
                <a16:creationId xmlns:a16="http://schemas.microsoft.com/office/drawing/2014/main" id="{E3FC5A4F-2137-CBDA-8751-C63DB9ACABDC}"/>
              </a:ext>
            </a:extLst>
          </p:cNvPr>
          <p:cNvSpPr txBox="1"/>
          <p:nvPr/>
        </p:nvSpPr>
        <p:spPr>
          <a:xfrm>
            <a:off x="6233912" y="3621696"/>
            <a:ext cx="5403471" cy="442674"/>
          </a:xfrm>
          <a:prstGeom prst="roundRect">
            <a:avLst/>
          </a:prstGeom>
          <a:solidFill>
            <a:srgbClr val="991919"/>
          </a:solidFill>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rPr>
              <a:t>Dislipidemia</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CaixaDeTexto 13">
            <a:extLst>
              <a:ext uri="{FF2B5EF4-FFF2-40B4-BE49-F238E27FC236}">
                <a16:creationId xmlns:a16="http://schemas.microsoft.com/office/drawing/2014/main" id="{38F59928-E548-0F06-8BD6-8E7FA6B4FCF7}"/>
              </a:ext>
            </a:extLst>
          </p:cNvPr>
          <p:cNvSpPr txBox="1"/>
          <p:nvPr/>
        </p:nvSpPr>
        <p:spPr>
          <a:xfrm>
            <a:off x="6251227" y="4183938"/>
            <a:ext cx="5403471" cy="442674"/>
          </a:xfrm>
          <a:prstGeom prst="roundRect">
            <a:avLst/>
          </a:prstGeom>
          <a:solidFill>
            <a:srgbClr val="991919"/>
          </a:solidFill>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rPr>
              <a:t>Obesidade</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B29CBFEC-ECFB-2DAE-637D-5D9278DDAF8B}"/>
              </a:ext>
            </a:extLst>
          </p:cNvPr>
          <p:cNvSpPr txBox="1"/>
          <p:nvPr/>
        </p:nvSpPr>
        <p:spPr>
          <a:xfrm>
            <a:off x="6233912" y="1324722"/>
            <a:ext cx="5403471" cy="442674"/>
          </a:xfrm>
          <a:prstGeom prst="roundRect">
            <a:avLst/>
          </a:prstGeom>
          <a:solidFill>
            <a:srgbClr val="991919"/>
          </a:solidFill>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rPr>
              <a:t>Alteração no ciclo </a:t>
            </a:r>
            <a:r>
              <a:rPr lang="pt-BR"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mentrual</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aixaDeTexto 15">
            <a:extLst>
              <a:ext uri="{FF2B5EF4-FFF2-40B4-BE49-F238E27FC236}">
                <a16:creationId xmlns:a16="http://schemas.microsoft.com/office/drawing/2014/main" id="{ADD2FB49-2F05-98E6-3BA9-36D13019ED68}"/>
              </a:ext>
            </a:extLst>
          </p:cNvPr>
          <p:cNvSpPr txBox="1"/>
          <p:nvPr/>
        </p:nvSpPr>
        <p:spPr>
          <a:xfrm>
            <a:off x="6534846" y="698597"/>
            <a:ext cx="4531066" cy="461665"/>
          </a:xfrm>
          <a:prstGeom prst="rect">
            <a:avLst/>
          </a:prstGeom>
          <a:noFill/>
        </p:spPr>
        <p:txBody>
          <a:bodyPr wrap="square" rtlCol="0">
            <a:spAutoFit/>
          </a:bodyPr>
          <a:lstStyle/>
          <a:p>
            <a:pPr algn="ctr"/>
            <a:r>
              <a:rPr lang="pt-BR" sz="2400" b="1"/>
              <a:t>Alterações comuns na SOP</a:t>
            </a:r>
          </a:p>
        </p:txBody>
      </p:sp>
      <p:sp>
        <p:nvSpPr>
          <p:cNvPr id="17" name="CaixaDeTexto 16">
            <a:extLst>
              <a:ext uri="{FF2B5EF4-FFF2-40B4-BE49-F238E27FC236}">
                <a16:creationId xmlns:a16="http://schemas.microsoft.com/office/drawing/2014/main" id="{F41A3224-5F11-5C7D-1C98-9A45CC4DFF1C}"/>
              </a:ext>
            </a:extLst>
          </p:cNvPr>
          <p:cNvSpPr txBox="1"/>
          <p:nvPr/>
        </p:nvSpPr>
        <p:spPr>
          <a:xfrm>
            <a:off x="794134" y="1720626"/>
            <a:ext cx="3962403" cy="2677656"/>
          </a:xfrm>
          <a:prstGeom prst="rect">
            <a:avLst/>
          </a:prstGeom>
          <a:noFill/>
          <a:ln w="38100">
            <a:solidFill>
              <a:srgbClr val="991919"/>
            </a:solidFill>
          </a:ln>
        </p:spPr>
        <p:txBody>
          <a:bodyPr wrap="square" rtlCol="0">
            <a:spAutoFit/>
          </a:bodyPr>
          <a:lstStyle/>
          <a:p>
            <a:pPr algn="ctr"/>
            <a:r>
              <a:rPr lang="pt-BR" sz="2400" b="1" dirty="0"/>
              <a:t>Exames bioquímicos</a:t>
            </a:r>
          </a:p>
          <a:p>
            <a:pPr marL="342900" indent="-342900" algn="ctr">
              <a:buAutoNum type="arabicParenR"/>
            </a:pPr>
            <a:r>
              <a:rPr lang="pt-BR" dirty="0"/>
              <a:t>Colesterol total e frações</a:t>
            </a:r>
          </a:p>
          <a:p>
            <a:pPr marL="342900" indent="-342900" algn="ctr">
              <a:buAutoNum type="arabicParenR"/>
            </a:pPr>
            <a:r>
              <a:rPr lang="pt-BR" dirty="0"/>
              <a:t>Glicemia e insulina de jejum, HbA1c</a:t>
            </a:r>
          </a:p>
          <a:p>
            <a:pPr marL="342900" indent="-342900" algn="ctr">
              <a:buAutoNum type="arabicParenR"/>
            </a:pPr>
            <a:r>
              <a:rPr lang="pt-BR" dirty="0"/>
              <a:t>HOMA-IR</a:t>
            </a:r>
          </a:p>
          <a:p>
            <a:pPr marL="342900" indent="-342900" algn="ctr">
              <a:buAutoNum type="arabicParenR"/>
            </a:pPr>
            <a:r>
              <a:rPr lang="pt-BR" dirty="0"/>
              <a:t>Testosterona total e livre</a:t>
            </a:r>
          </a:p>
          <a:p>
            <a:pPr marL="342900" indent="-342900" algn="ctr">
              <a:buAutoNum type="arabicParenR"/>
            </a:pPr>
            <a:r>
              <a:rPr lang="pt-BR" dirty="0"/>
              <a:t>SHBG</a:t>
            </a:r>
          </a:p>
          <a:p>
            <a:pPr marL="342900" indent="-342900" algn="ctr">
              <a:buAutoNum type="arabicParenR"/>
            </a:pPr>
            <a:r>
              <a:rPr lang="pt-BR" dirty="0"/>
              <a:t>Vitamina </a:t>
            </a:r>
            <a:r>
              <a:rPr lang="pt-BR" dirty="0" err="1"/>
              <a:t>D</a:t>
            </a:r>
            <a:endParaRPr lang="pt-BR" dirty="0"/>
          </a:p>
          <a:p>
            <a:pPr marL="342900" indent="-342900" algn="ctr">
              <a:buAutoNum type="arabicParenR"/>
            </a:pPr>
            <a:r>
              <a:rPr lang="pt-BR" dirty="0"/>
              <a:t>Se já usa metformina: avaliar B12</a:t>
            </a:r>
          </a:p>
        </p:txBody>
      </p:sp>
      <p:sp>
        <p:nvSpPr>
          <p:cNvPr id="18" name="CaixaDeTexto 17">
            <a:extLst>
              <a:ext uri="{FF2B5EF4-FFF2-40B4-BE49-F238E27FC236}">
                <a16:creationId xmlns:a16="http://schemas.microsoft.com/office/drawing/2014/main" id="{6853A453-0C3D-84BB-07FA-3A46D21CFC53}"/>
              </a:ext>
            </a:extLst>
          </p:cNvPr>
          <p:cNvSpPr txBox="1"/>
          <p:nvPr/>
        </p:nvSpPr>
        <p:spPr>
          <a:xfrm>
            <a:off x="1606784" y="180245"/>
            <a:ext cx="1996983"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SOP</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37741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1BDD9315-A188-1741-EF57-E57074C6CEE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7" name="Agrupar 6">
            <a:extLst>
              <a:ext uri="{FF2B5EF4-FFF2-40B4-BE49-F238E27FC236}">
                <a16:creationId xmlns:a16="http://schemas.microsoft.com/office/drawing/2014/main" id="{9387E7AB-7A53-F327-BDE0-FB9CA9F7964A}"/>
              </a:ext>
            </a:extLst>
          </p:cNvPr>
          <p:cNvGrpSpPr/>
          <p:nvPr/>
        </p:nvGrpSpPr>
        <p:grpSpPr>
          <a:xfrm>
            <a:off x="425846" y="4078368"/>
            <a:ext cx="11961162" cy="4075486"/>
            <a:chOff x="425846" y="4078368"/>
            <a:chExt cx="11961162" cy="4075486"/>
          </a:xfrm>
        </p:grpSpPr>
        <p:grpSp>
          <p:nvGrpSpPr>
            <p:cNvPr id="9" name="Agrupar 8">
              <a:extLst>
                <a:ext uri="{FF2B5EF4-FFF2-40B4-BE49-F238E27FC236}">
                  <a16:creationId xmlns:a16="http://schemas.microsoft.com/office/drawing/2014/main" id="{2FCCAF6E-0CE6-1593-17A3-BB3FB1146772}"/>
                </a:ext>
              </a:extLst>
            </p:cNvPr>
            <p:cNvGrpSpPr/>
            <p:nvPr/>
          </p:nvGrpSpPr>
          <p:grpSpPr>
            <a:xfrm>
              <a:off x="425846" y="4078368"/>
              <a:ext cx="11961162" cy="4075486"/>
              <a:chOff x="481574" y="4614411"/>
              <a:chExt cx="11961162" cy="4075486"/>
            </a:xfrm>
          </p:grpSpPr>
          <p:sp>
            <p:nvSpPr>
              <p:cNvPr id="15" name="Retângulo Arredondado 14">
                <a:extLst>
                  <a:ext uri="{FF2B5EF4-FFF2-40B4-BE49-F238E27FC236}">
                    <a16:creationId xmlns:a16="http://schemas.microsoft.com/office/drawing/2014/main" id="{C2324928-A032-5522-9DAB-CEE6E0075890}"/>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descr="Maçã vermelha em fundo branco&#10;&#10;Descrição gerada automaticamente com confiança média">
                <a:extLst>
                  <a:ext uri="{FF2B5EF4-FFF2-40B4-BE49-F238E27FC236}">
                    <a16:creationId xmlns:a16="http://schemas.microsoft.com/office/drawing/2014/main" id="{C5CA862A-0218-FBCA-A2C0-482BBE4C9EB3}"/>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17" name="Imagem 16" descr="Texto&#10;&#10;Descrição gerada automaticamente com confiança média">
                <a:extLst>
                  <a:ext uri="{FF2B5EF4-FFF2-40B4-BE49-F238E27FC236}">
                    <a16:creationId xmlns:a16="http://schemas.microsoft.com/office/drawing/2014/main" id="{4B7B0AE7-72C9-6E41-DB58-9440B0141933}"/>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10" name="Imagem 9" descr="Texto&#10;&#10;Descrição gerada automaticamente com confiança baixa">
              <a:extLst>
                <a:ext uri="{FF2B5EF4-FFF2-40B4-BE49-F238E27FC236}">
                  <a16:creationId xmlns:a16="http://schemas.microsoft.com/office/drawing/2014/main" id="{D89D1205-5B02-52D4-659A-30F0FE76187A}"/>
                </a:ext>
              </a:extLst>
            </p:cNvPr>
            <p:cNvPicPr>
              <a:picLocks noChangeAspect="1"/>
            </p:cNvPicPr>
            <p:nvPr/>
          </p:nvPicPr>
          <p:blipFill>
            <a:blip r:embed="rId4"/>
            <a:stretch>
              <a:fillRect/>
            </a:stretch>
          </p:blipFill>
          <p:spPr>
            <a:xfrm>
              <a:off x="910495" y="5742765"/>
              <a:ext cx="2323995" cy="746691"/>
            </a:xfrm>
            <a:prstGeom prst="rect">
              <a:avLst/>
            </a:prstGeom>
          </p:spPr>
        </p:pic>
      </p:grpSp>
      <p:pic>
        <p:nvPicPr>
          <p:cNvPr id="20" name="Imagem 19">
            <a:extLst>
              <a:ext uri="{FF2B5EF4-FFF2-40B4-BE49-F238E27FC236}">
                <a16:creationId xmlns:a16="http://schemas.microsoft.com/office/drawing/2014/main" id="{916CA036-98B3-E3D9-8EA9-B3530CC706ED}"/>
              </a:ext>
            </a:extLst>
          </p:cNvPr>
          <p:cNvPicPr>
            <a:picLocks noChangeAspect="1"/>
          </p:cNvPicPr>
          <p:nvPr/>
        </p:nvPicPr>
        <p:blipFill>
          <a:blip r:embed="rId5"/>
          <a:stretch>
            <a:fillRect/>
          </a:stretch>
        </p:blipFill>
        <p:spPr>
          <a:xfrm>
            <a:off x="226219" y="1156285"/>
            <a:ext cx="4889407" cy="2428513"/>
          </a:xfrm>
          <a:prstGeom prst="rect">
            <a:avLst/>
          </a:prstGeom>
        </p:spPr>
      </p:pic>
      <p:sp>
        <p:nvSpPr>
          <p:cNvPr id="21" name="CaixaDeTexto 20">
            <a:extLst>
              <a:ext uri="{FF2B5EF4-FFF2-40B4-BE49-F238E27FC236}">
                <a16:creationId xmlns:a16="http://schemas.microsoft.com/office/drawing/2014/main" id="{29CE9794-1C56-4F6F-C9DB-28AFE62DE84D}"/>
              </a:ext>
            </a:extLst>
          </p:cNvPr>
          <p:cNvSpPr txBox="1"/>
          <p:nvPr/>
        </p:nvSpPr>
        <p:spPr>
          <a:xfrm>
            <a:off x="338150" y="3756235"/>
            <a:ext cx="4666877" cy="1446550"/>
          </a:xfrm>
          <a:prstGeom prst="rect">
            <a:avLst/>
          </a:prstGeom>
          <a:noFill/>
          <a:ln w="38100">
            <a:solidFill>
              <a:srgbClr val="991919"/>
            </a:solidFill>
          </a:ln>
        </p:spPr>
        <p:txBody>
          <a:bodyPr wrap="square">
            <a:spAutoFit/>
          </a:bodyPr>
          <a:lstStyle/>
          <a:p>
            <a:pPr algn="ctr"/>
            <a:r>
              <a:rPr lang="pt-BR" sz="2200">
                <a:latin typeface="Open Sans" panose="020B0606030504020204" pitchFamily="34" charset="0"/>
                <a:ea typeface="Open Sans" panose="020B0606030504020204" pitchFamily="34" charset="0"/>
                <a:cs typeface="Open Sans" panose="020B0606030504020204" pitchFamily="34" charset="0"/>
              </a:rPr>
              <a:t>O </a:t>
            </a:r>
            <a:r>
              <a:rPr lang="pt-BR" sz="2200" b="1">
                <a:latin typeface="Open Sans" panose="020B0606030504020204" pitchFamily="34" charset="0"/>
                <a:ea typeface="Open Sans" panose="020B0606030504020204" pitchFamily="34" charset="0"/>
                <a:cs typeface="Open Sans" panose="020B0606030504020204" pitchFamily="34" charset="0"/>
              </a:rPr>
              <a:t>Mio Inositol </a:t>
            </a:r>
            <a:r>
              <a:rPr lang="pt-BR" sz="2200">
                <a:latin typeface="Open Sans" panose="020B0606030504020204" pitchFamily="34" charset="0"/>
                <a:ea typeface="Open Sans" panose="020B0606030504020204" pitchFamily="34" charset="0"/>
                <a:cs typeface="Open Sans" panose="020B0606030504020204" pitchFamily="34" charset="0"/>
              </a:rPr>
              <a:t>participa da captação celular de glicose, induzindo a translocação de GLUT4 para a membrana celular </a:t>
            </a:r>
          </a:p>
        </p:txBody>
      </p:sp>
      <p:pic>
        <p:nvPicPr>
          <p:cNvPr id="22" name="Imagem 21">
            <a:extLst>
              <a:ext uri="{FF2B5EF4-FFF2-40B4-BE49-F238E27FC236}">
                <a16:creationId xmlns:a16="http://schemas.microsoft.com/office/drawing/2014/main" id="{0662FA5B-B989-E831-8B70-3515321780B1}"/>
              </a:ext>
            </a:extLst>
          </p:cNvPr>
          <p:cNvPicPr>
            <a:picLocks noChangeAspect="1"/>
          </p:cNvPicPr>
          <p:nvPr/>
        </p:nvPicPr>
        <p:blipFill>
          <a:blip r:embed="rId6"/>
          <a:stretch>
            <a:fillRect/>
          </a:stretch>
        </p:blipFill>
        <p:spPr>
          <a:xfrm>
            <a:off x="5403885" y="156162"/>
            <a:ext cx="3344981" cy="1603259"/>
          </a:xfrm>
          <a:prstGeom prst="rect">
            <a:avLst/>
          </a:prstGeom>
        </p:spPr>
      </p:pic>
      <p:pic>
        <p:nvPicPr>
          <p:cNvPr id="23" name="Imagem 22">
            <a:extLst>
              <a:ext uri="{FF2B5EF4-FFF2-40B4-BE49-F238E27FC236}">
                <a16:creationId xmlns:a16="http://schemas.microsoft.com/office/drawing/2014/main" id="{F913D66C-B3B4-356F-E354-3D5B761E16A2}"/>
              </a:ext>
            </a:extLst>
          </p:cNvPr>
          <p:cNvPicPr>
            <a:picLocks noChangeAspect="1"/>
          </p:cNvPicPr>
          <p:nvPr/>
        </p:nvPicPr>
        <p:blipFill>
          <a:blip r:embed="rId7"/>
          <a:stretch>
            <a:fillRect/>
          </a:stretch>
        </p:blipFill>
        <p:spPr>
          <a:xfrm>
            <a:off x="5846004" y="3151212"/>
            <a:ext cx="6077345" cy="3612754"/>
          </a:xfrm>
          <a:prstGeom prst="rect">
            <a:avLst/>
          </a:prstGeom>
        </p:spPr>
      </p:pic>
      <p:sp>
        <p:nvSpPr>
          <p:cNvPr id="24" name="CaixaDeTexto 23">
            <a:extLst>
              <a:ext uri="{FF2B5EF4-FFF2-40B4-BE49-F238E27FC236}">
                <a16:creationId xmlns:a16="http://schemas.microsoft.com/office/drawing/2014/main" id="{48C4884E-023B-80DE-39A7-E2AD96CA2971}"/>
              </a:ext>
            </a:extLst>
          </p:cNvPr>
          <p:cNvSpPr txBox="1"/>
          <p:nvPr/>
        </p:nvSpPr>
        <p:spPr>
          <a:xfrm>
            <a:off x="6006960" y="2437711"/>
            <a:ext cx="5779602" cy="646331"/>
          </a:xfrm>
          <a:prstGeom prst="rect">
            <a:avLst/>
          </a:prstGeom>
          <a:noFill/>
        </p:spPr>
        <p:txBody>
          <a:bodyPr wrap="square">
            <a:spAutoFit/>
          </a:bodyPr>
          <a:lstStyle/>
          <a:p>
            <a:pPr algn="ctr"/>
            <a:r>
              <a:rPr lang="pt-BR" dirty="0"/>
              <a:t>Além disso, em quase todos os resultados em comparação com a metformina, o Inositol não é inferior.</a:t>
            </a:r>
          </a:p>
        </p:txBody>
      </p:sp>
      <p:sp>
        <p:nvSpPr>
          <p:cNvPr id="25" name="CaixaDeTexto 24">
            <a:extLst>
              <a:ext uri="{FF2B5EF4-FFF2-40B4-BE49-F238E27FC236}">
                <a16:creationId xmlns:a16="http://schemas.microsoft.com/office/drawing/2014/main" id="{6F9A8F0F-841C-BA6D-9631-0835F9DFF942}"/>
              </a:ext>
            </a:extLst>
          </p:cNvPr>
          <p:cNvSpPr txBox="1"/>
          <p:nvPr/>
        </p:nvSpPr>
        <p:spPr>
          <a:xfrm>
            <a:off x="8826967" y="168713"/>
            <a:ext cx="2919704" cy="369332"/>
          </a:xfrm>
          <a:prstGeom prst="rect">
            <a:avLst/>
          </a:prstGeom>
          <a:noFill/>
        </p:spPr>
        <p:txBody>
          <a:bodyPr wrap="square">
            <a:spAutoFit/>
          </a:bodyPr>
          <a:lstStyle/>
          <a:p>
            <a:pPr algn="ctr"/>
            <a:r>
              <a:rPr lang="pt-BR" b="1"/>
              <a:t>Inositol (1-4g/ dia):</a:t>
            </a:r>
          </a:p>
        </p:txBody>
      </p:sp>
      <p:sp>
        <p:nvSpPr>
          <p:cNvPr id="26" name="CaixaDeTexto 25">
            <a:extLst>
              <a:ext uri="{FF2B5EF4-FFF2-40B4-BE49-F238E27FC236}">
                <a16:creationId xmlns:a16="http://schemas.microsoft.com/office/drawing/2014/main" id="{97E60D92-0E48-8559-4199-C38968586A99}"/>
              </a:ext>
            </a:extLst>
          </p:cNvPr>
          <p:cNvSpPr txBox="1"/>
          <p:nvPr/>
        </p:nvSpPr>
        <p:spPr>
          <a:xfrm>
            <a:off x="8896761" y="616215"/>
            <a:ext cx="3069020" cy="1754326"/>
          </a:xfrm>
          <a:prstGeom prst="rect">
            <a:avLst/>
          </a:prstGeom>
          <a:noFill/>
        </p:spPr>
        <p:txBody>
          <a:bodyPr wrap="square">
            <a:spAutoFit/>
          </a:bodyPr>
          <a:lstStyle/>
          <a:p>
            <a:pPr marL="285750" indent="-285750">
              <a:buFont typeface="Arial" panose="020B0604020202020204" pitchFamily="34" charset="0"/>
              <a:buChar char="•"/>
            </a:pPr>
            <a:r>
              <a:rPr lang="pt-BR" dirty="0"/>
              <a:t>Redução da RI</a:t>
            </a:r>
          </a:p>
          <a:p>
            <a:pPr marL="285750" indent="-285750">
              <a:buFont typeface="Arial" panose="020B0604020202020204" pitchFamily="34" charset="0"/>
              <a:buChar char="•"/>
            </a:pPr>
            <a:r>
              <a:rPr lang="pt-BR" dirty="0"/>
              <a:t>Maior maturação folicular</a:t>
            </a:r>
          </a:p>
          <a:p>
            <a:pPr marL="285750" indent="-285750">
              <a:buFont typeface="Arial" panose="020B0604020202020204" pitchFamily="34" charset="0"/>
              <a:buChar char="•"/>
            </a:pPr>
            <a:r>
              <a:rPr lang="pt-BR" dirty="0"/>
              <a:t>Aumento da </a:t>
            </a:r>
            <a:r>
              <a:rPr lang="pt-BR" dirty="0" err="1"/>
              <a:t>aromatase</a:t>
            </a:r>
            <a:r>
              <a:rPr lang="pt-BR" dirty="0"/>
              <a:t> </a:t>
            </a:r>
          </a:p>
          <a:p>
            <a:pPr marL="285750" indent="-285750">
              <a:buFont typeface="Arial" panose="020B0604020202020204" pitchFamily="34" charset="0"/>
              <a:buChar char="•"/>
            </a:pPr>
            <a:r>
              <a:rPr lang="pt-BR" dirty="0"/>
              <a:t>Aumento de SGHB, levando a redução de andrógenos livres. </a:t>
            </a:r>
          </a:p>
        </p:txBody>
      </p:sp>
      <p:sp>
        <p:nvSpPr>
          <p:cNvPr id="27" name="CaixaDeTexto 26">
            <a:extLst>
              <a:ext uri="{FF2B5EF4-FFF2-40B4-BE49-F238E27FC236}">
                <a16:creationId xmlns:a16="http://schemas.microsoft.com/office/drawing/2014/main" id="{515B79AD-3875-10A4-9BEA-7EFDBF0FB262}"/>
              </a:ext>
            </a:extLst>
          </p:cNvPr>
          <p:cNvSpPr txBox="1"/>
          <p:nvPr/>
        </p:nvSpPr>
        <p:spPr>
          <a:xfrm>
            <a:off x="910495" y="207811"/>
            <a:ext cx="3228985"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Tratamento</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108437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6BF052B-CF81-4F1E-68F6-682F1C55A8EF}"/>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AC29BD17-F9BE-9F90-90D8-17D68586B9FC}"/>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2A8DD4F2-9722-12C5-7087-4D6690830A1B}"/>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CD045730-7ACF-CE4A-78A2-92335FEA6700}"/>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4150FA06-2E59-F34F-A781-97BF613AAC13}"/>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34DC2AA3-5550-B985-21C0-1B9A2FBBB5A2}"/>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55BE8A7E-EF86-4A31-42C8-56526E297348}"/>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9" name="CaixaDeTexto 8">
            <a:extLst>
              <a:ext uri="{FF2B5EF4-FFF2-40B4-BE49-F238E27FC236}">
                <a16:creationId xmlns:a16="http://schemas.microsoft.com/office/drawing/2014/main" id="{5B700018-571E-8610-E648-3EC6033753CE}"/>
              </a:ext>
            </a:extLst>
          </p:cNvPr>
          <p:cNvSpPr txBox="1"/>
          <p:nvPr/>
        </p:nvSpPr>
        <p:spPr>
          <a:xfrm>
            <a:off x="3323506" y="109110"/>
            <a:ext cx="8193524" cy="523220"/>
          </a:xfrm>
          <a:prstGeom prst="rect">
            <a:avLst/>
          </a:prstGeom>
          <a:noFill/>
        </p:spPr>
        <p:txBody>
          <a:bodyPr wrap="square" lIns="91440" tIns="45720" rIns="91440" bIns="45720" anchor="t">
            <a:spAutoFit/>
          </a:bodyPr>
          <a:lstStyle/>
          <a:p>
            <a:pPr algn="ctr"/>
            <a:r>
              <a:rPr lang="pt-BR" sz="2800" dirty="0">
                <a:solidFill>
                  <a:srgbClr val="000000"/>
                </a:solidFill>
              </a:rPr>
              <a:t>P</a:t>
            </a:r>
            <a:r>
              <a:rPr lang="pt-BR" sz="2800" b="0" i="0" u="none" strike="noStrike" dirty="0">
                <a:solidFill>
                  <a:srgbClr val="000000"/>
                </a:solidFill>
                <a:effectLst/>
              </a:rPr>
              <a:t>aciente com </a:t>
            </a:r>
            <a:r>
              <a:rPr lang="pt-BR" sz="2800" b="0" i="0" u="none" strike="noStrike" dirty="0">
                <a:solidFill>
                  <a:srgbClr val="991919"/>
                </a:solidFill>
                <a:effectLst/>
              </a:rPr>
              <a:t>DM2</a:t>
            </a:r>
            <a:r>
              <a:rPr lang="pt-BR" sz="2800" b="0" i="0" u="none" strike="noStrike" dirty="0">
                <a:solidFill>
                  <a:srgbClr val="FF40FF"/>
                </a:solidFill>
                <a:effectLst/>
              </a:rPr>
              <a:t> </a:t>
            </a:r>
            <a:r>
              <a:rPr lang="pt-BR" sz="2800" b="0" i="0" u="none" strike="noStrike" dirty="0">
                <a:solidFill>
                  <a:srgbClr val="000000"/>
                </a:solidFill>
                <a:effectLst/>
              </a:rPr>
              <a:t>e </a:t>
            </a:r>
            <a:r>
              <a:rPr lang="pt-BR" sz="2800" b="0" i="0" u="none" strike="noStrike" dirty="0">
                <a:solidFill>
                  <a:srgbClr val="991919"/>
                </a:solidFill>
                <a:effectLst/>
              </a:rPr>
              <a:t>hipertensão arterial sistêmica</a:t>
            </a:r>
            <a:endParaRPr lang="pt-BR" sz="2800" dirty="0">
              <a:solidFill>
                <a:srgbClr val="991919"/>
              </a:solidFill>
            </a:endParaRPr>
          </a:p>
        </p:txBody>
      </p:sp>
      <p:pic>
        <p:nvPicPr>
          <p:cNvPr id="10" name="Picture 2" descr="Homem gordo posando e sorrindo homem com sobrepeso é bonito tema de  positividade corporal estilo de desenho animado | Vetor Premium">
            <a:extLst>
              <a:ext uri="{FF2B5EF4-FFF2-40B4-BE49-F238E27FC236}">
                <a16:creationId xmlns:a16="http://schemas.microsoft.com/office/drawing/2014/main" id="{8D2EF597-2EAB-4734-BF43-9EEB252281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11" r="22165"/>
          <a:stretch/>
        </p:blipFill>
        <p:spPr bwMode="auto">
          <a:xfrm>
            <a:off x="206177" y="206539"/>
            <a:ext cx="2609707" cy="5144888"/>
          </a:xfrm>
          <a:prstGeom prst="rect">
            <a:avLst/>
          </a:prstGeom>
          <a:noFill/>
          <a:extLst>
            <a:ext uri="{909E8E84-426E-40DD-AFC4-6F175D3DCCD1}">
              <a14:hiddenFill xmlns:a14="http://schemas.microsoft.com/office/drawing/2010/main">
                <a:solidFill>
                  <a:srgbClr val="FFFFFF"/>
                </a:solidFill>
              </a14:hiddenFill>
            </a:ext>
          </a:extLst>
        </p:spPr>
      </p:pic>
      <p:sp>
        <p:nvSpPr>
          <p:cNvPr id="11" name="Seta Dobrada 10">
            <a:extLst>
              <a:ext uri="{FF2B5EF4-FFF2-40B4-BE49-F238E27FC236}">
                <a16:creationId xmlns:a16="http://schemas.microsoft.com/office/drawing/2014/main" id="{407CA401-FB0D-10F2-ED92-E756BE9B5726}"/>
              </a:ext>
            </a:extLst>
          </p:cNvPr>
          <p:cNvSpPr/>
          <p:nvPr/>
        </p:nvSpPr>
        <p:spPr>
          <a:xfrm flipV="1">
            <a:off x="4781035" y="614631"/>
            <a:ext cx="642551" cy="2109632"/>
          </a:xfrm>
          <a:prstGeom prst="bentArrow">
            <a:avLst>
              <a:gd name="adj1" fmla="val 25000"/>
              <a:gd name="adj2" fmla="val 25000"/>
              <a:gd name="adj3" fmla="val 25000"/>
              <a:gd name="adj4" fmla="val 46487"/>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CaixaDeTexto 12">
            <a:extLst>
              <a:ext uri="{FF2B5EF4-FFF2-40B4-BE49-F238E27FC236}">
                <a16:creationId xmlns:a16="http://schemas.microsoft.com/office/drawing/2014/main" id="{E688DA75-9CF6-E91E-1EFB-73CE4D50FD1E}"/>
              </a:ext>
            </a:extLst>
          </p:cNvPr>
          <p:cNvSpPr txBox="1"/>
          <p:nvPr/>
        </p:nvSpPr>
        <p:spPr>
          <a:xfrm>
            <a:off x="5471205" y="884617"/>
            <a:ext cx="6183493" cy="1569660"/>
          </a:xfrm>
          <a:prstGeom prst="rect">
            <a:avLst/>
          </a:prstGeom>
          <a:noFill/>
        </p:spPr>
        <p:txBody>
          <a:bodyPr wrap="square" lIns="91440" tIns="45720" rIns="91440" bIns="45720" anchor="t">
            <a:spAutoFit/>
          </a:bodyPr>
          <a:lstStyle/>
          <a:p>
            <a:pPr marL="457200" indent="-457200">
              <a:buFontTx/>
              <a:buChar char="-"/>
            </a:pPr>
            <a:r>
              <a:rPr lang="pt-BR" sz="2400" dirty="0">
                <a:solidFill>
                  <a:srgbClr val="991919"/>
                </a:solidFill>
              </a:rPr>
              <a:t>Sobrepeso</a:t>
            </a:r>
          </a:p>
          <a:p>
            <a:pPr marL="457200" indent="-457200">
              <a:buFontTx/>
              <a:buChar char="-"/>
            </a:pPr>
            <a:r>
              <a:rPr lang="pt-BR" sz="2400" dirty="0">
                <a:solidFill>
                  <a:srgbClr val="000000"/>
                </a:solidFill>
              </a:rPr>
              <a:t>Apresenta </a:t>
            </a:r>
            <a:r>
              <a:rPr lang="pt-BR" sz="2400" dirty="0">
                <a:solidFill>
                  <a:srgbClr val="991919"/>
                </a:solidFill>
              </a:rPr>
              <a:t>acantose </a:t>
            </a:r>
            <a:r>
              <a:rPr lang="pt-BR" sz="2400" dirty="0" err="1">
                <a:solidFill>
                  <a:srgbClr val="991919"/>
                </a:solidFill>
              </a:rPr>
              <a:t>nigricans</a:t>
            </a:r>
            <a:endParaRPr lang="pt-BR" sz="2400" dirty="0">
              <a:solidFill>
                <a:srgbClr val="991919"/>
              </a:solidFill>
            </a:endParaRPr>
          </a:p>
          <a:p>
            <a:pPr marL="457200" indent="-457200">
              <a:buFontTx/>
              <a:buChar char="-"/>
            </a:pPr>
            <a:r>
              <a:rPr lang="pt-BR" sz="2400" dirty="0"/>
              <a:t>Uso de </a:t>
            </a:r>
            <a:r>
              <a:rPr lang="pt-BR" sz="2400" dirty="0">
                <a:solidFill>
                  <a:srgbClr val="991919"/>
                </a:solidFill>
              </a:rPr>
              <a:t>metformina</a:t>
            </a:r>
            <a:r>
              <a:rPr lang="pt-BR" sz="2400" dirty="0"/>
              <a:t>, glicemia de 130 mg/dl</a:t>
            </a:r>
          </a:p>
          <a:p>
            <a:pPr marL="457200" indent="-457200">
              <a:buFontTx/>
              <a:buChar char="-"/>
            </a:pPr>
            <a:r>
              <a:rPr lang="pt-BR" sz="2400" dirty="0">
                <a:solidFill>
                  <a:srgbClr val="991919"/>
                </a:solidFill>
              </a:rPr>
              <a:t>Possível esteatose </a:t>
            </a:r>
            <a:r>
              <a:rPr lang="pt-BR" sz="2400" dirty="0"/>
              <a:t>hepática</a:t>
            </a:r>
          </a:p>
        </p:txBody>
      </p:sp>
      <p:sp>
        <p:nvSpPr>
          <p:cNvPr id="14" name="Retângulo Arredondado 13">
            <a:extLst>
              <a:ext uri="{FF2B5EF4-FFF2-40B4-BE49-F238E27FC236}">
                <a16:creationId xmlns:a16="http://schemas.microsoft.com/office/drawing/2014/main" id="{6E0B6043-0DE9-F8EB-D830-30F36CD11CD8}"/>
              </a:ext>
            </a:extLst>
          </p:cNvPr>
          <p:cNvSpPr/>
          <p:nvPr/>
        </p:nvSpPr>
        <p:spPr>
          <a:xfrm>
            <a:off x="3195421" y="3035013"/>
            <a:ext cx="8407850" cy="1830707"/>
          </a:xfrm>
          <a:prstGeom prst="roundRect">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bg1"/>
                </a:solidFill>
              </a:rPr>
              <a:t>O emagrecimento, déficit calórico e a qualidade alimentar são determinantes. Uma estratégia/ dieta que o paciente tenha adesão e consiga seguir de modo prolongado.</a:t>
            </a:r>
          </a:p>
        </p:txBody>
      </p:sp>
    </p:spTree>
    <p:extLst>
      <p:ext uri="{BB962C8B-B14F-4D97-AF65-F5344CB8AC3E}">
        <p14:creationId xmlns:p14="http://schemas.microsoft.com/office/powerpoint/2010/main" val="379970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6BF052B-CF81-4F1E-68F6-682F1C55A8EF}"/>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AC29BD17-F9BE-9F90-90D8-17D68586B9FC}"/>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2A8DD4F2-9722-12C5-7087-4D6690830A1B}"/>
                </a:ext>
              </a:extLst>
            </p:cNvPr>
            <p:cNvGrpSpPr/>
            <p:nvPr/>
          </p:nvGrpSpPr>
          <p:grpSpPr>
            <a:xfrm>
              <a:off x="425846" y="4078368"/>
              <a:ext cx="11961162" cy="4075486"/>
              <a:chOff x="481574" y="4614411"/>
              <a:chExt cx="11961162" cy="4075486"/>
            </a:xfrm>
          </p:grpSpPr>
          <p:sp>
            <p:nvSpPr>
              <p:cNvPr id="6" name="Retângulo Arredondado 5">
                <a:extLst>
                  <a:ext uri="{FF2B5EF4-FFF2-40B4-BE49-F238E27FC236}">
                    <a16:creationId xmlns:a16="http://schemas.microsoft.com/office/drawing/2014/main" id="{CD045730-7ACF-CE4A-78A2-92335FEA6700}"/>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descr="Maçã vermelha em fundo branco&#10;&#10;Descrição gerada automaticamente com confiança média">
                <a:extLst>
                  <a:ext uri="{FF2B5EF4-FFF2-40B4-BE49-F238E27FC236}">
                    <a16:creationId xmlns:a16="http://schemas.microsoft.com/office/drawing/2014/main" id="{4150FA06-2E59-F34F-A781-97BF613AAC13}"/>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8" name="Imagem 7" descr="Texto&#10;&#10;Descrição gerada automaticamente com confiança média">
                <a:extLst>
                  <a:ext uri="{FF2B5EF4-FFF2-40B4-BE49-F238E27FC236}">
                    <a16:creationId xmlns:a16="http://schemas.microsoft.com/office/drawing/2014/main" id="{34DC2AA3-5550-B985-21C0-1B9A2FBBB5A2}"/>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55BE8A7E-EF86-4A31-42C8-56526E297348}"/>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10" name="CaixaDeTexto 9">
            <a:extLst>
              <a:ext uri="{FF2B5EF4-FFF2-40B4-BE49-F238E27FC236}">
                <a16:creationId xmlns:a16="http://schemas.microsoft.com/office/drawing/2014/main" id="{7288DA5C-9C2C-5C3C-8013-CDEBF8F00441}"/>
              </a:ext>
            </a:extLst>
          </p:cNvPr>
          <p:cNvSpPr txBox="1"/>
          <p:nvPr/>
        </p:nvSpPr>
        <p:spPr>
          <a:xfrm>
            <a:off x="257503" y="832756"/>
            <a:ext cx="11676994" cy="400110"/>
          </a:xfrm>
          <a:prstGeom prst="rect">
            <a:avLst/>
          </a:prstGeom>
          <a:noFill/>
        </p:spPr>
        <p:txBody>
          <a:bodyPr wrap="square" rtlCol="0">
            <a:spAutoFit/>
          </a:bodyPr>
          <a:lstStyle/>
          <a:p>
            <a:pPr algn="ctr"/>
            <a:r>
              <a:rPr lang="pt-BR" sz="2000" b="1" dirty="0"/>
              <a:t>Calculadora para estimar a </a:t>
            </a:r>
            <a:r>
              <a:rPr lang="pt-BR" sz="2000" b="0" i="0" u="none" strike="noStrike" dirty="0">
                <a:solidFill>
                  <a:srgbClr val="202124"/>
                </a:solidFill>
                <a:effectLst/>
                <a:highlight>
                  <a:srgbClr val="FFFFFF"/>
                </a:highlight>
                <a:latin typeface="Google Sans"/>
              </a:rPr>
              <a:t>doença hepática </a:t>
            </a:r>
            <a:r>
              <a:rPr lang="pt-BR" sz="2000" b="0" i="0" u="none" strike="noStrike" dirty="0" err="1">
                <a:solidFill>
                  <a:srgbClr val="202124"/>
                </a:solidFill>
                <a:effectLst/>
                <a:highlight>
                  <a:srgbClr val="FFFFFF"/>
                </a:highlight>
                <a:latin typeface="Google Sans"/>
              </a:rPr>
              <a:t>esteatótica</a:t>
            </a:r>
            <a:r>
              <a:rPr lang="pt-BR" sz="2000" b="0" i="0" u="none" strike="noStrike" dirty="0">
                <a:solidFill>
                  <a:srgbClr val="202124"/>
                </a:solidFill>
                <a:effectLst/>
                <a:highlight>
                  <a:srgbClr val="FFFFFF"/>
                </a:highlight>
                <a:latin typeface="Google Sans"/>
              </a:rPr>
              <a:t> associada a disfunção metabólica (DHEADM)</a:t>
            </a:r>
            <a:endParaRPr lang="pt-BR" sz="2000" b="1" dirty="0"/>
          </a:p>
        </p:txBody>
      </p:sp>
      <p:sp>
        <p:nvSpPr>
          <p:cNvPr id="11" name="CaixaDeTexto 10">
            <a:extLst>
              <a:ext uri="{FF2B5EF4-FFF2-40B4-BE49-F238E27FC236}">
                <a16:creationId xmlns:a16="http://schemas.microsoft.com/office/drawing/2014/main" id="{BE74FD91-209F-331A-9984-491923A9E97F}"/>
              </a:ext>
            </a:extLst>
          </p:cNvPr>
          <p:cNvSpPr txBox="1"/>
          <p:nvPr/>
        </p:nvSpPr>
        <p:spPr>
          <a:xfrm>
            <a:off x="6691104" y="1761465"/>
            <a:ext cx="5267068" cy="2308324"/>
          </a:xfrm>
          <a:prstGeom prst="rect">
            <a:avLst/>
          </a:prstGeom>
          <a:noFill/>
        </p:spPr>
        <p:txBody>
          <a:bodyPr wrap="square">
            <a:spAutoFit/>
          </a:bodyPr>
          <a:lstStyle/>
          <a:p>
            <a:r>
              <a:rPr lang="pt-BR" sz="2400" dirty="0"/>
              <a:t>■ Valores de HSI abaixo de 30 indicam que </a:t>
            </a:r>
            <a:r>
              <a:rPr lang="pt-BR" sz="2400" b="0" i="0" u="none" strike="noStrike" dirty="0">
                <a:solidFill>
                  <a:srgbClr val="202124"/>
                </a:solidFill>
                <a:effectLst/>
                <a:highlight>
                  <a:srgbClr val="FFFFFF"/>
                </a:highlight>
                <a:latin typeface="Google Sans"/>
              </a:rPr>
              <a:t>DHEADM</a:t>
            </a:r>
            <a:r>
              <a:rPr lang="pt-BR" sz="2400" dirty="0"/>
              <a:t> pode ser descartada </a:t>
            </a:r>
          </a:p>
          <a:p>
            <a:endParaRPr lang="pt-BR" sz="2400" dirty="0"/>
          </a:p>
          <a:p>
            <a:r>
              <a:rPr lang="pt-BR" sz="2400" dirty="0"/>
              <a:t>■ Os valores de HSI de 36 e acima indicam que o diagnóstico positivo de </a:t>
            </a:r>
            <a:r>
              <a:rPr lang="pt-BR" sz="2400" b="0" i="0" u="none" strike="noStrike" dirty="0">
                <a:solidFill>
                  <a:srgbClr val="202124"/>
                </a:solidFill>
                <a:effectLst/>
                <a:highlight>
                  <a:srgbClr val="FFFFFF"/>
                </a:highlight>
                <a:latin typeface="Google Sans"/>
              </a:rPr>
              <a:t>DHEADM</a:t>
            </a:r>
            <a:r>
              <a:rPr lang="pt-BR" sz="2400" dirty="0"/>
              <a:t> é altamente provável </a:t>
            </a:r>
          </a:p>
        </p:txBody>
      </p:sp>
      <p:sp>
        <p:nvSpPr>
          <p:cNvPr id="12" name="CaixaDeTexto 11">
            <a:extLst>
              <a:ext uri="{FF2B5EF4-FFF2-40B4-BE49-F238E27FC236}">
                <a16:creationId xmlns:a16="http://schemas.microsoft.com/office/drawing/2014/main" id="{726A4A15-8821-6D3F-69F3-05E4B033DAB8}"/>
              </a:ext>
            </a:extLst>
          </p:cNvPr>
          <p:cNvSpPr txBox="1"/>
          <p:nvPr/>
        </p:nvSpPr>
        <p:spPr>
          <a:xfrm>
            <a:off x="6894006" y="4525262"/>
            <a:ext cx="4760441" cy="646331"/>
          </a:xfrm>
          <a:prstGeom prst="rect">
            <a:avLst/>
          </a:prstGeom>
          <a:noFill/>
        </p:spPr>
        <p:txBody>
          <a:bodyPr wrap="square">
            <a:spAutoFit/>
          </a:bodyPr>
          <a:lstStyle/>
          <a:p>
            <a:r>
              <a:rPr lang="pt-BR" sz="1200" b="0" i="0" u="none" strike="noStrike">
                <a:effectLst/>
                <a:latin typeface="Source Sans Pro" panose="020B0503030403020204" pitchFamily="34" charset="0"/>
              </a:rPr>
              <a:t>Lee JH, Kim D, Kim HJ, et al.</a:t>
            </a:r>
            <a:r>
              <a:rPr lang="pt-BR" sz="1200" b="0" i="0" strike="noStrike">
                <a:effectLst/>
                <a:latin typeface="Source Sans Pro" panose="020B0503030403020204" pitchFamily="34" charset="0"/>
              </a:rPr>
              <a:t> </a:t>
            </a:r>
            <a:r>
              <a:rPr lang="pt-BR" sz="1200" b="0" i="0" strike="noStrike">
                <a:effectLst/>
                <a:latin typeface="Source Sans Pro" panose="020B0503030403020204" pitchFamily="34" charset="0"/>
                <a:hlinkClick r:id="rId5">
                  <a:extLst>
                    <a:ext uri="{A12FA001-AC4F-418D-AE19-62706E023703}">
                      <ahyp:hlinkClr xmlns:ahyp="http://schemas.microsoft.com/office/drawing/2018/hyperlinkcolor" val="tx"/>
                    </a:ext>
                  </a:extLst>
                </a:hlinkClick>
              </a:rPr>
              <a:t>Hepatic steatosis index: a simple screening tool reflecting nonalcoholic fatty liver disease</a:t>
            </a:r>
            <a:r>
              <a:rPr lang="pt-BR" sz="1200" b="0" i="0" u="none" strike="noStrike">
                <a:effectLst/>
                <a:latin typeface="Source Sans Pro" panose="020B0503030403020204" pitchFamily="34" charset="0"/>
              </a:rPr>
              <a:t>. Dig </a:t>
            </a:r>
            <a:r>
              <a:rPr lang="pt-BR" sz="1200" b="0" i="0" u="none" strike="noStrike" err="1">
                <a:effectLst/>
                <a:latin typeface="Source Sans Pro" panose="020B0503030403020204" pitchFamily="34" charset="0"/>
              </a:rPr>
              <a:t>Liver</a:t>
            </a:r>
            <a:r>
              <a:rPr lang="pt-BR" sz="1200" b="0" i="0" u="none" strike="noStrike">
                <a:effectLst/>
                <a:latin typeface="Source Sans Pro" panose="020B0503030403020204" pitchFamily="34" charset="0"/>
              </a:rPr>
              <a:t> </a:t>
            </a:r>
            <a:r>
              <a:rPr lang="pt-BR" sz="1200" b="0" i="0" u="none" strike="noStrike" err="1">
                <a:effectLst/>
                <a:latin typeface="Source Sans Pro" panose="020B0503030403020204" pitchFamily="34" charset="0"/>
              </a:rPr>
              <a:t>Dis</a:t>
            </a:r>
            <a:r>
              <a:rPr lang="pt-BR" sz="1200" b="0" i="0" u="none" strike="noStrike">
                <a:effectLst/>
                <a:latin typeface="Source Sans Pro" panose="020B0503030403020204" pitchFamily="34" charset="0"/>
              </a:rPr>
              <a:t> 2010; 42: 503–8.</a:t>
            </a:r>
            <a:endParaRPr lang="pt-BR" sz="1200"/>
          </a:p>
        </p:txBody>
      </p:sp>
      <p:sp>
        <p:nvSpPr>
          <p:cNvPr id="13" name="CaixaDeTexto 12">
            <a:extLst>
              <a:ext uri="{FF2B5EF4-FFF2-40B4-BE49-F238E27FC236}">
                <a16:creationId xmlns:a16="http://schemas.microsoft.com/office/drawing/2014/main" id="{5C726835-DA01-CB85-0504-E2074A2735AE}"/>
              </a:ext>
            </a:extLst>
          </p:cNvPr>
          <p:cNvSpPr txBox="1"/>
          <p:nvPr/>
        </p:nvSpPr>
        <p:spPr>
          <a:xfrm>
            <a:off x="6676291" y="1257136"/>
            <a:ext cx="5454636" cy="307777"/>
          </a:xfrm>
          <a:prstGeom prst="rect">
            <a:avLst/>
          </a:prstGeom>
          <a:noFill/>
        </p:spPr>
        <p:txBody>
          <a:bodyPr wrap="square">
            <a:spAutoFit/>
          </a:bodyPr>
          <a:lstStyle/>
          <a:p>
            <a:r>
              <a:rPr lang="pt-BR" sz="1400" dirty="0"/>
              <a:t>https://</a:t>
            </a:r>
            <a:r>
              <a:rPr lang="pt-BR" sz="1400" dirty="0" err="1"/>
              <a:t>www.mdapp.co</a:t>
            </a:r>
            <a:r>
              <a:rPr lang="pt-BR" sz="1400" dirty="0"/>
              <a:t>/hepatic-steatosis-index-hsi-calculator-357/</a:t>
            </a:r>
          </a:p>
        </p:txBody>
      </p:sp>
      <p:pic>
        <p:nvPicPr>
          <p:cNvPr id="14" name="Imagem 13" descr="Interface gráfica do usuário, Texto, Aplicativo&#10;&#10;Descrição gerada automaticamente">
            <a:extLst>
              <a:ext uri="{FF2B5EF4-FFF2-40B4-BE49-F238E27FC236}">
                <a16:creationId xmlns:a16="http://schemas.microsoft.com/office/drawing/2014/main" id="{BEBAA0F3-8BF6-FDF5-A0ED-011AFF51266D}"/>
              </a:ext>
            </a:extLst>
          </p:cNvPr>
          <p:cNvPicPr>
            <a:picLocks noChangeAspect="1"/>
          </p:cNvPicPr>
          <p:nvPr/>
        </p:nvPicPr>
        <p:blipFill rotWithShape="1">
          <a:blip r:embed="rId6"/>
          <a:srcRect l="20689" t="12020" r="41447" b="42063"/>
          <a:stretch/>
        </p:blipFill>
        <p:spPr>
          <a:xfrm>
            <a:off x="160653" y="1318268"/>
            <a:ext cx="6486174" cy="4424497"/>
          </a:xfrm>
          <a:prstGeom prst="rect">
            <a:avLst/>
          </a:prstGeom>
        </p:spPr>
      </p:pic>
      <p:sp>
        <p:nvSpPr>
          <p:cNvPr id="15" name="Oval 14">
            <a:extLst>
              <a:ext uri="{FF2B5EF4-FFF2-40B4-BE49-F238E27FC236}">
                <a16:creationId xmlns:a16="http://schemas.microsoft.com/office/drawing/2014/main" id="{E85DCBC4-87CC-70A0-F87C-94774920DD44}"/>
              </a:ext>
            </a:extLst>
          </p:cNvPr>
          <p:cNvSpPr/>
          <p:nvPr/>
        </p:nvSpPr>
        <p:spPr>
          <a:xfrm>
            <a:off x="398022" y="4534308"/>
            <a:ext cx="1534510" cy="441435"/>
          </a:xfrm>
          <a:prstGeom prst="ellipse">
            <a:avLst/>
          </a:prstGeom>
          <a:noFill/>
          <a:ln w="38100">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4645D878-1D26-AC4A-06FA-6CF8DB10B8D5}"/>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Avaliação de esteatose hepática</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8189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1C55934-55F9-9FDC-AAAA-9A2A1E428A69}"/>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5" name="Agrupar 4">
            <a:extLst>
              <a:ext uri="{FF2B5EF4-FFF2-40B4-BE49-F238E27FC236}">
                <a16:creationId xmlns:a16="http://schemas.microsoft.com/office/drawing/2014/main" id="{BE1D0472-36E6-EEC4-99EB-027D3B7AC88B}"/>
              </a:ext>
            </a:extLst>
          </p:cNvPr>
          <p:cNvGrpSpPr/>
          <p:nvPr/>
        </p:nvGrpSpPr>
        <p:grpSpPr>
          <a:xfrm>
            <a:off x="425846" y="4078368"/>
            <a:ext cx="11961162" cy="4075486"/>
            <a:chOff x="425846" y="4078368"/>
            <a:chExt cx="11961162" cy="4075486"/>
          </a:xfrm>
        </p:grpSpPr>
        <p:grpSp>
          <p:nvGrpSpPr>
            <p:cNvPr id="11" name="Agrupar 10">
              <a:extLst>
                <a:ext uri="{FF2B5EF4-FFF2-40B4-BE49-F238E27FC236}">
                  <a16:creationId xmlns:a16="http://schemas.microsoft.com/office/drawing/2014/main" id="{46560580-0784-CF9C-33D7-D6851785AA03}"/>
                </a:ext>
              </a:extLst>
            </p:cNvPr>
            <p:cNvGrpSpPr/>
            <p:nvPr/>
          </p:nvGrpSpPr>
          <p:grpSpPr>
            <a:xfrm>
              <a:off x="425846" y="4078368"/>
              <a:ext cx="11961162" cy="4075486"/>
              <a:chOff x="481574" y="4614411"/>
              <a:chExt cx="11961162" cy="4075486"/>
            </a:xfrm>
          </p:grpSpPr>
          <p:sp>
            <p:nvSpPr>
              <p:cNvPr id="13" name="Retângulo Arredondado 12">
                <a:extLst>
                  <a:ext uri="{FF2B5EF4-FFF2-40B4-BE49-F238E27FC236}">
                    <a16:creationId xmlns:a16="http://schemas.microsoft.com/office/drawing/2014/main" id="{8BE50ACB-ED92-404E-58CD-8B920EB04958}"/>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descr="Maçã vermelha em fundo branco&#10;&#10;Descrição gerada automaticamente com confiança média">
                <a:extLst>
                  <a:ext uri="{FF2B5EF4-FFF2-40B4-BE49-F238E27FC236}">
                    <a16:creationId xmlns:a16="http://schemas.microsoft.com/office/drawing/2014/main" id="{42499CEC-DDFF-D6B3-1EF3-F69AA5C5BB20}"/>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16" name="Imagem 15" descr="Texto&#10;&#10;Descrição gerada automaticamente com confiança média">
                <a:extLst>
                  <a:ext uri="{FF2B5EF4-FFF2-40B4-BE49-F238E27FC236}">
                    <a16:creationId xmlns:a16="http://schemas.microsoft.com/office/drawing/2014/main" id="{3F8DC301-DFB1-CA86-852C-A6A427D36351}"/>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12" name="Imagem 11" descr="Texto&#10;&#10;Descrição gerada automaticamente com confiança baixa">
              <a:extLst>
                <a:ext uri="{FF2B5EF4-FFF2-40B4-BE49-F238E27FC236}">
                  <a16:creationId xmlns:a16="http://schemas.microsoft.com/office/drawing/2014/main" id="{CE625373-F620-504C-F7BB-F1F575BF6CA3}"/>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3" name="CaixaDeTexto 2">
            <a:extLst>
              <a:ext uri="{FF2B5EF4-FFF2-40B4-BE49-F238E27FC236}">
                <a16:creationId xmlns:a16="http://schemas.microsoft.com/office/drawing/2014/main" id="{45E51EB2-E6DF-D880-7A4A-08194F11C4E9}"/>
              </a:ext>
            </a:extLst>
          </p:cNvPr>
          <p:cNvSpPr txBox="1"/>
          <p:nvPr/>
        </p:nvSpPr>
        <p:spPr>
          <a:xfrm>
            <a:off x="425846" y="352946"/>
            <a:ext cx="4966071" cy="1938992"/>
          </a:xfrm>
          <a:prstGeom prst="rect">
            <a:avLst/>
          </a:prstGeom>
          <a:noFill/>
        </p:spPr>
        <p:txBody>
          <a:bodyPr wrap="square">
            <a:spAutoFit/>
          </a:bodyPr>
          <a:lstStyle/>
          <a:p>
            <a:pPr algn="ctr"/>
            <a:r>
              <a:rPr lang="pt-BR" sz="2400" b="0" i="0" u="none" strike="noStrike" dirty="0">
                <a:solidFill>
                  <a:srgbClr val="000000"/>
                </a:solidFill>
                <a:effectLst/>
              </a:rPr>
              <a:t>Para se </a:t>
            </a:r>
            <a:r>
              <a:rPr lang="pt-BR" sz="2400" b="1" i="0" u="none" strike="noStrike" dirty="0">
                <a:solidFill>
                  <a:srgbClr val="991919"/>
                </a:solidFill>
                <a:effectLst/>
              </a:rPr>
              <a:t>destacar</a:t>
            </a:r>
            <a:r>
              <a:rPr lang="pt-BR" sz="2400" b="0" i="0" u="none" strike="noStrike" dirty="0">
                <a:solidFill>
                  <a:srgbClr val="000000"/>
                </a:solidFill>
                <a:effectLst/>
              </a:rPr>
              <a:t> na </a:t>
            </a:r>
            <a:r>
              <a:rPr lang="pt-BR" sz="2400" b="1" i="0" u="none" strike="noStrike" dirty="0">
                <a:solidFill>
                  <a:srgbClr val="991919"/>
                </a:solidFill>
                <a:effectLst/>
              </a:rPr>
              <a:t>nutrição</a:t>
            </a:r>
            <a:r>
              <a:rPr lang="pt-BR" sz="2400" b="0" i="0" u="none" strike="noStrike" dirty="0">
                <a:solidFill>
                  <a:srgbClr val="000000"/>
                </a:solidFill>
                <a:effectLst/>
              </a:rPr>
              <a:t> é importante gerar </a:t>
            </a:r>
            <a:r>
              <a:rPr lang="pt-BR" sz="2400" b="1" i="0" u="none" strike="noStrike" dirty="0">
                <a:solidFill>
                  <a:srgbClr val="991919"/>
                </a:solidFill>
                <a:effectLst/>
              </a:rPr>
              <a:t>resultados</a:t>
            </a:r>
            <a:r>
              <a:rPr lang="pt-BR" sz="2400" b="0" i="0" u="none" strike="noStrike" dirty="0">
                <a:solidFill>
                  <a:srgbClr val="000000"/>
                </a:solidFill>
                <a:effectLst/>
              </a:rPr>
              <a:t> </a:t>
            </a:r>
            <a:r>
              <a:rPr lang="pt-BR" sz="2400" dirty="0">
                <a:solidFill>
                  <a:srgbClr val="000000"/>
                </a:solidFill>
              </a:rPr>
              <a:t>concretos e que vão além do processo de </a:t>
            </a:r>
            <a:r>
              <a:rPr lang="pt-BR" sz="2400" b="1" dirty="0">
                <a:solidFill>
                  <a:srgbClr val="991919"/>
                </a:solidFill>
              </a:rPr>
              <a:t>redução</a:t>
            </a:r>
            <a:r>
              <a:rPr lang="pt-BR" sz="2400" dirty="0">
                <a:solidFill>
                  <a:srgbClr val="000000"/>
                </a:solidFill>
              </a:rPr>
              <a:t> de </a:t>
            </a:r>
            <a:r>
              <a:rPr lang="pt-BR" sz="2400" b="1" dirty="0">
                <a:solidFill>
                  <a:srgbClr val="991919"/>
                </a:solidFill>
              </a:rPr>
              <a:t>peso</a:t>
            </a:r>
            <a:r>
              <a:rPr lang="pt-BR" sz="2400" dirty="0">
                <a:solidFill>
                  <a:srgbClr val="000000"/>
                </a:solidFill>
              </a:rPr>
              <a:t> corporal ou </a:t>
            </a:r>
            <a:r>
              <a:rPr lang="pt-BR" sz="2400" b="1" dirty="0">
                <a:solidFill>
                  <a:srgbClr val="991919"/>
                </a:solidFill>
              </a:rPr>
              <a:t>hipertrofia muscular</a:t>
            </a:r>
            <a:r>
              <a:rPr lang="pt-BR" sz="2400" dirty="0">
                <a:solidFill>
                  <a:srgbClr val="000000"/>
                </a:solidFill>
              </a:rPr>
              <a:t>.</a:t>
            </a:r>
            <a:r>
              <a:rPr lang="pt-BR" sz="2400" b="0" i="0" u="none" strike="noStrike" dirty="0">
                <a:solidFill>
                  <a:srgbClr val="000000"/>
                </a:solidFill>
                <a:effectLst/>
              </a:rPr>
              <a:t> </a:t>
            </a:r>
          </a:p>
        </p:txBody>
      </p:sp>
      <p:sp>
        <p:nvSpPr>
          <p:cNvPr id="2" name="Retângulo Arredondado 1">
            <a:extLst>
              <a:ext uri="{FF2B5EF4-FFF2-40B4-BE49-F238E27FC236}">
                <a16:creationId xmlns:a16="http://schemas.microsoft.com/office/drawing/2014/main" id="{2DAFEE67-ED77-F473-FDC2-8364830EE680}"/>
              </a:ext>
            </a:extLst>
          </p:cNvPr>
          <p:cNvSpPr/>
          <p:nvPr/>
        </p:nvSpPr>
        <p:spPr>
          <a:xfrm>
            <a:off x="6939292" y="403315"/>
            <a:ext cx="4298868" cy="75782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a:solidFill>
                  <a:schemeClr val="tx1"/>
                </a:solidFill>
              </a:rPr>
              <a:t>Analisar sinais e sintomas</a:t>
            </a:r>
          </a:p>
        </p:txBody>
      </p:sp>
      <p:sp>
        <p:nvSpPr>
          <p:cNvPr id="6" name="Retângulo Arredondado 5">
            <a:extLst>
              <a:ext uri="{FF2B5EF4-FFF2-40B4-BE49-F238E27FC236}">
                <a16:creationId xmlns:a16="http://schemas.microsoft.com/office/drawing/2014/main" id="{A58A8685-0865-E60C-785C-E0D32CA395ED}"/>
              </a:ext>
            </a:extLst>
          </p:cNvPr>
          <p:cNvSpPr/>
          <p:nvPr/>
        </p:nvSpPr>
        <p:spPr>
          <a:xfrm>
            <a:off x="6939292" y="2171781"/>
            <a:ext cx="4298868" cy="75782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rPr>
              <a:t>Prescrever de modo direcionado</a:t>
            </a:r>
          </a:p>
        </p:txBody>
      </p:sp>
      <p:sp>
        <p:nvSpPr>
          <p:cNvPr id="7" name="CaixaDeTexto 6">
            <a:extLst>
              <a:ext uri="{FF2B5EF4-FFF2-40B4-BE49-F238E27FC236}">
                <a16:creationId xmlns:a16="http://schemas.microsoft.com/office/drawing/2014/main" id="{7617F9F0-4BF0-8CBC-FC81-CC5F3054A25E}"/>
              </a:ext>
            </a:extLst>
          </p:cNvPr>
          <p:cNvSpPr txBox="1"/>
          <p:nvPr/>
        </p:nvSpPr>
        <p:spPr>
          <a:xfrm>
            <a:off x="6868040" y="1188145"/>
            <a:ext cx="4441372" cy="369332"/>
          </a:xfrm>
          <a:prstGeom prst="rect">
            <a:avLst/>
          </a:prstGeom>
          <a:noFill/>
        </p:spPr>
        <p:txBody>
          <a:bodyPr wrap="square" rtlCol="0">
            <a:spAutoFit/>
          </a:bodyPr>
          <a:lstStyle/>
          <a:p>
            <a:pPr algn="ctr"/>
            <a:r>
              <a:rPr lang="pt-BR"/>
              <a:t>Ir além, entregar uma avaliação inovadora</a:t>
            </a:r>
          </a:p>
        </p:txBody>
      </p:sp>
      <p:sp>
        <p:nvSpPr>
          <p:cNvPr id="8" name="CaixaDeTexto 7">
            <a:extLst>
              <a:ext uri="{FF2B5EF4-FFF2-40B4-BE49-F238E27FC236}">
                <a16:creationId xmlns:a16="http://schemas.microsoft.com/office/drawing/2014/main" id="{3F655CF9-6990-B5B8-D0AE-3EF57C431DBC}"/>
              </a:ext>
            </a:extLst>
          </p:cNvPr>
          <p:cNvSpPr txBox="1"/>
          <p:nvPr/>
        </p:nvSpPr>
        <p:spPr>
          <a:xfrm>
            <a:off x="6868039" y="2987859"/>
            <a:ext cx="4619501" cy="369332"/>
          </a:xfrm>
          <a:prstGeom prst="rect">
            <a:avLst/>
          </a:prstGeom>
          <a:noFill/>
        </p:spPr>
        <p:txBody>
          <a:bodyPr wrap="square" rtlCol="0">
            <a:spAutoFit/>
          </a:bodyPr>
          <a:lstStyle/>
          <a:p>
            <a:pPr algn="ctr"/>
            <a:r>
              <a:rPr lang="pt-BR" dirty="0"/>
              <a:t>Nutrição funcional com evidência científica</a:t>
            </a:r>
          </a:p>
        </p:txBody>
      </p:sp>
      <p:sp>
        <p:nvSpPr>
          <p:cNvPr id="9" name="Retângulo Arredondado 8">
            <a:extLst>
              <a:ext uri="{FF2B5EF4-FFF2-40B4-BE49-F238E27FC236}">
                <a16:creationId xmlns:a16="http://schemas.microsoft.com/office/drawing/2014/main" id="{48CD92EB-F356-B02F-157D-BB3B8164BBEE}"/>
              </a:ext>
            </a:extLst>
          </p:cNvPr>
          <p:cNvSpPr/>
          <p:nvPr/>
        </p:nvSpPr>
        <p:spPr>
          <a:xfrm>
            <a:off x="6939292" y="3969241"/>
            <a:ext cx="4298868" cy="75782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a:solidFill>
                  <a:schemeClr val="tx1"/>
                </a:solidFill>
              </a:rPr>
              <a:t>Observar os resultados </a:t>
            </a:r>
          </a:p>
        </p:txBody>
      </p:sp>
      <p:sp>
        <p:nvSpPr>
          <p:cNvPr id="10" name="CaixaDeTexto 9">
            <a:extLst>
              <a:ext uri="{FF2B5EF4-FFF2-40B4-BE49-F238E27FC236}">
                <a16:creationId xmlns:a16="http://schemas.microsoft.com/office/drawing/2014/main" id="{D763BB7B-FB9A-DB91-AC94-2A761BCA5C41}"/>
              </a:ext>
            </a:extLst>
          </p:cNvPr>
          <p:cNvSpPr txBox="1"/>
          <p:nvPr/>
        </p:nvSpPr>
        <p:spPr>
          <a:xfrm>
            <a:off x="6868039" y="4785319"/>
            <a:ext cx="4619501" cy="369332"/>
          </a:xfrm>
          <a:prstGeom prst="rect">
            <a:avLst/>
          </a:prstGeom>
          <a:noFill/>
        </p:spPr>
        <p:txBody>
          <a:bodyPr wrap="square" rtlCol="0">
            <a:spAutoFit/>
          </a:bodyPr>
          <a:lstStyle/>
          <a:p>
            <a:pPr algn="ctr"/>
            <a:r>
              <a:rPr lang="pt-BR"/>
              <a:t>A cada consulta de retorno</a:t>
            </a:r>
          </a:p>
        </p:txBody>
      </p:sp>
      <p:pic>
        <p:nvPicPr>
          <p:cNvPr id="2050" name="Picture 2" descr="Personagem de nutricionista com maçã 670925 Vetor no Vecteezy">
            <a:extLst>
              <a:ext uri="{FF2B5EF4-FFF2-40B4-BE49-F238E27FC236}">
                <a16:creationId xmlns:a16="http://schemas.microsoft.com/office/drawing/2014/main" id="{1F8EF863-478A-8089-F612-76DD26D15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92" y="2913113"/>
            <a:ext cx="3167730" cy="2534184"/>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5FFDFDE6-F880-1240-02D8-71B3F1BD2C43}"/>
              </a:ext>
            </a:extLst>
          </p:cNvPr>
          <p:cNvSpPr txBox="1"/>
          <p:nvPr/>
        </p:nvSpPr>
        <p:spPr>
          <a:xfrm>
            <a:off x="1913157" y="2967335"/>
            <a:ext cx="1507051" cy="1077218"/>
          </a:xfrm>
          <a:prstGeom prst="rect">
            <a:avLst/>
          </a:prstGeom>
          <a:noFill/>
        </p:spPr>
        <p:txBody>
          <a:bodyPr wrap="square" lIns="91440" tIns="45720" rIns="91440" bIns="45720" rtlCol="0" anchor="t">
            <a:spAutoFit/>
          </a:bodyPr>
          <a:lstStyle/>
          <a:p>
            <a:pPr algn="ctr"/>
            <a:r>
              <a:rPr lang="pt-BR" sz="1600" dirty="0"/>
              <a:t>A nutrição vai muito além de uma maçã e fita métrica</a:t>
            </a:r>
          </a:p>
        </p:txBody>
      </p:sp>
      <p:sp>
        <p:nvSpPr>
          <p:cNvPr id="17" name="Seta para Baixo 16">
            <a:extLst>
              <a:ext uri="{FF2B5EF4-FFF2-40B4-BE49-F238E27FC236}">
                <a16:creationId xmlns:a16="http://schemas.microsoft.com/office/drawing/2014/main" id="{E06BF032-5FF6-6855-9A6B-1D706D7FDFE5}"/>
              </a:ext>
            </a:extLst>
          </p:cNvPr>
          <p:cNvSpPr/>
          <p:nvPr/>
        </p:nvSpPr>
        <p:spPr>
          <a:xfrm>
            <a:off x="8996406" y="1627029"/>
            <a:ext cx="184639" cy="4033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para Baixo 18">
            <a:extLst>
              <a:ext uri="{FF2B5EF4-FFF2-40B4-BE49-F238E27FC236}">
                <a16:creationId xmlns:a16="http://schemas.microsoft.com/office/drawing/2014/main" id="{D0173D99-EF21-1FE9-669B-95067C18BCC9}"/>
              </a:ext>
            </a:extLst>
          </p:cNvPr>
          <p:cNvSpPr/>
          <p:nvPr/>
        </p:nvSpPr>
        <p:spPr>
          <a:xfrm>
            <a:off x="8993150" y="3428014"/>
            <a:ext cx="184639" cy="4033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943E360F-3B41-99C3-53E1-798E7FDCEC57}"/>
              </a:ext>
            </a:extLst>
          </p:cNvPr>
          <p:cNvSpPr txBox="1"/>
          <p:nvPr/>
        </p:nvSpPr>
        <p:spPr>
          <a:xfrm>
            <a:off x="9103082" y="1627029"/>
            <a:ext cx="1793848" cy="307777"/>
          </a:xfrm>
          <a:prstGeom prst="rect">
            <a:avLst/>
          </a:prstGeom>
          <a:noFill/>
        </p:spPr>
        <p:txBody>
          <a:bodyPr wrap="square" rtlCol="0">
            <a:spAutoFit/>
          </a:bodyPr>
          <a:lstStyle/>
          <a:p>
            <a:r>
              <a:rPr lang="pt-BR" sz="1400" dirty="0"/>
              <a:t>Avaliar exames</a:t>
            </a:r>
          </a:p>
        </p:txBody>
      </p:sp>
      <p:sp>
        <p:nvSpPr>
          <p:cNvPr id="21" name="CaixaDeTexto 20">
            <a:extLst>
              <a:ext uri="{FF2B5EF4-FFF2-40B4-BE49-F238E27FC236}">
                <a16:creationId xmlns:a16="http://schemas.microsoft.com/office/drawing/2014/main" id="{7102E21C-0CB9-6921-A303-885950C64D19}"/>
              </a:ext>
            </a:extLst>
          </p:cNvPr>
          <p:cNvSpPr txBox="1"/>
          <p:nvPr/>
        </p:nvSpPr>
        <p:spPr>
          <a:xfrm>
            <a:off x="9159525" y="3427409"/>
            <a:ext cx="1793848" cy="307777"/>
          </a:xfrm>
          <a:prstGeom prst="rect">
            <a:avLst/>
          </a:prstGeom>
          <a:noFill/>
        </p:spPr>
        <p:txBody>
          <a:bodyPr wrap="square" rtlCol="0">
            <a:spAutoFit/>
          </a:bodyPr>
          <a:lstStyle/>
          <a:p>
            <a:r>
              <a:rPr lang="pt-BR" sz="1400" dirty="0"/>
              <a:t>Reavaliar exames</a:t>
            </a:r>
          </a:p>
        </p:txBody>
      </p:sp>
      <p:sp>
        <p:nvSpPr>
          <p:cNvPr id="22" name="CaixaDeTexto 21">
            <a:extLst>
              <a:ext uri="{FF2B5EF4-FFF2-40B4-BE49-F238E27FC236}">
                <a16:creationId xmlns:a16="http://schemas.microsoft.com/office/drawing/2014/main" id="{A339373D-E8DF-FFB8-C4BB-17B0AE161AAA}"/>
              </a:ext>
            </a:extLst>
          </p:cNvPr>
          <p:cNvSpPr txBox="1"/>
          <p:nvPr/>
        </p:nvSpPr>
        <p:spPr>
          <a:xfrm>
            <a:off x="3647130" y="3303042"/>
            <a:ext cx="2216548" cy="1754326"/>
          </a:xfrm>
          <a:prstGeom prst="rect">
            <a:avLst/>
          </a:prstGeom>
          <a:noFill/>
        </p:spPr>
        <p:txBody>
          <a:bodyPr wrap="square" rtlCol="0">
            <a:spAutoFit/>
          </a:bodyPr>
          <a:lstStyle/>
          <a:p>
            <a:pPr algn="ctr"/>
            <a:r>
              <a:rPr lang="pt-BR" dirty="0"/>
              <a:t>A nutrição cresce a cada dia. </a:t>
            </a:r>
          </a:p>
          <a:p>
            <a:pPr algn="ctr"/>
            <a:r>
              <a:rPr lang="pt-BR" dirty="0"/>
              <a:t>Com atualização profissional, você irá evoluir cada vez mais.</a:t>
            </a:r>
          </a:p>
        </p:txBody>
      </p:sp>
    </p:spTree>
    <p:extLst>
      <p:ext uri="{BB962C8B-B14F-4D97-AF65-F5344CB8AC3E}">
        <p14:creationId xmlns:p14="http://schemas.microsoft.com/office/powerpoint/2010/main" val="33524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7" grpId="0" animBg="1"/>
      <p:bldP spid="19" grpId="0" animBg="1"/>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266A-A153-113B-CCAE-679E5B4F791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BA7AAB6F-5DDB-3135-87B5-E7DC1E8FBD12}"/>
              </a:ext>
            </a:extLst>
          </p:cNvPr>
          <p:cNvSpPr/>
          <p:nvPr/>
        </p:nvSpPr>
        <p:spPr>
          <a:xfrm>
            <a:off x="0" y="0"/>
            <a:ext cx="12207429"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extBox 18">
            <a:extLst>
              <a:ext uri="{FF2B5EF4-FFF2-40B4-BE49-F238E27FC236}">
                <a16:creationId xmlns:a16="http://schemas.microsoft.com/office/drawing/2014/main" id="{DF95BD7E-2BB9-609F-8BD8-951DF38D810E}"/>
              </a:ext>
            </a:extLst>
          </p:cNvPr>
          <p:cNvSpPr txBox="1"/>
          <p:nvPr/>
        </p:nvSpPr>
        <p:spPr>
          <a:xfrm>
            <a:off x="11204417" y="6170304"/>
            <a:ext cx="727392" cy="584775"/>
          </a:xfrm>
          <a:prstGeom prst="rect">
            <a:avLst/>
          </a:prstGeom>
          <a:noFill/>
        </p:spPr>
        <p:txBody>
          <a:bodyPr wrap="square" rtlCol="0">
            <a:spAutoFit/>
          </a:bodyPr>
          <a:lstStyle/>
          <a:p>
            <a:fld id="{C2A46414-2F7B-4BF0-8365-7FEAAD210EB1}" type="slidenum">
              <a:rPr lang="en-US" sz="3200" spc="100" smtClean="0">
                <a:solidFill>
                  <a:schemeClr val="bg1">
                    <a:lumMod val="85000"/>
                  </a:schemeClr>
                </a:solidFill>
                <a:latin typeface="+mj-lt"/>
              </a:rPr>
              <a:t>26</a:t>
            </a:fld>
            <a:endParaRPr lang="en-ID" sz="3200" spc="100" dirty="0">
              <a:solidFill>
                <a:schemeClr val="bg1">
                  <a:lumMod val="85000"/>
                </a:schemeClr>
              </a:solidFill>
              <a:latin typeface="+mj-lt"/>
            </a:endParaRPr>
          </a:p>
        </p:txBody>
      </p:sp>
      <p:sp>
        <p:nvSpPr>
          <p:cNvPr id="4" name="TextBox 3">
            <a:extLst>
              <a:ext uri="{FF2B5EF4-FFF2-40B4-BE49-F238E27FC236}">
                <a16:creationId xmlns:a16="http://schemas.microsoft.com/office/drawing/2014/main" id="{EFAB9FFD-BE40-E14E-E73A-81C2182B8E11}"/>
              </a:ext>
            </a:extLst>
          </p:cNvPr>
          <p:cNvSpPr txBox="1"/>
          <p:nvPr/>
        </p:nvSpPr>
        <p:spPr>
          <a:xfrm>
            <a:off x="799034" y="4395877"/>
            <a:ext cx="5279138" cy="1323439"/>
          </a:xfrm>
          <a:prstGeom prst="rect">
            <a:avLst/>
          </a:prstGeom>
          <a:noFill/>
        </p:spPr>
        <p:txBody>
          <a:bodyPr wrap="square" rtlCol="0">
            <a:spAutoFit/>
          </a:bodyPr>
          <a:lstStyle/>
          <a:p>
            <a:r>
              <a:rPr lang="en-US" sz="8000" b="1" dirty="0">
                <a:solidFill>
                  <a:schemeClr val="bg1"/>
                </a:solidFill>
                <a:latin typeface="DIN Next LT Pro Bold" panose="020B0503020203050203" pitchFamily="34" charset="77"/>
                <a:ea typeface="Jost Medium" pitchFamily="2" charset="77"/>
                <a:cs typeface="Poppins Medium" pitchFamily="2" charset="77"/>
              </a:rPr>
              <a:t>OBRIGADA</a:t>
            </a:r>
            <a:r>
              <a:rPr lang="en-US" sz="6600" b="1" dirty="0">
                <a:solidFill>
                  <a:schemeClr val="bg1"/>
                </a:solidFill>
                <a:latin typeface="DIN Next LT Pro Bold" panose="020B0503020203050203" pitchFamily="34" charset="77"/>
                <a:ea typeface="Jost Medium" pitchFamily="2" charset="77"/>
                <a:cs typeface="Poppins Medium" pitchFamily="2" charset="77"/>
              </a:rPr>
              <a:t>!</a:t>
            </a:r>
          </a:p>
        </p:txBody>
      </p:sp>
      <p:sp>
        <p:nvSpPr>
          <p:cNvPr id="5" name="TextBox 4">
            <a:extLst>
              <a:ext uri="{FF2B5EF4-FFF2-40B4-BE49-F238E27FC236}">
                <a16:creationId xmlns:a16="http://schemas.microsoft.com/office/drawing/2014/main" id="{588C8187-0619-37FB-19F5-F7E92B556896}"/>
              </a:ext>
            </a:extLst>
          </p:cNvPr>
          <p:cNvSpPr txBox="1"/>
          <p:nvPr/>
        </p:nvSpPr>
        <p:spPr>
          <a:xfrm>
            <a:off x="1885920" y="5719494"/>
            <a:ext cx="3105365" cy="369332"/>
          </a:xfrm>
          <a:prstGeom prst="rect">
            <a:avLst/>
          </a:prstGeom>
          <a:noFill/>
        </p:spPr>
        <p:txBody>
          <a:bodyPr wrap="square" rtlCol="0">
            <a:spAutoFit/>
          </a:bodyPr>
          <a:lstStyle/>
          <a:p>
            <a:pPr algn="ctr"/>
            <a:r>
              <a:rPr lang="en-ID" u="none" strike="noStrike" spc="140" dirty="0" err="1">
                <a:solidFill>
                  <a:schemeClr val="bg1"/>
                </a:solidFill>
                <a:effectLst/>
                <a:latin typeface="DIN Next LT Pro Light" panose="020B0303020203050203" pitchFamily="34" charset="77"/>
                <a:ea typeface="Open Sans" panose="020B0606030504020204" pitchFamily="34" charset="0"/>
                <a:cs typeface="Open Sans" panose="020B0606030504020204" pitchFamily="34" charset="0"/>
              </a:rPr>
              <a:t>www.</a:t>
            </a:r>
            <a:r>
              <a:rPr lang="en-ID" b="1" u="none" strike="noStrike" spc="140" dirty="0" err="1">
                <a:solidFill>
                  <a:schemeClr val="bg1"/>
                </a:solidFill>
                <a:effectLst/>
                <a:latin typeface="DIN Next LT Pro Bold" panose="020B0503020203050203" pitchFamily="34" charset="77"/>
                <a:ea typeface="Open Sans" panose="020B0606030504020204" pitchFamily="34" charset="0"/>
                <a:cs typeface="Open Sans" panose="020B0606030504020204" pitchFamily="34" charset="0"/>
              </a:rPr>
              <a:t>nutricaoin</a:t>
            </a:r>
            <a:r>
              <a:rPr lang="en-ID" u="none" strike="noStrike" spc="140" dirty="0" err="1">
                <a:solidFill>
                  <a:schemeClr val="bg1"/>
                </a:solidFill>
                <a:effectLst/>
                <a:latin typeface="DIN Next LT Pro Light" panose="020B0303020203050203" pitchFamily="34" charset="77"/>
                <a:ea typeface="Open Sans" panose="020B0606030504020204" pitchFamily="34" charset="0"/>
                <a:cs typeface="Open Sans" panose="020B0606030504020204" pitchFamily="34" charset="0"/>
              </a:rPr>
              <a:t>.com.br</a:t>
            </a:r>
            <a:endParaRPr lang="en-US" spc="140" dirty="0">
              <a:solidFill>
                <a:schemeClr val="bg1"/>
              </a:solidFill>
              <a:latin typeface="DIN Next LT Pro Light" panose="020B0303020203050203" pitchFamily="34" charset="77"/>
              <a:ea typeface="Open Sans" panose="020B0606030504020204" pitchFamily="34" charset="0"/>
              <a:cs typeface="Open Sans" panose="020B0606030504020204" pitchFamily="34" charset="0"/>
            </a:endParaRPr>
          </a:p>
        </p:txBody>
      </p:sp>
      <p:pic>
        <p:nvPicPr>
          <p:cNvPr id="16" name="Espaço Reservado para Imagem 15">
            <a:extLst>
              <a:ext uri="{FF2B5EF4-FFF2-40B4-BE49-F238E27FC236}">
                <a16:creationId xmlns:a16="http://schemas.microsoft.com/office/drawing/2014/main" id="{78E98D33-F186-B15E-DC77-99566EC1B476}"/>
              </a:ext>
            </a:extLst>
          </p:cNvPr>
          <p:cNvPicPr>
            <a:picLocks noGrp="1" noChangeAspect="1"/>
          </p:cNvPicPr>
          <p:nvPr>
            <p:ph type="pic" sz="quarter" idx="10"/>
          </p:nvPr>
        </p:nvPicPr>
        <p:blipFill>
          <a:blip r:embed="rId2"/>
          <a:srcRect l="24763" r="24763"/>
          <a:stretch/>
        </p:blipFill>
        <p:spPr>
          <a:xfrm>
            <a:off x="7013575" y="0"/>
            <a:ext cx="5194300" cy="6858000"/>
          </a:xfrm>
        </p:spPr>
      </p:pic>
      <p:pic>
        <p:nvPicPr>
          <p:cNvPr id="2" name="Imagem 1" descr="Texto&#10;&#10;Descrição gerada automaticamente com confiança baixa">
            <a:extLst>
              <a:ext uri="{FF2B5EF4-FFF2-40B4-BE49-F238E27FC236}">
                <a16:creationId xmlns:a16="http://schemas.microsoft.com/office/drawing/2014/main" id="{7EB1D6E1-2588-3D17-B638-97000AE64479}"/>
              </a:ext>
            </a:extLst>
          </p:cNvPr>
          <p:cNvPicPr>
            <a:picLocks noChangeAspect="1"/>
          </p:cNvPicPr>
          <p:nvPr/>
        </p:nvPicPr>
        <p:blipFill>
          <a:blip r:embed="rId3"/>
          <a:stretch>
            <a:fillRect/>
          </a:stretch>
        </p:blipFill>
        <p:spPr>
          <a:xfrm>
            <a:off x="1591321" y="3240094"/>
            <a:ext cx="3835768" cy="1232418"/>
          </a:xfrm>
          <a:prstGeom prst="rect">
            <a:avLst/>
          </a:prstGeom>
        </p:spPr>
      </p:pic>
      <p:sp>
        <p:nvSpPr>
          <p:cNvPr id="3" name="CaixaDeTexto 2">
            <a:extLst>
              <a:ext uri="{FF2B5EF4-FFF2-40B4-BE49-F238E27FC236}">
                <a16:creationId xmlns:a16="http://schemas.microsoft.com/office/drawing/2014/main" id="{ED10BF83-DA27-BC35-2984-62034EF017AC}"/>
              </a:ext>
            </a:extLst>
          </p:cNvPr>
          <p:cNvSpPr txBox="1"/>
          <p:nvPr/>
        </p:nvSpPr>
        <p:spPr>
          <a:xfrm>
            <a:off x="3151261" y="411995"/>
            <a:ext cx="3514529" cy="584775"/>
          </a:xfrm>
          <a:prstGeom prst="rect">
            <a:avLst/>
          </a:prstGeom>
          <a:noFill/>
        </p:spPr>
        <p:txBody>
          <a:bodyPr wrap="square" rtlCol="0">
            <a:spAutoFit/>
          </a:bodyPr>
          <a:lstStyle/>
          <a:p>
            <a:pPr algn="ctr"/>
            <a:r>
              <a:rPr lang="pt-BR" sz="3200" dirty="0">
                <a:solidFill>
                  <a:schemeClr val="bg1"/>
                </a:solidFill>
              </a:rPr>
              <a:t>@</a:t>
            </a:r>
            <a:r>
              <a:rPr lang="pt-BR" sz="3200" dirty="0" err="1">
                <a:solidFill>
                  <a:schemeClr val="bg1"/>
                </a:solidFill>
              </a:rPr>
              <a:t>dra.alinedavid</a:t>
            </a:r>
            <a:endParaRPr lang="pt-BR" sz="3200" dirty="0">
              <a:solidFill>
                <a:schemeClr val="bg1"/>
              </a:solidFill>
            </a:endParaRPr>
          </a:p>
        </p:txBody>
      </p:sp>
      <p:pic>
        <p:nvPicPr>
          <p:cNvPr id="7" name="Imagem 6">
            <a:extLst>
              <a:ext uri="{FF2B5EF4-FFF2-40B4-BE49-F238E27FC236}">
                <a16:creationId xmlns:a16="http://schemas.microsoft.com/office/drawing/2014/main" id="{E73F93D2-F769-2197-757B-47D8E4E3378E}"/>
              </a:ext>
            </a:extLst>
          </p:cNvPr>
          <p:cNvPicPr>
            <a:picLocks noChangeAspect="1"/>
          </p:cNvPicPr>
          <p:nvPr/>
        </p:nvPicPr>
        <p:blipFill>
          <a:blip r:embed="rId4"/>
          <a:stretch>
            <a:fillRect/>
          </a:stretch>
        </p:blipFill>
        <p:spPr>
          <a:xfrm>
            <a:off x="290719" y="211275"/>
            <a:ext cx="2860096" cy="2832463"/>
          </a:xfrm>
          <a:prstGeom prst="rect">
            <a:avLst/>
          </a:prstGeom>
        </p:spPr>
      </p:pic>
      <p:sp>
        <p:nvSpPr>
          <p:cNvPr id="8" name="CaixaDeTexto 7">
            <a:extLst>
              <a:ext uri="{FF2B5EF4-FFF2-40B4-BE49-F238E27FC236}">
                <a16:creationId xmlns:a16="http://schemas.microsoft.com/office/drawing/2014/main" id="{6FEB39FA-22D4-52FA-69F7-DA321B15C14A}"/>
              </a:ext>
            </a:extLst>
          </p:cNvPr>
          <p:cNvSpPr txBox="1"/>
          <p:nvPr/>
        </p:nvSpPr>
        <p:spPr>
          <a:xfrm>
            <a:off x="3470095" y="1210142"/>
            <a:ext cx="2876860" cy="1323439"/>
          </a:xfrm>
          <a:prstGeom prst="rect">
            <a:avLst/>
          </a:prstGeom>
          <a:solidFill>
            <a:schemeClr val="bg1"/>
          </a:solidFill>
        </p:spPr>
        <p:txBody>
          <a:bodyPr wrap="square" rtlCol="0">
            <a:spAutoFit/>
          </a:bodyPr>
          <a:lstStyle/>
          <a:p>
            <a:pPr algn="ctr"/>
            <a:r>
              <a:rPr lang="pt-BR" sz="4000" b="1" dirty="0">
                <a:solidFill>
                  <a:srgbClr val="991919"/>
                </a:solidFill>
              </a:rPr>
              <a:t>Palavra:</a:t>
            </a:r>
          </a:p>
          <a:p>
            <a:pPr algn="ctr"/>
            <a:r>
              <a:rPr lang="pt-BR" sz="4000" dirty="0">
                <a:solidFill>
                  <a:srgbClr val="991919"/>
                </a:solidFill>
              </a:rPr>
              <a:t>Exame</a:t>
            </a:r>
          </a:p>
        </p:txBody>
      </p:sp>
      <p:sp>
        <p:nvSpPr>
          <p:cNvPr id="10" name="CaixaDeTexto 9">
            <a:extLst>
              <a:ext uri="{FF2B5EF4-FFF2-40B4-BE49-F238E27FC236}">
                <a16:creationId xmlns:a16="http://schemas.microsoft.com/office/drawing/2014/main" id="{C6E059F0-8090-FF6D-089E-060E06EB4B76}"/>
              </a:ext>
            </a:extLst>
          </p:cNvPr>
          <p:cNvSpPr txBox="1"/>
          <p:nvPr/>
        </p:nvSpPr>
        <p:spPr>
          <a:xfrm>
            <a:off x="-4899" y="6390600"/>
            <a:ext cx="7018474" cy="400110"/>
          </a:xfrm>
          <a:prstGeom prst="rect">
            <a:avLst/>
          </a:prstGeom>
          <a:noFill/>
        </p:spPr>
        <p:txBody>
          <a:bodyPr wrap="square">
            <a:spAutoFit/>
          </a:bodyPr>
          <a:lstStyle/>
          <a:p>
            <a:pPr algn="ctr" fontAlgn="base"/>
            <a:r>
              <a:rPr lang="pt-BR" sz="1000" b="0" i="0" u="none" strike="noStrike" dirty="0">
                <a:solidFill>
                  <a:schemeClr val="bg1"/>
                </a:solidFill>
                <a:effectLst/>
                <a:latin typeface="Georgia" panose="02040502050405020303" pitchFamily="18" charset="0"/>
              </a:rPr>
              <a:t>Seja forte e corajoso! Não se apavore nem desanime, pois o Senhor, o seu Deus, estará com você por onde você andar” </a:t>
            </a:r>
          </a:p>
          <a:p>
            <a:pPr algn="ctr" fontAlgn="base"/>
            <a:r>
              <a:rPr lang="pt-BR" sz="1000" b="0" i="0" u="none" strike="noStrike" dirty="0">
                <a:solidFill>
                  <a:schemeClr val="bg1"/>
                </a:solidFill>
                <a:effectLst/>
                <a:latin typeface="Georgia" panose="02040502050405020303" pitchFamily="18" charset="0"/>
              </a:rPr>
              <a:t>Josué 1:9</a:t>
            </a:r>
          </a:p>
        </p:txBody>
      </p:sp>
    </p:spTree>
    <p:extLst>
      <p:ext uri="{BB962C8B-B14F-4D97-AF65-F5344CB8AC3E}">
        <p14:creationId xmlns:p14="http://schemas.microsoft.com/office/powerpoint/2010/main" val="387116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E9219B-D5D3-31B3-C787-E640516B271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4" name="CaixaDeTexto 63">
            <a:extLst>
              <a:ext uri="{FF2B5EF4-FFF2-40B4-BE49-F238E27FC236}">
                <a16:creationId xmlns:a16="http://schemas.microsoft.com/office/drawing/2014/main" id="{3E625DB3-847C-BBCE-5610-BCD4F8C2BDCB}"/>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Avaliação da composição corporal</a:t>
            </a:r>
            <a:endParaRPr lang="pt-BR" sz="3600" b="1" dirty="0">
              <a:solidFill>
                <a:srgbClr val="991919"/>
              </a:solidFill>
              <a:latin typeface="DIN Next LT Pro Bold" panose="020B0503020203050203" pitchFamily="34" charset="77"/>
            </a:endParaRPr>
          </a:p>
        </p:txBody>
      </p:sp>
      <p:grpSp>
        <p:nvGrpSpPr>
          <p:cNvPr id="3" name="Agrupar 2">
            <a:extLst>
              <a:ext uri="{FF2B5EF4-FFF2-40B4-BE49-F238E27FC236}">
                <a16:creationId xmlns:a16="http://schemas.microsoft.com/office/drawing/2014/main" id="{9A20E063-787E-5673-6670-3CBB064420FD}"/>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64AC6460-C369-5F2D-187D-D988676A0511}"/>
                </a:ext>
              </a:extLst>
            </p:cNvPr>
            <p:cNvGrpSpPr/>
            <p:nvPr/>
          </p:nvGrpSpPr>
          <p:grpSpPr>
            <a:xfrm>
              <a:off x="425846" y="4078368"/>
              <a:ext cx="11961162" cy="4075486"/>
              <a:chOff x="481574" y="4614411"/>
              <a:chExt cx="11961162" cy="4075486"/>
            </a:xfrm>
          </p:grpSpPr>
          <p:sp>
            <p:nvSpPr>
              <p:cNvPr id="10" name="Retângulo Arredondado 9">
                <a:extLst>
                  <a:ext uri="{FF2B5EF4-FFF2-40B4-BE49-F238E27FC236}">
                    <a16:creationId xmlns:a16="http://schemas.microsoft.com/office/drawing/2014/main" id="{0D4706FB-4348-FEEF-CA4B-1D9FDF69CA0A}"/>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 name="Imagem 11" descr="Maçã vermelha em fundo branco&#10;&#10;Descrição gerada automaticamente com confiança média">
                <a:extLst>
                  <a:ext uri="{FF2B5EF4-FFF2-40B4-BE49-F238E27FC236}">
                    <a16:creationId xmlns:a16="http://schemas.microsoft.com/office/drawing/2014/main" id="{859FBBBA-044D-24F5-F478-CBD654588E6E}"/>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3" name="Imagem 12" descr="Texto&#10;&#10;Descrição gerada automaticamente com confiança média">
                <a:extLst>
                  <a:ext uri="{FF2B5EF4-FFF2-40B4-BE49-F238E27FC236}">
                    <a16:creationId xmlns:a16="http://schemas.microsoft.com/office/drawing/2014/main" id="{C914C0D2-0367-8F9A-BC1B-798178B3FC8C}"/>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597A6118-4CDC-6C42-5CEE-4F69B5B15210}"/>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6" name="CaixaDeTexto 5">
            <a:extLst>
              <a:ext uri="{FF2B5EF4-FFF2-40B4-BE49-F238E27FC236}">
                <a16:creationId xmlns:a16="http://schemas.microsoft.com/office/drawing/2014/main" id="{83B4F0E8-ED5B-AAEA-50DB-521B77816FA2}"/>
              </a:ext>
            </a:extLst>
          </p:cNvPr>
          <p:cNvSpPr txBox="1"/>
          <p:nvPr/>
        </p:nvSpPr>
        <p:spPr>
          <a:xfrm>
            <a:off x="692643" y="1259733"/>
            <a:ext cx="4867867" cy="2308324"/>
          </a:xfrm>
          <a:prstGeom prst="rect">
            <a:avLst/>
          </a:prstGeom>
          <a:noFill/>
        </p:spPr>
        <p:txBody>
          <a:bodyPr wrap="square" lIns="91440" tIns="45720" rIns="91440" bIns="45720" anchor="t">
            <a:spAutoFit/>
          </a:bodyPr>
          <a:lstStyle/>
          <a:p>
            <a:pPr algn="ctr"/>
            <a:r>
              <a:rPr lang="pt-BR" sz="2400" b="0" i="0" u="none" strike="noStrike" dirty="0">
                <a:solidFill>
                  <a:srgbClr val="000000"/>
                </a:solidFill>
                <a:effectLst/>
              </a:rPr>
              <a:t>Avaliação </a:t>
            </a:r>
            <a:r>
              <a:rPr lang="pt-BR" sz="2400" b="1" i="0" u="none" strike="noStrike" dirty="0">
                <a:solidFill>
                  <a:srgbClr val="000000"/>
                </a:solidFill>
                <a:effectLst/>
              </a:rPr>
              <a:t>superficial</a:t>
            </a:r>
            <a:r>
              <a:rPr lang="pt-BR" sz="2400" b="0" i="0" u="none" strike="noStrike" dirty="0">
                <a:solidFill>
                  <a:srgbClr val="000000"/>
                </a:solidFill>
                <a:effectLst/>
              </a:rPr>
              <a:t> do paciente</a:t>
            </a:r>
            <a:r>
              <a:rPr lang="pt-BR" sz="2400" dirty="0">
                <a:solidFill>
                  <a:srgbClr val="000000"/>
                </a:solidFill>
              </a:rPr>
              <a:t>:</a:t>
            </a:r>
            <a:r>
              <a:rPr lang="pt-BR" sz="2400" b="0" i="0" u="none" strike="noStrike" dirty="0">
                <a:solidFill>
                  <a:srgbClr val="000000"/>
                </a:solidFill>
                <a:effectLst/>
              </a:rPr>
              <a:t> limitando-se em avaliações </a:t>
            </a:r>
            <a:r>
              <a:rPr lang="pt-BR" sz="2400" b="1" i="0" u="none" strike="noStrike" dirty="0">
                <a:solidFill>
                  <a:srgbClr val="000000"/>
                </a:solidFill>
                <a:effectLst/>
              </a:rPr>
              <a:t>antropométricas</a:t>
            </a:r>
            <a:r>
              <a:rPr lang="pt-BR" sz="2400" b="0" i="0" u="none" strike="noStrike" dirty="0">
                <a:solidFill>
                  <a:srgbClr val="000000"/>
                </a:solidFill>
                <a:effectLst/>
              </a:rPr>
              <a:t> simples, o que é </a:t>
            </a:r>
            <a:r>
              <a:rPr lang="pt-BR" sz="2400" b="1" i="0" u="none" strike="noStrike" dirty="0">
                <a:solidFill>
                  <a:srgbClr val="000000"/>
                </a:solidFill>
                <a:effectLst/>
              </a:rPr>
              <a:t>insuficiente</a:t>
            </a:r>
            <a:r>
              <a:rPr lang="pt-BR" sz="2400" b="0" i="0" u="none" strike="noStrike" dirty="0">
                <a:solidFill>
                  <a:srgbClr val="000000"/>
                </a:solidFill>
                <a:effectLst/>
              </a:rPr>
              <a:t> para que os nutricionistas alcancem </a:t>
            </a:r>
            <a:r>
              <a:rPr lang="pt-BR" sz="2400" b="1" i="0" u="none" strike="noStrike" dirty="0">
                <a:solidFill>
                  <a:srgbClr val="000000"/>
                </a:solidFill>
                <a:effectLst/>
              </a:rPr>
              <a:t>sucesso</a:t>
            </a:r>
            <a:r>
              <a:rPr lang="pt-BR" sz="2400" b="0" i="0" u="none" strike="noStrike" dirty="0">
                <a:solidFill>
                  <a:srgbClr val="000000"/>
                </a:solidFill>
                <a:effectLst/>
              </a:rPr>
              <a:t> e se tornem </a:t>
            </a:r>
            <a:r>
              <a:rPr lang="pt-BR" sz="2400" b="1" i="0" u="none" strike="noStrike" dirty="0">
                <a:solidFill>
                  <a:srgbClr val="000000"/>
                </a:solidFill>
                <a:effectLst/>
              </a:rPr>
              <a:t>referência</a:t>
            </a:r>
            <a:r>
              <a:rPr lang="pt-BR" sz="2400" b="0" i="0" u="none" strike="noStrike" dirty="0">
                <a:solidFill>
                  <a:srgbClr val="000000"/>
                </a:solidFill>
                <a:effectLst/>
              </a:rPr>
              <a:t>. </a:t>
            </a:r>
            <a:endParaRPr lang="pt-BR" dirty="0"/>
          </a:p>
        </p:txBody>
      </p:sp>
      <p:pic>
        <p:nvPicPr>
          <p:cNvPr id="7" name="Picture 2" descr="Balança Clinica Médica Digital Até 200kg 100g - W200a Welmy Cor Branco Bivolt">
            <a:extLst>
              <a:ext uri="{FF2B5EF4-FFF2-40B4-BE49-F238E27FC236}">
                <a16:creationId xmlns:a16="http://schemas.microsoft.com/office/drawing/2014/main" id="{07CA78BB-22D8-9F87-F670-EB46E2ED1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619" y="1080810"/>
            <a:ext cx="2224049" cy="2192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oimpedância - Dra. Daniele Zaninelli">
            <a:extLst>
              <a:ext uri="{FF2B5EF4-FFF2-40B4-BE49-F238E27FC236}">
                <a16:creationId xmlns:a16="http://schemas.microsoft.com/office/drawing/2014/main" id="{C585BD71-C380-11CD-4A01-83C9CFF60E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7613"/>
          <a:stretch/>
        </p:blipFill>
        <p:spPr bwMode="auto">
          <a:xfrm>
            <a:off x="8606624" y="1080810"/>
            <a:ext cx="1747627" cy="25105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ita Métrica - C/1,50m - Cx C/12Und - Ref UT.002">
            <a:extLst>
              <a:ext uri="{FF2B5EF4-FFF2-40B4-BE49-F238E27FC236}">
                <a16:creationId xmlns:a16="http://schemas.microsoft.com/office/drawing/2014/main" id="{7F66339D-A1F2-F373-90CE-F388B0987B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8449" y="3273203"/>
            <a:ext cx="2198175" cy="1906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dipômetro Plicômetro Clínico Tradicional - Cescorf">
            <a:extLst>
              <a:ext uri="{FF2B5EF4-FFF2-40B4-BE49-F238E27FC236}">
                <a16:creationId xmlns:a16="http://schemas.microsoft.com/office/drawing/2014/main" id="{6023D8F6-DF52-297A-FE46-1837080B7E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0957" y="3518877"/>
            <a:ext cx="1763294" cy="1660427"/>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Arredondado 13">
            <a:extLst>
              <a:ext uri="{FF2B5EF4-FFF2-40B4-BE49-F238E27FC236}">
                <a16:creationId xmlns:a16="http://schemas.microsoft.com/office/drawing/2014/main" id="{AA2A4401-7B4F-88A0-3705-B5C1559FE3B2}"/>
              </a:ext>
            </a:extLst>
          </p:cNvPr>
          <p:cNvSpPr/>
          <p:nvPr/>
        </p:nvSpPr>
        <p:spPr>
          <a:xfrm>
            <a:off x="1052438" y="3799106"/>
            <a:ext cx="4214154" cy="1433384"/>
          </a:xfrm>
          <a:prstGeom prst="roundRect">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Pode ser o melhor equipamento: ainda será o mínimo que você pode fazer</a:t>
            </a:r>
          </a:p>
        </p:txBody>
      </p:sp>
    </p:spTree>
    <p:extLst>
      <p:ext uri="{BB962C8B-B14F-4D97-AF65-F5344CB8AC3E}">
        <p14:creationId xmlns:p14="http://schemas.microsoft.com/office/powerpoint/2010/main" val="42881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E421189-2816-8624-F8FA-39ADF13705EE}"/>
              </a:ext>
            </a:extLst>
          </p:cNvPr>
          <p:cNvSpPr txBox="1"/>
          <p:nvPr/>
        </p:nvSpPr>
        <p:spPr>
          <a:xfrm>
            <a:off x="2633246" y="171591"/>
            <a:ext cx="75721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200" b="1">
                <a:solidFill>
                  <a:srgbClr val="FFFFFF"/>
                </a:solidFill>
              </a:rPr>
              <a:t>Avaliação da Composição Corporal</a:t>
            </a:r>
          </a:p>
        </p:txBody>
      </p:sp>
      <p:sp>
        <p:nvSpPr>
          <p:cNvPr id="5" name="Retângulo 4">
            <a:extLst>
              <a:ext uri="{FF2B5EF4-FFF2-40B4-BE49-F238E27FC236}">
                <a16:creationId xmlns:a16="http://schemas.microsoft.com/office/drawing/2014/main" id="{5B8B72A9-40B9-8D44-2B1D-D05A040DCA86}"/>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B65F3349-94BC-AFBF-F004-2F6D5DE66455}"/>
              </a:ext>
            </a:extLst>
          </p:cNvPr>
          <p:cNvGrpSpPr/>
          <p:nvPr/>
        </p:nvGrpSpPr>
        <p:grpSpPr>
          <a:xfrm>
            <a:off x="425846" y="4078368"/>
            <a:ext cx="11961162" cy="4075486"/>
            <a:chOff x="425846" y="4078368"/>
            <a:chExt cx="11961162" cy="4075486"/>
          </a:xfrm>
        </p:grpSpPr>
        <p:grpSp>
          <p:nvGrpSpPr>
            <p:cNvPr id="7" name="Agrupar 6">
              <a:extLst>
                <a:ext uri="{FF2B5EF4-FFF2-40B4-BE49-F238E27FC236}">
                  <a16:creationId xmlns:a16="http://schemas.microsoft.com/office/drawing/2014/main" id="{2E5F3716-D346-CD2B-0829-7D7B802340E9}"/>
                </a:ext>
              </a:extLst>
            </p:cNvPr>
            <p:cNvGrpSpPr/>
            <p:nvPr/>
          </p:nvGrpSpPr>
          <p:grpSpPr>
            <a:xfrm>
              <a:off x="425846" y="4078368"/>
              <a:ext cx="11961162" cy="4075486"/>
              <a:chOff x="481574" y="4614411"/>
              <a:chExt cx="11961162" cy="4075486"/>
            </a:xfrm>
          </p:grpSpPr>
          <p:sp>
            <p:nvSpPr>
              <p:cNvPr id="9" name="Retângulo Arredondado 8">
                <a:extLst>
                  <a:ext uri="{FF2B5EF4-FFF2-40B4-BE49-F238E27FC236}">
                    <a16:creationId xmlns:a16="http://schemas.microsoft.com/office/drawing/2014/main" id="{5830D021-DA57-D080-1B1F-A355E75AB233}"/>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Maçã vermelha em fundo branco&#10;&#10;Descrição gerada automaticamente com confiança média">
                <a:extLst>
                  <a:ext uri="{FF2B5EF4-FFF2-40B4-BE49-F238E27FC236}">
                    <a16:creationId xmlns:a16="http://schemas.microsoft.com/office/drawing/2014/main" id="{623A93CD-E55D-E233-13AF-683053CF610B}"/>
                  </a:ext>
                </a:extLst>
              </p:cNvPr>
              <p:cNvPicPr>
                <a:picLocks noChangeAspect="1"/>
              </p:cNvPicPr>
              <p:nvPr/>
            </p:nvPicPr>
            <p:blipFill>
              <a:blip r:embed="rId2"/>
              <a:stretch>
                <a:fillRect/>
              </a:stretch>
            </p:blipFill>
            <p:spPr>
              <a:xfrm rot="20613163">
                <a:off x="8367250" y="4614411"/>
                <a:ext cx="4075486" cy="4075486"/>
              </a:xfrm>
              <a:prstGeom prst="rect">
                <a:avLst/>
              </a:prstGeom>
            </p:spPr>
          </p:pic>
          <p:pic>
            <p:nvPicPr>
              <p:cNvPr id="11" name="Imagem 10" descr="Texto&#10;&#10;Descrição gerada automaticamente com confiança média">
                <a:extLst>
                  <a:ext uri="{FF2B5EF4-FFF2-40B4-BE49-F238E27FC236}">
                    <a16:creationId xmlns:a16="http://schemas.microsoft.com/office/drawing/2014/main" id="{84F3E71A-D912-427F-8419-3D2BC52BA0E0}"/>
                  </a:ext>
                </a:extLst>
              </p:cNvPr>
              <p:cNvPicPr>
                <a:picLocks noChangeAspect="1"/>
              </p:cNvPicPr>
              <p:nvPr/>
            </p:nvPicPr>
            <p:blipFill>
              <a:blip r:embed="rId3"/>
              <a:stretch>
                <a:fillRect/>
              </a:stretch>
            </p:blipFill>
            <p:spPr>
              <a:xfrm>
                <a:off x="8677396" y="6137127"/>
                <a:ext cx="1378338" cy="631093"/>
              </a:xfrm>
              <a:prstGeom prst="rect">
                <a:avLst/>
              </a:prstGeom>
            </p:spPr>
          </p:pic>
        </p:grpSp>
        <p:pic>
          <p:nvPicPr>
            <p:cNvPr id="8" name="Imagem 7" descr="Texto&#10;&#10;Descrição gerada automaticamente com confiança baixa">
              <a:extLst>
                <a:ext uri="{FF2B5EF4-FFF2-40B4-BE49-F238E27FC236}">
                  <a16:creationId xmlns:a16="http://schemas.microsoft.com/office/drawing/2014/main" id="{3DB69534-77A7-19B2-6433-25B99DFF74D5}"/>
                </a:ext>
              </a:extLst>
            </p:cNvPr>
            <p:cNvPicPr>
              <a:picLocks noChangeAspect="1"/>
            </p:cNvPicPr>
            <p:nvPr/>
          </p:nvPicPr>
          <p:blipFill>
            <a:blip r:embed="rId4"/>
            <a:stretch>
              <a:fillRect/>
            </a:stretch>
          </p:blipFill>
          <p:spPr>
            <a:xfrm>
              <a:off x="910495" y="5742765"/>
              <a:ext cx="2323995" cy="746691"/>
            </a:xfrm>
            <a:prstGeom prst="rect">
              <a:avLst/>
            </a:prstGeom>
          </p:spPr>
        </p:pic>
      </p:grpSp>
      <p:sp>
        <p:nvSpPr>
          <p:cNvPr id="12" name="CaixaDeTexto 11">
            <a:extLst>
              <a:ext uri="{FF2B5EF4-FFF2-40B4-BE49-F238E27FC236}">
                <a16:creationId xmlns:a16="http://schemas.microsoft.com/office/drawing/2014/main" id="{7E0B1FA9-12F5-CE2B-7D7A-462A38B7ABDA}"/>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Semiologia nutricional</a:t>
            </a:r>
            <a:endParaRPr lang="pt-BR" sz="3600" b="1" dirty="0">
              <a:solidFill>
                <a:srgbClr val="991919"/>
              </a:solidFill>
              <a:latin typeface="DIN Next LT Pro Bold" panose="020B0503020203050203" pitchFamily="34" charset="77"/>
            </a:endParaRPr>
          </a:p>
        </p:txBody>
      </p:sp>
      <p:sp>
        <p:nvSpPr>
          <p:cNvPr id="13" name="CaixaDeTexto 12">
            <a:extLst>
              <a:ext uri="{FF2B5EF4-FFF2-40B4-BE49-F238E27FC236}">
                <a16:creationId xmlns:a16="http://schemas.microsoft.com/office/drawing/2014/main" id="{901C91B5-6A03-134E-675D-E0AC01E6621E}"/>
              </a:ext>
            </a:extLst>
          </p:cNvPr>
          <p:cNvSpPr txBox="1"/>
          <p:nvPr/>
        </p:nvSpPr>
        <p:spPr>
          <a:xfrm>
            <a:off x="412533" y="1151692"/>
            <a:ext cx="4664900" cy="4154984"/>
          </a:xfrm>
          <a:prstGeom prst="rect">
            <a:avLst/>
          </a:prstGeom>
          <a:noFill/>
        </p:spPr>
        <p:txBody>
          <a:bodyPr wrap="square">
            <a:spAutoFit/>
          </a:bodyPr>
          <a:lstStyle/>
          <a:p>
            <a:pPr algn="ctr"/>
            <a:r>
              <a:rPr lang="pt-BR" sz="2400" b="0" i="0" u="none" strike="noStrike" dirty="0">
                <a:solidFill>
                  <a:srgbClr val="000000"/>
                </a:solidFill>
                <a:effectLst/>
              </a:rPr>
              <a:t>É importante aplicar a semiologia nutricional que é caracterizada pela avaliação de </a:t>
            </a:r>
            <a:r>
              <a:rPr lang="pt-BR" sz="2400" b="1" i="0" u="none" strike="noStrike" dirty="0">
                <a:solidFill>
                  <a:srgbClr val="000000"/>
                </a:solidFill>
                <a:effectLst/>
              </a:rPr>
              <a:t>sinais, sintomas e exame físico </a:t>
            </a:r>
            <a:r>
              <a:rPr lang="pt-BR" sz="2400" b="0" i="0" u="none" strike="noStrike" dirty="0">
                <a:solidFill>
                  <a:srgbClr val="000000"/>
                </a:solidFill>
                <a:effectLst/>
              </a:rPr>
              <a:t>de modo completo e profundo, para que o nutricionista possa identificar possíveis </a:t>
            </a:r>
            <a:r>
              <a:rPr lang="pt-BR" sz="2400" b="1" i="0" u="none" strike="noStrike" dirty="0">
                <a:solidFill>
                  <a:srgbClr val="000000"/>
                </a:solidFill>
                <a:effectLst/>
              </a:rPr>
              <a:t>carências nutricionais</a:t>
            </a:r>
            <a:r>
              <a:rPr lang="pt-BR" sz="2400" b="0" i="0" u="none" strike="noStrike" dirty="0">
                <a:solidFill>
                  <a:srgbClr val="000000"/>
                </a:solidFill>
                <a:effectLst/>
              </a:rPr>
              <a:t>, assim como possíveis doenças como </a:t>
            </a:r>
            <a:r>
              <a:rPr lang="pt-BR" sz="2400" b="0" i="0" u="none" strike="noStrike" dirty="0">
                <a:solidFill>
                  <a:srgbClr val="991919"/>
                </a:solidFill>
                <a:effectLst/>
              </a:rPr>
              <a:t>dislipidemia, SOP, gastrite, </a:t>
            </a:r>
            <a:r>
              <a:rPr lang="pt-BR" sz="2400" b="0" i="0" u="none" strike="noStrike" dirty="0" err="1">
                <a:solidFill>
                  <a:srgbClr val="991919"/>
                </a:solidFill>
                <a:effectLst/>
              </a:rPr>
              <a:t>lipedema</a:t>
            </a:r>
            <a:r>
              <a:rPr lang="pt-BR" sz="2400" b="0" i="0" u="none" strike="noStrike" dirty="0">
                <a:solidFill>
                  <a:srgbClr val="991919"/>
                </a:solidFill>
                <a:effectLst/>
              </a:rPr>
              <a:t>.</a:t>
            </a:r>
            <a:endParaRPr lang="pt-BR" sz="2400" b="0" i="0" u="none" strike="noStrike" dirty="0">
              <a:solidFill>
                <a:srgbClr val="000000"/>
              </a:solidFill>
              <a:effectLst/>
            </a:endParaRPr>
          </a:p>
        </p:txBody>
      </p:sp>
      <p:sp>
        <p:nvSpPr>
          <p:cNvPr id="14" name="Retângulo Arredondado 13">
            <a:extLst>
              <a:ext uri="{FF2B5EF4-FFF2-40B4-BE49-F238E27FC236}">
                <a16:creationId xmlns:a16="http://schemas.microsoft.com/office/drawing/2014/main" id="{0362A579-184D-0D55-B124-E69DFC220442}"/>
              </a:ext>
            </a:extLst>
          </p:cNvPr>
          <p:cNvSpPr/>
          <p:nvPr/>
        </p:nvSpPr>
        <p:spPr>
          <a:xfrm>
            <a:off x="6494022" y="925714"/>
            <a:ext cx="5594314" cy="383370"/>
          </a:xfrm>
          <a:prstGeom prst="roundRect">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Objetivo do paciente: emagrecimento</a:t>
            </a:r>
          </a:p>
        </p:txBody>
      </p:sp>
      <p:sp>
        <p:nvSpPr>
          <p:cNvPr id="16" name="CaixaDeTexto 15">
            <a:extLst>
              <a:ext uri="{FF2B5EF4-FFF2-40B4-BE49-F238E27FC236}">
                <a16:creationId xmlns:a16="http://schemas.microsoft.com/office/drawing/2014/main" id="{0F3AA98F-40DA-535C-5D41-551DD5B4DD6A}"/>
              </a:ext>
            </a:extLst>
          </p:cNvPr>
          <p:cNvSpPr txBox="1"/>
          <p:nvPr/>
        </p:nvSpPr>
        <p:spPr>
          <a:xfrm>
            <a:off x="6494022" y="1316798"/>
            <a:ext cx="5502040" cy="1015663"/>
          </a:xfrm>
          <a:prstGeom prst="rect">
            <a:avLst/>
          </a:prstGeom>
          <a:noFill/>
        </p:spPr>
        <p:txBody>
          <a:bodyPr wrap="square" rtlCol="0">
            <a:spAutoFit/>
          </a:bodyPr>
          <a:lstStyle/>
          <a:p>
            <a:pPr algn="ctr"/>
            <a:r>
              <a:rPr lang="pt-BR" sz="2000" dirty="0"/>
              <a:t>Você percebeu sinais e sintomas condizentes com </a:t>
            </a:r>
            <a:r>
              <a:rPr lang="pt-BR" sz="2000" b="1" dirty="0"/>
              <a:t>doença celíaca</a:t>
            </a:r>
            <a:r>
              <a:rPr lang="pt-BR" sz="2000" dirty="0"/>
              <a:t>, </a:t>
            </a:r>
            <a:r>
              <a:rPr lang="pt-BR" sz="2000" b="1" dirty="0"/>
              <a:t>intolerância à histamina</a:t>
            </a:r>
            <a:r>
              <a:rPr lang="pt-BR" sz="2000" dirty="0"/>
              <a:t>, </a:t>
            </a:r>
            <a:r>
              <a:rPr lang="pt-BR" sz="2000" b="1" dirty="0"/>
              <a:t>endometriose</a:t>
            </a:r>
            <a:r>
              <a:rPr lang="pt-BR" sz="2000" dirty="0"/>
              <a:t>, </a:t>
            </a:r>
            <a:r>
              <a:rPr lang="pt-BR" sz="2000" b="1" dirty="0"/>
              <a:t>hipotireoidismo</a:t>
            </a:r>
            <a:r>
              <a:rPr lang="pt-BR" sz="2000" dirty="0"/>
              <a:t>.</a:t>
            </a:r>
          </a:p>
        </p:txBody>
      </p:sp>
      <p:sp>
        <p:nvSpPr>
          <p:cNvPr id="17" name="Retângulo Arredondado 16">
            <a:extLst>
              <a:ext uri="{FF2B5EF4-FFF2-40B4-BE49-F238E27FC236}">
                <a16:creationId xmlns:a16="http://schemas.microsoft.com/office/drawing/2014/main" id="{0B6206C0-E552-89F3-B4A1-76909AE825D4}"/>
              </a:ext>
            </a:extLst>
          </p:cNvPr>
          <p:cNvSpPr/>
          <p:nvPr/>
        </p:nvSpPr>
        <p:spPr>
          <a:xfrm>
            <a:off x="6270338" y="4403427"/>
            <a:ext cx="5725724" cy="976301"/>
          </a:xfrm>
          <a:prstGeom prst="roundRect">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t>Seu objetivo: tratamento direcionado, que envolve a correção dos sintomas que vão muito além do emagrecimento</a:t>
            </a:r>
          </a:p>
        </p:txBody>
      </p:sp>
      <p:sp>
        <p:nvSpPr>
          <p:cNvPr id="18" name="CaixaDeTexto 17">
            <a:extLst>
              <a:ext uri="{FF2B5EF4-FFF2-40B4-BE49-F238E27FC236}">
                <a16:creationId xmlns:a16="http://schemas.microsoft.com/office/drawing/2014/main" id="{28331024-B5E2-4374-B4C3-15A94508407B}"/>
              </a:ext>
            </a:extLst>
          </p:cNvPr>
          <p:cNvSpPr txBox="1"/>
          <p:nvPr/>
        </p:nvSpPr>
        <p:spPr>
          <a:xfrm>
            <a:off x="6936334" y="2427444"/>
            <a:ext cx="2921875" cy="1754326"/>
          </a:xfrm>
          <a:prstGeom prst="rect">
            <a:avLst/>
          </a:prstGeom>
          <a:noFill/>
          <a:ln w="38100">
            <a:solidFill>
              <a:srgbClr val="991919"/>
            </a:solidFill>
          </a:ln>
        </p:spPr>
        <p:txBody>
          <a:bodyPr wrap="square" rtlCol="0">
            <a:spAutoFit/>
          </a:bodyPr>
          <a:lstStyle/>
          <a:p>
            <a:pPr algn="ctr"/>
            <a:r>
              <a:rPr lang="pt-BR" b="1" dirty="0"/>
              <a:t>Permite resultados:</a:t>
            </a:r>
          </a:p>
          <a:p>
            <a:pPr marL="285750" indent="-285750">
              <a:buFontTx/>
              <a:buChar char="-"/>
            </a:pPr>
            <a:r>
              <a:rPr lang="pt-BR" b="1" dirty="0">
                <a:solidFill>
                  <a:srgbClr val="991919"/>
                </a:solidFill>
              </a:rPr>
              <a:t>Solicitação adequada de exames</a:t>
            </a:r>
          </a:p>
          <a:p>
            <a:pPr marL="285750" indent="-285750">
              <a:buFontTx/>
              <a:buChar char="-"/>
            </a:pPr>
            <a:r>
              <a:rPr lang="pt-BR" dirty="0"/>
              <a:t>Suplementação exata</a:t>
            </a:r>
          </a:p>
          <a:p>
            <a:pPr marL="285750" indent="-285750">
              <a:buFontTx/>
              <a:buChar char="-"/>
            </a:pPr>
            <a:r>
              <a:rPr lang="pt-BR" dirty="0"/>
              <a:t>Assertividade nas consultas de retorno </a:t>
            </a:r>
          </a:p>
        </p:txBody>
      </p:sp>
      <p:sp>
        <p:nvSpPr>
          <p:cNvPr id="19" name="Seta Dobrada 18">
            <a:extLst>
              <a:ext uri="{FF2B5EF4-FFF2-40B4-BE49-F238E27FC236}">
                <a16:creationId xmlns:a16="http://schemas.microsoft.com/office/drawing/2014/main" id="{61CEA7C2-7540-F509-F5DE-0B0C61F0A80C}"/>
              </a:ext>
            </a:extLst>
          </p:cNvPr>
          <p:cNvSpPr/>
          <p:nvPr/>
        </p:nvSpPr>
        <p:spPr>
          <a:xfrm rot="10800000">
            <a:off x="10349265" y="2583751"/>
            <a:ext cx="901186" cy="1112161"/>
          </a:xfrm>
          <a:prstGeom prst="bentArrow">
            <a:avLst/>
          </a:prstGeom>
          <a:solidFill>
            <a:srgbClr val="9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3691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0940868C-33B1-5667-EB76-4916EA1582A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4" name="Agrupar 13">
            <a:extLst>
              <a:ext uri="{FF2B5EF4-FFF2-40B4-BE49-F238E27FC236}">
                <a16:creationId xmlns:a16="http://schemas.microsoft.com/office/drawing/2014/main" id="{A82D1354-90DA-A8D8-1764-06846FD1B67A}"/>
              </a:ext>
            </a:extLst>
          </p:cNvPr>
          <p:cNvGrpSpPr/>
          <p:nvPr/>
        </p:nvGrpSpPr>
        <p:grpSpPr>
          <a:xfrm>
            <a:off x="425846" y="4078368"/>
            <a:ext cx="11961162" cy="4075486"/>
            <a:chOff x="425846" y="4078368"/>
            <a:chExt cx="11961162" cy="4075486"/>
          </a:xfrm>
        </p:grpSpPr>
        <p:grpSp>
          <p:nvGrpSpPr>
            <p:cNvPr id="15" name="Agrupar 14">
              <a:extLst>
                <a:ext uri="{FF2B5EF4-FFF2-40B4-BE49-F238E27FC236}">
                  <a16:creationId xmlns:a16="http://schemas.microsoft.com/office/drawing/2014/main" id="{189D4617-CCCC-E3C3-AAB3-19E06EC51C7A}"/>
                </a:ext>
              </a:extLst>
            </p:cNvPr>
            <p:cNvGrpSpPr/>
            <p:nvPr/>
          </p:nvGrpSpPr>
          <p:grpSpPr>
            <a:xfrm>
              <a:off x="425846" y="4078368"/>
              <a:ext cx="11961162" cy="4075486"/>
              <a:chOff x="481574" y="4614411"/>
              <a:chExt cx="11961162" cy="4075486"/>
            </a:xfrm>
          </p:grpSpPr>
          <p:sp>
            <p:nvSpPr>
              <p:cNvPr id="17" name="Retângulo Arredondado 16">
                <a:extLst>
                  <a:ext uri="{FF2B5EF4-FFF2-40B4-BE49-F238E27FC236}">
                    <a16:creationId xmlns:a16="http://schemas.microsoft.com/office/drawing/2014/main" id="{6DA82C65-931C-D6F1-07B1-12B170B1F031}"/>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8" name="Imagem 17" descr="Maçã vermelha em fundo branco&#10;&#10;Descrição gerada automaticamente com confiança média">
                <a:extLst>
                  <a:ext uri="{FF2B5EF4-FFF2-40B4-BE49-F238E27FC236}">
                    <a16:creationId xmlns:a16="http://schemas.microsoft.com/office/drawing/2014/main" id="{59A27DEB-3102-87F1-558A-9790EA66A04F}"/>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9" name="Imagem 18" descr="Texto&#10;&#10;Descrição gerada automaticamente com confiança média">
                <a:extLst>
                  <a:ext uri="{FF2B5EF4-FFF2-40B4-BE49-F238E27FC236}">
                    <a16:creationId xmlns:a16="http://schemas.microsoft.com/office/drawing/2014/main" id="{BF6E8BBB-5574-E7E5-104D-F4FF230F0604}"/>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16" name="Imagem 15" descr="Texto&#10;&#10;Descrição gerada automaticamente com confiança baixa">
              <a:extLst>
                <a:ext uri="{FF2B5EF4-FFF2-40B4-BE49-F238E27FC236}">
                  <a16:creationId xmlns:a16="http://schemas.microsoft.com/office/drawing/2014/main" id="{75A578FB-DD9D-DB0F-5058-BAB7B031C77B}"/>
                </a:ext>
              </a:extLst>
            </p:cNvPr>
            <p:cNvPicPr>
              <a:picLocks noChangeAspect="1"/>
            </p:cNvPicPr>
            <p:nvPr/>
          </p:nvPicPr>
          <p:blipFill>
            <a:blip r:embed="rId5"/>
            <a:stretch>
              <a:fillRect/>
            </a:stretch>
          </p:blipFill>
          <p:spPr>
            <a:xfrm>
              <a:off x="910495" y="5742765"/>
              <a:ext cx="2323995" cy="746691"/>
            </a:xfrm>
            <a:prstGeom prst="rect">
              <a:avLst/>
            </a:prstGeom>
          </p:spPr>
        </p:pic>
      </p:grpSp>
      <p:pic>
        <p:nvPicPr>
          <p:cNvPr id="10" name="Imagem 9">
            <a:extLst>
              <a:ext uri="{FF2B5EF4-FFF2-40B4-BE49-F238E27FC236}">
                <a16:creationId xmlns:a16="http://schemas.microsoft.com/office/drawing/2014/main" id="{AB42B70E-0B46-4337-A121-F6200B11275D}"/>
              </a:ext>
            </a:extLst>
          </p:cNvPr>
          <p:cNvPicPr>
            <a:picLocks noChangeAspect="1"/>
          </p:cNvPicPr>
          <p:nvPr/>
        </p:nvPicPr>
        <p:blipFill>
          <a:blip r:embed="rId6"/>
          <a:stretch>
            <a:fillRect/>
          </a:stretch>
        </p:blipFill>
        <p:spPr>
          <a:xfrm>
            <a:off x="69865" y="887525"/>
            <a:ext cx="7678222" cy="4534533"/>
          </a:xfrm>
          <a:prstGeom prst="rect">
            <a:avLst/>
          </a:prstGeom>
        </p:spPr>
      </p:pic>
      <p:sp>
        <p:nvSpPr>
          <p:cNvPr id="6" name="Retângulo: Cantos Arredondados 5">
            <a:extLst>
              <a:ext uri="{FF2B5EF4-FFF2-40B4-BE49-F238E27FC236}">
                <a16:creationId xmlns:a16="http://schemas.microsoft.com/office/drawing/2014/main" id="{48006272-3CDE-4C3F-B120-B660D3B45D03}"/>
              </a:ext>
            </a:extLst>
          </p:cNvPr>
          <p:cNvSpPr/>
          <p:nvPr/>
        </p:nvSpPr>
        <p:spPr>
          <a:xfrm>
            <a:off x="8135488" y="1022043"/>
            <a:ext cx="3479151" cy="1095376"/>
          </a:xfrm>
          <a:prstGeom prst="roundRect">
            <a:avLst/>
          </a:prstGeom>
          <a:noFill/>
          <a:ln w="571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Open sans"/>
              </a:rPr>
              <a:t>Duas principais vias metabólicas:</a:t>
            </a:r>
          </a:p>
          <a:p>
            <a:pPr marL="342900" indent="-342900">
              <a:buFont typeface="Arial" panose="020B0604020202020204" pitchFamily="34" charset="0"/>
              <a:buChar char="•"/>
            </a:pPr>
            <a:r>
              <a:rPr lang="pt-BR" sz="1400" b="1" dirty="0">
                <a:solidFill>
                  <a:srgbClr val="FF6A0B"/>
                </a:solidFill>
                <a:latin typeface="Open sans"/>
              </a:rPr>
              <a:t>Enzima diamina oxidase (DAO) </a:t>
            </a:r>
          </a:p>
          <a:p>
            <a:pPr marL="342900" indent="-342900">
              <a:buFont typeface="Arial" panose="020B0604020202020204" pitchFamily="34" charset="0"/>
              <a:buChar char="•"/>
            </a:pPr>
            <a:r>
              <a:rPr lang="pt-BR" sz="1400" b="1" dirty="0">
                <a:solidFill>
                  <a:srgbClr val="A901C5"/>
                </a:solidFill>
                <a:latin typeface="Open sans"/>
              </a:rPr>
              <a:t>Enzima histamina-N-</a:t>
            </a:r>
            <a:r>
              <a:rPr lang="pt-BR" sz="1400" b="1" dirty="0" err="1">
                <a:solidFill>
                  <a:srgbClr val="A901C5"/>
                </a:solidFill>
                <a:latin typeface="Open sans"/>
              </a:rPr>
              <a:t>metiltransferase</a:t>
            </a:r>
            <a:r>
              <a:rPr lang="pt-BR" sz="1400" b="1" dirty="0">
                <a:solidFill>
                  <a:srgbClr val="A901C5"/>
                </a:solidFill>
                <a:latin typeface="Open sans"/>
              </a:rPr>
              <a:t> (HNMT)</a:t>
            </a:r>
            <a:endParaRPr lang="pt-BR" sz="1400" dirty="0">
              <a:solidFill>
                <a:srgbClr val="A901C5"/>
              </a:solidFill>
              <a:latin typeface="Open sans"/>
            </a:endParaRPr>
          </a:p>
        </p:txBody>
      </p:sp>
      <p:sp>
        <p:nvSpPr>
          <p:cNvPr id="11" name="Retângulo 10">
            <a:extLst>
              <a:ext uri="{FF2B5EF4-FFF2-40B4-BE49-F238E27FC236}">
                <a16:creationId xmlns:a16="http://schemas.microsoft.com/office/drawing/2014/main" id="{CCDBAA00-75C0-46A4-BE95-2A3B5C448846}"/>
              </a:ext>
            </a:extLst>
          </p:cNvPr>
          <p:cNvSpPr/>
          <p:nvPr/>
        </p:nvSpPr>
        <p:spPr>
          <a:xfrm>
            <a:off x="1993850" y="1123525"/>
            <a:ext cx="962025" cy="361449"/>
          </a:xfrm>
          <a:prstGeom prst="rect">
            <a:avLst/>
          </a:prstGeom>
          <a:noFill/>
          <a:ln w="57150">
            <a:solidFill>
              <a:srgbClr val="FF6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F3CC732F-DB99-4AA6-90DA-D8687760E1EC}"/>
              </a:ext>
            </a:extLst>
          </p:cNvPr>
          <p:cNvSpPr/>
          <p:nvPr/>
        </p:nvSpPr>
        <p:spPr>
          <a:xfrm>
            <a:off x="4556075" y="1123524"/>
            <a:ext cx="1076325" cy="361449"/>
          </a:xfrm>
          <a:prstGeom prst="rect">
            <a:avLst/>
          </a:prstGeom>
          <a:noFill/>
          <a:ln w="57150">
            <a:solidFill>
              <a:srgbClr val="A901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DBD9876-1FEB-44E9-8F45-0A7CEF1D10DE}"/>
              </a:ext>
            </a:extLst>
          </p:cNvPr>
          <p:cNvSpPr txBox="1"/>
          <p:nvPr/>
        </p:nvSpPr>
        <p:spPr>
          <a:xfrm>
            <a:off x="468066" y="6570125"/>
            <a:ext cx="6093724" cy="646331"/>
          </a:xfrm>
          <a:prstGeom prst="rect">
            <a:avLst/>
          </a:prstGeom>
          <a:noFill/>
        </p:spPr>
        <p:txBody>
          <a:bodyPr wrap="square">
            <a:spAutoFit/>
          </a:bodyPr>
          <a:lstStyle/>
          <a:p>
            <a:r>
              <a:rPr lang="fr-FR" sz="1200" b="0" i="0" dirty="0" err="1">
                <a:effectLst/>
                <a:latin typeface="Open sans" panose="020B0606030504020204" pitchFamily="34" charset="0"/>
                <a:ea typeface="Open sans" panose="020B0606030504020204" pitchFamily="34" charset="0"/>
                <a:cs typeface="Open sans" panose="020B0606030504020204" pitchFamily="34" charset="0"/>
              </a:rPr>
              <a:t>Nutrients</a:t>
            </a:r>
            <a:r>
              <a:rPr lang="fr-FR" sz="1200" b="0" i="0" dirty="0">
                <a:effectLst/>
                <a:latin typeface="Open sans" panose="020B0606030504020204" pitchFamily="34" charset="0"/>
                <a:ea typeface="Open sans" panose="020B0606030504020204" pitchFamily="34" charset="0"/>
                <a:cs typeface="Open sans" panose="020B0606030504020204" pitchFamily="34" charset="0"/>
              </a:rPr>
              <a:t>. 2021 Sep 15;13(9):3207.</a:t>
            </a:r>
          </a:p>
          <a:p>
            <a:pPr algn="l"/>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p>
          <a:p>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CaixaDeTexto 1">
            <a:extLst>
              <a:ext uri="{FF2B5EF4-FFF2-40B4-BE49-F238E27FC236}">
                <a16:creationId xmlns:a16="http://schemas.microsoft.com/office/drawing/2014/main" id="{2C7E7BBA-7D65-50DC-79FA-E7DE24045746}"/>
              </a:ext>
            </a:extLst>
          </p:cNvPr>
          <p:cNvSpPr txBox="1"/>
          <p:nvPr/>
        </p:nvSpPr>
        <p:spPr>
          <a:xfrm>
            <a:off x="8926356" y="2250557"/>
            <a:ext cx="2147299" cy="1323439"/>
          </a:xfrm>
          <a:prstGeom prst="rect">
            <a:avLst/>
          </a:prstGeom>
          <a:solidFill>
            <a:srgbClr val="FE4855"/>
          </a:solidFill>
          <a:effectLst>
            <a:outerShdw blurRad="50800" dist="38100" dir="5400000" algn="t" rotWithShape="0">
              <a:prstClr val="black">
                <a:alpha val="40000"/>
              </a:prstClr>
            </a:outerShdw>
          </a:effectLst>
        </p:spPr>
        <p:txBody>
          <a:bodyPr wrap="square">
            <a:spAutoFit/>
          </a:bodyPr>
          <a:lstStyle/>
          <a:p>
            <a:pPr algn="ctr"/>
            <a:r>
              <a:rPr 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 Atividade das enzimas que degradam histamina</a:t>
            </a:r>
            <a:endParaRPr lang="pt-BR"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aixaDeTexto 2">
            <a:extLst>
              <a:ext uri="{FF2B5EF4-FFF2-40B4-BE49-F238E27FC236}">
                <a16:creationId xmlns:a16="http://schemas.microsoft.com/office/drawing/2014/main" id="{945093D5-2E18-531E-F201-914E47255B6F}"/>
              </a:ext>
            </a:extLst>
          </p:cNvPr>
          <p:cNvSpPr txBox="1"/>
          <p:nvPr/>
        </p:nvSpPr>
        <p:spPr>
          <a:xfrm>
            <a:off x="10411626" y="4070368"/>
            <a:ext cx="1780374" cy="707886"/>
          </a:xfrm>
          <a:prstGeom prst="rect">
            <a:avLst/>
          </a:prstGeom>
          <a:solidFill>
            <a:srgbClr val="E40212"/>
          </a:solidFill>
          <a:effectLst>
            <a:outerShdw blurRad="50800" dist="38100" dir="5400000" algn="t" rotWithShape="0">
              <a:prstClr val="black">
                <a:alpha val="40000"/>
              </a:prstClr>
            </a:outerShdw>
          </a:effectLst>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REAÇÕES ADVERSAS</a:t>
            </a:r>
            <a:endParaRPr lang="pt-BR"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eta: para a Direita 7">
            <a:extLst>
              <a:ext uri="{FF2B5EF4-FFF2-40B4-BE49-F238E27FC236}">
                <a16:creationId xmlns:a16="http://schemas.microsoft.com/office/drawing/2014/main" id="{814EC6CF-53F9-A2EB-4384-4B86FC307968}"/>
              </a:ext>
            </a:extLst>
          </p:cNvPr>
          <p:cNvSpPr/>
          <p:nvPr/>
        </p:nvSpPr>
        <p:spPr>
          <a:xfrm>
            <a:off x="7413490" y="4127848"/>
            <a:ext cx="3166820" cy="707886"/>
          </a:xfrm>
          <a:prstGeom prst="rightArrow">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06A5154-FF0D-B539-AC18-CE6520053B07}"/>
              </a:ext>
            </a:extLst>
          </p:cNvPr>
          <p:cNvSpPr txBox="1"/>
          <p:nvPr/>
        </p:nvSpPr>
        <p:spPr>
          <a:xfrm>
            <a:off x="7775690" y="3916480"/>
            <a:ext cx="2273736" cy="1015663"/>
          </a:xfrm>
          <a:prstGeom prst="rect">
            <a:avLst/>
          </a:prstGeom>
          <a:solidFill>
            <a:srgbClr val="FD2333"/>
          </a:solidFill>
          <a:effectLst>
            <a:outerShdw blurRad="50800" dist="38100" dir="5400000" algn="t" rotWithShape="0">
              <a:prstClr val="black">
                <a:alpha val="40000"/>
              </a:prstClr>
            </a:outerShdw>
          </a:effectLst>
        </p:spPr>
        <p:txBody>
          <a:bodyPr wrap="square">
            <a:spAutoFit/>
          </a:bodyPr>
          <a:lstStyle/>
          <a:p>
            <a:pPr algn="ctr"/>
            <a:r>
              <a:rPr lang="pt-BR" sz="2000" b="1">
                <a:solidFill>
                  <a:schemeClr val="bg1"/>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 Concentração de histamina no plasma</a:t>
            </a:r>
            <a:endParaRPr lang="pt-BR"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aixaDeTexto 4">
            <a:extLst>
              <a:ext uri="{FF2B5EF4-FFF2-40B4-BE49-F238E27FC236}">
                <a16:creationId xmlns:a16="http://schemas.microsoft.com/office/drawing/2014/main" id="{9D5E18AF-8691-8802-9AF6-F44233DE77D2}"/>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Intolerância à histamina</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3790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2" grpId="0" animBg="1"/>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0B0B0F9-BCAD-6BFD-09B1-6C9A94B550A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D6918286-FE59-B6FD-6217-B98E0FCB419C}"/>
              </a:ext>
            </a:extLst>
          </p:cNvPr>
          <p:cNvGrpSpPr/>
          <p:nvPr/>
        </p:nvGrpSpPr>
        <p:grpSpPr>
          <a:xfrm>
            <a:off x="425846" y="4078368"/>
            <a:ext cx="11961162" cy="4075486"/>
            <a:chOff x="425846" y="4078368"/>
            <a:chExt cx="11961162" cy="4075486"/>
          </a:xfrm>
        </p:grpSpPr>
        <p:grpSp>
          <p:nvGrpSpPr>
            <p:cNvPr id="12" name="Agrupar 11">
              <a:extLst>
                <a:ext uri="{FF2B5EF4-FFF2-40B4-BE49-F238E27FC236}">
                  <a16:creationId xmlns:a16="http://schemas.microsoft.com/office/drawing/2014/main" id="{511786F9-C265-1617-F86D-33E3B3223661}"/>
                </a:ext>
              </a:extLst>
            </p:cNvPr>
            <p:cNvGrpSpPr/>
            <p:nvPr/>
          </p:nvGrpSpPr>
          <p:grpSpPr>
            <a:xfrm>
              <a:off x="425846" y="4078368"/>
              <a:ext cx="11961162" cy="4075486"/>
              <a:chOff x="481574" y="4614411"/>
              <a:chExt cx="11961162" cy="4075486"/>
            </a:xfrm>
          </p:grpSpPr>
          <p:sp>
            <p:nvSpPr>
              <p:cNvPr id="15" name="Retângulo Arredondado 14">
                <a:extLst>
                  <a:ext uri="{FF2B5EF4-FFF2-40B4-BE49-F238E27FC236}">
                    <a16:creationId xmlns:a16="http://schemas.microsoft.com/office/drawing/2014/main" id="{E81ED494-A7EE-DDF0-B2FF-8CF797EA3DC0}"/>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descr="Maçã vermelha em fundo branco&#10;&#10;Descrição gerada automaticamente com confiança média">
                <a:extLst>
                  <a:ext uri="{FF2B5EF4-FFF2-40B4-BE49-F238E27FC236}">
                    <a16:creationId xmlns:a16="http://schemas.microsoft.com/office/drawing/2014/main" id="{F608A982-D059-99B5-CF85-A8E72B6893C6}"/>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7" name="Imagem 16" descr="Texto&#10;&#10;Descrição gerada automaticamente com confiança média">
                <a:extLst>
                  <a:ext uri="{FF2B5EF4-FFF2-40B4-BE49-F238E27FC236}">
                    <a16:creationId xmlns:a16="http://schemas.microsoft.com/office/drawing/2014/main" id="{0D2A8160-A096-4136-7222-AA57B949B48D}"/>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13" name="Imagem 12" descr="Texto&#10;&#10;Descrição gerada automaticamente com confiança baixa">
              <a:extLst>
                <a:ext uri="{FF2B5EF4-FFF2-40B4-BE49-F238E27FC236}">
                  <a16:creationId xmlns:a16="http://schemas.microsoft.com/office/drawing/2014/main" id="{5BD7752A-6402-90B5-5CBB-81965219458F}"/>
                </a:ext>
              </a:extLst>
            </p:cNvPr>
            <p:cNvPicPr>
              <a:picLocks noChangeAspect="1"/>
            </p:cNvPicPr>
            <p:nvPr/>
          </p:nvPicPr>
          <p:blipFill>
            <a:blip r:embed="rId5"/>
            <a:stretch>
              <a:fillRect/>
            </a:stretch>
          </p:blipFill>
          <p:spPr>
            <a:xfrm>
              <a:off x="910495" y="5742765"/>
              <a:ext cx="2323995" cy="746691"/>
            </a:xfrm>
            <a:prstGeom prst="rect">
              <a:avLst/>
            </a:prstGeom>
          </p:spPr>
        </p:pic>
      </p:grpSp>
      <p:pic>
        <p:nvPicPr>
          <p:cNvPr id="5" name="Imagem 4">
            <a:extLst>
              <a:ext uri="{FF2B5EF4-FFF2-40B4-BE49-F238E27FC236}">
                <a16:creationId xmlns:a16="http://schemas.microsoft.com/office/drawing/2014/main" id="{82EE910A-3875-4EAE-8DE4-4DD85A5195C0}"/>
              </a:ext>
            </a:extLst>
          </p:cNvPr>
          <p:cNvPicPr>
            <a:picLocks noChangeAspect="1"/>
          </p:cNvPicPr>
          <p:nvPr/>
        </p:nvPicPr>
        <p:blipFill>
          <a:blip r:embed="rId6"/>
          <a:stretch>
            <a:fillRect/>
          </a:stretch>
        </p:blipFill>
        <p:spPr>
          <a:xfrm>
            <a:off x="4739696" y="0"/>
            <a:ext cx="7447994" cy="6613520"/>
          </a:xfrm>
          <a:prstGeom prst="rect">
            <a:avLst/>
          </a:prstGeom>
        </p:spPr>
      </p:pic>
      <p:sp>
        <p:nvSpPr>
          <p:cNvPr id="7" name="CaixaDeTexto 6">
            <a:extLst>
              <a:ext uri="{FF2B5EF4-FFF2-40B4-BE49-F238E27FC236}">
                <a16:creationId xmlns:a16="http://schemas.microsoft.com/office/drawing/2014/main" id="{C0FA338F-1B44-4F3E-A46F-B3182538E8F4}"/>
              </a:ext>
            </a:extLst>
          </p:cNvPr>
          <p:cNvSpPr txBox="1"/>
          <p:nvPr/>
        </p:nvSpPr>
        <p:spPr>
          <a:xfrm>
            <a:off x="236141" y="2633004"/>
            <a:ext cx="4102647" cy="461665"/>
          </a:xfrm>
          <a:prstGeom prst="rect">
            <a:avLst/>
          </a:prstGeom>
          <a:solidFill>
            <a:srgbClr val="991919"/>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Efeito protetor da DAO</a:t>
            </a:r>
            <a:endParaRPr kumimoji="0" lang="pt-PT" altLang="pt-BR" sz="24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Retângulo: Cantos Arredondados 7">
            <a:extLst>
              <a:ext uri="{FF2B5EF4-FFF2-40B4-BE49-F238E27FC236}">
                <a16:creationId xmlns:a16="http://schemas.microsoft.com/office/drawing/2014/main" id="{A14DE9B5-3494-4B98-91B8-611EAA82E57B}"/>
              </a:ext>
            </a:extLst>
          </p:cNvPr>
          <p:cNvSpPr/>
          <p:nvPr/>
        </p:nvSpPr>
        <p:spPr>
          <a:xfrm>
            <a:off x="425846" y="3280838"/>
            <a:ext cx="3691885" cy="1748394"/>
          </a:xfrm>
          <a:prstGeom prst="roundRect">
            <a:avLst/>
          </a:prstGeom>
          <a:noFill/>
          <a:ln w="57150">
            <a:solidFill>
              <a:srgbClr val="9919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Open sans"/>
              </a:rPr>
              <a:t>Cria uma </a:t>
            </a:r>
            <a:r>
              <a:rPr lang="pt-BR" sz="2000" b="1" dirty="0">
                <a:solidFill>
                  <a:schemeClr val="tx1"/>
                </a:solidFill>
                <a:latin typeface="Open sans"/>
              </a:rPr>
              <a:t>barreira</a:t>
            </a:r>
            <a:r>
              <a:rPr lang="pt-BR" sz="2000" dirty="0">
                <a:solidFill>
                  <a:schemeClr val="tx1"/>
                </a:solidFill>
                <a:latin typeface="Open sans"/>
              </a:rPr>
              <a:t> na membrana basolateral dos </a:t>
            </a:r>
            <a:r>
              <a:rPr lang="pt-BR" sz="2000" b="1" dirty="0">
                <a:solidFill>
                  <a:schemeClr val="tx1"/>
                </a:solidFill>
                <a:latin typeface="Open sans"/>
              </a:rPr>
              <a:t>enterócitos metabolizando a histamina da dieta</a:t>
            </a:r>
            <a:r>
              <a:rPr lang="pt-BR" sz="2000" dirty="0">
                <a:solidFill>
                  <a:schemeClr val="tx1"/>
                </a:solidFill>
                <a:latin typeface="Open sans"/>
              </a:rPr>
              <a:t>!</a:t>
            </a:r>
          </a:p>
        </p:txBody>
      </p:sp>
      <p:sp>
        <p:nvSpPr>
          <p:cNvPr id="9" name="CaixaDeTexto 8">
            <a:extLst>
              <a:ext uri="{FF2B5EF4-FFF2-40B4-BE49-F238E27FC236}">
                <a16:creationId xmlns:a16="http://schemas.microsoft.com/office/drawing/2014/main" id="{124771AB-57B5-4F3E-9DC2-00BEC0CF51F9}"/>
              </a:ext>
            </a:extLst>
          </p:cNvPr>
          <p:cNvSpPr txBox="1"/>
          <p:nvPr/>
        </p:nvSpPr>
        <p:spPr>
          <a:xfrm>
            <a:off x="347208" y="514172"/>
            <a:ext cx="3639885"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2400" b="0"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A </a:t>
            </a:r>
            <a:r>
              <a:rPr kumimoji="0" lang="pt-PT" altLang="pt-BR" sz="2400" b="1" i="0" u="none" strike="noStrike" cap="none" normalizeH="0" baseline="0" dirty="0">
                <a:ln>
                  <a:noFill/>
                </a:ln>
                <a:solidFill>
                  <a:srgbClr val="991919"/>
                </a:solidFill>
                <a:effectLst/>
                <a:latin typeface="Open sans" panose="020B0606030504020204" pitchFamily="34" charset="0"/>
                <a:ea typeface="Open sans" panose="020B0606030504020204" pitchFamily="34" charset="0"/>
                <a:cs typeface="Open sans" panose="020B0606030504020204" pitchFamily="34" charset="0"/>
              </a:rPr>
              <a:t>DAO</a:t>
            </a:r>
            <a:r>
              <a:rPr kumimoji="0" lang="pt-PT" altLang="pt-BR" sz="2400" b="0"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 é </a:t>
            </a:r>
            <a:r>
              <a:rPr kumimoji="0" lang="pt-PT" altLang="pt-BR" sz="2400" b="0" i="0" u="none" strike="noStrike" cap="none" normalizeH="0" baseline="0" dirty="0" err="1">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contantemente</a:t>
            </a:r>
            <a:r>
              <a:rPr kumimoji="0" lang="pt-PT" altLang="pt-BR" sz="2400" b="0"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 </a:t>
            </a:r>
            <a:r>
              <a:rPr kumimoji="0" lang="pt-PT" altLang="pt-BR" sz="2400" b="1"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sintetizada</a:t>
            </a:r>
            <a:r>
              <a:rPr kumimoji="0" lang="pt-PT" altLang="pt-BR" sz="2400" b="0"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 na mucosa do </a:t>
            </a:r>
            <a:r>
              <a:rPr kumimoji="0" lang="pt-PT" altLang="pt-BR" sz="2400" b="1"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intestino delgado </a:t>
            </a:r>
            <a:r>
              <a:rPr kumimoji="0" lang="pt-PT" altLang="pt-BR" sz="2400" b="0"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durante o processo de </a:t>
            </a:r>
            <a:r>
              <a:rPr kumimoji="0" lang="pt-PT" altLang="pt-BR" sz="2400" b="1"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digestão</a:t>
            </a:r>
            <a:endParaRPr kumimoji="0" lang="pt-PT" altLang="pt-BR" sz="24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1">
            <a:extLst>
              <a:ext uri="{FF2B5EF4-FFF2-40B4-BE49-F238E27FC236}">
                <a16:creationId xmlns:a16="http://schemas.microsoft.com/office/drawing/2014/main" id="{82DB65DD-C2F0-4AEC-AC21-00F663792D94}"/>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a:ln>
                <a:noFill/>
              </a:ln>
              <a:solidFill>
                <a:schemeClr val="tx1"/>
              </a:solidFill>
              <a:effectLst/>
              <a:latin typeface="Arial" panose="020B0604020202020204" pitchFamily="34" charset="0"/>
            </a:endParaRPr>
          </a:p>
        </p:txBody>
      </p:sp>
      <p:sp>
        <p:nvSpPr>
          <p:cNvPr id="11" name="CaixaDeTexto 10">
            <a:extLst>
              <a:ext uri="{FF2B5EF4-FFF2-40B4-BE49-F238E27FC236}">
                <a16:creationId xmlns:a16="http://schemas.microsoft.com/office/drawing/2014/main" id="{09C5F35E-742B-425C-A7F7-F6B1E3E05D6D}"/>
              </a:ext>
            </a:extLst>
          </p:cNvPr>
          <p:cNvSpPr txBox="1"/>
          <p:nvPr/>
        </p:nvSpPr>
        <p:spPr>
          <a:xfrm>
            <a:off x="9249028" y="322606"/>
            <a:ext cx="2843350" cy="1200329"/>
          </a:xfrm>
          <a:prstGeom prst="rect">
            <a:avLst/>
          </a:prstGeom>
          <a:noFill/>
          <a:ln w="38100">
            <a:solidFill>
              <a:srgbClr val="FF273E"/>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800" b="1"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A atividade da DAO é direta/indiretamente dependente de </a:t>
            </a:r>
            <a:r>
              <a:rPr kumimoji="0" lang="pt-PT" altLang="pt-BR" sz="1800" b="1" i="0" u="none" strike="noStrike" cap="none" normalizeH="0" baseline="0">
                <a:ln>
                  <a:noFill/>
                </a:ln>
                <a:solidFill>
                  <a:srgbClr val="FF273E"/>
                </a:solidFill>
                <a:effectLst/>
                <a:latin typeface="Open sans" panose="020B0606030504020204" pitchFamily="34" charset="0"/>
                <a:ea typeface="Open sans" panose="020B0606030504020204" pitchFamily="34" charset="0"/>
                <a:cs typeface="Open sans" panose="020B0606030504020204" pitchFamily="34" charset="0"/>
              </a:rPr>
              <a:t>fatores internos e externo</a:t>
            </a:r>
            <a:endParaRPr kumimoji="0" lang="pt-PT" altLang="pt-BR" sz="1400" b="1" i="0" u="none" strike="noStrike" cap="none" normalizeH="0" baseline="0">
              <a:ln>
                <a:noFill/>
              </a:ln>
              <a:solidFill>
                <a:srgbClr val="FF273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CaixaDeTexto 9">
            <a:extLst>
              <a:ext uri="{FF2B5EF4-FFF2-40B4-BE49-F238E27FC236}">
                <a16:creationId xmlns:a16="http://schemas.microsoft.com/office/drawing/2014/main" id="{8D666FEE-BA2A-4957-9902-C9E31DCFD2BD}"/>
              </a:ext>
            </a:extLst>
          </p:cNvPr>
          <p:cNvSpPr txBox="1"/>
          <p:nvPr/>
        </p:nvSpPr>
        <p:spPr>
          <a:xfrm>
            <a:off x="853815" y="6474767"/>
            <a:ext cx="6093724" cy="461665"/>
          </a:xfrm>
          <a:prstGeom prst="rect">
            <a:avLst/>
          </a:prstGeom>
          <a:noFill/>
        </p:spPr>
        <p:txBody>
          <a:bodyPr wrap="square">
            <a:spAutoFit/>
          </a:bodyPr>
          <a:lstStyle/>
          <a:p>
            <a:pPr algn="l"/>
            <a:r>
              <a:rPr lang="fr-FR" sz="1200" b="0" i="0" dirty="0" err="1">
                <a:effectLst/>
                <a:latin typeface="Open sans" panose="020B0606030504020204" pitchFamily="34" charset="0"/>
                <a:ea typeface="Open sans" panose="020B0606030504020204" pitchFamily="34" charset="0"/>
                <a:cs typeface="Open sans" panose="020B0606030504020204" pitchFamily="34" charset="0"/>
              </a:rPr>
              <a:t>Nutrients</a:t>
            </a:r>
            <a:r>
              <a:rPr lang="fr-FR" sz="1200" b="0" i="0" dirty="0">
                <a:effectLst/>
                <a:latin typeface="Open sans" panose="020B0606030504020204" pitchFamily="34" charset="0"/>
                <a:ea typeface="Open sans" panose="020B0606030504020204" pitchFamily="34" charset="0"/>
                <a:cs typeface="Open sans" panose="020B0606030504020204" pitchFamily="34" charset="0"/>
              </a:rPr>
              <a:t>. 2021 Jun 29;13(7):2228.  </a:t>
            </a:r>
          </a:p>
          <a:p>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65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DFB3685-8D31-FC1D-36A9-04AE5756A558}"/>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9" name="Agrupar 18">
            <a:extLst>
              <a:ext uri="{FF2B5EF4-FFF2-40B4-BE49-F238E27FC236}">
                <a16:creationId xmlns:a16="http://schemas.microsoft.com/office/drawing/2014/main" id="{37964DAB-AAEC-498F-9F46-2982B0FB9547}"/>
              </a:ext>
            </a:extLst>
          </p:cNvPr>
          <p:cNvGrpSpPr/>
          <p:nvPr/>
        </p:nvGrpSpPr>
        <p:grpSpPr>
          <a:xfrm>
            <a:off x="2918165" y="895742"/>
            <a:ext cx="6355670" cy="5863997"/>
            <a:chOff x="2918165" y="942200"/>
            <a:chExt cx="6355670" cy="5863997"/>
          </a:xfrm>
        </p:grpSpPr>
        <p:pic>
          <p:nvPicPr>
            <p:cNvPr id="5" name="Imagem 4">
              <a:extLst>
                <a:ext uri="{FF2B5EF4-FFF2-40B4-BE49-F238E27FC236}">
                  <a16:creationId xmlns:a16="http://schemas.microsoft.com/office/drawing/2014/main" id="{DA128508-50D6-4A91-8531-3F9FEE6A7872}"/>
                </a:ext>
              </a:extLst>
            </p:cNvPr>
            <p:cNvPicPr>
              <a:picLocks noChangeAspect="1"/>
            </p:cNvPicPr>
            <p:nvPr/>
          </p:nvPicPr>
          <p:blipFill rotWithShape="1">
            <a:blip r:embed="rId3"/>
            <a:srcRect b="876"/>
            <a:stretch/>
          </p:blipFill>
          <p:spPr>
            <a:xfrm>
              <a:off x="2918165" y="942200"/>
              <a:ext cx="6355670" cy="5863997"/>
            </a:xfrm>
            <a:prstGeom prst="rect">
              <a:avLst/>
            </a:prstGeom>
          </p:spPr>
        </p:pic>
        <p:sp>
          <p:nvSpPr>
            <p:cNvPr id="6" name="CaixaDeTexto 5">
              <a:extLst>
                <a:ext uri="{FF2B5EF4-FFF2-40B4-BE49-F238E27FC236}">
                  <a16:creationId xmlns:a16="http://schemas.microsoft.com/office/drawing/2014/main" id="{429B95E9-5763-4CFE-866E-A6A09CF1DA01}"/>
                </a:ext>
              </a:extLst>
            </p:cNvPr>
            <p:cNvSpPr txBox="1"/>
            <p:nvPr/>
          </p:nvSpPr>
          <p:spPr>
            <a:xfrm>
              <a:off x="3013415" y="1289564"/>
              <a:ext cx="1944365" cy="523220"/>
            </a:xfrm>
            <a:prstGeom prst="rect">
              <a:avLst/>
            </a:prstGeom>
            <a:solidFill>
              <a:schemeClr val="accent5"/>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Sistema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respiratório</a:t>
              </a:r>
            </a:p>
          </p:txBody>
        </p:sp>
        <p:sp>
          <p:nvSpPr>
            <p:cNvPr id="7" name="CaixaDeTexto 6">
              <a:extLst>
                <a:ext uri="{FF2B5EF4-FFF2-40B4-BE49-F238E27FC236}">
                  <a16:creationId xmlns:a16="http://schemas.microsoft.com/office/drawing/2014/main" id="{F07BD220-4709-4EF4-BEB4-BB3FBB31CDB8}"/>
                </a:ext>
              </a:extLst>
            </p:cNvPr>
            <p:cNvSpPr txBox="1"/>
            <p:nvPr/>
          </p:nvSpPr>
          <p:spPr>
            <a:xfrm>
              <a:off x="3013415" y="1919124"/>
              <a:ext cx="1638762" cy="1015663"/>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Rinorréia</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Rinite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Congestão nasa</a:t>
              </a:r>
              <a:r>
                <a:rPr lang="pt-PT" altLang="pt-BR" sz="1200">
                  <a:latin typeface="Open sans" panose="020B0606030504020204" pitchFamily="34" charset="0"/>
                  <a:ea typeface="Open sans" panose="020B0606030504020204" pitchFamily="34" charset="0"/>
                  <a:cs typeface="Open sans" panose="020B060603050402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Espirros</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Dispneia</a:t>
              </a:r>
              <a:endPar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CaixaDeTexto 7">
              <a:extLst>
                <a:ext uri="{FF2B5EF4-FFF2-40B4-BE49-F238E27FC236}">
                  <a16:creationId xmlns:a16="http://schemas.microsoft.com/office/drawing/2014/main" id="{3F4CB407-C14C-4105-BA1F-883F84A3BE5A}"/>
                </a:ext>
              </a:extLst>
            </p:cNvPr>
            <p:cNvSpPr txBox="1"/>
            <p:nvPr/>
          </p:nvSpPr>
          <p:spPr>
            <a:xfrm>
              <a:off x="3013414" y="3041127"/>
              <a:ext cx="1944365" cy="523220"/>
            </a:xfrm>
            <a:prstGeom prst="rect">
              <a:avLst/>
            </a:prstGeom>
            <a:solidFill>
              <a:schemeClr val="accent5"/>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Trato gastro intestinal</a:t>
              </a:r>
            </a:p>
          </p:txBody>
        </p:sp>
        <p:sp>
          <p:nvSpPr>
            <p:cNvPr id="9" name="CaixaDeTexto 8">
              <a:extLst>
                <a:ext uri="{FF2B5EF4-FFF2-40B4-BE49-F238E27FC236}">
                  <a16:creationId xmlns:a16="http://schemas.microsoft.com/office/drawing/2014/main" id="{141F9E38-76BF-4AF4-A82E-B68B74B455A7}"/>
                </a:ext>
              </a:extLst>
            </p:cNvPr>
            <p:cNvSpPr txBox="1"/>
            <p:nvPr/>
          </p:nvSpPr>
          <p:spPr>
            <a:xfrm>
              <a:off x="3013414" y="3670687"/>
              <a:ext cx="1638762" cy="1569660"/>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Gases</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Flatulência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Empachamento</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Diarreia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Dor abdominal</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Constipação</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Nausea</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Emese</a:t>
              </a:r>
              <a:endPar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CaixaDeTexto 9">
              <a:extLst>
                <a:ext uri="{FF2B5EF4-FFF2-40B4-BE49-F238E27FC236}">
                  <a16:creationId xmlns:a16="http://schemas.microsoft.com/office/drawing/2014/main" id="{52A7A5AD-A515-49AB-9523-FBC56399BCE3}"/>
                </a:ext>
              </a:extLst>
            </p:cNvPr>
            <p:cNvSpPr txBox="1"/>
            <p:nvPr/>
          </p:nvSpPr>
          <p:spPr>
            <a:xfrm>
              <a:off x="7180434" y="1069789"/>
              <a:ext cx="1944365" cy="523220"/>
            </a:xfrm>
            <a:prstGeom prst="rect">
              <a:avLst/>
            </a:prstGeom>
            <a:solidFill>
              <a:schemeClr val="accent5"/>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Sistema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nervoso</a:t>
              </a:r>
            </a:p>
          </p:txBody>
        </p:sp>
        <p:sp>
          <p:nvSpPr>
            <p:cNvPr id="11" name="CaixaDeTexto 10">
              <a:extLst>
                <a:ext uri="{FF2B5EF4-FFF2-40B4-BE49-F238E27FC236}">
                  <a16:creationId xmlns:a16="http://schemas.microsoft.com/office/drawing/2014/main" id="{BD538AC5-2BCA-4BBD-8B3B-1A0000A86A2B}"/>
                </a:ext>
              </a:extLst>
            </p:cNvPr>
            <p:cNvSpPr txBox="1"/>
            <p:nvPr/>
          </p:nvSpPr>
          <p:spPr>
            <a:xfrm>
              <a:off x="7486037" y="1665004"/>
              <a:ext cx="1638762" cy="461665"/>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Dor de cabeça</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Confusão mental</a:t>
              </a:r>
              <a:endPar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EC81663F-11D8-4E3F-A624-F893C3D6EA1A}"/>
                </a:ext>
              </a:extLst>
            </p:cNvPr>
            <p:cNvSpPr txBox="1"/>
            <p:nvPr/>
          </p:nvSpPr>
          <p:spPr>
            <a:xfrm>
              <a:off x="7180433" y="2343374"/>
              <a:ext cx="1944365" cy="523220"/>
            </a:xfrm>
            <a:prstGeom prst="rect">
              <a:avLst/>
            </a:prstGeom>
            <a:solidFill>
              <a:schemeClr val="accent5"/>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Sistema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4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circulatório</a:t>
              </a:r>
            </a:p>
          </p:txBody>
        </p:sp>
        <p:sp>
          <p:nvSpPr>
            <p:cNvPr id="13" name="CaixaDeTexto 12">
              <a:extLst>
                <a:ext uri="{FF2B5EF4-FFF2-40B4-BE49-F238E27FC236}">
                  <a16:creationId xmlns:a16="http://schemas.microsoft.com/office/drawing/2014/main" id="{3E4DA475-9541-4B1B-94BA-0E45CBC96649}"/>
                </a:ext>
              </a:extLst>
            </p:cNvPr>
            <p:cNvSpPr txBox="1"/>
            <p:nvPr/>
          </p:nvSpPr>
          <p:spPr>
            <a:xfrm>
              <a:off x="7486036" y="2942380"/>
              <a:ext cx="1638762" cy="646331"/>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Taquicardia</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Hipotonia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Co</a:t>
              </a:r>
              <a:r>
                <a:rPr lang="pt-PT" altLang="pt-BR" sz="1200">
                  <a:latin typeface="Open sans" panose="020B0606030504020204" pitchFamily="34" charset="0"/>
                  <a:ea typeface="Open sans" panose="020B0606030504020204" pitchFamily="34" charset="0"/>
                  <a:cs typeface="Open sans" panose="020B0606030504020204" pitchFamily="34" charset="0"/>
                </a:rPr>
                <a:t>lapso</a:t>
              </a:r>
              <a:endPar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B69F4BB0-31F7-4B64-AF1B-968DD0756FBC}"/>
                </a:ext>
              </a:extLst>
            </p:cNvPr>
            <p:cNvSpPr txBox="1"/>
            <p:nvPr/>
          </p:nvSpPr>
          <p:spPr>
            <a:xfrm>
              <a:off x="7486036" y="5010289"/>
              <a:ext cx="1638762" cy="1015663"/>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Prurido</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Rubor</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Urticária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rPr>
                <a:t>Eczema</a:t>
              </a:r>
            </a:p>
            <a:p>
              <a:pPr marL="0" marR="0" lvl="0" indent="0" algn="ctr" defTabSz="914400" rtl="0" eaLnBrk="0" fontAlgn="base" latinLnBrk="0" hangingPunct="0">
                <a:lnSpc>
                  <a:spcPct val="100000"/>
                </a:lnSpc>
                <a:spcBef>
                  <a:spcPct val="0"/>
                </a:spcBef>
                <a:spcAft>
                  <a:spcPct val="0"/>
                </a:spcAft>
                <a:buClrTx/>
                <a:buSzTx/>
                <a:buFontTx/>
                <a:buNone/>
                <a:tabLst/>
              </a:pPr>
              <a:r>
                <a:rPr lang="pt-PT" altLang="pt-BR" sz="1200">
                  <a:latin typeface="Open sans" panose="020B0606030504020204" pitchFamily="34" charset="0"/>
                  <a:ea typeface="Open sans" panose="020B0606030504020204" pitchFamily="34" charset="0"/>
                  <a:cs typeface="Open sans" panose="020B0606030504020204" pitchFamily="34" charset="0"/>
                </a:rPr>
                <a:t>Suor</a:t>
              </a:r>
              <a:endParaRPr kumimoji="0" lang="pt-PT" altLang="pt-BR" sz="1200" i="0" u="none" strike="noStrike" cap="none" normalizeH="0" baseline="0">
                <a:ln>
                  <a:noFill/>
                </a:ln>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Retângulo 15">
              <a:extLst>
                <a:ext uri="{FF2B5EF4-FFF2-40B4-BE49-F238E27FC236}">
                  <a16:creationId xmlns:a16="http://schemas.microsoft.com/office/drawing/2014/main" id="{A6C42A0D-F23C-4B6E-AD55-9E980AA5E555}"/>
                </a:ext>
              </a:extLst>
            </p:cNvPr>
            <p:cNvSpPr/>
            <p:nvPr/>
          </p:nvSpPr>
          <p:spPr>
            <a:xfrm>
              <a:off x="7180432" y="4394736"/>
              <a:ext cx="1944366" cy="523220"/>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CA519C63-9A48-4DF7-84C7-F3A2E1A5A1EC}"/>
                </a:ext>
              </a:extLst>
            </p:cNvPr>
            <p:cNvSpPr txBox="1"/>
            <p:nvPr/>
          </p:nvSpPr>
          <p:spPr>
            <a:xfrm>
              <a:off x="7620873" y="4487069"/>
              <a:ext cx="1063484"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16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Pele</a:t>
              </a:r>
            </a:p>
          </p:txBody>
        </p:sp>
      </p:grpSp>
      <p:sp>
        <p:nvSpPr>
          <p:cNvPr id="17" name="CaixaDeTexto 16">
            <a:extLst>
              <a:ext uri="{FF2B5EF4-FFF2-40B4-BE49-F238E27FC236}">
                <a16:creationId xmlns:a16="http://schemas.microsoft.com/office/drawing/2014/main" id="{1848B460-379C-4265-95F9-E7FC6C9FFDF3}"/>
              </a:ext>
            </a:extLst>
          </p:cNvPr>
          <p:cNvSpPr txBox="1"/>
          <p:nvPr/>
        </p:nvSpPr>
        <p:spPr>
          <a:xfrm>
            <a:off x="9381698" y="6558362"/>
            <a:ext cx="6093724" cy="461665"/>
          </a:xfrm>
          <a:prstGeom prst="rect">
            <a:avLst/>
          </a:prstGeom>
          <a:noFill/>
        </p:spPr>
        <p:txBody>
          <a:bodyPr wrap="square">
            <a:spAutoFit/>
          </a:bodyPr>
          <a:lstStyle/>
          <a:p>
            <a:pPr algn="l"/>
            <a:r>
              <a:rPr lang="fr-FR" sz="1200" b="0" i="0">
                <a:effectLst/>
                <a:latin typeface="Open sans" panose="020B0606030504020204" pitchFamily="34" charset="0"/>
                <a:ea typeface="Open sans" panose="020B0606030504020204" pitchFamily="34" charset="0"/>
                <a:cs typeface="Open sans" panose="020B0606030504020204" pitchFamily="34" charset="0"/>
              </a:rPr>
              <a:t>Biomolecules. 2020 Aug 14;10(8):1181.</a:t>
            </a:r>
          </a:p>
          <a:p>
            <a:r>
              <a:rPr lang="fr-FR" sz="1200" b="0" i="0">
                <a:effectLst/>
                <a:latin typeface="Open sans" panose="020B0606030504020204" pitchFamily="34" charset="0"/>
                <a:ea typeface="Open sans" panose="020B0606030504020204" pitchFamily="34" charset="0"/>
                <a:cs typeface="Open sans" panose="020B0606030504020204" pitchFamily="34" charset="0"/>
              </a:rPr>
              <a:t> </a:t>
            </a:r>
            <a:endParaRPr lang="pt-BR"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CaixaDeTexto 1">
            <a:extLst>
              <a:ext uri="{FF2B5EF4-FFF2-40B4-BE49-F238E27FC236}">
                <a16:creationId xmlns:a16="http://schemas.microsoft.com/office/drawing/2014/main" id="{72433813-4CA6-BAF7-8188-8D5F2BF48A0A}"/>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Sintomas intolerância à histamina</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1095382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CBA77DEC-9352-53A2-6F8D-63400C4E8B81}"/>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2" name="Agrupar 11">
            <a:extLst>
              <a:ext uri="{FF2B5EF4-FFF2-40B4-BE49-F238E27FC236}">
                <a16:creationId xmlns:a16="http://schemas.microsoft.com/office/drawing/2014/main" id="{7DDE75ED-722E-0557-D2FC-21F0706D7160}"/>
              </a:ext>
            </a:extLst>
          </p:cNvPr>
          <p:cNvGrpSpPr/>
          <p:nvPr/>
        </p:nvGrpSpPr>
        <p:grpSpPr>
          <a:xfrm>
            <a:off x="425846" y="4078368"/>
            <a:ext cx="11961162" cy="4075486"/>
            <a:chOff x="425846" y="4078368"/>
            <a:chExt cx="11961162" cy="4075486"/>
          </a:xfrm>
        </p:grpSpPr>
        <p:grpSp>
          <p:nvGrpSpPr>
            <p:cNvPr id="14" name="Agrupar 13">
              <a:extLst>
                <a:ext uri="{FF2B5EF4-FFF2-40B4-BE49-F238E27FC236}">
                  <a16:creationId xmlns:a16="http://schemas.microsoft.com/office/drawing/2014/main" id="{27999C3F-D6BB-669D-B3B1-E7F027F7E4E7}"/>
                </a:ext>
              </a:extLst>
            </p:cNvPr>
            <p:cNvGrpSpPr/>
            <p:nvPr/>
          </p:nvGrpSpPr>
          <p:grpSpPr>
            <a:xfrm>
              <a:off x="425846" y="4078368"/>
              <a:ext cx="11961162" cy="4075486"/>
              <a:chOff x="481574" y="4614411"/>
              <a:chExt cx="11961162" cy="4075486"/>
            </a:xfrm>
          </p:grpSpPr>
          <p:sp>
            <p:nvSpPr>
              <p:cNvPr id="22" name="Retângulo Arredondado 21">
                <a:extLst>
                  <a:ext uri="{FF2B5EF4-FFF2-40B4-BE49-F238E27FC236}">
                    <a16:creationId xmlns:a16="http://schemas.microsoft.com/office/drawing/2014/main" id="{DCC55ADF-B1E4-F239-3E0C-66FFF2BBB0B3}"/>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3" name="Imagem 22" descr="Maçã vermelha em fundo branco&#10;&#10;Descrição gerada automaticamente com confiança média">
                <a:extLst>
                  <a:ext uri="{FF2B5EF4-FFF2-40B4-BE49-F238E27FC236}">
                    <a16:creationId xmlns:a16="http://schemas.microsoft.com/office/drawing/2014/main" id="{7C39FE19-7C94-315D-7FAB-C50F4D135C98}"/>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24" name="Imagem 23" descr="Texto&#10;&#10;Descrição gerada automaticamente com confiança média">
                <a:extLst>
                  <a:ext uri="{FF2B5EF4-FFF2-40B4-BE49-F238E27FC236}">
                    <a16:creationId xmlns:a16="http://schemas.microsoft.com/office/drawing/2014/main" id="{71713FAF-551D-613A-C226-25AE8D0F094A}"/>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21" name="Imagem 20" descr="Texto&#10;&#10;Descrição gerada automaticamente com confiança baixa">
              <a:extLst>
                <a:ext uri="{FF2B5EF4-FFF2-40B4-BE49-F238E27FC236}">
                  <a16:creationId xmlns:a16="http://schemas.microsoft.com/office/drawing/2014/main" id="{297A6BD7-FEBB-113E-E5DC-ADFE238F0292}"/>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7" name="CaixaDeTexto 6">
            <a:extLst>
              <a:ext uri="{FF2B5EF4-FFF2-40B4-BE49-F238E27FC236}">
                <a16:creationId xmlns:a16="http://schemas.microsoft.com/office/drawing/2014/main" id="{B9ABECFC-FE5B-4D66-BBAF-404E688C8777}"/>
              </a:ext>
            </a:extLst>
          </p:cNvPr>
          <p:cNvSpPr txBox="1"/>
          <p:nvPr/>
        </p:nvSpPr>
        <p:spPr>
          <a:xfrm>
            <a:off x="917008" y="966032"/>
            <a:ext cx="10289531"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Está presente em uma </a:t>
            </a:r>
            <a:r>
              <a:rPr kumimoji="0" lang="pt-PT" altLang="pt-BR" sz="2400" b="1"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grande variedade de alimentos </a:t>
            </a:r>
            <a:r>
              <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em </a:t>
            </a:r>
            <a:r>
              <a:rPr kumimoji="0" lang="pt-PT" altLang="pt-BR" sz="2400" b="1"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concentrações variadas</a:t>
            </a:r>
            <a:r>
              <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 sendo essa a </a:t>
            </a:r>
            <a:r>
              <a:rPr kumimoji="0" lang="pt-PT" altLang="pt-BR" sz="2400" b="1"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principal fonte exógena</a:t>
            </a:r>
            <a:endParaRPr kumimoji="0" lang="pt-PT" altLang="pt-BR" sz="24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170" name="Picture 2">
            <a:extLst>
              <a:ext uri="{FF2B5EF4-FFF2-40B4-BE49-F238E27FC236}">
                <a16:creationId xmlns:a16="http://schemas.microsoft.com/office/drawing/2014/main" id="{EE56F3BE-A9A3-4D0A-B79B-FD12CBCB64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93" y="2288765"/>
            <a:ext cx="3085041" cy="16774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Agrupar 10">
            <a:extLst>
              <a:ext uri="{FF2B5EF4-FFF2-40B4-BE49-F238E27FC236}">
                <a16:creationId xmlns:a16="http://schemas.microsoft.com/office/drawing/2014/main" id="{B9675B78-6E72-44B0-8386-89E3CF79D1F3}"/>
              </a:ext>
            </a:extLst>
          </p:cNvPr>
          <p:cNvGrpSpPr/>
          <p:nvPr/>
        </p:nvGrpSpPr>
        <p:grpSpPr>
          <a:xfrm>
            <a:off x="3449833" y="1614075"/>
            <a:ext cx="2485927" cy="2763230"/>
            <a:chOff x="4005596" y="2557350"/>
            <a:chExt cx="2558327" cy="2855120"/>
          </a:xfrm>
        </p:grpSpPr>
        <p:pic>
          <p:nvPicPr>
            <p:cNvPr id="7172" name="Picture 4">
              <a:extLst>
                <a:ext uri="{FF2B5EF4-FFF2-40B4-BE49-F238E27FC236}">
                  <a16:creationId xmlns:a16="http://schemas.microsoft.com/office/drawing/2014/main" id="{52918A27-104D-4E83-8720-5E92F1232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029904">
              <a:off x="4604454" y="3453002"/>
              <a:ext cx="2377515" cy="154142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DE6EEE71-7C0B-4B43-A0F4-89DE6D6D2C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800610">
              <a:off x="3406154" y="3156792"/>
              <a:ext cx="2740307" cy="1541423"/>
            </a:xfrm>
            <a:prstGeom prst="rect">
              <a:avLst/>
            </a:prstGeom>
          </p:spPr>
        </p:pic>
      </p:grpSp>
      <p:pic>
        <p:nvPicPr>
          <p:cNvPr id="10" name="Imagem 9">
            <a:extLst>
              <a:ext uri="{FF2B5EF4-FFF2-40B4-BE49-F238E27FC236}">
                <a16:creationId xmlns:a16="http://schemas.microsoft.com/office/drawing/2014/main" id="{A3C74EC1-CAD3-46AF-B300-F4C17D6EBAB8}"/>
              </a:ext>
            </a:extLst>
          </p:cNvPr>
          <p:cNvPicPr>
            <a:picLocks noChangeAspect="1"/>
          </p:cNvPicPr>
          <p:nvPr/>
        </p:nvPicPr>
        <p:blipFill rotWithShape="1">
          <a:blip r:embed="rId9">
            <a:extLst>
              <a:ext uri="{28A0092B-C50C-407E-A947-70E740481C1C}">
                <a14:useLocalDpi xmlns:a14="http://schemas.microsoft.com/office/drawing/2010/main" val="0"/>
              </a:ext>
            </a:extLst>
          </a:blip>
          <a:srcRect l="62344"/>
          <a:stretch/>
        </p:blipFill>
        <p:spPr>
          <a:xfrm flipH="1">
            <a:off x="9451395" y="1019446"/>
            <a:ext cx="2247900" cy="3357859"/>
          </a:xfrm>
          <a:prstGeom prst="rect">
            <a:avLst/>
          </a:prstGeom>
        </p:spPr>
      </p:pic>
      <p:pic>
        <p:nvPicPr>
          <p:cNvPr id="13" name="Imagem 12">
            <a:extLst>
              <a:ext uri="{FF2B5EF4-FFF2-40B4-BE49-F238E27FC236}">
                <a16:creationId xmlns:a16="http://schemas.microsoft.com/office/drawing/2014/main" id="{E3CF822F-CC52-4F8C-9E1F-A91F30407BFC}"/>
              </a:ext>
            </a:extLst>
          </p:cNvPr>
          <p:cNvPicPr>
            <a:picLocks noChangeAspect="1"/>
          </p:cNvPicPr>
          <p:nvPr/>
        </p:nvPicPr>
        <p:blipFill rotWithShape="1">
          <a:blip r:embed="rId9">
            <a:extLst>
              <a:ext uri="{28A0092B-C50C-407E-A947-70E740481C1C}">
                <a14:useLocalDpi xmlns:a14="http://schemas.microsoft.com/office/drawing/2010/main" val="0"/>
              </a:ext>
            </a:extLst>
          </a:blip>
          <a:srcRect t="13889" r="42408"/>
          <a:stretch/>
        </p:blipFill>
        <p:spPr>
          <a:xfrm>
            <a:off x="6628799" y="1968309"/>
            <a:ext cx="3000792" cy="2523793"/>
          </a:xfrm>
          <a:prstGeom prst="rect">
            <a:avLst/>
          </a:prstGeom>
        </p:spPr>
      </p:pic>
      <p:sp>
        <p:nvSpPr>
          <p:cNvPr id="15" name="CaixaDeTexto 14">
            <a:extLst>
              <a:ext uri="{FF2B5EF4-FFF2-40B4-BE49-F238E27FC236}">
                <a16:creationId xmlns:a16="http://schemas.microsoft.com/office/drawing/2014/main" id="{D5AE7747-23C8-4246-B0BF-701AA4BCAFCC}"/>
              </a:ext>
            </a:extLst>
          </p:cNvPr>
          <p:cNvSpPr txBox="1"/>
          <p:nvPr/>
        </p:nvSpPr>
        <p:spPr>
          <a:xfrm>
            <a:off x="423831" y="4338465"/>
            <a:ext cx="2513240" cy="830997"/>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Embutidos e carnes curadas</a:t>
            </a:r>
            <a:endPar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CaixaDeTexto 15">
            <a:extLst>
              <a:ext uri="{FF2B5EF4-FFF2-40B4-BE49-F238E27FC236}">
                <a16:creationId xmlns:a16="http://schemas.microsoft.com/office/drawing/2014/main" id="{6F8E4CE2-59B0-4659-BF9A-427D6F3ADE88}"/>
              </a:ext>
            </a:extLst>
          </p:cNvPr>
          <p:cNvSpPr txBox="1"/>
          <p:nvPr/>
        </p:nvSpPr>
        <p:spPr>
          <a:xfrm>
            <a:off x="3279466" y="5568810"/>
            <a:ext cx="5321538"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Além disso está presente em menor quantidade em frutas, verduras e legumes: abacate, </a:t>
            </a:r>
            <a:r>
              <a:rPr kumimoji="0" lang="pt-PT" altLang="pt-BR" b="0" i="0" u="none" strike="noStrike" cap="none" normalizeH="0" baseline="0" dirty="0" err="1">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berinjela</a:t>
            </a:r>
            <a:r>
              <a:rPr kumimoji="0" lang="pt-PT" altLang="pt-BR"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espinafre e tomate (ketchup)</a:t>
            </a:r>
          </a:p>
        </p:txBody>
      </p:sp>
      <p:sp>
        <p:nvSpPr>
          <p:cNvPr id="17" name="CaixaDeTexto 16">
            <a:extLst>
              <a:ext uri="{FF2B5EF4-FFF2-40B4-BE49-F238E27FC236}">
                <a16:creationId xmlns:a16="http://schemas.microsoft.com/office/drawing/2014/main" id="{1CFDCC6F-41BC-43C2-9E8D-4EEBD0ACEC0B}"/>
              </a:ext>
            </a:extLst>
          </p:cNvPr>
          <p:cNvSpPr txBox="1"/>
          <p:nvPr/>
        </p:nvSpPr>
        <p:spPr>
          <a:xfrm>
            <a:off x="3365704" y="4344243"/>
            <a:ext cx="2817279" cy="830997"/>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Peixes enlatados ou secos</a:t>
            </a:r>
            <a:endPar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4D667231-A3D4-4A37-B693-601708FC3FDF}"/>
              </a:ext>
            </a:extLst>
          </p:cNvPr>
          <p:cNvSpPr txBox="1"/>
          <p:nvPr/>
        </p:nvSpPr>
        <p:spPr>
          <a:xfrm>
            <a:off x="6805732" y="4338465"/>
            <a:ext cx="2267918" cy="830997"/>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400">
                <a:solidFill>
                  <a:srgbClr val="202124"/>
                </a:solidFill>
                <a:latin typeface="Open sans" panose="020B0606030504020204" pitchFamily="34" charset="0"/>
                <a:ea typeface="Open sans" panose="020B0606030504020204" pitchFamily="34" charset="0"/>
                <a:cs typeface="Open sans" panose="020B0606030504020204" pitchFamily="34" charset="0"/>
              </a:rPr>
              <a:t>Queijos em geral</a:t>
            </a:r>
            <a:endPar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CaixaDeTexto 18">
            <a:extLst>
              <a:ext uri="{FF2B5EF4-FFF2-40B4-BE49-F238E27FC236}">
                <a16:creationId xmlns:a16="http://schemas.microsoft.com/office/drawing/2014/main" id="{E703AFDB-1139-4080-AFA7-D76AADB3E2A9}"/>
              </a:ext>
            </a:extLst>
          </p:cNvPr>
          <p:cNvSpPr txBox="1"/>
          <p:nvPr/>
        </p:nvSpPr>
        <p:spPr>
          <a:xfrm>
            <a:off x="9555773" y="4338465"/>
            <a:ext cx="2267918" cy="830997"/>
          </a:xfrm>
          <a:prstGeom prst="rect">
            <a:avLst/>
          </a:prstGeom>
          <a:solidFill>
            <a:schemeClr val="accent5">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2400" b="0"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Bebidas alcoólicas)</a:t>
            </a:r>
          </a:p>
        </p:txBody>
      </p:sp>
      <p:sp>
        <p:nvSpPr>
          <p:cNvPr id="20" name="CaixaDeTexto 19">
            <a:extLst>
              <a:ext uri="{FF2B5EF4-FFF2-40B4-BE49-F238E27FC236}">
                <a16:creationId xmlns:a16="http://schemas.microsoft.com/office/drawing/2014/main" id="{7D6D6FBA-2044-4991-A3C0-B5E4AF59CE17}"/>
              </a:ext>
            </a:extLst>
          </p:cNvPr>
          <p:cNvSpPr txBox="1"/>
          <p:nvPr/>
        </p:nvSpPr>
        <p:spPr>
          <a:xfrm>
            <a:off x="416230" y="6566970"/>
            <a:ext cx="6093724" cy="646331"/>
          </a:xfrm>
          <a:prstGeom prst="rect">
            <a:avLst/>
          </a:prstGeom>
          <a:noFill/>
        </p:spPr>
        <p:txBody>
          <a:bodyPr wrap="square">
            <a:spAutoFit/>
          </a:bodyPr>
          <a:lstStyle/>
          <a:p>
            <a:r>
              <a:rPr lang="fr-FR" sz="12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Nutrients</a:t>
            </a:r>
            <a:r>
              <a:rPr lang="fr-FR" sz="12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2021 Jun 29;13(7):2228.; </a:t>
            </a:r>
            <a:r>
              <a:rPr lang="fr-FR" sz="12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Biomolecules</a:t>
            </a:r>
            <a:r>
              <a:rPr lang="fr-FR" sz="12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2020 </a:t>
            </a:r>
            <a:r>
              <a:rPr lang="fr-FR" sz="12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Aug</a:t>
            </a:r>
            <a:r>
              <a:rPr lang="fr-FR" sz="12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14;10(8):1181.</a:t>
            </a:r>
          </a:p>
          <a:p>
            <a:pPr algn="l"/>
            <a:r>
              <a:rPr lang="fr-FR" sz="12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p>
          <a:p>
            <a:r>
              <a:rPr lang="fr-FR" sz="12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aixaDeTexto 4">
            <a:extLst>
              <a:ext uri="{FF2B5EF4-FFF2-40B4-BE49-F238E27FC236}">
                <a16:creationId xmlns:a16="http://schemas.microsoft.com/office/drawing/2014/main" id="{75CF03DE-11D3-5F36-5714-EF237F780CDA}"/>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Histamina nos alimentos</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4859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B21BBB7-4511-4D12-A0A8-A0C408CF7677}"/>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1" name="Agrupar 10">
            <a:extLst>
              <a:ext uri="{FF2B5EF4-FFF2-40B4-BE49-F238E27FC236}">
                <a16:creationId xmlns:a16="http://schemas.microsoft.com/office/drawing/2014/main" id="{0A054323-0427-D460-882F-611E23CFAE23}"/>
              </a:ext>
            </a:extLst>
          </p:cNvPr>
          <p:cNvGrpSpPr/>
          <p:nvPr/>
        </p:nvGrpSpPr>
        <p:grpSpPr>
          <a:xfrm>
            <a:off x="429233" y="3820115"/>
            <a:ext cx="11961162" cy="4075486"/>
            <a:chOff x="425846" y="4078368"/>
            <a:chExt cx="11961162" cy="4075486"/>
          </a:xfrm>
        </p:grpSpPr>
        <p:grpSp>
          <p:nvGrpSpPr>
            <p:cNvPr id="15" name="Agrupar 14">
              <a:extLst>
                <a:ext uri="{FF2B5EF4-FFF2-40B4-BE49-F238E27FC236}">
                  <a16:creationId xmlns:a16="http://schemas.microsoft.com/office/drawing/2014/main" id="{82E22F0E-2AB5-FBF3-0202-FF22C68406F9}"/>
                </a:ext>
              </a:extLst>
            </p:cNvPr>
            <p:cNvGrpSpPr/>
            <p:nvPr/>
          </p:nvGrpSpPr>
          <p:grpSpPr>
            <a:xfrm>
              <a:off x="425846" y="4078368"/>
              <a:ext cx="11961162" cy="4075486"/>
              <a:chOff x="481574" y="4614411"/>
              <a:chExt cx="11961162" cy="4075486"/>
            </a:xfrm>
          </p:grpSpPr>
          <p:sp>
            <p:nvSpPr>
              <p:cNvPr id="20" name="Retângulo Arredondado 19">
                <a:extLst>
                  <a:ext uri="{FF2B5EF4-FFF2-40B4-BE49-F238E27FC236}">
                    <a16:creationId xmlns:a16="http://schemas.microsoft.com/office/drawing/2014/main" id="{ED903746-97B5-3CA3-61F9-565A036534CA}"/>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Imagem 20" descr="Maçã vermelha em fundo branco&#10;&#10;Descrição gerada automaticamente com confiança média">
                <a:extLst>
                  <a:ext uri="{FF2B5EF4-FFF2-40B4-BE49-F238E27FC236}">
                    <a16:creationId xmlns:a16="http://schemas.microsoft.com/office/drawing/2014/main" id="{7D43705B-F1F2-1954-F8AB-C33654D07E8C}"/>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24" name="Imagem 23" descr="Texto&#10;&#10;Descrição gerada automaticamente com confiança média">
                <a:extLst>
                  <a:ext uri="{FF2B5EF4-FFF2-40B4-BE49-F238E27FC236}">
                    <a16:creationId xmlns:a16="http://schemas.microsoft.com/office/drawing/2014/main" id="{3FE65B8E-FDDC-2F83-6103-51C1B2AC5E60}"/>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19" name="Imagem 18" descr="Texto&#10;&#10;Descrição gerada automaticamente com confiança baixa">
              <a:extLst>
                <a:ext uri="{FF2B5EF4-FFF2-40B4-BE49-F238E27FC236}">
                  <a16:creationId xmlns:a16="http://schemas.microsoft.com/office/drawing/2014/main" id="{7D15246B-93BA-3CCE-E2AE-34F9E25710C7}"/>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6" name="CaixaDeTexto 5">
            <a:extLst>
              <a:ext uri="{FF2B5EF4-FFF2-40B4-BE49-F238E27FC236}">
                <a16:creationId xmlns:a16="http://schemas.microsoft.com/office/drawing/2014/main" id="{6F3D31D3-81D3-49BA-9CFF-11AB3EA56FC1}"/>
              </a:ext>
            </a:extLst>
          </p:cNvPr>
          <p:cNvSpPr txBox="1"/>
          <p:nvPr/>
        </p:nvSpPr>
        <p:spPr>
          <a:xfrm>
            <a:off x="612480" y="855893"/>
            <a:ext cx="10955806" cy="430887"/>
          </a:xfrm>
          <a:prstGeom prst="rect">
            <a:avLst/>
          </a:prstGeom>
          <a:solidFill>
            <a:schemeClr val="accent1">
              <a:lumMod val="5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2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Sintomas de intolerância a histamina (2 ou mais) em até </a:t>
            </a:r>
            <a:r>
              <a:rPr lang="pt-BR" altLang="pt-BR"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horas </a:t>
            </a:r>
            <a:r>
              <a:rPr kumimoji="0" lang="pt-BR" altLang="pt-BR" sz="22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do consumo</a:t>
            </a:r>
            <a:endParaRPr kumimoji="0" lang="pt-PT" altLang="pt-BR" sz="22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6E49C7D0-477D-4ACC-AB8A-2A6432678E6E}"/>
              </a:ext>
            </a:extLst>
          </p:cNvPr>
          <p:cNvSpPr txBox="1"/>
          <p:nvPr/>
        </p:nvSpPr>
        <p:spPr>
          <a:xfrm>
            <a:off x="3138105" y="2158931"/>
            <a:ext cx="5915789" cy="1323439"/>
          </a:xfrm>
          <a:prstGeom prst="rect">
            <a:avLst/>
          </a:prstGeom>
          <a:solidFill>
            <a:schemeClr val="accent4"/>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BR" alt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Exclusão de histamina:</a:t>
            </a:r>
          </a:p>
          <a:p>
            <a:pPr marL="0" marR="0" lvl="0" indent="0" algn="ctr" defTabSz="914400" rtl="0" eaLnBrk="0" fontAlgn="base" latinLnBrk="0" hangingPunct="0">
              <a:lnSpc>
                <a:spcPct val="100000"/>
              </a:lnSpc>
              <a:spcBef>
                <a:spcPct val="0"/>
              </a:spcBef>
              <a:spcAft>
                <a:spcPct val="0"/>
              </a:spcAft>
              <a:buClrTx/>
              <a:buSzTx/>
              <a:buFontTx/>
              <a:buNone/>
              <a:tabLst/>
            </a:pPr>
            <a:r>
              <a:rPr lang="pt-BR" altLang="pt-B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Dieta baixa em histamina (4 a 8 semanas)</a:t>
            </a:r>
          </a:p>
          <a:p>
            <a:pPr marL="0" marR="0" lvl="0" indent="0" algn="ctr" defTabSz="914400" rtl="0" eaLnBrk="0" fontAlgn="base" latinLnBrk="0" hangingPunct="0">
              <a:lnSpc>
                <a:spcPct val="100000"/>
              </a:lnSpc>
              <a:spcBef>
                <a:spcPct val="0"/>
              </a:spcBef>
              <a:spcAft>
                <a:spcPct val="0"/>
              </a:spcAft>
              <a:buClrTx/>
              <a:buSzTx/>
              <a:buFontTx/>
              <a:buNone/>
              <a:tabLst/>
            </a:pPr>
            <a:r>
              <a:rPr lang="pt-BR" altLang="pt-B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Diário alimentar com sintomas</a:t>
            </a:r>
          </a:p>
          <a:p>
            <a:pPr marL="0" marR="0" lvl="0" indent="0" algn="ctr" defTabSz="914400" rtl="0" eaLnBrk="0" fontAlgn="base" latinLnBrk="0" hangingPunct="0">
              <a:lnSpc>
                <a:spcPct val="100000"/>
              </a:lnSpc>
              <a:spcBef>
                <a:spcPct val="0"/>
              </a:spcBef>
              <a:spcAft>
                <a:spcPct val="0"/>
              </a:spcAft>
              <a:buClrTx/>
              <a:buSzTx/>
              <a:buFontTx/>
              <a:buNone/>
              <a:tabLst/>
            </a:pPr>
            <a:r>
              <a:rPr lang="pt-BR" altLang="pt-B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Avaliação da sintomatologia</a:t>
            </a:r>
          </a:p>
        </p:txBody>
      </p:sp>
      <p:sp>
        <p:nvSpPr>
          <p:cNvPr id="13" name="CaixaDeTexto 12">
            <a:extLst>
              <a:ext uri="{FF2B5EF4-FFF2-40B4-BE49-F238E27FC236}">
                <a16:creationId xmlns:a16="http://schemas.microsoft.com/office/drawing/2014/main" id="{71F433E7-44D2-4FAF-A5A4-E872251BEBFC}"/>
              </a:ext>
            </a:extLst>
          </p:cNvPr>
          <p:cNvSpPr txBox="1"/>
          <p:nvPr/>
        </p:nvSpPr>
        <p:spPr>
          <a:xfrm>
            <a:off x="156133" y="3995752"/>
            <a:ext cx="4732390" cy="923330"/>
          </a:xfrm>
          <a:prstGeom prst="rect">
            <a:avLst/>
          </a:prstGeom>
          <a:solidFill>
            <a:srgbClr val="FF6A0B"/>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Exames bioquímicos: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pt-PT" alt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Determinação da atividade da DAO</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pt-PT" alt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Testes genéticos (gene AOC1)</a:t>
            </a:r>
          </a:p>
        </p:txBody>
      </p:sp>
      <p:sp>
        <p:nvSpPr>
          <p:cNvPr id="14" name="CaixaDeTexto 13">
            <a:extLst>
              <a:ext uri="{FF2B5EF4-FFF2-40B4-BE49-F238E27FC236}">
                <a16:creationId xmlns:a16="http://schemas.microsoft.com/office/drawing/2014/main" id="{114ADBB6-0579-4FDA-9508-A4E256424963}"/>
              </a:ext>
            </a:extLst>
          </p:cNvPr>
          <p:cNvSpPr txBox="1"/>
          <p:nvPr/>
        </p:nvSpPr>
        <p:spPr>
          <a:xfrm>
            <a:off x="7383872" y="3999858"/>
            <a:ext cx="4597227" cy="1200329"/>
          </a:xfrm>
          <a:prstGeom prst="rect">
            <a:avLst/>
          </a:prstGeom>
          <a:solidFill>
            <a:srgbClr val="FE4855"/>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Exames de diagnóstico diferencial:</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pt-PT" alt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Avaliação do trato gastrointestinal, neurológica, endócrina e dermatológica</a:t>
            </a:r>
          </a:p>
        </p:txBody>
      </p:sp>
      <p:sp>
        <p:nvSpPr>
          <p:cNvPr id="3" name="Seta: para Baixo 2">
            <a:extLst>
              <a:ext uri="{FF2B5EF4-FFF2-40B4-BE49-F238E27FC236}">
                <a16:creationId xmlns:a16="http://schemas.microsoft.com/office/drawing/2014/main" id="{64226417-217A-44A3-AF48-C0F39B6EA4F5}"/>
              </a:ext>
            </a:extLst>
          </p:cNvPr>
          <p:cNvSpPr/>
          <p:nvPr/>
        </p:nvSpPr>
        <p:spPr>
          <a:xfrm>
            <a:off x="5875769" y="1277035"/>
            <a:ext cx="429227" cy="769441"/>
          </a:xfrm>
          <a:prstGeom prst="downArrow">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6" name="Conector: Angulado 15">
            <a:extLst>
              <a:ext uri="{FF2B5EF4-FFF2-40B4-BE49-F238E27FC236}">
                <a16:creationId xmlns:a16="http://schemas.microsoft.com/office/drawing/2014/main" id="{15E84E3C-4C0A-4710-8DDB-77CB89928E30}"/>
              </a:ext>
            </a:extLst>
          </p:cNvPr>
          <p:cNvCxnSpPr>
            <a:cxnSpLocks/>
            <a:stCxn id="12" idx="2"/>
            <a:endCxn id="13" idx="0"/>
          </p:cNvCxnSpPr>
          <p:nvPr/>
        </p:nvCxnSpPr>
        <p:spPr>
          <a:xfrm rot="5400000">
            <a:off x="4052473" y="1952225"/>
            <a:ext cx="513382" cy="3573672"/>
          </a:xfrm>
          <a:prstGeom prst="bentConnector3">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do 16">
            <a:extLst>
              <a:ext uri="{FF2B5EF4-FFF2-40B4-BE49-F238E27FC236}">
                <a16:creationId xmlns:a16="http://schemas.microsoft.com/office/drawing/2014/main" id="{596A0692-A607-4A00-B7BB-1046A4373B08}"/>
              </a:ext>
            </a:extLst>
          </p:cNvPr>
          <p:cNvCxnSpPr>
            <a:cxnSpLocks/>
            <a:stCxn id="12" idx="2"/>
            <a:endCxn id="14" idx="0"/>
          </p:cNvCxnSpPr>
          <p:nvPr/>
        </p:nvCxnSpPr>
        <p:spPr>
          <a:xfrm rot="16200000" flipH="1">
            <a:off x="7630499" y="1947871"/>
            <a:ext cx="517488" cy="3586486"/>
          </a:xfrm>
          <a:prstGeom prst="bentConnector3">
            <a:avLst>
              <a:gd name="adj1" fmla="val 50000"/>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6CAF23F8-63E5-4671-9B77-0295A657FC0B}"/>
              </a:ext>
            </a:extLst>
          </p:cNvPr>
          <p:cNvSpPr txBox="1"/>
          <p:nvPr/>
        </p:nvSpPr>
        <p:spPr>
          <a:xfrm>
            <a:off x="1479179" y="3539006"/>
            <a:ext cx="1832443" cy="400110"/>
          </a:xfrm>
          <a:prstGeom prst="rect">
            <a:avLst/>
          </a:prstGeom>
          <a:solidFill>
            <a:schemeClr val="accent5"/>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MELHORA</a:t>
            </a:r>
            <a:endParaRPr kumimoji="0" lang="pt-PT" altLang="pt-BR" sz="20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3" name="CaixaDeTexto 22">
            <a:extLst>
              <a:ext uri="{FF2B5EF4-FFF2-40B4-BE49-F238E27FC236}">
                <a16:creationId xmlns:a16="http://schemas.microsoft.com/office/drawing/2014/main" id="{9CBCA92E-BC3A-4D8B-8F31-8005A91E4290}"/>
              </a:ext>
            </a:extLst>
          </p:cNvPr>
          <p:cNvSpPr txBox="1"/>
          <p:nvPr/>
        </p:nvSpPr>
        <p:spPr>
          <a:xfrm>
            <a:off x="9488970" y="3128425"/>
            <a:ext cx="1832443" cy="707886"/>
          </a:xfrm>
          <a:prstGeom prst="rect">
            <a:avLst/>
          </a:prstGeom>
          <a:solidFill>
            <a:schemeClr val="accent5"/>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pt-PT" alt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SEM MELHORA</a:t>
            </a:r>
            <a:endParaRPr kumimoji="0" lang="pt-PT" altLang="pt-BR" sz="20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670E943C-0E10-46B4-9358-43E1C6873010}"/>
              </a:ext>
            </a:extLst>
          </p:cNvPr>
          <p:cNvSpPr txBox="1"/>
          <p:nvPr/>
        </p:nvSpPr>
        <p:spPr>
          <a:xfrm>
            <a:off x="418048" y="6591688"/>
            <a:ext cx="6093724" cy="461665"/>
          </a:xfrm>
          <a:prstGeom prst="rect">
            <a:avLst/>
          </a:prstGeom>
          <a:noFill/>
        </p:spPr>
        <p:txBody>
          <a:bodyPr wrap="square">
            <a:spAutoFit/>
          </a:bodyPr>
          <a:lstStyle/>
          <a:p>
            <a:pPr algn="l"/>
            <a:r>
              <a:rPr lang="fr-FR" sz="1200" b="0" i="0" dirty="0">
                <a:effectLst/>
                <a:latin typeface="Open sans" panose="020B0606030504020204" pitchFamily="34" charset="0"/>
                <a:ea typeface="Open sans" panose="020B0606030504020204" pitchFamily="34" charset="0"/>
                <a:cs typeface="Open sans" panose="020B0606030504020204" pitchFamily="34" charset="0"/>
              </a:rPr>
              <a:t>Nutrients. 2021 Jun 29;13(7):2228.</a:t>
            </a:r>
          </a:p>
          <a:p>
            <a:r>
              <a:rPr lang="fr-FR" sz="1200" b="0" i="0" dirty="0">
                <a:effectLst/>
                <a:latin typeface="Open sans" panose="020B0606030504020204" pitchFamily="34" charset="0"/>
                <a:ea typeface="Open sans" panose="020B0606030504020204" pitchFamily="34" charset="0"/>
                <a:cs typeface="Open sans" panose="020B0606030504020204" pitchFamily="34" charset="0"/>
              </a:rPr>
              <a:t> </a:t>
            </a:r>
            <a:endParaRPr lang="pt-B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CaixaDeTexto 24">
            <a:extLst>
              <a:ext uri="{FF2B5EF4-FFF2-40B4-BE49-F238E27FC236}">
                <a16:creationId xmlns:a16="http://schemas.microsoft.com/office/drawing/2014/main" id="{60ACCAD4-DDEA-BEEA-C5C1-3CD9C3BAE0B0}"/>
              </a:ext>
            </a:extLst>
          </p:cNvPr>
          <p:cNvSpPr txBox="1"/>
          <p:nvPr/>
        </p:nvSpPr>
        <p:spPr>
          <a:xfrm>
            <a:off x="1616655" y="126301"/>
            <a:ext cx="8958690" cy="769441"/>
          </a:xfrm>
          <a:prstGeom prst="rect">
            <a:avLst/>
          </a:prstGeom>
          <a:noFill/>
        </p:spPr>
        <p:txBody>
          <a:bodyPr wrap="square" rtlCol="0">
            <a:spAutoFit/>
          </a:bodyPr>
          <a:lstStyle/>
          <a:p>
            <a:pPr algn="ctr"/>
            <a:r>
              <a:rPr lang="pt-BR" sz="4400" b="1" dirty="0">
                <a:solidFill>
                  <a:srgbClr val="991919"/>
                </a:solidFill>
                <a:latin typeface="DIN Next LT Pro Bold" panose="020B0503020203050203" pitchFamily="34" charset="77"/>
              </a:rPr>
              <a:t>Exames bioquímicos</a:t>
            </a:r>
            <a:endParaRPr lang="pt-BR" sz="3600" b="1" dirty="0">
              <a:solidFill>
                <a:srgbClr val="991919"/>
              </a:solidFill>
              <a:latin typeface="DIN Next LT Pro Bold" panose="020B0503020203050203" pitchFamily="34" charset="77"/>
            </a:endParaRPr>
          </a:p>
        </p:txBody>
      </p:sp>
    </p:spTree>
    <p:extLst>
      <p:ext uri="{BB962C8B-B14F-4D97-AF65-F5344CB8AC3E}">
        <p14:creationId xmlns:p14="http://schemas.microsoft.com/office/powerpoint/2010/main" val="2978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 grpId="0" animBg="1"/>
      <p:bldP spid="22" grpId="0" animBg="1"/>
      <p:bldP spid="23" grpId="0" animBg="1"/>
    </p:bldLst>
  </p:timing>
</p:sld>
</file>

<file path=ppt/theme/theme1.xml><?xml version="1.0" encoding="utf-8"?>
<a:theme xmlns:a="http://schemas.openxmlformats.org/drawingml/2006/main" name="Office Theme">
  <a:themeElements>
    <a:clrScheme name="Custom 29">
      <a:dk1>
        <a:srgbClr val="000000"/>
      </a:dk1>
      <a:lt1>
        <a:srgbClr val="FFFFFF"/>
      </a:lt1>
      <a:dk2>
        <a:srgbClr val="44546A"/>
      </a:dk2>
      <a:lt2>
        <a:srgbClr val="E7E6E6"/>
      </a:lt2>
      <a:accent1>
        <a:srgbClr val="B8FF65"/>
      </a:accent1>
      <a:accent2>
        <a:srgbClr val="ECE95A"/>
      </a:accent2>
      <a:accent3>
        <a:srgbClr val="5755D9"/>
      </a:accent3>
      <a:accent4>
        <a:srgbClr val="E9985C"/>
      </a:accent4>
      <a:accent5>
        <a:srgbClr val="5B9BD5"/>
      </a:accent5>
      <a:accent6>
        <a:srgbClr val="70AD47"/>
      </a:accent6>
      <a:hlink>
        <a:srgbClr val="0563C1"/>
      </a:hlink>
      <a:folHlink>
        <a:srgbClr val="954F72"/>
      </a:folHlink>
    </a:clrScheme>
    <a:fontScheme name="Custom 42">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677ec9-1bb2-4e8b-bfc6-f0d46065ce5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61677ec9-1bb2-4e8b-bfc6-f0d46065ce54" xsi:nil="true"/>
    <TaxCatchAll xmlns="cffda810-2db4-42d9-aff9-b6f80e913a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6D67E2-0B84-44D6-A157-A4A9968FD1DA}">
  <ds:schemaRefs>
    <ds:schemaRef ds:uri="http://schemas.microsoft.com/office/2006/metadata/properties"/>
    <ds:schemaRef ds:uri="http://schemas.microsoft.com/sharepoint/v3"/>
    <ds:schemaRef ds:uri="http://purl.org/dc/terms/"/>
    <ds:schemaRef ds:uri="http://schemas.microsoft.com/office/2006/documentManagement/types"/>
    <ds:schemaRef ds:uri="cffda810-2db4-42d9-aff9-b6f80e913acd"/>
    <ds:schemaRef ds:uri="61677ec9-1bb2-4e8b-bfc6-f0d46065ce54"/>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52EA1E-B794-49E3-94EA-DB6B592D233C}">
  <ds:schemaRefs>
    <ds:schemaRef ds:uri="http://schemas.microsoft.com/sharepoint/v3/contenttype/forms"/>
  </ds:schemaRefs>
</ds:datastoreItem>
</file>

<file path=customXml/itemProps3.xml><?xml version="1.0" encoding="utf-8"?>
<ds:datastoreItem xmlns:ds="http://schemas.openxmlformats.org/officeDocument/2006/customXml" ds:itemID="{2F853172-8841-439E-B0C0-0A8FA9BDD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677ec9-1bb2-4e8b-bfc6-f0d46065ce54"/>
    <ds:schemaRef ds:uri="cffda810-2db4-42d9-aff9-b6f80e913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689</TotalTime>
  <Words>2102</Words>
  <Application>Microsoft Office PowerPoint</Application>
  <PresentationFormat>Widescreen</PresentationFormat>
  <Paragraphs>286</Paragraphs>
  <Slides>26</Slides>
  <Notes>12</Notes>
  <HiddenSlides>0</HiddenSlides>
  <MMClips>0</MMClips>
  <ScaleCrop>false</ScaleCrop>
  <HeadingPairs>
    <vt:vector size="4" baseType="variant">
      <vt:variant>
        <vt:lpstr>Tema</vt:lpstr>
      </vt:variant>
      <vt:variant>
        <vt:i4>2</vt:i4>
      </vt:variant>
      <vt:variant>
        <vt:lpstr>Títulos de slides</vt:lpstr>
      </vt:variant>
      <vt:variant>
        <vt:i4>26</vt:i4>
      </vt:variant>
    </vt:vector>
  </HeadingPairs>
  <TitlesOfParts>
    <vt:vector size="28" baseType="lpstr">
      <vt:lpstr>Office Theme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Domingues</dc:creator>
  <cp:lastModifiedBy>Aline David Silva</cp:lastModifiedBy>
  <cp:revision>18</cp:revision>
  <dcterms:created xsi:type="dcterms:W3CDTF">2024-03-14T18:54:06Z</dcterms:created>
  <dcterms:modified xsi:type="dcterms:W3CDTF">2024-07-25T18:36:36Z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0x0101009EDCC029594AF24B93EE7B28B4D354E6</vt:lpwstr>
  </property>
  <property fmtid="{D5CDD505-2E9C-101B-9397-08002B2CF9AE}" pid="3" name="MediaServiceImageTags">
    <vt:lpwstr/>
  </property>
</Properties>
</file>