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2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2" r:id="rId2"/>
  </p:sldMasterIdLst>
  <p:notesMasterIdLst>
    <p:notesMasterId r:id="rId61"/>
  </p:notesMasterIdLst>
  <p:sldIdLst>
    <p:sldId id="283" r:id="rId3"/>
    <p:sldId id="270" r:id="rId4"/>
    <p:sldId id="5182" r:id="rId5"/>
    <p:sldId id="746" r:id="rId6"/>
    <p:sldId id="306" r:id="rId7"/>
    <p:sldId id="6514" r:id="rId8"/>
    <p:sldId id="5174" r:id="rId9"/>
    <p:sldId id="5181" r:id="rId10"/>
    <p:sldId id="6533" r:id="rId11"/>
    <p:sldId id="308" r:id="rId12"/>
    <p:sldId id="275" r:id="rId13"/>
    <p:sldId id="5183" r:id="rId14"/>
    <p:sldId id="6538" r:id="rId15"/>
    <p:sldId id="6528" r:id="rId16"/>
    <p:sldId id="6506" r:id="rId17"/>
    <p:sldId id="6507" r:id="rId18"/>
    <p:sldId id="6522" r:id="rId19"/>
    <p:sldId id="272" r:id="rId20"/>
    <p:sldId id="6526" r:id="rId21"/>
    <p:sldId id="5179" r:id="rId22"/>
    <p:sldId id="6539" r:id="rId23"/>
    <p:sldId id="6512" r:id="rId24"/>
    <p:sldId id="6509" r:id="rId25"/>
    <p:sldId id="6510" r:id="rId26"/>
    <p:sldId id="6543" r:id="rId27"/>
    <p:sldId id="728" r:id="rId28"/>
    <p:sldId id="770" r:id="rId29"/>
    <p:sldId id="1010" r:id="rId30"/>
    <p:sldId id="259" r:id="rId31"/>
    <p:sldId id="5185" r:id="rId32"/>
    <p:sldId id="5186" r:id="rId33"/>
    <p:sldId id="5187" r:id="rId34"/>
    <p:sldId id="5188" r:id="rId35"/>
    <p:sldId id="5189" r:id="rId36"/>
    <p:sldId id="6540" r:id="rId37"/>
    <p:sldId id="6515" r:id="rId38"/>
    <p:sldId id="6525" r:id="rId39"/>
    <p:sldId id="6529" r:id="rId40"/>
    <p:sldId id="6530" r:id="rId41"/>
    <p:sldId id="6531" r:id="rId42"/>
    <p:sldId id="5190" r:id="rId43"/>
    <p:sldId id="6518" r:id="rId44"/>
    <p:sldId id="6516" r:id="rId45"/>
    <p:sldId id="6508" r:id="rId46"/>
    <p:sldId id="6534" r:id="rId47"/>
    <p:sldId id="6517" r:id="rId48"/>
    <p:sldId id="6536" r:id="rId49"/>
    <p:sldId id="6537" r:id="rId50"/>
    <p:sldId id="6541" r:id="rId51"/>
    <p:sldId id="6524" r:id="rId52"/>
    <p:sldId id="6513" r:id="rId53"/>
    <p:sldId id="6542" r:id="rId54"/>
    <p:sldId id="263" r:id="rId55"/>
    <p:sldId id="279" r:id="rId56"/>
    <p:sldId id="6519" r:id="rId57"/>
    <p:sldId id="6521" r:id="rId58"/>
    <p:sldId id="6535" r:id="rId59"/>
    <p:sldId id="6544" r:id="rId60"/>
  </p:sldIdLst>
  <p:sldSz cx="12192000" cy="6858000"/>
  <p:notesSz cx="6858000" cy="9144000"/>
  <p:embeddedFontLst>
    <p:embeddedFont>
      <p:font typeface="DINNextRoundedLTW01-Regular" panose="020F0503020203050203" charset="0"/>
      <p:regular r:id="rId62"/>
    </p:embeddedFont>
    <p:embeddedFont>
      <p:font typeface="Montserrat" panose="00000500000000000000" pitchFamily="2" charset="0"/>
      <p:regular r:id="rId63"/>
      <p:bold r:id="rId64"/>
      <p:italic r:id="rId65"/>
      <p:boldItalic r:id="rId66"/>
    </p:embeddedFont>
    <p:embeddedFont>
      <p:font typeface="Open Sans" panose="020B0606030504020204" pitchFamily="34" charset="0"/>
      <p:regular r:id="rId67"/>
      <p:bold r:id="rId68"/>
      <p:italic r:id="rId69"/>
      <p:boldItalic r:id="rId70"/>
    </p:embeddedFont>
    <p:embeddedFont>
      <p:font typeface="Roboto" panose="02000000000000000000" pitchFamily="2" charset="0"/>
      <p:regular r:id="rId71"/>
      <p:bold r:id="rId72"/>
      <p:italic r:id="rId73"/>
      <p:boldItalic r:id="rId74"/>
    </p:embeddedFont>
    <p:embeddedFont>
      <p:font typeface="Tahoma" panose="020B0604030504040204" pitchFamily="34" charset="0"/>
      <p:regular r:id="rId75"/>
      <p:bold r:id="rId7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modifyVerifier cryptProviderType="rsaAES" cryptAlgorithmClass="hash" cryptAlgorithmType="typeAny" cryptAlgorithmSid="14" spinCount="100000" saltData="oDL+1dcZhtT7KCjc2AOljw==" hashData="EWOHFb8tDyIsvKsueK1zknhiNfBPrsCnxLU6Q88hlg/5hxcO5v95YLpWWNK/V88rpIZiQSI5ZG50kmSpBlJdFg=="/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9" roundtripDataSignature="AMtx7miezqre/HkYTe4n7GQ+IIfstjJwU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390" y="7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329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2.fntdata"/><Relationship Id="rId68" Type="http://schemas.openxmlformats.org/officeDocument/2006/relationships/font" Target="fonts/font7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font" Target="fonts/font13.fntdata"/><Relationship Id="rId79" Type="http://customschemas.google.com/relationships/presentationmetadata" Target="metadata"/><Relationship Id="rId5" Type="http://schemas.openxmlformats.org/officeDocument/2006/relationships/slide" Target="slides/slide3.xml"/><Relationship Id="rId61" Type="http://schemas.openxmlformats.org/officeDocument/2006/relationships/notesMaster" Target="notesMasters/notesMaster1.xml"/><Relationship Id="rId82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font" Target="fonts/font3.fntdata"/><Relationship Id="rId69" Type="http://schemas.openxmlformats.org/officeDocument/2006/relationships/font" Target="fonts/font8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11.fntdata"/><Relationship Id="rId80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font" Target="fonts/font6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1.fntdata"/><Relationship Id="rId70" Type="http://schemas.openxmlformats.org/officeDocument/2006/relationships/font" Target="fonts/font9.fntdata"/><Relationship Id="rId75" Type="http://schemas.openxmlformats.org/officeDocument/2006/relationships/font" Target="fonts/font14.fntdata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font" Target="fonts/font4.fntdata"/><Relationship Id="rId73" Type="http://schemas.openxmlformats.org/officeDocument/2006/relationships/font" Target="fonts/font12.fntdata"/><Relationship Id="rId8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font" Target="fonts/font15.fntdata"/><Relationship Id="rId7" Type="http://schemas.openxmlformats.org/officeDocument/2006/relationships/slide" Target="slides/slide5.xml"/><Relationship Id="rId71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font" Target="fonts/font5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674468-0456-4F2F-982F-C09C1A436626}" type="doc">
      <dgm:prSet loTypeId="urn:microsoft.com/office/officeart/2005/8/layout/default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pt-BR"/>
        </a:p>
      </dgm:t>
    </dgm:pt>
    <dgm:pt modelId="{1A8CA983-5DBF-4EDD-B84B-B0D561B56139}">
      <dgm:prSet phldrT="[Texto]"/>
      <dgm:spPr/>
      <dgm:t>
        <a:bodyPr/>
        <a:lstStyle/>
        <a:p>
          <a:r>
            <a:rPr lang="pt-BR" b="1" dirty="0">
              <a:solidFill>
                <a:schemeClr val="tx1"/>
              </a:solidFill>
            </a:rPr>
            <a:t>Câncer</a:t>
          </a:r>
        </a:p>
      </dgm:t>
    </dgm:pt>
    <dgm:pt modelId="{85A6F19C-2D5E-4EFE-94FB-151ACBE3F69A}" type="parTrans" cxnId="{738BC362-62A1-4DF2-B0A1-7A164CC868DB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434E7987-80C5-4E6A-8645-C62B6BA95274}" type="sibTrans" cxnId="{738BC362-62A1-4DF2-B0A1-7A164CC868DB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7C098E04-B829-43FF-909E-748544D1C75A}">
      <dgm:prSet phldrT="[Texto]"/>
      <dgm:spPr/>
      <dgm:t>
        <a:bodyPr/>
        <a:lstStyle/>
        <a:p>
          <a:r>
            <a:rPr lang="pt-BR" b="1" dirty="0">
              <a:solidFill>
                <a:schemeClr val="tx1"/>
              </a:solidFill>
            </a:rPr>
            <a:t>Neoplasias hematológicas</a:t>
          </a:r>
        </a:p>
      </dgm:t>
    </dgm:pt>
    <dgm:pt modelId="{B951B15D-76FD-4EB1-856A-D3E4FAE94FFF}" type="parTrans" cxnId="{07CE5815-942A-40F1-9EEF-516A472B2D97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B4921A6E-1B03-4831-BD46-BAC826FE87BA}" type="sibTrans" cxnId="{07CE5815-942A-40F1-9EEF-516A472B2D97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9CC24AF8-4F4D-4FDE-9942-BB47FE93B381}">
      <dgm:prSet phldrT="[Texto]"/>
      <dgm:spPr/>
      <dgm:t>
        <a:bodyPr/>
        <a:lstStyle/>
        <a:p>
          <a:r>
            <a:rPr lang="pt-BR" b="1" dirty="0">
              <a:solidFill>
                <a:schemeClr val="tx1"/>
              </a:solidFill>
            </a:rPr>
            <a:t>Doenças autoimunes</a:t>
          </a:r>
        </a:p>
      </dgm:t>
    </dgm:pt>
    <dgm:pt modelId="{6ECF3199-5431-4679-A22D-9A15837E6948}" type="parTrans" cxnId="{C4CEB88B-B1D2-4AB8-8C65-428CDA9BCA7F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8B30C050-30BD-499E-A126-6B72430BFB96}" type="sibTrans" cxnId="{C4CEB88B-B1D2-4AB8-8C65-428CDA9BCA7F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200F1193-BB82-48D1-8763-89D39FB441A1}">
      <dgm:prSet phldrT="[Texto]"/>
      <dgm:spPr/>
      <dgm:t>
        <a:bodyPr/>
        <a:lstStyle/>
        <a:p>
          <a:r>
            <a:rPr lang="pt-BR" b="1" dirty="0">
              <a:solidFill>
                <a:schemeClr val="tx1"/>
              </a:solidFill>
            </a:rPr>
            <a:t>Infecções (virais, bacterianas, fúngicas) agudas ou crônicas</a:t>
          </a:r>
        </a:p>
      </dgm:t>
    </dgm:pt>
    <dgm:pt modelId="{6C79AAD7-E224-4DDC-A779-FC723C3A733E}" type="parTrans" cxnId="{D4EB1B23-15C0-4C48-AF56-A11C55ACCB04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025C1F15-9DC5-4C27-99D2-8F4700126EDF}" type="sibTrans" cxnId="{D4EB1B23-15C0-4C48-AF56-A11C55ACCB04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3B2B2969-B0A3-4335-907A-81CF3ED26ACD}">
      <dgm:prSet phldrT="[Texto]"/>
      <dgm:spPr/>
      <dgm:t>
        <a:bodyPr/>
        <a:lstStyle/>
        <a:p>
          <a:r>
            <a:rPr lang="pt-BR" b="1" dirty="0">
              <a:solidFill>
                <a:schemeClr val="tx1"/>
              </a:solidFill>
            </a:rPr>
            <a:t>Doença pulmonar crônica</a:t>
          </a:r>
        </a:p>
      </dgm:t>
    </dgm:pt>
    <dgm:pt modelId="{8BC75882-59AF-40D3-AAAB-6D2B512AD312}" type="parTrans" cxnId="{0DAF506C-1D0D-4114-9BE9-951F35A52C6B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AE15E033-393A-4355-878E-6D309F7A0688}" type="sibTrans" cxnId="{0DAF506C-1D0D-4114-9BE9-951F35A52C6B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B5A7946D-2B5B-494C-B041-7111C1BCD3B5}">
      <dgm:prSet phldrT="[Texto]"/>
      <dgm:spPr/>
      <dgm:t>
        <a:bodyPr/>
        <a:lstStyle/>
        <a:p>
          <a:r>
            <a:rPr lang="pt-BR" b="1" dirty="0">
              <a:solidFill>
                <a:schemeClr val="tx1"/>
              </a:solidFill>
            </a:rPr>
            <a:t>Insuficiência cardíaca congestiva</a:t>
          </a:r>
        </a:p>
      </dgm:t>
    </dgm:pt>
    <dgm:pt modelId="{4D1E3601-1D9D-4A40-8266-6812725167DD}" type="parTrans" cxnId="{CA7C590D-B03B-4A34-BD6D-6D50855B2003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F56B3CC9-D2CA-41C7-98C6-4BF3C18F7A9B}" type="sibTrans" cxnId="{CA7C590D-B03B-4A34-BD6D-6D50855B2003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1C49C1BE-7930-4F2E-A7E4-68E206AF29B2}">
      <dgm:prSet phldrT="[Texto]"/>
      <dgm:spPr/>
      <dgm:t>
        <a:bodyPr/>
        <a:lstStyle/>
        <a:p>
          <a:r>
            <a:rPr lang="pt-BR" b="1" dirty="0">
              <a:solidFill>
                <a:schemeClr val="tx1"/>
              </a:solidFill>
            </a:rPr>
            <a:t>Obesidade</a:t>
          </a:r>
        </a:p>
      </dgm:t>
    </dgm:pt>
    <dgm:pt modelId="{F2191553-E555-45B8-AA0C-0EF8B8151D72}" type="parTrans" cxnId="{CAC1330A-8C86-405A-9801-8F375C17538F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A3DC4280-6624-4E9D-BED8-C6AA88D05FA3}" type="sibTrans" cxnId="{CAC1330A-8C86-405A-9801-8F375C17538F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1C13D399-1ACB-4AB9-8051-C1A921355A41}">
      <dgm:prSet phldrT="[Texto]"/>
      <dgm:spPr/>
      <dgm:t>
        <a:bodyPr/>
        <a:lstStyle/>
        <a:p>
          <a:r>
            <a:rPr lang="pt-BR" b="1" dirty="0">
              <a:solidFill>
                <a:schemeClr val="tx1"/>
              </a:solidFill>
            </a:rPr>
            <a:t>Doença renal crônica</a:t>
          </a:r>
        </a:p>
      </dgm:t>
    </dgm:pt>
    <dgm:pt modelId="{65691852-5E73-494F-B465-46D77C11017E}" type="parTrans" cxnId="{C4B638E7-1D25-4480-A222-A034BEAB7950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939D8F83-9468-43D7-8876-111B94B5853C}" type="sibTrans" cxnId="{C4B638E7-1D25-4480-A222-A034BEAB7950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7E210538-A846-4CFB-823B-AEE35B92F927}">
      <dgm:prSet phldrT="[Texto]"/>
      <dgm:spPr/>
      <dgm:t>
        <a:bodyPr/>
        <a:lstStyle/>
        <a:p>
          <a:r>
            <a:rPr lang="pt-BR" b="1" dirty="0">
              <a:solidFill>
                <a:schemeClr val="tx1"/>
              </a:solidFill>
            </a:rPr>
            <a:t>Doença inflamatória Intestinal</a:t>
          </a:r>
        </a:p>
      </dgm:t>
    </dgm:pt>
    <dgm:pt modelId="{439695A8-9A74-441C-8E66-0933C330B94F}" type="parTrans" cxnId="{F50B76F3-EBA5-4A88-9336-726D135B9DD4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ABF8A40E-803E-4016-B6BF-4348ED3F1158}" type="sibTrans" cxnId="{F50B76F3-EBA5-4A88-9336-726D135B9DD4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B4CF987B-E1DA-49A2-A859-1236360B2AB9}">
      <dgm:prSet phldrT="[Texto]"/>
      <dgm:spPr/>
      <dgm:t>
        <a:bodyPr/>
        <a:lstStyle/>
        <a:p>
          <a:r>
            <a:rPr lang="pt-BR" b="1" dirty="0">
              <a:solidFill>
                <a:schemeClr val="tx1"/>
              </a:solidFill>
            </a:rPr>
            <a:t>Anemia da doença crítica (UTI)</a:t>
          </a:r>
        </a:p>
      </dgm:t>
    </dgm:pt>
    <dgm:pt modelId="{6EFDC8EF-4752-4CE8-A089-5BBE9C38577B}" type="parTrans" cxnId="{963F1F1D-677C-400D-A5C3-07403221CBF7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191063D5-4B86-4878-A1A8-88871DD8D339}" type="sibTrans" cxnId="{963F1F1D-677C-400D-A5C3-07403221CBF7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EC23A3F7-A739-429E-A35F-BA674BE3A5F4}" type="pres">
      <dgm:prSet presAssocID="{1C674468-0456-4F2F-982F-C09C1A436626}" presName="diagram" presStyleCnt="0">
        <dgm:presLayoutVars>
          <dgm:dir/>
          <dgm:resizeHandles val="exact"/>
        </dgm:presLayoutVars>
      </dgm:prSet>
      <dgm:spPr/>
    </dgm:pt>
    <dgm:pt modelId="{7108129C-6AE1-4002-B574-67AAF466844E}" type="pres">
      <dgm:prSet presAssocID="{1A8CA983-5DBF-4EDD-B84B-B0D561B56139}" presName="node" presStyleLbl="node1" presStyleIdx="0" presStyleCnt="10">
        <dgm:presLayoutVars>
          <dgm:bulletEnabled val="1"/>
        </dgm:presLayoutVars>
      </dgm:prSet>
      <dgm:spPr/>
    </dgm:pt>
    <dgm:pt modelId="{615D92D1-BADA-4188-9544-D9F7725596E1}" type="pres">
      <dgm:prSet presAssocID="{434E7987-80C5-4E6A-8645-C62B6BA95274}" presName="sibTrans" presStyleCnt="0"/>
      <dgm:spPr/>
    </dgm:pt>
    <dgm:pt modelId="{034E1031-B922-4272-A8A1-FEEE4637DEAD}" type="pres">
      <dgm:prSet presAssocID="{7C098E04-B829-43FF-909E-748544D1C75A}" presName="node" presStyleLbl="node1" presStyleIdx="1" presStyleCnt="10">
        <dgm:presLayoutVars>
          <dgm:bulletEnabled val="1"/>
        </dgm:presLayoutVars>
      </dgm:prSet>
      <dgm:spPr/>
    </dgm:pt>
    <dgm:pt modelId="{4EBB91BF-1D7F-49E0-A57B-16EA124B4269}" type="pres">
      <dgm:prSet presAssocID="{B4921A6E-1B03-4831-BD46-BAC826FE87BA}" presName="sibTrans" presStyleCnt="0"/>
      <dgm:spPr/>
    </dgm:pt>
    <dgm:pt modelId="{81965978-D769-4295-962A-93BE5D1C0B9A}" type="pres">
      <dgm:prSet presAssocID="{9CC24AF8-4F4D-4FDE-9942-BB47FE93B381}" presName="node" presStyleLbl="node1" presStyleIdx="2" presStyleCnt="10">
        <dgm:presLayoutVars>
          <dgm:bulletEnabled val="1"/>
        </dgm:presLayoutVars>
      </dgm:prSet>
      <dgm:spPr/>
    </dgm:pt>
    <dgm:pt modelId="{640FA60C-5FA4-46CD-AB07-174C8684366C}" type="pres">
      <dgm:prSet presAssocID="{8B30C050-30BD-499E-A126-6B72430BFB96}" presName="sibTrans" presStyleCnt="0"/>
      <dgm:spPr/>
    </dgm:pt>
    <dgm:pt modelId="{7AC2D064-BF92-4DA6-B8FB-0B1B31B8B33B}" type="pres">
      <dgm:prSet presAssocID="{200F1193-BB82-48D1-8763-89D39FB441A1}" presName="node" presStyleLbl="node1" presStyleIdx="3" presStyleCnt="10">
        <dgm:presLayoutVars>
          <dgm:bulletEnabled val="1"/>
        </dgm:presLayoutVars>
      </dgm:prSet>
      <dgm:spPr/>
    </dgm:pt>
    <dgm:pt modelId="{71EE9F69-D6BA-47C0-A231-8B2B9A4935B9}" type="pres">
      <dgm:prSet presAssocID="{025C1F15-9DC5-4C27-99D2-8F4700126EDF}" presName="sibTrans" presStyleCnt="0"/>
      <dgm:spPr/>
    </dgm:pt>
    <dgm:pt modelId="{9648E55C-ADF1-437E-9C37-4BA9428F10D8}" type="pres">
      <dgm:prSet presAssocID="{3B2B2969-B0A3-4335-907A-81CF3ED26ACD}" presName="node" presStyleLbl="node1" presStyleIdx="4" presStyleCnt="10">
        <dgm:presLayoutVars>
          <dgm:bulletEnabled val="1"/>
        </dgm:presLayoutVars>
      </dgm:prSet>
      <dgm:spPr/>
    </dgm:pt>
    <dgm:pt modelId="{45FC22B8-AAB1-4B5D-B8E1-86D9318CB45D}" type="pres">
      <dgm:prSet presAssocID="{AE15E033-393A-4355-878E-6D309F7A0688}" presName="sibTrans" presStyleCnt="0"/>
      <dgm:spPr/>
    </dgm:pt>
    <dgm:pt modelId="{F47CEED7-9EAA-467D-926F-26CCB9408221}" type="pres">
      <dgm:prSet presAssocID="{B5A7946D-2B5B-494C-B041-7111C1BCD3B5}" presName="node" presStyleLbl="node1" presStyleIdx="5" presStyleCnt="10">
        <dgm:presLayoutVars>
          <dgm:bulletEnabled val="1"/>
        </dgm:presLayoutVars>
      </dgm:prSet>
      <dgm:spPr/>
    </dgm:pt>
    <dgm:pt modelId="{229D6D95-0F17-4313-AB73-1AE471934631}" type="pres">
      <dgm:prSet presAssocID="{F56B3CC9-D2CA-41C7-98C6-4BF3C18F7A9B}" presName="sibTrans" presStyleCnt="0"/>
      <dgm:spPr/>
    </dgm:pt>
    <dgm:pt modelId="{18A8E24C-7A38-47E1-B956-019BB07541A4}" type="pres">
      <dgm:prSet presAssocID="{1C13D399-1ACB-4AB9-8051-C1A921355A41}" presName="node" presStyleLbl="node1" presStyleIdx="6" presStyleCnt="10">
        <dgm:presLayoutVars>
          <dgm:bulletEnabled val="1"/>
        </dgm:presLayoutVars>
      </dgm:prSet>
      <dgm:spPr/>
    </dgm:pt>
    <dgm:pt modelId="{E4C7E3E7-ED9A-472A-AC28-D81ACF37C2FC}" type="pres">
      <dgm:prSet presAssocID="{939D8F83-9468-43D7-8876-111B94B5853C}" presName="sibTrans" presStyleCnt="0"/>
      <dgm:spPr/>
    </dgm:pt>
    <dgm:pt modelId="{B516DD82-E39C-48D2-A26C-737617E914AF}" type="pres">
      <dgm:prSet presAssocID="{1C49C1BE-7930-4F2E-A7E4-68E206AF29B2}" presName="node" presStyleLbl="node1" presStyleIdx="7" presStyleCnt="10">
        <dgm:presLayoutVars>
          <dgm:bulletEnabled val="1"/>
        </dgm:presLayoutVars>
      </dgm:prSet>
      <dgm:spPr/>
    </dgm:pt>
    <dgm:pt modelId="{5D14516B-DB6C-42E5-99DF-BC1EDAE204F2}" type="pres">
      <dgm:prSet presAssocID="{A3DC4280-6624-4E9D-BED8-C6AA88D05FA3}" presName="sibTrans" presStyleCnt="0"/>
      <dgm:spPr/>
    </dgm:pt>
    <dgm:pt modelId="{8DEA3C2F-5765-423A-8607-049625B6FFFE}" type="pres">
      <dgm:prSet presAssocID="{7E210538-A846-4CFB-823B-AEE35B92F927}" presName="node" presStyleLbl="node1" presStyleIdx="8" presStyleCnt="10">
        <dgm:presLayoutVars>
          <dgm:bulletEnabled val="1"/>
        </dgm:presLayoutVars>
      </dgm:prSet>
      <dgm:spPr/>
    </dgm:pt>
    <dgm:pt modelId="{6ACA4C87-7F5C-4794-B5C2-C00140F13C0E}" type="pres">
      <dgm:prSet presAssocID="{ABF8A40E-803E-4016-B6BF-4348ED3F1158}" presName="sibTrans" presStyleCnt="0"/>
      <dgm:spPr/>
    </dgm:pt>
    <dgm:pt modelId="{1C05037A-C0A5-446C-8F02-1F28A26A44F1}" type="pres">
      <dgm:prSet presAssocID="{B4CF987B-E1DA-49A2-A859-1236360B2AB9}" presName="node" presStyleLbl="node1" presStyleIdx="9" presStyleCnt="10">
        <dgm:presLayoutVars>
          <dgm:bulletEnabled val="1"/>
        </dgm:presLayoutVars>
      </dgm:prSet>
      <dgm:spPr/>
    </dgm:pt>
  </dgm:ptLst>
  <dgm:cxnLst>
    <dgm:cxn modelId="{CAC1330A-8C86-405A-9801-8F375C17538F}" srcId="{1C674468-0456-4F2F-982F-C09C1A436626}" destId="{1C49C1BE-7930-4F2E-A7E4-68E206AF29B2}" srcOrd="7" destOrd="0" parTransId="{F2191553-E555-45B8-AA0C-0EF8B8151D72}" sibTransId="{A3DC4280-6624-4E9D-BED8-C6AA88D05FA3}"/>
    <dgm:cxn modelId="{CA7C590D-B03B-4A34-BD6D-6D50855B2003}" srcId="{1C674468-0456-4F2F-982F-C09C1A436626}" destId="{B5A7946D-2B5B-494C-B041-7111C1BCD3B5}" srcOrd="5" destOrd="0" parTransId="{4D1E3601-1D9D-4A40-8266-6812725167DD}" sibTransId="{F56B3CC9-D2CA-41C7-98C6-4BF3C18F7A9B}"/>
    <dgm:cxn modelId="{07CE5815-942A-40F1-9EEF-516A472B2D97}" srcId="{1C674468-0456-4F2F-982F-C09C1A436626}" destId="{7C098E04-B829-43FF-909E-748544D1C75A}" srcOrd="1" destOrd="0" parTransId="{B951B15D-76FD-4EB1-856A-D3E4FAE94FFF}" sibTransId="{B4921A6E-1B03-4831-BD46-BAC826FE87BA}"/>
    <dgm:cxn modelId="{963F1F1D-677C-400D-A5C3-07403221CBF7}" srcId="{1C674468-0456-4F2F-982F-C09C1A436626}" destId="{B4CF987B-E1DA-49A2-A859-1236360B2AB9}" srcOrd="9" destOrd="0" parTransId="{6EFDC8EF-4752-4CE8-A089-5BBE9C38577B}" sibTransId="{191063D5-4B86-4878-A1A8-88871DD8D339}"/>
    <dgm:cxn modelId="{D4EB1B23-15C0-4C48-AF56-A11C55ACCB04}" srcId="{1C674468-0456-4F2F-982F-C09C1A436626}" destId="{200F1193-BB82-48D1-8763-89D39FB441A1}" srcOrd="3" destOrd="0" parTransId="{6C79AAD7-E224-4DDC-A779-FC723C3A733E}" sibTransId="{025C1F15-9DC5-4C27-99D2-8F4700126EDF}"/>
    <dgm:cxn modelId="{1DE81729-CAB2-423E-B706-A869A9E7BD1E}" type="presOf" srcId="{B4CF987B-E1DA-49A2-A859-1236360B2AB9}" destId="{1C05037A-C0A5-446C-8F02-1F28A26A44F1}" srcOrd="0" destOrd="0" presId="urn:microsoft.com/office/officeart/2005/8/layout/default"/>
    <dgm:cxn modelId="{738BC362-62A1-4DF2-B0A1-7A164CC868DB}" srcId="{1C674468-0456-4F2F-982F-C09C1A436626}" destId="{1A8CA983-5DBF-4EDD-B84B-B0D561B56139}" srcOrd="0" destOrd="0" parTransId="{85A6F19C-2D5E-4EFE-94FB-151ACBE3F69A}" sibTransId="{434E7987-80C5-4E6A-8645-C62B6BA95274}"/>
    <dgm:cxn modelId="{99784F4B-3A37-4BF7-B23F-4C6A3B582BF3}" type="presOf" srcId="{1C674468-0456-4F2F-982F-C09C1A436626}" destId="{EC23A3F7-A739-429E-A35F-BA674BE3A5F4}" srcOrd="0" destOrd="0" presId="urn:microsoft.com/office/officeart/2005/8/layout/default"/>
    <dgm:cxn modelId="{9C42806B-393E-46FC-849F-A547FB3D7824}" type="presOf" srcId="{9CC24AF8-4F4D-4FDE-9942-BB47FE93B381}" destId="{81965978-D769-4295-962A-93BE5D1C0B9A}" srcOrd="0" destOrd="0" presId="urn:microsoft.com/office/officeart/2005/8/layout/default"/>
    <dgm:cxn modelId="{0DAF506C-1D0D-4114-9BE9-951F35A52C6B}" srcId="{1C674468-0456-4F2F-982F-C09C1A436626}" destId="{3B2B2969-B0A3-4335-907A-81CF3ED26ACD}" srcOrd="4" destOrd="0" parTransId="{8BC75882-59AF-40D3-AAAB-6D2B512AD312}" sibTransId="{AE15E033-393A-4355-878E-6D309F7A0688}"/>
    <dgm:cxn modelId="{5D8CB578-DA49-4F30-9662-3B9F965E5A3F}" type="presOf" srcId="{7C098E04-B829-43FF-909E-748544D1C75A}" destId="{034E1031-B922-4272-A8A1-FEEE4637DEAD}" srcOrd="0" destOrd="0" presId="urn:microsoft.com/office/officeart/2005/8/layout/default"/>
    <dgm:cxn modelId="{C4CEB88B-B1D2-4AB8-8C65-428CDA9BCA7F}" srcId="{1C674468-0456-4F2F-982F-C09C1A436626}" destId="{9CC24AF8-4F4D-4FDE-9942-BB47FE93B381}" srcOrd="2" destOrd="0" parTransId="{6ECF3199-5431-4679-A22D-9A15837E6948}" sibTransId="{8B30C050-30BD-499E-A126-6B72430BFB96}"/>
    <dgm:cxn modelId="{07A03F98-081E-4406-A27B-3F649C37939F}" type="presOf" srcId="{1C49C1BE-7930-4F2E-A7E4-68E206AF29B2}" destId="{B516DD82-E39C-48D2-A26C-737617E914AF}" srcOrd="0" destOrd="0" presId="urn:microsoft.com/office/officeart/2005/8/layout/default"/>
    <dgm:cxn modelId="{1CAF2DAD-A564-44E0-B629-D9878778F752}" type="presOf" srcId="{1C13D399-1ACB-4AB9-8051-C1A921355A41}" destId="{18A8E24C-7A38-47E1-B956-019BB07541A4}" srcOrd="0" destOrd="0" presId="urn:microsoft.com/office/officeart/2005/8/layout/default"/>
    <dgm:cxn modelId="{F102C2B0-0245-47C1-8625-C1D9FF681BC9}" type="presOf" srcId="{7E210538-A846-4CFB-823B-AEE35B92F927}" destId="{8DEA3C2F-5765-423A-8607-049625B6FFFE}" srcOrd="0" destOrd="0" presId="urn:microsoft.com/office/officeart/2005/8/layout/default"/>
    <dgm:cxn modelId="{9D6D8BD6-9635-462E-AF94-35BAD9560770}" type="presOf" srcId="{3B2B2969-B0A3-4335-907A-81CF3ED26ACD}" destId="{9648E55C-ADF1-437E-9C37-4BA9428F10D8}" srcOrd="0" destOrd="0" presId="urn:microsoft.com/office/officeart/2005/8/layout/default"/>
    <dgm:cxn modelId="{3E57E1DE-117B-4B3B-8F47-F61DBAD5AB04}" type="presOf" srcId="{200F1193-BB82-48D1-8763-89D39FB441A1}" destId="{7AC2D064-BF92-4DA6-B8FB-0B1B31B8B33B}" srcOrd="0" destOrd="0" presId="urn:microsoft.com/office/officeart/2005/8/layout/default"/>
    <dgm:cxn modelId="{C4B638E7-1D25-4480-A222-A034BEAB7950}" srcId="{1C674468-0456-4F2F-982F-C09C1A436626}" destId="{1C13D399-1ACB-4AB9-8051-C1A921355A41}" srcOrd="6" destOrd="0" parTransId="{65691852-5E73-494F-B465-46D77C11017E}" sibTransId="{939D8F83-9468-43D7-8876-111B94B5853C}"/>
    <dgm:cxn modelId="{451376EB-4DDD-4E7B-89DB-5362F15D1B03}" type="presOf" srcId="{1A8CA983-5DBF-4EDD-B84B-B0D561B56139}" destId="{7108129C-6AE1-4002-B574-67AAF466844E}" srcOrd="0" destOrd="0" presId="urn:microsoft.com/office/officeart/2005/8/layout/default"/>
    <dgm:cxn modelId="{314868F2-4FEC-4A5D-B721-9E7BA3AB4A65}" type="presOf" srcId="{B5A7946D-2B5B-494C-B041-7111C1BCD3B5}" destId="{F47CEED7-9EAA-467D-926F-26CCB9408221}" srcOrd="0" destOrd="0" presId="urn:microsoft.com/office/officeart/2005/8/layout/default"/>
    <dgm:cxn modelId="{F50B76F3-EBA5-4A88-9336-726D135B9DD4}" srcId="{1C674468-0456-4F2F-982F-C09C1A436626}" destId="{7E210538-A846-4CFB-823B-AEE35B92F927}" srcOrd="8" destOrd="0" parTransId="{439695A8-9A74-441C-8E66-0933C330B94F}" sibTransId="{ABF8A40E-803E-4016-B6BF-4348ED3F1158}"/>
    <dgm:cxn modelId="{DFA6F61F-5116-4DBA-B51D-BB1618AA6CD4}" type="presParOf" srcId="{EC23A3F7-A739-429E-A35F-BA674BE3A5F4}" destId="{7108129C-6AE1-4002-B574-67AAF466844E}" srcOrd="0" destOrd="0" presId="urn:microsoft.com/office/officeart/2005/8/layout/default"/>
    <dgm:cxn modelId="{36C3DC50-31A6-4053-87FB-6564584B1E47}" type="presParOf" srcId="{EC23A3F7-A739-429E-A35F-BA674BE3A5F4}" destId="{615D92D1-BADA-4188-9544-D9F7725596E1}" srcOrd="1" destOrd="0" presId="urn:microsoft.com/office/officeart/2005/8/layout/default"/>
    <dgm:cxn modelId="{2A6FCDE9-9173-4C2C-8AAC-3DA572E88833}" type="presParOf" srcId="{EC23A3F7-A739-429E-A35F-BA674BE3A5F4}" destId="{034E1031-B922-4272-A8A1-FEEE4637DEAD}" srcOrd="2" destOrd="0" presId="urn:microsoft.com/office/officeart/2005/8/layout/default"/>
    <dgm:cxn modelId="{567E83AB-7901-412D-86DC-AC636067861D}" type="presParOf" srcId="{EC23A3F7-A739-429E-A35F-BA674BE3A5F4}" destId="{4EBB91BF-1D7F-49E0-A57B-16EA124B4269}" srcOrd="3" destOrd="0" presId="urn:microsoft.com/office/officeart/2005/8/layout/default"/>
    <dgm:cxn modelId="{F821AFD1-436E-4628-8131-06D0739D8662}" type="presParOf" srcId="{EC23A3F7-A739-429E-A35F-BA674BE3A5F4}" destId="{81965978-D769-4295-962A-93BE5D1C0B9A}" srcOrd="4" destOrd="0" presId="urn:microsoft.com/office/officeart/2005/8/layout/default"/>
    <dgm:cxn modelId="{CCF521FF-0FC0-404E-9E0E-E4A782D4F43B}" type="presParOf" srcId="{EC23A3F7-A739-429E-A35F-BA674BE3A5F4}" destId="{640FA60C-5FA4-46CD-AB07-174C8684366C}" srcOrd="5" destOrd="0" presId="urn:microsoft.com/office/officeart/2005/8/layout/default"/>
    <dgm:cxn modelId="{0ED9065B-9D08-439C-81A7-6486C3E8BE78}" type="presParOf" srcId="{EC23A3F7-A739-429E-A35F-BA674BE3A5F4}" destId="{7AC2D064-BF92-4DA6-B8FB-0B1B31B8B33B}" srcOrd="6" destOrd="0" presId="urn:microsoft.com/office/officeart/2005/8/layout/default"/>
    <dgm:cxn modelId="{0AAE7500-C6EE-4CAD-8095-759A90C9CC8C}" type="presParOf" srcId="{EC23A3F7-A739-429E-A35F-BA674BE3A5F4}" destId="{71EE9F69-D6BA-47C0-A231-8B2B9A4935B9}" srcOrd="7" destOrd="0" presId="urn:microsoft.com/office/officeart/2005/8/layout/default"/>
    <dgm:cxn modelId="{574B94D7-731D-461E-A76A-295A4765C24E}" type="presParOf" srcId="{EC23A3F7-A739-429E-A35F-BA674BE3A5F4}" destId="{9648E55C-ADF1-437E-9C37-4BA9428F10D8}" srcOrd="8" destOrd="0" presId="urn:microsoft.com/office/officeart/2005/8/layout/default"/>
    <dgm:cxn modelId="{1B2678B9-DAA8-46C8-9E2D-17CC2ECAD49E}" type="presParOf" srcId="{EC23A3F7-A739-429E-A35F-BA674BE3A5F4}" destId="{45FC22B8-AAB1-4B5D-B8E1-86D9318CB45D}" srcOrd="9" destOrd="0" presId="urn:microsoft.com/office/officeart/2005/8/layout/default"/>
    <dgm:cxn modelId="{538C2105-B9A6-4783-A230-580985825DD1}" type="presParOf" srcId="{EC23A3F7-A739-429E-A35F-BA674BE3A5F4}" destId="{F47CEED7-9EAA-467D-926F-26CCB9408221}" srcOrd="10" destOrd="0" presId="urn:microsoft.com/office/officeart/2005/8/layout/default"/>
    <dgm:cxn modelId="{83A1F5C2-AEF6-4C4C-98F5-D926C5DB6074}" type="presParOf" srcId="{EC23A3F7-A739-429E-A35F-BA674BE3A5F4}" destId="{229D6D95-0F17-4313-AB73-1AE471934631}" srcOrd="11" destOrd="0" presId="urn:microsoft.com/office/officeart/2005/8/layout/default"/>
    <dgm:cxn modelId="{A87260B8-760B-41B3-A47A-392FCF64E998}" type="presParOf" srcId="{EC23A3F7-A739-429E-A35F-BA674BE3A5F4}" destId="{18A8E24C-7A38-47E1-B956-019BB07541A4}" srcOrd="12" destOrd="0" presId="urn:microsoft.com/office/officeart/2005/8/layout/default"/>
    <dgm:cxn modelId="{FF7A218F-825E-46DF-B5A2-691558D8A579}" type="presParOf" srcId="{EC23A3F7-A739-429E-A35F-BA674BE3A5F4}" destId="{E4C7E3E7-ED9A-472A-AC28-D81ACF37C2FC}" srcOrd="13" destOrd="0" presId="urn:microsoft.com/office/officeart/2005/8/layout/default"/>
    <dgm:cxn modelId="{5FB6D119-8CF7-4E0D-9389-A461038E05E6}" type="presParOf" srcId="{EC23A3F7-A739-429E-A35F-BA674BE3A5F4}" destId="{B516DD82-E39C-48D2-A26C-737617E914AF}" srcOrd="14" destOrd="0" presId="urn:microsoft.com/office/officeart/2005/8/layout/default"/>
    <dgm:cxn modelId="{E1236A5C-1378-4EC3-90B4-29482184AB62}" type="presParOf" srcId="{EC23A3F7-A739-429E-A35F-BA674BE3A5F4}" destId="{5D14516B-DB6C-42E5-99DF-BC1EDAE204F2}" srcOrd="15" destOrd="0" presId="urn:microsoft.com/office/officeart/2005/8/layout/default"/>
    <dgm:cxn modelId="{8686B33D-81E2-4BB1-BF66-149C93A0CB1E}" type="presParOf" srcId="{EC23A3F7-A739-429E-A35F-BA674BE3A5F4}" destId="{8DEA3C2F-5765-423A-8607-049625B6FFFE}" srcOrd="16" destOrd="0" presId="urn:microsoft.com/office/officeart/2005/8/layout/default"/>
    <dgm:cxn modelId="{94CE7B08-CA79-4CD8-B2ED-3CD37977152B}" type="presParOf" srcId="{EC23A3F7-A739-429E-A35F-BA674BE3A5F4}" destId="{6ACA4C87-7F5C-4794-B5C2-C00140F13C0E}" srcOrd="17" destOrd="0" presId="urn:microsoft.com/office/officeart/2005/8/layout/default"/>
    <dgm:cxn modelId="{4DE70C76-70DF-4C22-89F9-6387C870C320}" type="presParOf" srcId="{EC23A3F7-A739-429E-A35F-BA674BE3A5F4}" destId="{1C05037A-C0A5-446C-8F02-1F28A26A44F1}" srcOrd="1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C79242B-C0FE-452E-945E-18EED40345D3}" type="doc">
      <dgm:prSet loTypeId="urn:microsoft.com/office/officeart/2005/8/layout/default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pt-BR"/>
        </a:p>
      </dgm:t>
    </dgm:pt>
    <dgm:pt modelId="{10705EA8-7C94-4821-8E9A-62C4A63ACE93}">
      <dgm:prSet phldrT="[Texto]" custT="1"/>
      <dgm:spPr/>
      <dgm:t>
        <a:bodyPr/>
        <a:lstStyle/>
        <a:p>
          <a:r>
            <a:rPr lang="pt-BR" sz="1800" b="1">
              <a:solidFill>
                <a:schemeClr val="tx1"/>
              </a:solidFill>
            </a:rPr>
            <a:t>Hemoglobina</a:t>
          </a:r>
          <a:endParaRPr lang="pt-BR" sz="1800" b="1" dirty="0">
            <a:solidFill>
              <a:schemeClr val="tx1"/>
            </a:solidFill>
          </a:endParaRPr>
        </a:p>
      </dgm:t>
    </dgm:pt>
    <dgm:pt modelId="{E5051E0C-1784-42A3-808D-4453AF51BA63}" type="parTrans" cxnId="{9D29A160-0CA0-4B39-A15F-848B699AD713}">
      <dgm:prSet/>
      <dgm:spPr/>
      <dgm:t>
        <a:bodyPr/>
        <a:lstStyle/>
        <a:p>
          <a:endParaRPr lang="pt-BR" sz="1800" b="1">
            <a:solidFill>
              <a:schemeClr val="tx1"/>
            </a:solidFill>
          </a:endParaRPr>
        </a:p>
      </dgm:t>
    </dgm:pt>
    <dgm:pt modelId="{1391F95B-529D-4E8D-9087-5B2E3B719C31}" type="sibTrans" cxnId="{9D29A160-0CA0-4B39-A15F-848B699AD713}">
      <dgm:prSet/>
      <dgm:spPr/>
      <dgm:t>
        <a:bodyPr/>
        <a:lstStyle/>
        <a:p>
          <a:endParaRPr lang="pt-BR" sz="1800" b="1">
            <a:solidFill>
              <a:schemeClr val="tx1"/>
            </a:solidFill>
          </a:endParaRPr>
        </a:p>
      </dgm:t>
    </dgm:pt>
    <dgm:pt modelId="{AA04F24A-F3F2-4511-AD41-6AEF3CF51AEC}">
      <dgm:prSet phldrT="[Texto]" custT="1"/>
      <dgm:spPr/>
      <dgm:t>
        <a:bodyPr/>
        <a:lstStyle/>
        <a:p>
          <a:r>
            <a:rPr lang="pt-BR" sz="1800" b="1">
              <a:solidFill>
                <a:schemeClr val="tx1"/>
              </a:solidFill>
            </a:rPr>
            <a:t>Ferritina</a:t>
          </a:r>
          <a:endParaRPr lang="pt-BR" sz="1800" b="1" dirty="0">
            <a:solidFill>
              <a:schemeClr val="tx1"/>
            </a:solidFill>
          </a:endParaRPr>
        </a:p>
      </dgm:t>
    </dgm:pt>
    <dgm:pt modelId="{687B0838-DC16-4B1C-98D0-9DE918DD29BB}" type="parTrans" cxnId="{B04F1DF5-B558-419B-B009-AED4D43FF7BF}">
      <dgm:prSet/>
      <dgm:spPr/>
      <dgm:t>
        <a:bodyPr/>
        <a:lstStyle/>
        <a:p>
          <a:endParaRPr lang="pt-BR" sz="1800" b="1">
            <a:solidFill>
              <a:schemeClr val="tx1"/>
            </a:solidFill>
          </a:endParaRPr>
        </a:p>
      </dgm:t>
    </dgm:pt>
    <dgm:pt modelId="{DBBD93BD-5A40-42B0-8AED-6267CDA9729A}" type="sibTrans" cxnId="{B04F1DF5-B558-419B-B009-AED4D43FF7BF}">
      <dgm:prSet/>
      <dgm:spPr/>
      <dgm:t>
        <a:bodyPr/>
        <a:lstStyle/>
        <a:p>
          <a:endParaRPr lang="pt-BR" sz="1800" b="1">
            <a:solidFill>
              <a:schemeClr val="tx1"/>
            </a:solidFill>
          </a:endParaRPr>
        </a:p>
      </dgm:t>
    </dgm:pt>
    <dgm:pt modelId="{952702ED-D0A5-4615-85AF-09CED822FB2B}">
      <dgm:prSet phldrT="[Texto]" custT="1"/>
      <dgm:spPr/>
      <dgm:t>
        <a:bodyPr/>
        <a:lstStyle/>
        <a:p>
          <a:r>
            <a:rPr lang="pt-BR" sz="1800" b="1">
              <a:solidFill>
                <a:schemeClr val="tx1"/>
              </a:solidFill>
            </a:rPr>
            <a:t>Ferro sérico</a:t>
          </a:r>
          <a:endParaRPr lang="pt-BR" sz="1800" b="1" dirty="0">
            <a:solidFill>
              <a:schemeClr val="tx1"/>
            </a:solidFill>
          </a:endParaRPr>
        </a:p>
      </dgm:t>
    </dgm:pt>
    <dgm:pt modelId="{ECC09D83-D9FC-4A1C-8100-F985D072FA85}" type="parTrans" cxnId="{2CFC66AC-68A6-4742-B328-9C07F58686F1}">
      <dgm:prSet/>
      <dgm:spPr/>
      <dgm:t>
        <a:bodyPr/>
        <a:lstStyle/>
        <a:p>
          <a:endParaRPr lang="pt-BR" sz="1800" b="1">
            <a:solidFill>
              <a:schemeClr val="tx1"/>
            </a:solidFill>
          </a:endParaRPr>
        </a:p>
      </dgm:t>
    </dgm:pt>
    <dgm:pt modelId="{DD403242-040B-43CE-8178-08AEB547AA15}" type="sibTrans" cxnId="{2CFC66AC-68A6-4742-B328-9C07F58686F1}">
      <dgm:prSet/>
      <dgm:spPr/>
      <dgm:t>
        <a:bodyPr/>
        <a:lstStyle/>
        <a:p>
          <a:endParaRPr lang="pt-BR" sz="1800" b="1">
            <a:solidFill>
              <a:schemeClr val="tx1"/>
            </a:solidFill>
          </a:endParaRPr>
        </a:p>
      </dgm:t>
    </dgm:pt>
    <dgm:pt modelId="{0CB52200-170C-42BF-83B6-C3323F1C7FE8}">
      <dgm:prSet phldrT="[Texto]" custT="1"/>
      <dgm:spPr/>
      <dgm:t>
        <a:bodyPr/>
        <a:lstStyle/>
        <a:p>
          <a:r>
            <a:rPr lang="pt-BR" sz="1800" b="1" dirty="0">
              <a:solidFill>
                <a:schemeClr val="tx1"/>
              </a:solidFill>
            </a:rPr>
            <a:t>Saturação da Transferrina</a:t>
          </a:r>
        </a:p>
      </dgm:t>
    </dgm:pt>
    <dgm:pt modelId="{B097A085-D2A6-465B-9A04-8AD72935806F}" type="parTrans" cxnId="{BB9DB65F-5FB5-429E-8D2A-617B8D10AA06}">
      <dgm:prSet/>
      <dgm:spPr/>
      <dgm:t>
        <a:bodyPr/>
        <a:lstStyle/>
        <a:p>
          <a:endParaRPr lang="pt-BR" sz="1800" b="1">
            <a:solidFill>
              <a:schemeClr val="tx1"/>
            </a:solidFill>
          </a:endParaRPr>
        </a:p>
      </dgm:t>
    </dgm:pt>
    <dgm:pt modelId="{4B40EB30-2D3E-42C0-9A80-9888D6B95170}" type="sibTrans" cxnId="{BB9DB65F-5FB5-429E-8D2A-617B8D10AA06}">
      <dgm:prSet/>
      <dgm:spPr/>
      <dgm:t>
        <a:bodyPr/>
        <a:lstStyle/>
        <a:p>
          <a:endParaRPr lang="pt-BR" sz="1800" b="1">
            <a:solidFill>
              <a:schemeClr val="tx1"/>
            </a:solidFill>
          </a:endParaRPr>
        </a:p>
      </dgm:t>
    </dgm:pt>
    <dgm:pt modelId="{F599A3F9-09A5-4FB2-8E23-6BC07244441E}">
      <dgm:prSet phldrT="[Texto]" custT="1"/>
      <dgm:spPr/>
      <dgm:t>
        <a:bodyPr/>
        <a:lstStyle/>
        <a:p>
          <a:r>
            <a:rPr lang="pt-BR" sz="1800" b="1" dirty="0">
              <a:solidFill>
                <a:schemeClr val="tx1"/>
              </a:solidFill>
            </a:rPr>
            <a:t>Hepcidina</a:t>
          </a:r>
        </a:p>
      </dgm:t>
    </dgm:pt>
    <dgm:pt modelId="{99759850-D586-4992-8D59-AE0BD8DA7247}" type="parTrans" cxnId="{603B6525-1A97-4513-846D-636A1389B4A1}">
      <dgm:prSet/>
      <dgm:spPr/>
      <dgm:t>
        <a:bodyPr/>
        <a:lstStyle/>
        <a:p>
          <a:endParaRPr lang="pt-BR" sz="1800" b="1">
            <a:solidFill>
              <a:schemeClr val="tx1"/>
            </a:solidFill>
          </a:endParaRPr>
        </a:p>
      </dgm:t>
    </dgm:pt>
    <dgm:pt modelId="{840BEBBF-78D6-4E06-A6D5-6889C72F63A4}" type="sibTrans" cxnId="{603B6525-1A97-4513-846D-636A1389B4A1}">
      <dgm:prSet/>
      <dgm:spPr/>
      <dgm:t>
        <a:bodyPr/>
        <a:lstStyle/>
        <a:p>
          <a:endParaRPr lang="pt-BR" sz="1800" b="1">
            <a:solidFill>
              <a:schemeClr val="tx1"/>
            </a:solidFill>
          </a:endParaRPr>
        </a:p>
      </dgm:t>
    </dgm:pt>
    <dgm:pt modelId="{44E45AF7-F15A-47E8-BB53-43AA2B9582EF}" type="pres">
      <dgm:prSet presAssocID="{8C79242B-C0FE-452E-945E-18EED40345D3}" presName="diagram" presStyleCnt="0">
        <dgm:presLayoutVars>
          <dgm:dir/>
          <dgm:resizeHandles val="exact"/>
        </dgm:presLayoutVars>
      </dgm:prSet>
      <dgm:spPr/>
    </dgm:pt>
    <dgm:pt modelId="{AD537603-961F-4BA2-9CCB-993EBED5AF8C}" type="pres">
      <dgm:prSet presAssocID="{10705EA8-7C94-4821-8E9A-62C4A63ACE93}" presName="node" presStyleLbl="node1" presStyleIdx="0" presStyleCnt="5" custScaleX="125882">
        <dgm:presLayoutVars>
          <dgm:bulletEnabled val="1"/>
        </dgm:presLayoutVars>
      </dgm:prSet>
      <dgm:spPr/>
    </dgm:pt>
    <dgm:pt modelId="{5D54FD93-CB35-471E-8162-3C681E70B7E5}" type="pres">
      <dgm:prSet presAssocID="{1391F95B-529D-4E8D-9087-5B2E3B719C31}" presName="sibTrans" presStyleCnt="0"/>
      <dgm:spPr/>
    </dgm:pt>
    <dgm:pt modelId="{7D674A2E-DF86-4F9C-888C-1F600C804213}" type="pres">
      <dgm:prSet presAssocID="{952702ED-D0A5-4615-85AF-09CED822FB2B}" presName="node" presStyleLbl="node1" presStyleIdx="1" presStyleCnt="5" custScaleX="125882">
        <dgm:presLayoutVars>
          <dgm:bulletEnabled val="1"/>
        </dgm:presLayoutVars>
      </dgm:prSet>
      <dgm:spPr/>
    </dgm:pt>
    <dgm:pt modelId="{D8B08637-4536-4B29-9C23-27A888A508AB}" type="pres">
      <dgm:prSet presAssocID="{DD403242-040B-43CE-8178-08AEB547AA15}" presName="sibTrans" presStyleCnt="0"/>
      <dgm:spPr/>
    </dgm:pt>
    <dgm:pt modelId="{F0E047E9-DFAB-416D-BFAC-B1CC6DB85BD5}" type="pres">
      <dgm:prSet presAssocID="{0CB52200-170C-42BF-83B6-C3323F1C7FE8}" presName="node" presStyleLbl="node1" presStyleIdx="2" presStyleCnt="5" custScaleX="123036">
        <dgm:presLayoutVars>
          <dgm:bulletEnabled val="1"/>
        </dgm:presLayoutVars>
      </dgm:prSet>
      <dgm:spPr/>
    </dgm:pt>
    <dgm:pt modelId="{72D3E395-3DD7-42C0-982E-0942B1FF8058}" type="pres">
      <dgm:prSet presAssocID="{4B40EB30-2D3E-42C0-9A80-9888D6B95170}" presName="sibTrans" presStyleCnt="0"/>
      <dgm:spPr/>
    </dgm:pt>
    <dgm:pt modelId="{2B44CC12-CA0C-4ED3-9C1D-94B344693010}" type="pres">
      <dgm:prSet presAssocID="{AA04F24A-F3F2-4511-AD41-6AEF3CF51AEC}" presName="node" presStyleLbl="node1" presStyleIdx="3" presStyleCnt="5" custScaleX="121613">
        <dgm:presLayoutVars>
          <dgm:bulletEnabled val="1"/>
        </dgm:presLayoutVars>
      </dgm:prSet>
      <dgm:spPr/>
    </dgm:pt>
    <dgm:pt modelId="{29E51175-23E0-4B15-8D6B-75D5ED7863AD}" type="pres">
      <dgm:prSet presAssocID="{DBBD93BD-5A40-42B0-8AED-6267CDA9729A}" presName="sibTrans" presStyleCnt="0"/>
      <dgm:spPr/>
    </dgm:pt>
    <dgm:pt modelId="{EE09E0F2-6618-4605-8C0A-C5693736AB05}" type="pres">
      <dgm:prSet presAssocID="{F599A3F9-09A5-4FB2-8E23-6BC07244441E}" presName="node" presStyleLbl="node1" presStyleIdx="4" presStyleCnt="5" custScaleX="120190">
        <dgm:presLayoutVars>
          <dgm:bulletEnabled val="1"/>
        </dgm:presLayoutVars>
      </dgm:prSet>
      <dgm:spPr/>
    </dgm:pt>
  </dgm:ptLst>
  <dgm:cxnLst>
    <dgm:cxn modelId="{603B6525-1A97-4513-846D-636A1389B4A1}" srcId="{8C79242B-C0FE-452E-945E-18EED40345D3}" destId="{F599A3F9-09A5-4FB2-8E23-6BC07244441E}" srcOrd="4" destOrd="0" parTransId="{99759850-D586-4992-8D59-AE0BD8DA7247}" sibTransId="{840BEBBF-78D6-4E06-A6D5-6889C72F63A4}"/>
    <dgm:cxn modelId="{BB9DB65F-5FB5-429E-8D2A-617B8D10AA06}" srcId="{8C79242B-C0FE-452E-945E-18EED40345D3}" destId="{0CB52200-170C-42BF-83B6-C3323F1C7FE8}" srcOrd="2" destOrd="0" parTransId="{B097A085-D2A6-465B-9A04-8AD72935806F}" sibTransId="{4B40EB30-2D3E-42C0-9A80-9888D6B95170}"/>
    <dgm:cxn modelId="{9D29A160-0CA0-4B39-A15F-848B699AD713}" srcId="{8C79242B-C0FE-452E-945E-18EED40345D3}" destId="{10705EA8-7C94-4821-8E9A-62C4A63ACE93}" srcOrd="0" destOrd="0" parTransId="{E5051E0C-1784-42A3-808D-4453AF51BA63}" sibTransId="{1391F95B-529D-4E8D-9087-5B2E3B719C31}"/>
    <dgm:cxn modelId="{FC1C404D-A8C3-406F-A982-6BE3BE228E24}" type="presOf" srcId="{0CB52200-170C-42BF-83B6-C3323F1C7FE8}" destId="{F0E047E9-DFAB-416D-BFAC-B1CC6DB85BD5}" srcOrd="0" destOrd="0" presId="urn:microsoft.com/office/officeart/2005/8/layout/default"/>
    <dgm:cxn modelId="{A87CE871-B57B-4DAA-AAA7-59C35E9FE246}" type="presOf" srcId="{8C79242B-C0FE-452E-945E-18EED40345D3}" destId="{44E45AF7-F15A-47E8-BB53-43AA2B9582EF}" srcOrd="0" destOrd="0" presId="urn:microsoft.com/office/officeart/2005/8/layout/default"/>
    <dgm:cxn modelId="{E452FF76-45B4-4525-A365-0CFEDA619CD2}" type="presOf" srcId="{F599A3F9-09A5-4FB2-8E23-6BC07244441E}" destId="{EE09E0F2-6618-4605-8C0A-C5693736AB05}" srcOrd="0" destOrd="0" presId="urn:microsoft.com/office/officeart/2005/8/layout/default"/>
    <dgm:cxn modelId="{36AA8D8F-6D62-44B1-82FB-966FC997F87F}" type="presOf" srcId="{952702ED-D0A5-4615-85AF-09CED822FB2B}" destId="{7D674A2E-DF86-4F9C-888C-1F600C804213}" srcOrd="0" destOrd="0" presId="urn:microsoft.com/office/officeart/2005/8/layout/default"/>
    <dgm:cxn modelId="{EAA8FB8F-CEC6-4D0D-AB5A-C55FA42B5CDD}" type="presOf" srcId="{AA04F24A-F3F2-4511-AD41-6AEF3CF51AEC}" destId="{2B44CC12-CA0C-4ED3-9C1D-94B344693010}" srcOrd="0" destOrd="0" presId="urn:microsoft.com/office/officeart/2005/8/layout/default"/>
    <dgm:cxn modelId="{2CFC66AC-68A6-4742-B328-9C07F58686F1}" srcId="{8C79242B-C0FE-452E-945E-18EED40345D3}" destId="{952702ED-D0A5-4615-85AF-09CED822FB2B}" srcOrd="1" destOrd="0" parTransId="{ECC09D83-D9FC-4A1C-8100-F985D072FA85}" sibTransId="{DD403242-040B-43CE-8178-08AEB547AA15}"/>
    <dgm:cxn modelId="{321242F1-11EB-4F71-8500-6DC49DC868E0}" type="presOf" srcId="{10705EA8-7C94-4821-8E9A-62C4A63ACE93}" destId="{AD537603-961F-4BA2-9CCB-993EBED5AF8C}" srcOrd="0" destOrd="0" presId="urn:microsoft.com/office/officeart/2005/8/layout/default"/>
    <dgm:cxn modelId="{B04F1DF5-B558-419B-B009-AED4D43FF7BF}" srcId="{8C79242B-C0FE-452E-945E-18EED40345D3}" destId="{AA04F24A-F3F2-4511-AD41-6AEF3CF51AEC}" srcOrd="3" destOrd="0" parTransId="{687B0838-DC16-4B1C-98D0-9DE918DD29BB}" sibTransId="{DBBD93BD-5A40-42B0-8AED-6267CDA9729A}"/>
    <dgm:cxn modelId="{0710C827-025B-43A1-A910-7A7A49FB358C}" type="presParOf" srcId="{44E45AF7-F15A-47E8-BB53-43AA2B9582EF}" destId="{AD537603-961F-4BA2-9CCB-993EBED5AF8C}" srcOrd="0" destOrd="0" presId="urn:microsoft.com/office/officeart/2005/8/layout/default"/>
    <dgm:cxn modelId="{0D9B1DE2-484E-4E2F-83F5-9F9E26AA8EF0}" type="presParOf" srcId="{44E45AF7-F15A-47E8-BB53-43AA2B9582EF}" destId="{5D54FD93-CB35-471E-8162-3C681E70B7E5}" srcOrd="1" destOrd="0" presId="urn:microsoft.com/office/officeart/2005/8/layout/default"/>
    <dgm:cxn modelId="{952E30B2-A780-4A4D-9C17-3BC8D3C82EE7}" type="presParOf" srcId="{44E45AF7-F15A-47E8-BB53-43AA2B9582EF}" destId="{7D674A2E-DF86-4F9C-888C-1F600C804213}" srcOrd="2" destOrd="0" presId="urn:microsoft.com/office/officeart/2005/8/layout/default"/>
    <dgm:cxn modelId="{CC67D3EE-BE16-49C7-82B1-E8AB83F89A5A}" type="presParOf" srcId="{44E45AF7-F15A-47E8-BB53-43AA2B9582EF}" destId="{D8B08637-4536-4B29-9C23-27A888A508AB}" srcOrd="3" destOrd="0" presId="urn:microsoft.com/office/officeart/2005/8/layout/default"/>
    <dgm:cxn modelId="{4D5BEC2F-B26B-4630-BAB7-39177DF37398}" type="presParOf" srcId="{44E45AF7-F15A-47E8-BB53-43AA2B9582EF}" destId="{F0E047E9-DFAB-416D-BFAC-B1CC6DB85BD5}" srcOrd="4" destOrd="0" presId="urn:microsoft.com/office/officeart/2005/8/layout/default"/>
    <dgm:cxn modelId="{AD0B3974-C114-446F-978F-66C230629D55}" type="presParOf" srcId="{44E45AF7-F15A-47E8-BB53-43AA2B9582EF}" destId="{72D3E395-3DD7-42C0-982E-0942B1FF8058}" srcOrd="5" destOrd="0" presId="urn:microsoft.com/office/officeart/2005/8/layout/default"/>
    <dgm:cxn modelId="{3563E4EC-2A56-4494-8E16-FDF4662E4144}" type="presParOf" srcId="{44E45AF7-F15A-47E8-BB53-43AA2B9582EF}" destId="{2B44CC12-CA0C-4ED3-9C1D-94B344693010}" srcOrd="6" destOrd="0" presId="urn:microsoft.com/office/officeart/2005/8/layout/default"/>
    <dgm:cxn modelId="{244C1622-21FE-455C-A17B-2E9C756CE6A6}" type="presParOf" srcId="{44E45AF7-F15A-47E8-BB53-43AA2B9582EF}" destId="{29E51175-23E0-4B15-8D6B-75D5ED7863AD}" srcOrd="7" destOrd="0" presId="urn:microsoft.com/office/officeart/2005/8/layout/default"/>
    <dgm:cxn modelId="{A546F4E3-B24E-4A9E-B098-14047B09C4BC}" type="presParOf" srcId="{44E45AF7-F15A-47E8-BB53-43AA2B9582EF}" destId="{EE09E0F2-6618-4605-8C0A-C5693736AB05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1A116DF-AE01-4BA8-BF01-F328CB4BDB38}" type="doc">
      <dgm:prSet loTypeId="urn:microsoft.com/office/officeart/2008/layout/RadialCluster" loCatId="cycle" qsTypeId="urn:microsoft.com/office/officeart/2005/8/quickstyle/simple3" qsCatId="simple" csTypeId="urn:microsoft.com/office/officeart/2005/8/colors/accent1_5" csCatId="accent1" phldr="1"/>
      <dgm:spPr/>
      <dgm:t>
        <a:bodyPr/>
        <a:lstStyle/>
        <a:p>
          <a:endParaRPr lang="pt-BR"/>
        </a:p>
      </dgm:t>
    </dgm:pt>
    <dgm:pt modelId="{15527AFC-CB77-495B-A1C9-F1306B7DB085}">
      <dgm:prSet phldrT="[Texto]"/>
      <dgm:spPr/>
      <dgm:t>
        <a:bodyPr/>
        <a:lstStyle/>
        <a:p>
          <a:r>
            <a:rPr lang="pt-BR" b="1"/>
            <a:t>Lactoferrina</a:t>
          </a:r>
          <a:endParaRPr lang="pt-BR" b="1" dirty="0"/>
        </a:p>
      </dgm:t>
    </dgm:pt>
    <dgm:pt modelId="{B6DAE1A6-28E7-4F35-8ADC-FFB5419FC5C9}" type="parTrans" cxnId="{FFB723D0-82ED-4769-A680-921BA04D5C5D}">
      <dgm:prSet/>
      <dgm:spPr/>
      <dgm:t>
        <a:bodyPr/>
        <a:lstStyle/>
        <a:p>
          <a:endParaRPr lang="pt-BR" b="1"/>
        </a:p>
      </dgm:t>
    </dgm:pt>
    <dgm:pt modelId="{9D6702C9-4B6C-4078-BCF9-0E9CFD695D26}" type="sibTrans" cxnId="{FFB723D0-82ED-4769-A680-921BA04D5C5D}">
      <dgm:prSet/>
      <dgm:spPr/>
      <dgm:t>
        <a:bodyPr/>
        <a:lstStyle/>
        <a:p>
          <a:endParaRPr lang="pt-BR" b="1"/>
        </a:p>
      </dgm:t>
    </dgm:pt>
    <dgm:pt modelId="{1EB07409-484D-4B57-884C-D6ABB4EC0426}">
      <dgm:prSet phldrT="[Texto]"/>
      <dgm:spPr/>
      <dgm:t>
        <a:bodyPr/>
        <a:lstStyle/>
        <a:p>
          <a:r>
            <a:rPr lang="pt-BR" b="1"/>
            <a:t>Mata patógenos</a:t>
          </a:r>
          <a:endParaRPr lang="pt-BR" b="1" dirty="0"/>
        </a:p>
      </dgm:t>
    </dgm:pt>
    <dgm:pt modelId="{DA373F9F-FE5E-4271-99EF-1C96124076A8}" type="parTrans" cxnId="{3F918F5D-BFE6-4CE1-8201-A3B446516174}">
      <dgm:prSet/>
      <dgm:spPr/>
      <dgm:t>
        <a:bodyPr/>
        <a:lstStyle/>
        <a:p>
          <a:endParaRPr lang="pt-BR" b="1"/>
        </a:p>
      </dgm:t>
    </dgm:pt>
    <dgm:pt modelId="{01813BCB-1697-4301-BDD3-02D5071BC280}" type="sibTrans" cxnId="{3F918F5D-BFE6-4CE1-8201-A3B446516174}">
      <dgm:prSet/>
      <dgm:spPr/>
      <dgm:t>
        <a:bodyPr/>
        <a:lstStyle/>
        <a:p>
          <a:endParaRPr lang="pt-BR" b="1"/>
        </a:p>
      </dgm:t>
    </dgm:pt>
    <dgm:pt modelId="{03473A68-12B8-4D46-A740-F36F6770EB11}">
      <dgm:prSet/>
      <dgm:spPr/>
      <dgm:t>
        <a:bodyPr/>
        <a:lstStyle/>
        <a:p>
          <a:r>
            <a:rPr lang="pt-BR" b="1" dirty="0"/>
            <a:t>Regula imunidade inata</a:t>
          </a:r>
        </a:p>
      </dgm:t>
    </dgm:pt>
    <dgm:pt modelId="{DE290AB8-F3F6-42F2-9A8D-94509EE5F674}" type="parTrans" cxnId="{3663DE28-88F8-4C69-ADA2-65DD4863670E}">
      <dgm:prSet/>
      <dgm:spPr/>
      <dgm:t>
        <a:bodyPr/>
        <a:lstStyle/>
        <a:p>
          <a:endParaRPr lang="pt-BR" b="1"/>
        </a:p>
      </dgm:t>
    </dgm:pt>
    <dgm:pt modelId="{BA89A9B9-E9DD-4106-8C1B-EB6B880320EF}" type="sibTrans" cxnId="{3663DE28-88F8-4C69-ADA2-65DD4863670E}">
      <dgm:prSet/>
      <dgm:spPr/>
      <dgm:t>
        <a:bodyPr/>
        <a:lstStyle/>
        <a:p>
          <a:endParaRPr lang="pt-BR" b="1"/>
        </a:p>
      </dgm:t>
    </dgm:pt>
    <dgm:pt modelId="{BE83B35B-A3A3-40D3-8C99-7B766E47ACFE}">
      <dgm:prSet/>
      <dgm:spPr/>
      <dgm:t>
        <a:bodyPr/>
        <a:lstStyle/>
        <a:p>
          <a:r>
            <a:rPr lang="pt-BR" b="1"/>
            <a:t>Regula imunidade adaptativa</a:t>
          </a:r>
          <a:endParaRPr lang="pt-BR" b="1" dirty="0"/>
        </a:p>
      </dgm:t>
    </dgm:pt>
    <dgm:pt modelId="{61089240-D6D1-44DE-9DF5-1D8E34DEB6ED}" type="parTrans" cxnId="{DC4A0106-89CA-4837-8980-E854D46912BF}">
      <dgm:prSet/>
      <dgm:spPr/>
      <dgm:t>
        <a:bodyPr/>
        <a:lstStyle/>
        <a:p>
          <a:endParaRPr lang="pt-BR" b="1"/>
        </a:p>
      </dgm:t>
    </dgm:pt>
    <dgm:pt modelId="{257951E4-8FCD-45A3-8134-7F053D0C1B56}" type="sibTrans" cxnId="{DC4A0106-89CA-4837-8980-E854D46912BF}">
      <dgm:prSet/>
      <dgm:spPr/>
      <dgm:t>
        <a:bodyPr/>
        <a:lstStyle/>
        <a:p>
          <a:endParaRPr lang="pt-BR" b="1"/>
        </a:p>
      </dgm:t>
    </dgm:pt>
    <dgm:pt modelId="{14FFED6D-3506-4F33-9791-089D20F53EB4}">
      <dgm:prSet/>
      <dgm:spPr/>
      <dgm:t>
        <a:bodyPr/>
        <a:lstStyle/>
        <a:p>
          <a:r>
            <a:rPr lang="pt-BR" b="1"/>
            <a:t>Muda fenótipo macrófagos INFL </a:t>
          </a:r>
          <a:r>
            <a:rPr lang="pt-BR" b="1">
              <a:sym typeface="Symbol" panose="05050102010706020507" pitchFamily="18" charset="2"/>
            </a:rPr>
            <a:t></a:t>
          </a:r>
          <a:r>
            <a:rPr lang="pt-BR" b="1"/>
            <a:t> ANTI-INFL</a:t>
          </a:r>
          <a:endParaRPr lang="pt-BR" b="1" dirty="0"/>
        </a:p>
      </dgm:t>
    </dgm:pt>
    <dgm:pt modelId="{19994445-5E58-44B8-8265-F81E1E23ED58}" type="parTrans" cxnId="{7F2E081C-8C8E-4ECC-838C-AE4B632F31EF}">
      <dgm:prSet/>
      <dgm:spPr/>
      <dgm:t>
        <a:bodyPr/>
        <a:lstStyle/>
        <a:p>
          <a:endParaRPr lang="pt-BR" b="1"/>
        </a:p>
      </dgm:t>
    </dgm:pt>
    <dgm:pt modelId="{5C5B0E34-E072-4BB1-B84C-CA93DEA84965}" type="sibTrans" cxnId="{7F2E081C-8C8E-4ECC-838C-AE4B632F31EF}">
      <dgm:prSet/>
      <dgm:spPr/>
      <dgm:t>
        <a:bodyPr/>
        <a:lstStyle/>
        <a:p>
          <a:endParaRPr lang="pt-BR" b="1"/>
        </a:p>
      </dgm:t>
    </dgm:pt>
    <dgm:pt modelId="{F1F1256D-28E6-409C-AE73-D0C6E647D1FD}">
      <dgm:prSet/>
      <dgm:spPr/>
      <dgm:t>
        <a:bodyPr/>
        <a:lstStyle/>
        <a:p>
          <a:r>
            <a:rPr lang="pt-BR" b="1">
              <a:sym typeface="Symbol" panose="05050102010706020507" pitchFamily="18" charset="2"/>
            </a:rPr>
            <a:t></a:t>
          </a:r>
          <a:r>
            <a:rPr lang="pt-BR" b="1"/>
            <a:t> IL-6 e hepcidina</a:t>
          </a:r>
          <a:endParaRPr lang="pt-BR" b="1" dirty="0"/>
        </a:p>
      </dgm:t>
    </dgm:pt>
    <dgm:pt modelId="{1B3F0D78-F8DB-42CF-941D-C5257FB50AFA}" type="parTrans" cxnId="{4EF50053-C847-404A-AEAB-893469BAE096}">
      <dgm:prSet/>
      <dgm:spPr/>
      <dgm:t>
        <a:bodyPr/>
        <a:lstStyle/>
        <a:p>
          <a:endParaRPr lang="pt-BR" b="1"/>
        </a:p>
      </dgm:t>
    </dgm:pt>
    <dgm:pt modelId="{8441793C-08DB-461A-95E5-CE1FB9411C8C}" type="sibTrans" cxnId="{4EF50053-C847-404A-AEAB-893469BAE096}">
      <dgm:prSet/>
      <dgm:spPr/>
      <dgm:t>
        <a:bodyPr/>
        <a:lstStyle/>
        <a:p>
          <a:endParaRPr lang="pt-BR" b="1"/>
        </a:p>
      </dgm:t>
    </dgm:pt>
    <dgm:pt modelId="{C71FB25A-3371-4EC4-B05A-EEFA364F81A3}">
      <dgm:prSet/>
      <dgm:spPr/>
      <dgm:t>
        <a:bodyPr/>
        <a:lstStyle/>
        <a:p>
          <a:r>
            <a:rPr lang="pt-BR" b="1">
              <a:sym typeface="Symbol" panose="05050102010706020507" pitchFamily="18" charset="2"/>
            </a:rPr>
            <a:t></a:t>
          </a:r>
          <a:r>
            <a:rPr lang="pt-BR" b="1"/>
            <a:t> FPN1</a:t>
          </a:r>
          <a:endParaRPr lang="pt-BR" b="1" dirty="0"/>
        </a:p>
      </dgm:t>
    </dgm:pt>
    <dgm:pt modelId="{3D95947A-786E-47A7-B047-CFE45D7B3F7E}" type="parTrans" cxnId="{A6FF2B67-2D80-4EBA-8973-24BED7D47919}">
      <dgm:prSet/>
      <dgm:spPr/>
      <dgm:t>
        <a:bodyPr/>
        <a:lstStyle/>
        <a:p>
          <a:endParaRPr lang="pt-BR" b="1"/>
        </a:p>
      </dgm:t>
    </dgm:pt>
    <dgm:pt modelId="{D8FB249B-31F3-48D3-8612-F10AD880EA47}" type="sibTrans" cxnId="{A6FF2B67-2D80-4EBA-8973-24BED7D47919}">
      <dgm:prSet/>
      <dgm:spPr/>
      <dgm:t>
        <a:bodyPr/>
        <a:lstStyle/>
        <a:p>
          <a:endParaRPr lang="pt-BR" b="1"/>
        </a:p>
      </dgm:t>
    </dgm:pt>
    <dgm:pt modelId="{C5E2DA22-C52B-46E2-B936-9CC504BD4A48}">
      <dgm:prSet/>
      <dgm:spPr/>
      <dgm:t>
        <a:bodyPr/>
        <a:lstStyle/>
        <a:p>
          <a:r>
            <a:rPr lang="pt-BR" b="1" dirty="0"/>
            <a:t>= saída ferro dos macrófagos</a:t>
          </a:r>
        </a:p>
      </dgm:t>
    </dgm:pt>
    <dgm:pt modelId="{F3AC10C4-CB62-4E65-9076-654836CDE1F5}" type="parTrans" cxnId="{637BF655-89E0-43CC-BFA3-C37BFA997866}">
      <dgm:prSet/>
      <dgm:spPr/>
      <dgm:t>
        <a:bodyPr/>
        <a:lstStyle/>
        <a:p>
          <a:endParaRPr lang="pt-BR" b="1"/>
        </a:p>
      </dgm:t>
    </dgm:pt>
    <dgm:pt modelId="{BEEA44A0-34C9-4BE6-9DA7-9C2E56338198}" type="sibTrans" cxnId="{637BF655-89E0-43CC-BFA3-C37BFA997866}">
      <dgm:prSet/>
      <dgm:spPr/>
      <dgm:t>
        <a:bodyPr/>
        <a:lstStyle/>
        <a:p>
          <a:endParaRPr lang="pt-BR" b="1"/>
        </a:p>
      </dgm:t>
    </dgm:pt>
    <dgm:pt modelId="{AF26C9AA-F19B-4378-9A37-0A18EEDB08A6}" type="pres">
      <dgm:prSet presAssocID="{21A116DF-AE01-4BA8-BF01-F328CB4BDB38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5E78BB6C-612E-4116-854A-8B6BF29F7248}" type="pres">
      <dgm:prSet presAssocID="{15527AFC-CB77-495B-A1C9-F1306B7DB085}" presName="singleCycle" presStyleCnt="0"/>
      <dgm:spPr/>
    </dgm:pt>
    <dgm:pt modelId="{34D2C6DB-F627-43BB-8686-D9F79745FDBE}" type="pres">
      <dgm:prSet presAssocID="{15527AFC-CB77-495B-A1C9-F1306B7DB085}" presName="singleCenter" presStyleLbl="node1" presStyleIdx="0" presStyleCnt="8" custScaleX="225264">
        <dgm:presLayoutVars>
          <dgm:chMax val="7"/>
          <dgm:chPref val="7"/>
        </dgm:presLayoutVars>
      </dgm:prSet>
      <dgm:spPr/>
    </dgm:pt>
    <dgm:pt modelId="{04A100E4-B6D8-4D93-B89E-938343A18C38}" type="pres">
      <dgm:prSet presAssocID="{DA373F9F-FE5E-4271-99EF-1C96124076A8}" presName="Name56" presStyleLbl="parChTrans1D2" presStyleIdx="0" presStyleCnt="7"/>
      <dgm:spPr/>
    </dgm:pt>
    <dgm:pt modelId="{15B02AC3-C107-4C60-A1C3-3DFDA5B19DB8}" type="pres">
      <dgm:prSet presAssocID="{1EB07409-484D-4B57-884C-D6ABB4EC0426}" presName="text0" presStyleLbl="node1" presStyleIdx="1" presStyleCnt="8" custScaleX="324594" custScaleY="88451">
        <dgm:presLayoutVars>
          <dgm:bulletEnabled val="1"/>
        </dgm:presLayoutVars>
      </dgm:prSet>
      <dgm:spPr/>
    </dgm:pt>
    <dgm:pt modelId="{FAC7E4E9-C86A-40CB-B4D7-72A6D2815091}" type="pres">
      <dgm:prSet presAssocID="{DE290AB8-F3F6-42F2-9A8D-94509EE5F674}" presName="Name56" presStyleLbl="parChTrans1D2" presStyleIdx="1" presStyleCnt="7"/>
      <dgm:spPr/>
    </dgm:pt>
    <dgm:pt modelId="{3BE22489-CB0E-4343-BFB5-95B52E57B385}" type="pres">
      <dgm:prSet presAssocID="{03473A68-12B8-4D46-A740-F36F6770EB11}" presName="text0" presStyleLbl="node1" presStyleIdx="2" presStyleCnt="8" custScaleX="225264" custRadScaleRad="170187" custRadScaleInc="62130">
        <dgm:presLayoutVars>
          <dgm:bulletEnabled val="1"/>
        </dgm:presLayoutVars>
      </dgm:prSet>
      <dgm:spPr/>
    </dgm:pt>
    <dgm:pt modelId="{E1F85409-01E6-4B0E-80B2-D3BC90A369C8}" type="pres">
      <dgm:prSet presAssocID="{61089240-D6D1-44DE-9DF5-1D8E34DEB6ED}" presName="Name56" presStyleLbl="parChTrans1D2" presStyleIdx="2" presStyleCnt="7"/>
      <dgm:spPr/>
    </dgm:pt>
    <dgm:pt modelId="{15C5FBED-D880-4D9A-BAF8-C0A849CAA62F}" type="pres">
      <dgm:prSet presAssocID="{BE83B35B-A3A3-40D3-8C99-7B766E47ACFE}" presName="text0" presStyleLbl="node1" presStyleIdx="3" presStyleCnt="8" custScaleX="225264" custRadScaleRad="174965" custRadScaleInc="-15847">
        <dgm:presLayoutVars>
          <dgm:bulletEnabled val="1"/>
        </dgm:presLayoutVars>
      </dgm:prSet>
      <dgm:spPr/>
    </dgm:pt>
    <dgm:pt modelId="{8D54FD43-2602-4BB0-9532-B7407C8F9D17}" type="pres">
      <dgm:prSet presAssocID="{19994445-5E58-44B8-8265-F81E1E23ED58}" presName="Name56" presStyleLbl="parChTrans1D2" presStyleIdx="3" presStyleCnt="7"/>
      <dgm:spPr/>
    </dgm:pt>
    <dgm:pt modelId="{2B5178F4-0EE1-4002-8291-38BB5430C50F}" type="pres">
      <dgm:prSet presAssocID="{14FFED6D-3506-4F33-9791-089D20F53EB4}" presName="text0" presStyleLbl="node1" presStyleIdx="4" presStyleCnt="8" custScaleX="225264" custRadScaleRad="123047" custRadScaleInc="-55394">
        <dgm:presLayoutVars>
          <dgm:bulletEnabled val="1"/>
        </dgm:presLayoutVars>
      </dgm:prSet>
      <dgm:spPr/>
    </dgm:pt>
    <dgm:pt modelId="{2E199C97-E3F7-4F13-AE4A-507D3D14EAD4}" type="pres">
      <dgm:prSet presAssocID="{1B3F0D78-F8DB-42CF-941D-C5257FB50AFA}" presName="Name56" presStyleLbl="parChTrans1D2" presStyleIdx="4" presStyleCnt="7"/>
      <dgm:spPr/>
    </dgm:pt>
    <dgm:pt modelId="{AA33C1FC-29C1-4776-A0A2-D862BDB2C143}" type="pres">
      <dgm:prSet presAssocID="{F1F1256D-28E6-409C-AE73-D0C6E647D1FD}" presName="text0" presStyleLbl="node1" presStyleIdx="5" presStyleCnt="8" custScaleX="225264" custRadScaleRad="141317" custRadScaleInc="94167">
        <dgm:presLayoutVars>
          <dgm:bulletEnabled val="1"/>
        </dgm:presLayoutVars>
      </dgm:prSet>
      <dgm:spPr/>
    </dgm:pt>
    <dgm:pt modelId="{EE52C201-F49B-4417-8510-63E03692EC32}" type="pres">
      <dgm:prSet presAssocID="{3D95947A-786E-47A7-B047-CFE45D7B3F7E}" presName="Name56" presStyleLbl="parChTrans1D2" presStyleIdx="5" presStyleCnt="7"/>
      <dgm:spPr/>
    </dgm:pt>
    <dgm:pt modelId="{220F0510-0358-49B3-8748-A8C750F5A929}" type="pres">
      <dgm:prSet presAssocID="{C71FB25A-3371-4EC4-B05A-EEFA364F81A3}" presName="text0" presStyleLbl="node1" presStyleIdx="6" presStyleCnt="8" custScaleX="225264" custRadScaleRad="165441" custRadScaleInc="20534">
        <dgm:presLayoutVars>
          <dgm:bulletEnabled val="1"/>
        </dgm:presLayoutVars>
      </dgm:prSet>
      <dgm:spPr/>
    </dgm:pt>
    <dgm:pt modelId="{8EB96520-3F61-44B2-BC84-EF6ED049937B}" type="pres">
      <dgm:prSet presAssocID="{F3AC10C4-CB62-4E65-9076-654836CDE1F5}" presName="Name56" presStyleLbl="parChTrans1D2" presStyleIdx="6" presStyleCnt="7"/>
      <dgm:spPr/>
    </dgm:pt>
    <dgm:pt modelId="{F7371678-F173-44CF-91FA-A830A351ADE5}" type="pres">
      <dgm:prSet presAssocID="{C5E2DA22-C52B-46E2-B936-9CC504BD4A48}" presName="text0" presStyleLbl="node1" presStyleIdx="7" presStyleCnt="8" custScaleX="225264" custRadScaleRad="174642" custRadScaleInc="-66862">
        <dgm:presLayoutVars>
          <dgm:bulletEnabled val="1"/>
        </dgm:presLayoutVars>
      </dgm:prSet>
      <dgm:spPr/>
    </dgm:pt>
  </dgm:ptLst>
  <dgm:cxnLst>
    <dgm:cxn modelId="{DC4A0106-89CA-4837-8980-E854D46912BF}" srcId="{15527AFC-CB77-495B-A1C9-F1306B7DB085}" destId="{BE83B35B-A3A3-40D3-8C99-7B766E47ACFE}" srcOrd="2" destOrd="0" parTransId="{61089240-D6D1-44DE-9DF5-1D8E34DEB6ED}" sibTransId="{257951E4-8FCD-45A3-8134-7F053D0C1B56}"/>
    <dgm:cxn modelId="{7F2E081C-8C8E-4ECC-838C-AE4B632F31EF}" srcId="{15527AFC-CB77-495B-A1C9-F1306B7DB085}" destId="{14FFED6D-3506-4F33-9791-089D20F53EB4}" srcOrd="3" destOrd="0" parTransId="{19994445-5E58-44B8-8265-F81E1E23ED58}" sibTransId="{5C5B0E34-E072-4BB1-B84C-CA93DEA84965}"/>
    <dgm:cxn modelId="{E0DB8E27-62D4-4D8F-A6A3-B03ED08D903F}" type="presOf" srcId="{BE83B35B-A3A3-40D3-8C99-7B766E47ACFE}" destId="{15C5FBED-D880-4D9A-BAF8-C0A849CAA62F}" srcOrd="0" destOrd="0" presId="urn:microsoft.com/office/officeart/2008/layout/RadialCluster"/>
    <dgm:cxn modelId="{3663DE28-88F8-4C69-ADA2-65DD4863670E}" srcId="{15527AFC-CB77-495B-A1C9-F1306B7DB085}" destId="{03473A68-12B8-4D46-A740-F36F6770EB11}" srcOrd="1" destOrd="0" parTransId="{DE290AB8-F3F6-42F2-9A8D-94509EE5F674}" sibTransId="{BA89A9B9-E9DD-4106-8C1B-EB6B880320EF}"/>
    <dgm:cxn modelId="{65608C2F-E078-4D94-A715-20F46196B3AB}" type="presOf" srcId="{61089240-D6D1-44DE-9DF5-1D8E34DEB6ED}" destId="{E1F85409-01E6-4B0E-80B2-D3BC90A369C8}" srcOrd="0" destOrd="0" presId="urn:microsoft.com/office/officeart/2008/layout/RadialCluster"/>
    <dgm:cxn modelId="{E737EA2F-4C81-4AC6-AD28-5AEDC5324EB1}" type="presOf" srcId="{03473A68-12B8-4D46-A740-F36F6770EB11}" destId="{3BE22489-CB0E-4343-BFB5-95B52E57B385}" srcOrd="0" destOrd="0" presId="urn:microsoft.com/office/officeart/2008/layout/RadialCluster"/>
    <dgm:cxn modelId="{4A37E931-574E-4B0C-9C25-736654F1CBA3}" type="presOf" srcId="{1EB07409-484D-4B57-884C-D6ABB4EC0426}" destId="{15B02AC3-C107-4C60-A1C3-3DFDA5B19DB8}" srcOrd="0" destOrd="0" presId="urn:microsoft.com/office/officeart/2008/layout/RadialCluster"/>
    <dgm:cxn modelId="{D3F74834-C560-48BB-819E-A7E0519C694C}" type="presOf" srcId="{DA373F9F-FE5E-4271-99EF-1C96124076A8}" destId="{04A100E4-B6D8-4D93-B89E-938343A18C38}" srcOrd="0" destOrd="0" presId="urn:microsoft.com/office/officeart/2008/layout/RadialCluster"/>
    <dgm:cxn modelId="{3F918F5D-BFE6-4CE1-8201-A3B446516174}" srcId="{15527AFC-CB77-495B-A1C9-F1306B7DB085}" destId="{1EB07409-484D-4B57-884C-D6ABB4EC0426}" srcOrd="0" destOrd="0" parTransId="{DA373F9F-FE5E-4271-99EF-1C96124076A8}" sibTransId="{01813BCB-1697-4301-BDD3-02D5071BC280}"/>
    <dgm:cxn modelId="{A022505F-A5CE-48E5-B3D0-3029926E0088}" type="presOf" srcId="{3D95947A-786E-47A7-B047-CFE45D7B3F7E}" destId="{EE52C201-F49B-4417-8510-63E03692EC32}" srcOrd="0" destOrd="0" presId="urn:microsoft.com/office/officeart/2008/layout/RadialCluster"/>
    <dgm:cxn modelId="{A6FF2B67-2D80-4EBA-8973-24BED7D47919}" srcId="{15527AFC-CB77-495B-A1C9-F1306B7DB085}" destId="{C71FB25A-3371-4EC4-B05A-EEFA364F81A3}" srcOrd="5" destOrd="0" parTransId="{3D95947A-786E-47A7-B047-CFE45D7B3F7E}" sibTransId="{D8FB249B-31F3-48D3-8612-F10AD880EA47}"/>
    <dgm:cxn modelId="{4EF50053-C847-404A-AEAB-893469BAE096}" srcId="{15527AFC-CB77-495B-A1C9-F1306B7DB085}" destId="{F1F1256D-28E6-409C-AE73-D0C6E647D1FD}" srcOrd="4" destOrd="0" parTransId="{1B3F0D78-F8DB-42CF-941D-C5257FB50AFA}" sibTransId="{8441793C-08DB-461A-95E5-CE1FB9411C8C}"/>
    <dgm:cxn modelId="{637BF655-89E0-43CC-BFA3-C37BFA997866}" srcId="{15527AFC-CB77-495B-A1C9-F1306B7DB085}" destId="{C5E2DA22-C52B-46E2-B936-9CC504BD4A48}" srcOrd="6" destOrd="0" parTransId="{F3AC10C4-CB62-4E65-9076-654836CDE1F5}" sibTransId="{BEEA44A0-34C9-4BE6-9DA7-9C2E56338198}"/>
    <dgm:cxn modelId="{84ADAB59-DB50-4BF3-860D-BC7F57C44EBC}" type="presOf" srcId="{DE290AB8-F3F6-42F2-9A8D-94509EE5F674}" destId="{FAC7E4E9-C86A-40CB-B4D7-72A6D2815091}" srcOrd="0" destOrd="0" presId="urn:microsoft.com/office/officeart/2008/layout/RadialCluster"/>
    <dgm:cxn modelId="{CE31617B-60E4-477B-9A51-FCD7DFD5C8B6}" type="presOf" srcId="{14FFED6D-3506-4F33-9791-089D20F53EB4}" destId="{2B5178F4-0EE1-4002-8291-38BB5430C50F}" srcOrd="0" destOrd="0" presId="urn:microsoft.com/office/officeart/2008/layout/RadialCluster"/>
    <dgm:cxn modelId="{77713A7C-7304-4976-9078-29E991B27164}" type="presOf" srcId="{19994445-5E58-44B8-8265-F81E1E23ED58}" destId="{8D54FD43-2602-4BB0-9532-B7407C8F9D17}" srcOrd="0" destOrd="0" presId="urn:microsoft.com/office/officeart/2008/layout/RadialCluster"/>
    <dgm:cxn modelId="{FDF78A92-6FF4-4852-B97D-F3CBB3D7792F}" type="presOf" srcId="{1B3F0D78-F8DB-42CF-941D-C5257FB50AFA}" destId="{2E199C97-E3F7-4F13-AE4A-507D3D14EAD4}" srcOrd="0" destOrd="0" presId="urn:microsoft.com/office/officeart/2008/layout/RadialCluster"/>
    <dgm:cxn modelId="{D463799F-8DE2-45FA-A029-279301E727D6}" type="presOf" srcId="{C5E2DA22-C52B-46E2-B936-9CC504BD4A48}" destId="{F7371678-F173-44CF-91FA-A830A351ADE5}" srcOrd="0" destOrd="0" presId="urn:microsoft.com/office/officeart/2008/layout/RadialCluster"/>
    <dgm:cxn modelId="{D87DBEB9-10AB-4481-8C34-487364E69EF7}" type="presOf" srcId="{15527AFC-CB77-495B-A1C9-F1306B7DB085}" destId="{34D2C6DB-F627-43BB-8686-D9F79745FDBE}" srcOrd="0" destOrd="0" presId="urn:microsoft.com/office/officeart/2008/layout/RadialCluster"/>
    <dgm:cxn modelId="{FFB723D0-82ED-4769-A680-921BA04D5C5D}" srcId="{21A116DF-AE01-4BA8-BF01-F328CB4BDB38}" destId="{15527AFC-CB77-495B-A1C9-F1306B7DB085}" srcOrd="0" destOrd="0" parTransId="{B6DAE1A6-28E7-4F35-8ADC-FFB5419FC5C9}" sibTransId="{9D6702C9-4B6C-4078-BCF9-0E9CFD695D26}"/>
    <dgm:cxn modelId="{25859DDE-81E7-49A4-9B5A-17CA51B0FE1D}" type="presOf" srcId="{F3AC10C4-CB62-4E65-9076-654836CDE1F5}" destId="{8EB96520-3F61-44B2-BC84-EF6ED049937B}" srcOrd="0" destOrd="0" presId="urn:microsoft.com/office/officeart/2008/layout/RadialCluster"/>
    <dgm:cxn modelId="{E7207CE5-AD4A-4EC2-8EBD-3920C3978926}" type="presOf" srcId="{F1F1256D-28E6-409C-AE73-D0C6E647D1FD}" destId="{AA33C1FC-29C1-4776-A0A2-D862BDB2C143}" srcOrd="0" destOrd="0" presId="urn:microsoft.com/office/officeart/2008/layout/RadialCluster"/>
    <dgm:cxn modelId="{DFF1FDEC-59F9-482F-B1CD-2D2C62349634}" type="presOf" srcId="{C71FB25A-3371-4EC4-B05A-EEFA364F81A3}" destId="{220F0510-0358-49B3-8748-A8C750F5A929}" srcOrd="0" destOrd="0" presId="urn:microsoft.com/office/officeart/2008/layout/RadialCluster"/>
    <dgm:cxn modelId="{5D987CFA-DA68-4421-80A4-71D106A20727}" type="presOf" srcId="{21A116DF-AE01-4BA8-BF01-F328CB4BDB38}" destId="{AF26C9AA-F19B-4378-9A37-0A18EEDB08A6}" srcOrd="0" destOrd="0" presId="urn:microsoft.com/office/officeart/2008/layout/RadialCluster"/>
    <dgm:cxn modelId="{BD9F5C2F-69CD-4440-B8AD-875BFFE28D83}" type="presParOf" srcId="{AF26C9AA-F19B-4378-9A37-0A18EEDB08A6}" destId="{5E78BB6C-612E-4116-854A-8B6BF29F7248}" srcOrd="0" destOrd="0" presId="urn:microsoft.com/office/officeart/2008/layout/RadialCluster"/>
    <dgm:cxn modelId="{0994DCF4-7B87-48BE-B9C4-3B44406A6CDB}" type="presParOf" srcId="{5E78BB6C-612E-4116-854A-8B6BF29F7248}" destId="{34D2C6DB-F627-43BB-8686-D9F79745FDBE}" srcOrd="0" destOrd="0" presId="urn:microsoft.com/office/officeart/2008/layout/RadialCluster"/>
    <dgm:cxn modelId="{BCBFC3A8-83CB-4D7B-9BE3-A1E66673402F}" type="presParOf" srcId="{5E78BB6C-612E-4116-854A-8B6BF29F7248}" destId="{04A100E4-B6D8-4D93-B89E-938343A18C38}" srcOrd="1" destOrd="0" presId="urn:microsoft.com/office/officeart/2008/layout/RadialCluster"/>
    <dgm:cxn modelId="{96B5F3B4-109A-46E0-B520-0C0FA89ECCDF}" type="presParOf" srcId="{5E78BB6C-612E-4116-854A-8B6BF29F7248}" destId="{15B02AC3-C107-4C60-A1C3-3DFDA5B19DB8}" srcOrd="2" destOrd="0" presId="urn:microsoft.com/office/officeart/2008/layout/RadialCluster"/>
    <dgm:cxn modelId="{8BCDEF17-01E1-42BA-A7F3-FAD010603CB4}" type="presParOf" srcId="{5E78BB6C-612E-4116-854A-8B6BF29F7248}" destId="{FAC7E4E9-C86A-40CB-B4D7-72A6D2815091}" srcOrd="3" destOrd="0" presId="urn:microsoft.com/office/officeart/2008/layout/RadialCluster"/>
    <dgm:cxn modelId="{60ECC0EF-CD4F-4DFA-BD5D-C1495C53408D}" type="presParOf" srcId="{5E78BB6C-612E-4116-854A-8B6BF29F7248}" destId="{3BE22489-CB0E-4343-BFB5-95B52E57B385}" srcOrd="4" destOrd="0" presId="urn:microsoft.com/office/officeart/2008/layout/RadialCluster"/>
    <dgm:cxn modelId="{B71509C1-202F-46BD-96AB-69DD58D92FFD}" type="presParOf" srcId="{5E78BB6C-612E-4116-854A-8B6BF29F7248}" destId="{E1F85409-01E6-4B0E-80B2-D3BC90A369C8}" srcOrd="5" destOrd="0" presId="urn:microsoft.com/office/officeart/2008/layout/RadialCluster"/>
    <dgm:cxn modelId="{43E2866B-C944-4FE0-A44E-FABA0C611FD2}" type="presParOf" srcId="{5E78BB6C-612E-4116-854A-8B6BF29F7248}" destId="{15C5FBED-D880-4D9A-BAF8-C0A849CAA62F}" srcOrd="6" destOrd="0" presId="urn:microsoft.com/office/officeart/2008/layout/RadialCluster"/>
    <dgm:cxn modelId="{22750F80-7C78-4803-A7E9-C53454DA117D}" type="presParOf" srcId="{5E78BB6C-612E-4116-854A-8B6BF29F7248}" destId="{8D54FD43-2602-4BB0-9532-B7407C8F9D17}" srcOrd="7" destOrd="0" presId="urn:microsoft.com/office/officeart/2008/layout/RadialCluster"/>
    <dgm:cxn modelId="{79C56DB4-6FE8-40A1-AD76-669CDC08AB8E}" type="presParOf" srcId="{5E78BB6C-612E-4116-854A-8B6BF29F7248}" destId="{2B5178F4-0EE1-4002-8291-38BB5430C50F}" srcOrd="8" destOrd="0" presId="urn:microsoft.com/office/officeart/2008/layout/RadialCluster"/>
    <dgm:cxn modelId="{6F86E204-CA78-4F62-8256-457D2C313463}" type="presParOf" srcId="{5E78BB6C-612E-4116-854A-8B6BF29F7248}" destId="{2E199C97-E3F7-4F13-AE4A-507D3D14EAD4}" srcOrd="9" destOrd="0" presId="urn:microsoft.com/office/officeart/2008/layout/RadialCluster"/>
    <dgm:cxn modelId="{6788A3DB-0F2B-441B-A7F8-2C9953D1437F}" type="presParOf" srcId="{5E78BB6C-612E-4116-854A-8B6BF29F7248}" destId="{AA33C1FC-29C1-4776-A0A2-D862BDB2C143}" srcOrd="10" destOrd="0" presId="urn:microsoft.com/office/officeart/2008/layout/RadialCluster"/>
    <dgm:cxn modelId="{9C739759-0EBB-4659-B8A3-A7C737F1E5FC}" type="presParOf" srcId="{5E78BB6C-612E-4116-854A-8B6BF29F7248}" destId="{EE52C201-F49B-4417-8510-63E03692EC32}" srcOrd="11" destOrd="0" presId="urn:microsoft.com/office/officeart/2008/layout/RadialCluster"/>
    <dgm:cxn modelId="{39749ADE-3609-4CCF-8C8F-D136B63C8DAF}" type="presParOf" srcId="{5E78BB6C-612E-4116-854A-8B6BF29F7248}" destId="{220F0510-0358-49B3-8748-A8C750F5A929}" srcOrd="12" destOrd="0" presId="urn:microsoft.com/office/officeart/2008/layout/RadialCluster"/>
    <dgm:cxn modelId="{F17A80DE-FCDD-4A3A-B661-7E7034CB3AE0}" type="presParOf" srcId="{5E78BB6C-612E-4116-854A-8B6BF29F7248}" destId="{8EB96520-3F61-44B2-BC84-EF6ED049937B}" srcOrd="13" destOrd="0" presId="urn:microsoft.com/office/officeart/2008/layout/RadialCluster"/>
    <dgm:cxn modelId="{B226E24E-ADC2-4665-928C-6D6213324DDB}" type="presParOf" srcId="{5E78BB6C-612E-4116-854A-8B6BF29F7248}" destId="{F7371678-F173-44CF-91FA-A830A351ADE5}" srcOrd="14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09CDCBC-7BD9-408C-9167-4630A330ECCE}" type="doc">
      <dgm:prSet loTypeId="urn:microsoft.com/office/officeart/2005/8/layout/process1" loCatId="process" qsTypeId="urn:microsoft.com/office/officeart/2005/8/quickstyle/simple1" qsCatId="simple" csTypeId="urn:microsoft.com/office/officeart/2005/8/colors/accent2_2" csCatId="accent2" phldr="1"/>
      <dgm:spPr/>
    </dgm:pt>
    <dgm:pt modelId="{FE661670-5183-458A-82F1-A97EE1C242C0}">
      <dgm:prSet phldrT="[Texto]"/>
      <dgm:spPr/>
      <dgm:t>
        <a:bodyPr/>
        <a:lstStyle/>
        <a:p>
          <a:r>
            <a:rPr lang="pt-BR" b="1">
              <a:solidFill>
                <a:schemeClr val="tx1"/>
              </a:solidFill>
            </a:rPr>
            <a:t>Dieta + inflamatória</a:t>
          </a:r>
          <a:endParaRPr lang="pt-BR" b="1" dirty="0">
            <a:solidFill>
              <a:schemeClr val="tx1"/>
            </a:solidFill>
          </a:endParaRPr>
        </a:p>
      </dgm:t>
    </dgm:pt>
    <dgm:pt modelId="{A51FE90F-E090-463B-BAFA-99A40A2289D3}" type="parTrans" cxnId="{76F4227B-FBD4-4697-8FAB-4171906FDEE0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A42C8BE9-B91C-42F7-8DA0-74B39B5AE854}" type="sibTrans" cxnId="{76F4227B-FBD4-4697-8FAB-4171906FDEE0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17629EF1-8E2B-4E57-9842-EC94479E9496}">
      <dgm:prSet phldrT="[Texto]" custT="1"/>
      <dgm:spPr/>
      <dgm:t>
        <a:bodyPr/>
        <a:lstStyle/>
        <a:p>
          <a:r>
            <a:rPr lang="pt-BR" sz="4800" b="1" dirty="0">
              <a:solidFill>
                <a:schemeClr val="tx1"/>
              </a:solidFill>
            </a:rPr>
            <a:t>+ anemia</a:t>
          </a:r>
        </a:p>
      </dgm:t>
    </dgm:pt>
    <dgm:pt modelId="{B567D8B9-237F-4F42-A082-6E9BC71068E0}" type="parTrans" cxnId="{1F46095E-A438-47FA-A84F-44729DA65471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1E1B964C-3475-4726-B88B-39E3674778D6}" type="sibTrans" cxnId="{1F46095E-A438-47FA-A84F-44729DA65471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093F2745-7F92-4FAA-9FDB-156CFEEE2907}" type="pres">
      <dgm:prSet presAssocID="{409CDCBC-7BD9-408C-9167-4630A330ECCE}" presName="Name0" presStyleCnt="0">
        <dgm:presLayoutVars>
          <dgm:dir/>
          <dgm:resizeHandles val="exact"/>
        </dgm:presLayoutVars>
      </dgm:prSet>
      <dgm:spPr/>
    </dgm:pt>
    <dgm:pt modelId="{C8CEA7CB-965A-48A7-B48B-C5519E1FD6E7}" type="pres">
      <dgm:prSet presAssocID="{FE661670-5183-458A-82F1-A97EE1C242C0}" presName="node" presStyleLbl="node1" presStyleIdx="0" presStyleCnt="2">
        <dgm:presLayoutVars>
          <dgm:bulletEnabled val="1"/>
        </dgm:presLayoutVars>
      </dgm:prSet>
      <dgm:spPr/>
    </dgm:pt>
    <dgm:pt modelId="{72F3A5ED-DFA9-456E-9F17-ABB7EC9D6485}" type="pres">
      <dgm:prSet presAssocID="{A42C8BE9-B91C-42F7-8DA0-74B39B5AE854}" presName="sibTrans" presStyleLbl="sibTrans2D1" presStyleIdx="0" presStyleCnt="1"/>
      <dgm:spPr/>
    </dgm:pt>
    <dgm:pt modelId="{FAEE9309-C28D-4100-85AC-0238291C0C88}" type="pres">
      <dgm:prSet presAssocID="{A42C8BE9-B91C-42F7-8DA0-74B39B5AE854}" presName="connectorText" presStyleLbl="sibTrans2D1" presStyleIdx="0" presStyleCnt="1"/>
      <dgm:spPr/>
    </dgm:pt>
    <dgm:pt modelId="{3FB81634-AABF-440F-BE04-5E68B5593DC2}" type="pres">
      <dgm:prSet presAssocID="{17629EF1-8E2B-4E57-9842-EC94479E9496}" presName="node" presStyleLbl="node1" presStyleIdx="1" presStyleCnt="2" custLinFactNeighborX="-7256" custLinFactNeighborY="-14106">
        <dgm:presLayoutVars>
          <dgm:bulletEnabled val="1"/>
        </dgm:presLayoutVars>
      </dgm:prSet>
      <dgm:spPr/>
    </dgm:pt>
  </dgm:ptLst>
  <dgm:cxnLst>
    <dgm:cxn modelId="{30714C3E-567D-4497-A32A-932CCC705F2D}" type="presOf" srcId="{A42C8BE9-B91C-42F7-8DA0-74B39B5AE854}" destId="{FAEE9309-C28D-4100-85AC-0238291C0C88}" srcOrd="1" destOrd="0" presId="urn:microsoft.com/office/officeart/2005/8/layout/process1"/>
    <dgm:cxn modelId="{32B18E5B-4A71-4AFB-B53E-157CB1EA4423}" type="presOf" srcId="{17629EF1-8E2B-4E57-9842-EC94479E9496}" destId="{3FB81634-AABF-440F-BE04-5E68B5593DC2}" srcOrd="0" destOrd="0" presId="urn:microsoft.com/office/officeart/2005/8/layout/process1"/>
    <dgm:cxn modelId="{5969315C-3C55-4CA2-8BF0-F9E48F84F032}" type="presOf" srcId="{A42C8BE9-B91C-42F7-8DA0-74B39B5AE854}" destId="{72F3A5ED-DFA9-456E-9F17-ABB7EC9D6485}" srcOrd="0" destOrd="0" presId="urn:microsoft.com/office/officeart/2005/8/layout/process1"/>
    <dgm:cxn modelId="{1F46095E-A438-47FA-A84F-44729DA65471}" srcId="{409CDCBC-7BD9-408C-9167-4630A330ECCE}" destId="{17629EF1-8E2B-4E57-9842-EC94479E9496}" srcOrd="1" destOrd="0" parTransId="{B567D8B9-237F-4F42-A082-6E9BC71068E0}" sibTransId="{1E1B964C-3475-4726-B88B-39E3674778D6}"/>
    <dgm:cxn modelId="{76F4227B-FBD4-4697-8FAB-4171906FDEE0}" srcId="{409CDCBC-7BD9-408C-9167-4630A330ECCE}" destId="{FE661670-5183-458A-82F1-A97EE1C242C0}" srcOrd="0" destOrd="0" parTransId="{A51FE90F-E090-463B-BAFA-99A40A2289D3}" sibTransId="{A42C8BE9-B91C-42F7-8DA0-74B39B5AE854}"/>
    <dgm:cxn modelId="{DD87F87E-5124-4F65-A5A6-9EE6EB5E19E3}" type="presOf" srcId="{409CDCBC-7BD9-408C-9167-4630A330ECCE}" destId="{093F2745-7F92-4FAA-9FDB-156CFEEE2907}" srcOrd="0" destOrd="0" presId="urn:microsoft.com/office/officeart/2005/8/layout/process1"/>
    <dgm:cxn modelId="{149CF1FA-BB60-4978-BDB4-A2E8FFF48747}" type="presOf" srcId="{FE661670-5183-458A-82F1-A97EE1C242C0}" destId="{C8CEA7CB-965A-48A7-B48B-C5519E1FD6E7}" srcOrd="0" destOrd="0" presId="urn:microsoft.com/office/officeart/2005/8/layout/process1"/>
    <dgm:cxn modelId="{52A80E95-C508-4D8D-AFDE-1FCB9AE5220B}" type="presParOf" srcId="{093F2745-7F92-4FAA-9FDB-156CFEEE2907}" destId="{C8CEA7CB-965A-48A7-B48B-C5519E1FD6E7}" srcOrd="0" destOrd="0" presId="urn:microsoft.com/office/officeart/2005/8/layout/process1"/>
    <dgm:cxn modelId="{37E33827-9B4A-4187-9136-841DC79EA691}" type="presParOf" srcId="{093F2745-7F92-4FAA-9FDB-156CFEEE2907}" destId="{72F3A5ED-DFA9-456E-9F17-ABB7EC9D6485}" srcOrd="1" destOrd="0" presId="urn:microsoft.com/office/officeart/2005/8/layout/process1"/>
    <dgm:cxn modelId="{F2D2EAF7-559D-4100-BE0B-5C08617F02CF}" type="presParOf" srcId="{72F3A5ED-DFA9-456E-9F17-ABB7EC9D6485}" destId="{FAEE9309-C28D-4100-85AC-0238291C0C88}" srcOrd="0" destOrd="0" presId="urn:microsoft.com/office/officeart/2005/8/layout/process1"/>
    <dgm:cxn modelId="{5350EDBF-DE51-4BC0-81F0-BAC4906E9AA9}" type="presParOf" srcId="{093F2745-7F92-4FAA-9FDB-156CFEEE2907}" destId="{3FB81634-AABF-440F-BE04-5E68B5593DC2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31F8108-AD77-4A92-8AAF-B2FBABC6C2E9}" type="doc">
      <dgm:prSet loTypeId="urn:microsoft.com/office/officeart/2005/8/layout/process2" loCatId="process" qsTypeId="urn:microsoft.com/office/officeart/2005/8/quickstyle/simple4" qsCatId="simple" csTypeId="urn:microsoft.com/office/officeart/2005/8/colors/accent2_2" csCatId="accent2" phldr="1"/>
      <dgm:spPr/>
    </dgm:pt>
    <dgm:pt modelId="{833C535E-EFA2-48C1-B6C1-2CC6929343D1}">
      <dgm:prSet phldrT="[Texto]" custT="1"/>
      <dgm:spPr/>
      <dgm:t>
        <a:bodyPr/>
        <a:lstStyle/>
        <a:p>
          <a:r>
            <a:rPr lang="pt-BR" sz="2400" b="1" dirty="0"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Symbol" panose="05050102010706020507" pitchFamily="18" charset="2"/>
            </a:rPr>
            <a:t>IL-6</a:t>
          </a:r>
          <a:endParaRPr lang="pt-BR" sz="2400" b="1" dirty="0">
            <a:solidFill>
              <a:schemeClr val="tx1"/>
            </a:solidFill>
            <a:effectLst/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1277F44F-51A0-4D87-B32A-0A5DAC3BBDA9}" type="parTrans" cxnId="{63B7D404-EE99-4530-A597-F507AFA5CA4B}">
      <dgm:prSet/>
      <dgm:spPr/>
      <dgm:t>
        <a:bodyPr/>
        <a:lstStyle/>
        <a:p>
          <a:endParaRPr lang="pt-BR" sz="2000" b="1">
            <a:solidFill>
              <a:schemeClr val="tx1"/>
            </a:solidFill>
            <a:effectLst/>
          </a:endParaRPr>
        </a:p>
      </dgm:t>
    </dgm:pt>
    <dgm:pt modelId="{5C7C8143-940D-492A-99D0-4B23A5B17B97}" type="sibTrans" cxnId="{63B7D404-EE99-4530-A597-F507AFA5CA4B}">
      <dgm:prSet custT="1"/>
      <dgm:spPr/>
      <dgm:t>
        <a:bodyPr/>
        <a:lstStyle/>
        <a:p>
          <a:endParaRPr lang="pt-BR" sz="1800" b="1">
            <a:solidFill>
              <a:schemeClr val="tx1"/>
            </a:solidFill>
            <a:effectLst/>
          </a:endParaRPr>
        </a:p>
      </dgm:t>
    </dgm:pt>
    <dgm:pt modelId="{7FA9A89D-2B98-4771-92A0-C997C8969DB9}">
      <dgm:prSet phldrT="[Texto]" custT="1"/>
      <dgm:spPr/>
      <dgm:t>
        <a:bodyPr/>
        <a:lstStyle/>
        <a:p>
          <a:r>
            <a:rPr lang="pt-BR" sz="2400" b="1" dirty="0"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Symbol" panose="05050102010706020507" pitchFamily="18" charset="2"/>
            </a:rPr>
            <a:t> Hepcidina</a:t>
          </a:r>
          <a:endParaRPr lang="pt-BR" sz="2400" b="1" dirty="0">
            <a:solidFill>
              <a:schemeClr val="tx1"/>
            </a:solidFill>
            <a:effectLst/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AA1BD838-8A4B-4CE7-A183-D132F9BDE34B}" type="parTrans" cxnId="{2BCF236A-40E6-4E21-AA33-677F1066CA2A}">
      <dgm:prSet/>
      <dgm:spPr/>
      <dgm:t>
        <a:bodyPr/>
        <a:lstStyle/>
        <a:p>
          <a:endParaRPr lang="pt-BR" sz="2000" b="1">
            <a:solidFill>
              <a:schemeClr val="tx1"/>
            </a:solidFill>
            <a:effectLst/>
          </a:endParaRPr>
        </a:p>
      </dgm:t>
    </dgm:pt>
    <dgm:pt modelId="{9C50F1D7-AEDD-440F-84E4-13AA05D73D09}" type="sibTrans" cxnId="{2BCF236A-40E6-4E21-AA33-677F1066CA2A}">
      <dgm:prSet custT="1"/>
      <dgm:spPr/>
      <dgm:t>
        <a:bodyPr/>
        <a:lstStyle/>
        <a:p>
          <a:endParaRPr lang="pt-BR" sz="1800" b="1">
            <a:solidFill>
              <a:schemeClr val="tx1"/>
            </a:solidFill>
            <a:effectLst/>
          </a:endParaRPr>
        </a:p>
      </dgm:t>
    </dgm:pt>
    <dgm:pt modelId="{A0F17FB2-3BFC-445A-BB35-2D2078FEF171}">
      <dgm:prSet phldrT="[Texto]" custT="1"/>
      <dgm:spPr/>
      <dgm:t>
        <a:bodyPr/>
        <a:lstStyle/>
        <a:p>
          <a:r>
            <a:rPr lang="pt-BR" sz="2400" b="1" dirty="0"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Bloqueia Ferroportina</a:t>
          </a:r>
        </a:p>
      </dgm:t>
    </dgm:pt>
    <dgm:pt modelId="{8DE01975-5D5E-4D60-A221-CAD7E7CBDE47}" type="parTrans" cxnId="{EB1F3F31-B57C-408A-8E55-7E536FEB20AA}">
      <dgm:prSet/>
      <dgm:spPr/>
      <dgm:t>
        <a:bodyPr/>
        <a:lstStyle/>
        <a:p>
          <a:endParaRPr lang="pt-BR" sz="2000" b="1">
            <a:solidFill>
              <a:schemeClr val="tx1"/>
            </a:solidFill>
            <a:effectLst/>
          </a:endParaRPr>
        </a:p>
      </dgm:t>
    </dgm:pt>
    <dgm:pt modelId="{3CE4B99E-43EB-4478-8499-7AA55515EF12}" type="sibTrans" cxnId="{EB1F3F31-B57C-408A-8E55-7E536FEB20AA}">
      <dgm:prSet custT="1"/>
      <dgm:spPr/>
      <dgm:t>
        <a:bodyPr/>
        <a:lstStyle/>
        <a:p>
          <a:endParaRPr lang="pt-BR" sz="1800" b="1">
            <a:solidFill>
              <a:schemeClr val="tx1"/>
            </a:solidFill>
            <a:effectLst/>
          </a:endParaRPr>
        </a:p>
      </dgm:t>
    </dgm:pt>
    <dgm:pt modelId="{186AFDC1-4DEE-4776-89F5-984667BF313B}">
      <dgm:prSet phldrT="[Texto]" custT="1"/>
      <dgm:spPr/>
      <dgm:t>
        <a:bodyPr/>
        <a:lstStyle/>
        <a:p>
          <a:pPr>
            <a:spcAft>
              <a:spcPts val="0"/>
            </a:spcAft>
          </a:pPr>
          <a:r>
            <a:rPr lang="pt-BR" sz="2400" b="1" dirty="0"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Symbol" panose="05050102010706020507" pitchFamily="18" charset="2"/>
            </a:rPr>
            <a:t> “absorção” intestinal, </a:t>
          </a:r>
        </a:p>
        <a:p>
          <a:pPr>
            <a:spcAft>
              <a:spcPts val="0"/>
            </a:spcAft>
          </a:pPr>
          <a:r>
            <a:rPr lang="pt-BR" sz="2400" b="1" dirty="0"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Symbol" panose="05050102010706020507" pitchFamily="18" charset="2"/>
            </a:rPr>
            <a:t> retenção fígado/baço</a:t>
          </a:r>
        </a:p>
      </dgm:t>
    </dgm:pt>
    <dgm:pt modelId="{962E0E16-84E0-4D01-BDAF-4D95058AADF2}" type="parTrans" cxnId="{A231A203-2684-4043-9E43-73A627BCF04F}">
      <dgm:prSet/>
      <dgm:spPr/>
      <dgm:t>
        <a:bodyPr/>
        <a:lstStyle/>
        <a:p>
          <a:endParaRPr lang="pt-BR" sz="2000" b="1">
            <a:solidFill>
              <a:schemeClr val="tx1"/>
            </a:solidFill>
            <a:effectLst/>
          </a:endParaRPr>
        </a:p>
      </dgm:t>
    </dgm:pt>
    <dgm:pt modelId="{CA187DD1-B868-4F2B-A8A6-94F03AD76D80}" type="sibTrans" cxnId="{A231A203-2684-4043-9E43-73A627BCF04F}">
      <dgm:prSet custT="1"/>
      <dgm:spPr/>
      <dgm:t>
        <a:bodyPr/>
        <a:lstStyle/>
        <a:p>
          <a:endParaRPr lang="pt-BR" sz="1800" b="1">
            <a:solidFill>
              <a:schemeClr val="tx1"/>
            </a:solidFill>
            <a:effectLst/>
          </a:endParaRPr>
        </a:p>
      </dgm:t>
    </dgm:pt>
    <dgm:pt modelId="{76563A51-2205-444E-9E27-9B84A539C8A1}">
      <dgm:prSet phldrT="[Texto]" custT="1"/>
      <dgm:spPr/>
      <dgm:t>
        <a:bodyPr/>
        <a:lstStyle/>
        <a:p>
          <a:r>
            <a:rPr lang="pt-BR" sz="2400" b="1" dirty="0"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Symbol" panose="05050102010706020507" pitchFamily="18" charset="2"/>
            </a:rPr>
            <a:t> Ferro plasmático (transferrina)</a:t>
          </a:r>
        </a:p>
      </dgm:t>
    </dgm:pt>
    <dgm:pt modelId="{EF36E681-91D0-4E25-B4A4-4D609E57A3AE}" type="parTrans" cxnId="{7355D068-FF2C-46D1-BCB0-9A42D73F293A}">
      <dgm:prSet/>
      <dgm:spPr/>
      <dgm:t>
        <a:bodyPr/>
        <a:lstStyle/>
        <a:p>
          <a:endParaRPr lang="pt-BR" sz="2000" b="1">
            <a:solidFill>
              <a:schemeClr val="tx1"/>
            </a:solidFill>
            <a:effectLst/>
          </a:endParaRPr>
        </a:p>
      </dgm:t>
    </dgm:pt>
    <dgm:pt modelId="{8F701453-1904-4CB1-9871-62BFCFA7D4DA}" type="sibTrans" cxnId="{7355D068-FF2C-46D1-BCB0-9A42D73F293A}">
      <dgm:prSet/>
      <dgm:spPr/>
      <dgm:t>
        <a:bodyPr/>
        <a:lstStyle/>
        <a:p>
          <a:endParaRPr lang="pt-BR" sz="2000" b="1">
            <a:solidFill>
              <a:schemeClr val="tx1"/>
            </a:solidFill>
            <a:effectLst/>
          </a:endParaRPr>
        </a:p>
      </dgm:t>
    </dgm:pt>
    <dgm:pt modelId="{6F308E1F-6079-41FC-A9A8-D38569775282}">
      <dgm:prSet phldrT="[Texto]" custT="1"/>
      <dgm:spPr/>
      <dgm:t>
        <a:bodyPr/>
        <a:lstStyle/>
        <a:p>
          <a:r>
            <a:rPr lang="pt-BR" sz="2400" b="1" dirty="0"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Symbol" panose="05050102010706020507" pitchFamily="18" charset="2"/>
            </a:rPr>
            <a:t> Ferro Medula Óssea</a:t>
          </a:r>
        </a:p>
      </dgm:t>
    </dgm:pt>
    <dgm:pt modelId="{0A1CF9C3-6FF4-4106-9763-A49E1CD4FAF5}" type="parTrans" cxnId="{9F62DB77-FB41-4861-9544-9B7CB476CBE3}">
      <dgm:prSet/>
      <dgm:spPr/>
      <dgm:t>
        <a:bodyPr/>
        <a:lstStyle/>
        <a:p>
          <a:endParaRPr lang="pt-BR"/>
        </a:p>
      </dgm:t>
    </dgm:pt>
    <dgm:pt modelId="{E80F94E2-6F68-4715-B66C-9066BE792BC1}" type="sibTrans" cxnId="{9F62DB77-FB41-4861-9544-9B7CB476CBE3}">
      <dgm:prSet/>
      <dgm:spPr/>
      <dgm:t>
        <a:bodyPr/>
        <a:lstStyle/>
        <a:p>
          <a:endParaRPr lang="pt-BR"/>
        </a:p>
      </dgm:t>
    </dgm:pt>
    <dgm:pt modelId="{55D9B3F7-6833-4DDD-B55B-AE3ED7B0DC8C}">
      <dgm:prSet phldrT="[Texto]" custT="1"/>
      <dgm:spPr/>
      <dgm:t>
        <a:bodyPr/>
        <a:lstStyle/>
        <a:p>
          <a:r>
            <a:rPr lang="pt-BR" sz="2400" b="1" dirty="0"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Symbol" panose="05050102010706020507" pitchFamily="18" charset="2"/>
            </a:rPr>
            <a:t> </a:t>
          </a:r>
          <a:r>
            <a:rPr lang="pt-BR" sz="2400" b="1" dirty="0" err="1"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Symbol" panose="05050102010706020507" pitchFamily="18" charset="2"/>
            </a:rPr>
            <a:t>Hb</a:t>
          </a:r>
          <a:endParaRPr lang="pt-BR" sz="2400" b="1" dirty="0">
            <a:solidFill>
              <a:schemeClr val="tx1"/>
            </a:solidFill>
            <a:effectLst/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  <a:sym typeface="Symbol" panose="05050102010706020507" pitchFamily="18" charset="2"/>
          </a:endParaRPr>
        </a:p>
      </dgm:t>
    </dgm:pt>
    <dgm:pt modelId="{B6E30C50-A04D-4A87-90CD-D93717EB13C9}" type="parTrans" cxnId="{C1A75211-B263-4572-A3BD-5EAF92D04072}">
      <dgm:prSet/>
      <dgm:spPr/>
      <dgm:t>
        <a:bodyPr/>
        <a:lstStyle/>
        <a:p>
          <a:endParaRPr lang="pt-BR"/>
        </a:p>
      </dgm:t>
    </dgm:pt>
    <dgm:pt modelId="{28AD7507-989B-47FF-BAEF-9986B9082D91}" type="sibTrans" cxnId="{C1A75211-B263-4572-A3BD-5EAF92D04072}">
      <dgm:prSet/>
      <dgm:spPr/>
      <dgm:t>
        <a:bodyPr/>
        <a:lstStyle/>
        <a:p>
          <a:endParaRPr lang="pt-BR"/>
        </a:p>
      </dgm:t>
    </dgm:pt>
    <dgm:pt modelId="{A8A4729C-CECD-4ED0-AE9F-43B1A3610DF2}" type="pres">
      <dgm:prSet presAssocID="{731F8108-AD77-4A92-8AAF-B2FBABC6C2E9}" presName="linearFlow" presStyleCnt="0">
        <dgm:presLayoutVars>
          <dgm:resizeHandles val="exact"/>
        </dgm:presLayoutVars>
      </dgm:prSet>
      <dgm:spPr/>
    </dgm:pt>
    <dgm:pt modelId="{50D186E9-F010-41F0-9140-E7903619EFCD}" type="pres">
      <dgm:prSet presAssocID="{833C535E-EFA2-48C1-B6C1-2CC6929343D1}" presName="node" presStyleLbl="node1" presStyleIdx="0" presStyleCnt="7" custScaleX="167462">
        <dgm:presLayoutVars>
          <dgm:bulletEnabled val="1"/>
        </dgm:presLayoutVars>
      </dgm:prSet>
      <dgm:spPr/>
    </dgm:pt>
    <dgm:pt modelId="{B7472D1A-5100-4AE2-A8E2-FCB0A8D7E4BB}" type="pres">
      <dgm:prSet presAssocID="{5C7C8143-940D-492A-99D0-4B23A5B17B97}" presName="sibTrans" presStyleLbl="sibTrans2D1" presStyleIdx="0" presStyleCnt="6"/>
      <dgm:spPr/>
    </dgm:pt>
    <dgm:pt modelId="{A1A363CE-FA39-4274-9544-D8C3C88091EB}" type="pres">
      <dgm:prSet presAssocID="{5C7C8143-940D-492A-99D0-4B23A5B17B97}" presName="connectorText" presStyleLbl="sibTrans2D1" presStyleIdx="0" presStyleCnt="6"/>
      <dgm:spPr/>
    </dgm:pt>
    <dgm:pt modelId="{B3365AC7-C9B1-40D4-AC7A-1ADD433181EA}" type="pres">
      <dgm:prSet presAssocID="{7FA9A89D-2B98-4771-92A0-C997C8969DB9}" presName="node" presStyleLbl="node1" presStyleIdx="1" presStyleCnt="7" custScaleX="167462">
        <dgm:presLayoutVars>
          <dgm:bulletEnabled val="1"/>
        </dgm:presLayoutVars>
      </dgm:prSet>
      <dgm:spPr/>
    </dgm:pt>
    <dgm:pt modelId="{B6691080-7641-4EA7-947C-9275B93CCD6B}" type="pres">
      <dgm:prSet presAssocID="{9C50F1D7-AEDD-440F-84E4-13AA05D73D09}" presName="sibTrans" presStyleLbl="sibTrans2D1" presStyleIdx="1" presStyleCnt="6"/>
      <dgm:spPr/>
    </dgm:pt>
    <dgm:pt modelId="{FDA56B09-E3AE-4A16-BABE-0D7C3E9D5CA5}" type="pres">
      <dgm:prSet presAssocID="{9C50F1D7-AEDD-440F-84E4-13AA05D73D09}" presName="connectorText" presStyleLbl="sibTrans2D1" presStyleIdx="1" presStyleCnt="6"/>
      <dgm:spPr/>
    </dgm:pt>
    <dgm:pt modelId="{1F6857D9-555D-4566-8CD0-0AD39F542A36}" type="pres">
      <dgm:prSet presAssocID="{A0F17FB2-3BFC-445A-BB35-2D2078FEF171}" presName="node" presStyleLbl="node1" presStyleIdx="2" presStyleCnt="7" custScaleX="167462">
        <dgm:presLayoutVars>
          <dgm:bulletEnabled val="1"/>
        </dgm:presLayoutVars>
      </dgm:prSet>
      <dgm:spPr/>
    </dgm:pt>
    <dgm:pt modelId="{D678ED4F-3D44-4260-A83B-A0A3D2D1ABED}" type="pres">
      <dgm:prSet presAssocID="{3CE4B99E-43EB-4478-8499-7AA55515EF12}" presName="sibTrans" presStyleLbl="sibTrans2D1" presStyleIdx="2" presStyleCnt="6"/>
      <dgm:spPr/>
    </dgm:pt>
    <dgm:pt modelId="{EA0A93D1-8267-4C03-A6BD-9E28893C8928}" type="pres">
      <dgm:prSet presAssocID="{3CE4B99E-43EB-4478-8499-7AA55515EF12}" presName="connectorText" presStyleLbl="sibTrans2D1" presStyleIdx="2" presStyleCnt="6"/>
      <dgm:spPr/>
    </dgm:pt>
    <dgm:pt modelId="{BC41D3DF-0C06-4E6C-B388-A3528C164C70}" type="pres">
      <dgm:prSet presAssocID="{186AFDC1-4DEE-4776-89F5-984667BF313B}" presName="node" presStyleLbl="node1" presStyleIdx="3" presStyleCnt="7" custScaleX="177115" custScaleY="175530">
        <dgm:presLayoutVars>
          <dgm:bulletEnabled val="1"/>
        </dgm:presLayoutVars>
      </dgm:prSet>
      <dgm:spPr/>
    </dgm:pt>
    <dgm:pt modelId="{BF8E8B1A-2748-499A-8E4E-C83776EEE792}" type="pres">
      <dgm:prSet presAssocID="{CA187DD1-B868-4F2B-A8A6-94F03AD76D80}" presName="sibTrans" presStyleLbl="sibTrans2D1" presStyleIdx="3" presStyleCnt="6"/>
      <dgm:spPr/>
    </dgm:pt>
    <dgm:pt modelId="{AAF78F44-B933-46C9-B73C-98C5501388A1}" type="pres">
      <dgm:prSet presAssocID="{CA187DD1-B868-4F2B-A8A6-94F03AD76D80}" presName="connectorText" presStyleLbl="sibTrans2D1" presStyleIdx="3" presStyleCnt="6"/>
      <dgm:spPr/>
    </dgm:pt>
    <dgm:pt modelId="{3F3174CC-8CCF-4AE3-82C7-B2B5BFB83FE8}" type="pres">
      <dgm:prSet presAssocID="{76563A51-2205-444E-9E27-9B84A539C8A1}" presName="node" presStyleLbl="node1" presStyleIdx="4" presStyleCnt="7" custScaleX="166029" custScaleY="142555">
        <dgm:presLayoutVars>
          <dgm:bulletEnabled val="1"/>
        </dgm:presLayoutVars>
      </dgm:prSet>
      <dgm:spPr/>
    </dgm:pt>
    <dgm:pt modelId="{30F6B595-EAB7-46A3-9260-21609728B5AE}" type="pres">
      <dgm:prSet presAssocID="{8F701453-1904-4CB1-9871-62BFCFA7D4DA}" presName="sibTrans" presStyleLbl="sibTrans2D1" presStyleIdx="4" presStyleCnt="6"/>
      <dgm:spPr/>
    </dgm:pt>
    <dgm:pt modelId="{A4320ADC-BA39-442F-98E2-8B843E5436FC}" type="pres">
      <dgm:prSet presAssocID="{8F701453-1904-4CB1-9871-62BFCFA7D4DA}" presName="connectorText" presStyleLbl="sibTrans2D1" presStyleIdx="4" presStyleCnt="6"/>
      <dgm:spPr/>
    </dgm:pt>
    <dgm:pt modelId="{847BE524-6F52-49B9-A835-80A28103EDED}" type="pres">
      <dgm:prSet presAssocID="{6F308E1F-6079-41FC-A9A8-D38569775282}" presName="node" presStyleLbl="node1" presStyleIdx="5" presStyleCnt="7" custScaleX="166599">
        <dgm:presLayoutVars>
          <dgm:bulletEnabled val="1"/>
        </dgm:presLayoutVars>
      </dgm:prSet>
      <dgm:spPr/>
    </dgm:pt>
    <dgm:pt modelId="{690BC63E-DD08-4D93-A56A-DCF98C08C6B5}" type="pres">
      <dgm:prSet presAssocID="{E80F94E2-6F68-4715-B66C-9066BE792BC1}" presName="sibTrans" presStyleLbl="sibTrans2D1" presStyleIdx="5" presStyleCnt="6"/>
      <dgm:spPr/>
    </dgm:pt>
    <dgm:pt modelId="{CBB6B77F-80AF-4882-AC94-A3E8A9E5F55C}" type="pres">
      <dgm:prSet presAssocID="{E80F94E2-6F68-4715-B66C-9066BE792BC1}" presName="connectorText" presStyleLbl="sibTrans2D1" presStyleIdx="5" presStyleCnt="6"/>
      <dgm:spPr/>
    </dgm:pt>
    <dgm:pt modelId="{586E62A1-EDF7-42F0-BC16-7B9E4CE93529}" type="pres">
      <dgm:prSet presAssocID="{55D9B3F7-6833-4DDD-B55B-AE3ED7B0DC8C}" presName="node" presStyleLbl="node1" presStyleIdx="6" presStyleCnt="7" custScaleX="160694">
        <dgm:presLayoutVars>
          <dgm:bulletEnabled val="1"/>
        </dgm:presLayoutVars>
      </dgm:prSet>
      <dgm:spPr/>
    </dgm:pt>
  </dgm:ptLst>
  <dgm:cxnLst>
    <dgm:cxn modelId="{96E69C02-8775-4854-A8F5-A46C074A751F}" type="presOf" srcId="{731F8108-AD77-4A92-8AAF-B2FBABC6C2E9}" destId="{A8A4729C-CECD-4ED0-AE9F-43B1A3610DF2}" srcOrd="0" destOrd="0" presId="urn:microsoft.com/office/officeart/2005/8/layout/process2"/>
    <dgm:cxn modelId="{A231A203-2684-4043-9E43-73A627BCF04F}" srcId="{731F8108-AD77-4A92-8AAF-B2FBABC6C2E9}" destId="{186AFDC1-4DEE-4776-89F5-984667BF313B}" srcOrd="3" destOrd="0" parTransId="{962E0E16-84E0-4D01-BDAF-4D95058AADF2}" sibTransId="{CA187DD1-B868-4F2B-A8A6-94F03AD76D80}"/>
    <dgm:cxn modelId="{63B7D404-EE99-4530-A597-F507AFA5CA4B}" srcId="{731F8108-AD77-4A92-8AAF-B2FBABC6C2E9}" destId="{833C535E-EFA2-48C1-B6C1-2CC6929343D1}" srcOrd="0" destOrd="0" parTransId="{1277F44F-51A0-4D87-B32A-0A5DAC3BBDA9}" sibTransId="{5C7C8143-940D-492A-99D0-4B23A5B17B97}"/>
    <dgm:cxn modelId="{6E6C6408-B225-4D7F-94FB-DA275F26C221}" type="presOf" srcId="{833C535E-EFA2-48C1-B6C1-2CC6929343D1}" destId="{50D186E9-F010-41F0-9140-E7903619EFCD}" srcOrd="0" destOrd="0" presId="urn:microsoft.com/office/officeart/2005/8/layout/process2"/>
    <dgm:cxn modelId="{4665850C-38A7-4327-96D2-B848E8C05177}" type="presOf" srcId="{3CE4B99E-43EB-4478-8499-7AA55515EF12}" destId="{EA0A93D1-8267-4C03-A6BD-9E28893C8928}" srcOrd="1" destOrd="0" presId="urn:microsoft.com/office/officeart/2005/8/layout/process2"/>
    <dgm:cxn modelId="{2AC4B90C-5617-41CE-875C-DB32974CFD37}" type="presOf" srcId="{7FA9A89D-2B98-4771-92A0-C997C8969DB9}" destId="{B3365AC7-C9B1-40D4-AC7A-1ADD433181EA}" srcOrd="0" destOrd="0" presId="urn:microsoft.com/office/officeart/2005/8/layout/process2"/>
    <dgm:cxn modelId="{C1A75211-B263-4572-A3BD-5EAF92D04072}" srcId="{731F8108-AD77-4A92-8AAF-B2FBABC6C2E9}" destId="{55D9B3F7-6833-4DDD-B55B-AE3ED7B0DC8C}" srcOrd="6" destOrd="0" parTransId="{B6E30C50-A04D-4A87-90CD-D93717EB13C9}" sibTransId="{28AD7507-989B-47FF-BAEF-9986B9082D91}"/>
    <dgm:cxn modelId="{CE168812-8A75-48E1-8713-F82FE20DB44E}" type="presOf" srcId="{186AFDC1-4DEE-4776-89F5-984667BF313B}" destId="{BC41D3DF-0C06-4E6C-B388-A3528C164C70}" srcOrd="0" destOrd="0" presId="urn:microsoft.com/office/officeart/2005/8/layout/process2"/>
    <dgm:cxn modelId="{EB1F3F31-B57C-408A-8E55-7E536FEB20AA}" srcId="{731F8108-AD77-4A92-8AAF-B2FBABC6C2E9}" destId="{A0F17FB2-3BFC-445A-BB35-2D2078FEF171}" srcOrd="2" destOrd="0" parTransId="{8DE01975-5D5E-4D60-A221-CAD7E7CBDE47}" sibTransId="{3CE4B99E-43EB-4478-8499-7AA55515EF12}"/>
    <dgm:cxn modelId="{D643EC5F-9E67-4AB7-82E7-6BFBA1CCDCEB}" type="presOf" srcId="{8F701453-1904-4CB1-9871-62BFCFA7D4DA}" destId="{A4320ADC-BA39-442F-98E2-8B843E5436FC}" srcOrd="1" destOrd="0" presId="urn:microsoft.com/office/officeart/2005/8/layout/process2"/>
    <dgm:cxn modelId="{EA010364-8942-4417-894F-C937C747DD98}" type="presOf" srcId="{6F308E1F-6079-41FC-A9A8-D38569775282}" destId="{847BE524-6F52-49B9-A835-80A28103EDED}" srcOrd="0" destOrd="0" presId="urn:microsoft.com/office/officeart/2005/8/layout/process2"/>
    <dgm:cxn modelId="{C35B7166-BF8B-4D04-8A6C-8F842B9381F8}" type="presOf" srcId="{5C7C8143-940D-492A-99D0-4B23A5B17B97}" destId="{A1A363CE-FA39-4274-9544-D8C3C88091EB}" srcOrd="1" destOrd="0" presId="urn:microsoft.com/office/officeart/2005/8/layout/process2"/>
    <dgm:cxn modelId="{7355D068-FF2C-46D1-BCB0-9A42D73F293A}" srcId="{731F8108-AD77-4A92-8AAF-B2FBABC6C2E9}" destId="{76563A51-2205-444E-9E27-9B84A539C8A1}" srcOrd="4" destOrd="0" parTransId="{EF36E681-91D0-4E25-B4A4-4D609E57A3AE}" sibTransId="{8F701453-1904-4CB1-9871-62BFCFA7D4DA}"/>
    <dgm:cxn modelId="{2BCF236A-40E6-4E21-AA33-677F1066CA2A}" srcId="{731F8108-AD77-4A92-8AAF-B2FBABC6C2E9}" destId="{7FA9A89D-2B98-4771-92A0-C997C8969DB9}" srcOrd="1" destOrd="0" parTransId="{AA1BD838-8A4B-4CE7-A183-D132F9BDE34B}" sibTransId="{9C50F1D7-AEDD-440F-84E4-13AA05D73D09}"/>
    <dgm:cxn modelId="{9F62DB77-FB41-4861-9544-9B7CB476CBE3}" srcId="{731F8108-AD77-4A92-8AAF-B2FBABC6C2E9}" destId="{6F308E1F-6079-41FC-A9A8-D38569775282}" srcOrd="5" destOrd="0" parTransId="{0A1CF9C3-6FF4-4106-9763-A49E1CD4FAF5}" sibTransId="{E80F94E2-6F68-4715-B66C-9066BE792BC1}"/>
    <dgm:cxn modelId="{B2A8E159-B58F-4022-9038-6491A5F8BB81}" type="presOf" srcId="{8F701453-1904-4CB1-9871-62BFCFA7D4DA}" destId="{30F6B595-EAB7-46A3-9260-21609728B5AE}" srcOrd="0" destOrd="0" presId="urn:microsoft.com/office/officeart/2005/8/layout/process2"/>
    <dgm:cxn modelId="{0E0F8F5A-54CF-41AB-BF86-325649C6ED3D}" type="presOf" srcId="{E80F94E2-6F68-4715-B66C-9066BE792BC1}" destId="{CBB6B77F-80AF-4882-AC94-A3E8A9E5F55C}" srcOrd="1" destOrd="0" presId="urn:microsoft.com/office/officeart/2005/8/layout/process2"/>
    <dgm:cxn modelId="{61148580-F257-46C6-B37A-B736F3BF7682}" type="presOf" srcId="{CA187DD1-B868-4F2B-A8A6-94F03AD76D80}" destId="{AAF78F44-B933-46C9-B73C-98C5501388A1}" srcOrd="1" destOrd="0" presId="urn:microsoft.com/office/officeart/2005/8/layout/process2"/>
    <dgm:cxn modelId="{BDD28089-902D-46D6-9C67-9BB2A91D343A}" type="presOf" srcId="{76563A51-2205-444E-9E27-9B84A539C8A1}" destId="{3F3174CC-8CCF-4AE3-82C7-B2B5BFB83FE8}" srcOrd="0" destOrd="0" presId="urn:microsoft.com/office/officeart/2005/8/layout/process2"/>
    <dgm:cxn modelId="{0BEE8BBC-14ED-404F-A226-8438425C0EBC}" type="presOf" srcId="{E80F94E2-6F68-4715-B66C-9066BE792BC1}" destId="{690BC63E-DD08-4D93-A56A-DCF98C08C6B5}" srcOrd="0" destOrd="0" presId="urn:microsoft.com/office/officeart/2005/8/layout/process2"/>
    <dgm:cxn modelId="{235814C8-D7F9-4A8A-AEB9-F267B28D6E9E}" type="presOf" srcId="{5C7C8143-940D-492A-99D0-4B23A5B17B97}" destId="{B7472D1A-5100-4AE2-A8E2-FCB0A8D7E4BB}" srcOrd="0" destOrd="0" presId="urn:microsoft.com/office/officeart/2005/8/layout/process2"/>
    <dgm:cxn modelId="{854C49D8-BBCE-4E13-89F7-C1C31048527A}" type="presOf" srcId="{55D9B3F7-6833-4DDD-B55B-AE3ED7B0DC8C}" destId="{586E62A1-EDF7-42F0-BC16-7B9E4CE93529}" srcOrd="0" destOrd="0" presId="urn:microsoft.com/office/officeart/2005/8/layout/process2"/>
    <dgm:cxn modelId="{8F382EDE-5F3E-4CA5-B1A6-C2DC7D9CEACA}" type="presOf" srcId="{9C50F1D7-AEDD-440F-84E4-13AA05D73D09}" destId="{FDA56B09-E3AE-4A16-BABE-0D7C3E9D5CA5}" srcOrd="1" destOrd="0" presId="urn:microsoft.com/office/officeart/2005/8/layout/process2"/>
    <dgm:cxn modelId="{72A963E6-48E1-4041-BA28-DACD365D13C2}" type="presOf" srcId="{A0F17FB2-3BFC-445A-BB35-2D2078FEF171}" destId="{1F6857D9-555D-4566-8CD0-0AD39F542A36}" srcOrd="0" destOrd="0" presId="urn:microsoft.com/office/officeart/2005/8/layout/process2"/>
    <dgm:cxn modelId="{A3E990E6-3FF6-4789-95DC-080EF041D0FC}" type="presOf" srcId="{3CE4B99E-43EB-4478-8499-7AA55515EF12}" destId="{D678ED4F-3D44-4260-A83B-A0A3D2D1ABED}" srcOrd="0" destOrd="0" presId="urn:microsoft.com/office/officeart/2005/8/layout/process2"/>
    <dgm:cxn modelId="{10B280EE-9AB2-4FBA-B6C5-B580665F1DEC}" type="presOf" srcId="{9C50F1D7-AEDD-440F-84E4-13AA05D73D09}" destId="{B6691080-7641-4EA7-947C-9275B93CCD6B}" srcOrd="0" destOrd="0" presId="urn:microsoft.com/office/officeart/2005/8/layout/process2"/>
    <dgm:cxn modelId="{CCBD6FFC-1708-4D09-AA5F-012CCE7FD68D}" type="presOf" srcId="{CA187DD1-B868-4F2B-A8A6-94F03AD76D80}" destId="{BF8E8B1A-2748-499A-8E4E-C83776EEE792}" srcOrd="0" destOrd="0" presId="urn:microsoft.com/office/officeart/2005/8/layout/process2"/>
    <dgm:cxn modelId="{0B9B0C0B-6866-4499-8711-AE2B44E96E28}" type="presParOf" srcId="{A8A4729C-CECD-4ED0-AE9F-43B1A3610DF2}" destId="{50D186E9-F010-41F0-9140-E7903619EFCD}" srcOrd="0" destOrd="0" presId="urn:microsoft.com/office/officeart/2005/8/layout/process2"/>
    <dgm:cxn modelId="{1F709051-99FC-4115-ABED-948557AB4BEA}" type="presParOf" srcId="{A8A4729C-CECD-4ED0-AE9F-43B1A3610DF2}" destId="{B7472D1A-5100-4AE2-A8E2-FCB0A8D7E4BB}" srcOrd="1" destOrd="0" presId="urn:microsoft.com/office/officeart/2005/8/layout/process2"/>
    <dgm:cxn modelId="{C26FB05E-9133-48FF-BC9E-DE253A8B4FFA}" type="presParOf" srcId="{B7472D1A-5100-4AE2-A8E2-FCB0A8D7E4BB}" destId="{A1A363CE-FA39-4274-9544-D8C3C88091EB}" srcOrd="0" destOrd="0" presId="urn:microsoft.com/office/officeart/2005/8/layout/process2"/>
    <dgm:cxn modelId="{15FF4C58-800B-476A-9B65-5F137A899DEF}" type="presParOf" srcId="{A8A4729C-CECD-4ED0-AE9F-43B1A3610DF2}" destId="{B3365AC7-C9B1-40D4-AC7A-1ADD433181EA}" srcOrd="2" destOrd="0" presId="urn:microsoft.com/office/officeart/2005/8/layout/process2"/>
    <dgm:cxn modelId="{C7AFD6C3-E2A8-4403-993D-03838DBB7611}" type="presParOf" srcId="{A8A4729C-CECD-4ED0-AE9F-43B1A3610DF2}" destId="{B6691080-7641-4EA7-947C-9275B93CCD6B}" srcOrd="3" destOrd="0" presId="urn:microsoft.com/office/officeart/2005/8/layout/process2"/>
    <dgm:cxn modelId="{F262482C-9FB8-4F70-B593-DD353367CDB1}" type="presParOf" srcId="{B6691080-7641-4EA7-947C-9275B93CCD6B}" destId="{FDA56B09-E3AE-4A16-BABE-0D7C3E9D5CA5}" srcOrd="0" destOrd="0" presId="urn:microsoft.com/office/officeart/2005/8/layout/process2"/>
    <dgm:cxn modelId="{D3F1EE47-0C7B-4F6B-B8FB-1DCF8AF0BDBE}" type="presParOf" srcId="{A8A4729C-CECD-4ED0-AE9F-43B1A3610DF2}" destId="{1F6857D9-555D-4566-8CD0-0AD39F542A36}" srcOrd="4" destOrd="0" presId="urn:microsoft.com/office/officeart/2005/8/layout/process2"/>
    <dgm:cxn modelId="{433E03B5-0EEC-4D58-B7A9-89FF5D0A78F2}" type="presParOf" srcId="{A8A4729C-CECD-4ED0-AE9F-43B1A3610DF2}" destId="{D678ED4F-3D44-4260-A83B-A0A3D2D1ABED}" srcOrd="5" destOrd="0" presId="urn:microsoft.com/office/officeart/2005/8/layout/process2"/>
    <dgm:cxn modelId="{8171C3D2-83E5-4F9B-BDFE-EED10EC911E7}" type="presParOf" srcId="{D678ED4F-3D44-4260-A83B-A0A3D2D1ABED}" destId="{EA0A93D1-8267-4C03-A6BD-9E28893C8928}" srcOrd="0" destOrd="0" presId="urn:microsoft.com/office/officeart/2005/8/layout/process2"/>
    <dgm:cxn modelId="{3CE20F71-5947-44A7-AE8C-80E2435C004A}" type="presParOf" srcId="{A8A4729C-CECD-4ED0-AE9F-43B1A3610DF2}" destId="{BC41D3DF-0C06-4E6C-B388-A3528C164C70}" srcOrd="6" destOrd="0" presId="urn:microsoft.com/office/officeart/2005/8/layout/process2"/>
    <dgm:cxn modelId="{8223F06E-F1DB-4BF6-AF81-1CA0983B9D88}" type="presParOf" srcId="{A8A4729C-CECD-4ED0-AE9F-43B1A3610DF2}" destId="{BF8E8B1A-2748-499A-8E4E-C83776EEE792}" srcOrd="7" destOrd="0" presId="urn:microsoft.com/office/officeart/2005/8/layout/process2"/>
    <dgm:cxn modelId="{C5FE468D-A5DF-4353-AD1D-2F1E9FB7BE49}" type="presParOf" srcId="{BF8E8B1A-2748-499A-8E4E-C83776EEE792}" destId="{AAF78F44-B933-46C9-B73C-98C5501388A1}" srcOrd="0" destOrd="0" presId="urn:microsoft.com/office/officeart/2005/8/layout/process2"/>
    <dgm:cxn modelId="{A1B4354F-E555-4AC9-9ABB-E4D6F86AEDAD}" type="presParOf" srcId="{A8A4729C-CECD-4ED0-AE9F-43B1A3610DF2}" destId="{3F3174CC-8CCF-4AE3-82C7-B2B5BFB83FE8}" srcOrd="8" destOrd="0" presId="urn:microsoft.com/office/officeart/2005/8/layout/process2"/>
    <dgm:cxn modelId="{B4ACBCD6-CCDC-43CF-8066-008A1487996E}" type="presParOf" srcId="{A8A4729C-CECD-4ED0-AE9F-43B1A3610DF2}" destId="{30F6B595-EAB7-46A3-9260-21609728B5AE}" srcOrd="9" destOrd="0" presId="urn:microsoft.com/office/officeart/2005/8/layout/process2"/>
    <dgm:cxn modelId="{3C132DC2-3BAB-4FD5-BB96-57C7B47CFA37}" type="presParOf" srcId="{30F6B595-EAB7-46A3-9260-21609728B5AE}" destId="{A4320ADC-BA39-442F-98E2-8B843E5436FC}" srcOrd="0" destOrd="0" presId="urn:microsoft.com/office/officeart/2005/8/layout/process2"/>
    <dgm:cxn modelId="{01673840-5F2A-4BDF-814E-90671C0A6CA7}" type="presParOf" srcId="{A8A4729C-CECD-4ED0-AE9F-43B1A3610DF2}" destId="{847BE524-6F52-49B9-A835-80A28103EDED}" srcOrd="10" destOrd="0" presId="urn:microsoft.com/office/officeart/2005/8/layout/process2"/>
    <dgm:cxn modelId="{FB0D8BB3-6134-4D27-A9FD-D96EE4E50A71}" type="presParOf" srcId="{A8A4729C-CECD-4ED0-AE9F-43B1A3610DF2}" destId="{690BC63E-DD08-4D93-A56A-DCF98C08C6B5}" srcOrd="11" destOrd="0" presId="urn:microsoft.com/office/officeart/2005/8/layout/process2"/>
    <dgm:cxn modelId="{21DEBD04-DC23-42A2-A69F-CB752F499977}" type="presParOf" srcId="{690BC63E-DD08-4D93-A56A-DCF98C08C6B5}" destId="{CBB6B77F-80AF-4882-AC94-A3E8A9E5F55C}" srcOrd="0" destOrd="0" presId="urn:microsoft.com/office/officeart/2005/8/layout/process2"/>
    <dgm:cxn modelId="{D34AAC8D-B6FD-44C3-AA3D-5F47BCF00EBD}" type="presParOf" srcId="{A8A4729C-CECD-4ED0-AE9F-43B1A3610DF2}" destId="{586E62A1-EDF7-42F0-BC16-7B9E4CE93529}" srcOrd="1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C2E7E5F-E9E9-486D-96DC-9F77F7631C9E}" type="doc">
      <dgm:prSet loTypeId="urn:microsoft.com/office/officeart/2005/8/layout/equation2" loCatId="process" qsTypeId="urn:microsoft.com/office/officeart/2005/8/quickstyle/simple1" qsCatId="simple" csTypeId="urn:microsoft.com/office/officeart/2005/8/colors/accent0_3" csCatId="mainScheme" phldr="1"/>
      <dgm:spPr/>
    </dgm:pt>
    <dgm:pt modelId="{AA5CA529-0E3F-4519-B7D1-FE4651BAB696}">
      <dgm:prSet phldrT="[Texto]"/>
      <dgm:spPr/>
      <dgm:t>
        <a:bodyPr/>
        <a:lstStyle/>
        <a:p>
          <a:r>
            <a:rPr lang="pt-BR" b="1" dirty="0"/>
            <a:t>LPS</a:t>
          </a:r>
        </a:p>
      </dgm:t>
    </dgm:pt>
    <dgm:pt modelId="{D4F239E5-8455-4839-9DB2-8A61D262F877}" type="parTrans" cxnId="{87F3050F-06E8-425A-98D9-77A3A5E4246D}">
      <dgm:prSet/>
      <dgm:spPr/>
      <dgm:t>
        <a:bodyPr/>
        <a:lstStyle/>
        <a:p>
          <a:endParaRPr lang="pt-BR" b="1"/>
        </a:p>
      </dgm:t>
    </dgm:pt>
    <dgm:pt modelId="{8FC53308-65ED-4BF7-8EC2-A38F3E47CA52}" type="sibTrans" cxnId="{87F3050F-06E8-425A-98D9-77A3A5E4246D}">
      <dgm:prSet/>
      <dgm:spPr/>
      <dgm:t>
        <a:bodyPr/>
        <a:lstStyle/>
        <a:p>
          <a:endParaRPr lang="pt-BR" b="1"/>
        </a:p>
      </dgm:t>
    </dgm:pt>
    <dgm:pt modelId="{44A083DD-9399-45F1-998B-B78BF8D53AA5}">
      <dgm:prSet phldrT="[Texto]"/>
      <dgm:spPr/>
      <dgm:t>
        <a:bodyPr/>
        <a:lstStyle/>
        <a:p>
          <a:r>
            <a:rPr lang="pt-BR" b="1" dirty="0"/>
            <a:t>IFN-gama</a:t>
          </a:r>
        </a:p>
      </dgm:t>
    </dgm:pt>
    <dgm:pt modelId="{D1C5DB94-A100-419F-872A-C14F3423772E}" type="parTrans" cxnId="{5D1FC595-8E4D-4EDB-A85D-5B239E019E0B}">
      <dgm:prSet/>
      <dgm:spPr/>
      <dgm:t>
        <a:bodyPr/>
        <a:lstStyle/>
        <a:p>
          <a:endParaRPr lang="pt-BR" b="1"/>
        </a:p>
      </dgm:t>
    </dgm:pt>
    <dgm:pt modelId="{3A07E274-D10A-4EAD-BC3A-3F4F7F7F4BC6}" type="sibTrans" cxnId="{5D1FC595-8E4D-4EDB-A85D-5B239E019E0B}">
      <dgm:prSet/>
      <dgm:spPr/>
      <dgm:t>
        <a:bodyPr/>
        <a:lstStyle/>
        <a:p>
          <a:endParaRPr lang="pt-BR" b="1"/>
        </a:p>
      </dgm:t>
    </dgm:pt>
    <dgm:pt modelId="{A6C64782-4E86-43F7-ADE2-B6D6517288FA}">
      <dgm:prSet phldrT="[Texto]"/>
      <dgm:spPr/>
      <dgm:t>
        <a:bodyPr/>
        <a:lstStyle/>
        <a:p>
          <a:r>
            <a:rPr lang="pt-BR" b="1" dirty="0"/>
            <a:t>TNF-alfa</a:t>
          </a:r>
        </a:p>
      </dgm:t>
    </dgm:pt>
    <dgm:pt modelId="{2890E501-8468-481B-B4CA-75FCBD6446D9}" type="parTrans" cxnId="{46670D86-AE63-45AC-8CF7-0EBA00119F92}">
      <dgm:prSet/>
      <dgm:spPr/>
      <dgm:t>
        <a:bodyPr/>
        <a:lstStyle/>
        <a:p>
          <a:endParaRPr lang="pt-BR" b="1"/>
        </a:p>
      </dgm:t>
    </dgm:pt>
    <dgm:pt modelId="{CE2E2670-F84B-4655-B8D4-C66D95BBD75D}" type="sibTrans" cxnId="{46670D86-AE63-45AC-8CF7-0EBA00119F92}">
      <dgm:prSet/>
      <dgm:spPr/>
      <dgm:t>
        <a:bodyPr/>
        <a:lstStyle/>
        <a:p>
          <a:endParaRPr lang="pt-BR" b="1"/>
        </a:p>
      </dgm:t>
    </dgm:pt>
    <dgm:pt modelId="{FB2F833C-35C2-451F-B278-03DFB1D201A4}">
      <dgm:prSet phldrT="[Texto]"/>
      <dgm:spPr/>
      <dgm:t>
        <a:bodyPr/>
        <a:lstStyle/>
        <a:p>
          <a:r>
            <a:rPr lang="pt-BR" b="1" dirty="0">
              <a:sym typeface="Symbol" panose="05050102010706020507" pitchFamily="18" charset="2"/>
            </a:rPr>
            <a:t>FPN1 DMT1</a:t>
          </a:r>
          <a:endParaRPr lang="pt-BR" b="1" dirty="0"/>
        </a:p>
      </dgm:t>
    </dgm:pt>
    <dgm:pt modelId="{0B5DD490-5C2E-491F-8755-16F33A46C150}" type="parTrans" cxnId="{47FB6512-8CD0-469B-BB45-4909BB24A464}">
      <dgm:prSet/>
      <dgm:spPr/>
      <dgm:t>
        <a:bodyPr/>
        <a:lstStyle/>
        <a:p>
          <a:endParaRPr lang="pt-BR" b="1"/>
        </a:p>
      </dgm:t>
    </dgm:pt>
    <dgm:pt modelId="{F9D3B4F2-1CAA-4D57-A68F-65E5EEDC05A3}" type="sibTrans" cxnId="{47FB6512-8CD0-469B-BB45-4909BB24A464}">
      <dgm:prSet/>
      <dgm:spPr/>
      <dgm:t>
        <a:bodyPr/>
        <a:lstStyle/>
        <a:p>
          <a:endParaRPr lang="pt-BR" b="1"/>
        </a:p>
      </dgm:t>
    </dgm:pt>
    <dgm:pt modelId="{A387CA19-141D-4B4A-9563-E6672717FC22}" type="pres">
      <dgm:prSet presAssocID="{1C2E7E5F-E9E9-486D-96DC-9F77F7631C9E}" presName="Name0" presStyleCnt="0">
        <dgm:presLayoutVars>
          <dgm:dir/>
          <dgm:resizeHandles val="exact"/>
        </dgm:presLayoutVars>
      </dgm:prSet>
      <dgm:spPr/>
    </dgm:pt>
    <dgm:pt modelId="{9732D593-8A40-4255-8AB4-AD59B26AE4DE}" type="pres">
      <dgm:prSet presAssocID="{1C2E7E5F-E9E9-486D-96DC-9F77F7631C9E}" presName="vNodes" presStyleCnt="0"/>
      <dgm:spPr/>
    </dgm:pt>
    <dgm:pt modelId="{FDE1792A-4F2A-49BF-BF48-DD9BC072E056}" type="pres">
      <dgm:prSet presAssocID="{AA5CA529-0E3F-4519-B7D1-FE4651BAB696}" presName="node" presStyleLbl="node1" presStyleIdx="0" presStyleCnt="4">
        <dgm:presLayoutVars>
          <dgm:bulletEnabled val="1"/>
        </dgm:presLayoutVars>
      </dgm:prSet>
      <dgm:spPr/>
    </dgm:pt>
    <dgm:pt modelId="{8901E355-E111-4C69-9724-32D79D6B8F5E}" type="pres">
      <dgm:prSet presAssocID="{8FC53308-65ED-4BF7-8EC2-A38F3E47CA52}" presName="spacerT" presStyleCnt="0"/>
      <dgm:spPr/>
    </dgm:pt>
    <dgm:pt modelId="{1BE24BBD-17E4-430D-AA3E-5D0F56C39C46}" type="pres">
      <dgm:prSet presAssocID="{8FC53308-65ED-4BF7-8EC2-A38F3E47CA52}" presName="sibTrans" presStyleLbl="sibTrans2D1" presStyleIdx="0" presStyleCnt="3"/>
      <dgm:spPr/>
    </dgm:pt>
    <dgm:pt modelId="{EA85CEE9-5076-4A6B-AC03-3C5096C13487}" type="pres">
      <dgm:prSet presAssocID="{8FC53308-65ED-4BF7-8EC2-A38F3E47CA52}" presName="spacerB" presStyleCnt="0"/>
      <dgm:spPr/>
    </dgm:pt>
    <dgm:pt modelId="{E01D7490-C592-4DE0-963D-92393167E0CF}" type="pres">
      <dgm:prSet presAssocID="{44A083DD-9399-45F1-998B-B78BF8D53AA5}" presName="node" presStyleLbl="node1" presStyleIdx="1" presStyleCnt="4">
        <dgm:presLayoutVars>
          <dgm:bulletEnabled val="1"/>
        </dgm:presLayoutVars>
      </dgm:prSet>
      <dgm:spPr/>
    </dgm:pt>
    <dgm:pt modelId="{BD45CB2B-6599-4354-9C24-68C53FC9ED26}" type="pres">
      <dgm:prSet presAssocID="{3A07E274-D10A-4EAD-BC3A-3F4F7F7F4BC6}" presName="spacerT" presStyleCnt="0"/>
      <dgm:spPr/>
    </dgm:pt>
    <dgm:pt modelId="{E16D73B6-32B6-420E-ADDB-F72014934785}" type="pres">
      <dgm:prSet presAssocID="{3A07E274-D10A-4EAD-BC3A-3F4F7F7F4BC6}" presName="sibTrans" presStyleLbl="sibTrans2D1" presStyleIdx="1" presStyleCnt="3"/>
      <dgm:spPr/>
    </dgm:pt>
    <dgm:pt modelId="{7A431585-B418-4FC4-A138-1778ED4A8738}" type="pres">
      <dgm:prSet presAssocID="{3A07E274-D10A-4EAD-BC3A-3F4F7F7F4BC6}" presName="spacerB" presStyleCnt="0"/>
      <dgm:spPr/>
    </dgm:pt>
    <dgm:pt modelId="{35039B62-2DED-402F-9E47-E88D5EEFF231}" type="pres">
      <dgm:prSet presAssocID="{A6C64782-4E86-43F7-ADE2-B6D6517288FA}" presName="node" presStyleLbl="node1" presStyleIdx="2" presStyleCnt="4">
        <dgm:presLayoutVars>
          <dgm:bulletEnabled val="1"/>
        </dgm:presLayoutVars>
      </dgm:prSet>
      <dgm:spPr/>
    </dgm:pt>
    <dgm:pt modelId="{348F2E46-6CB1-4EF3-A7C4-6EBE08CF6CAA}" type="pres">
      <dgm:prSet presAssocID="{1C2E7E5F-E9E9-486D-96DC-9F77F7631C9E}" presName="sibTransLast" presStyleLbl="sibTrans2D1" presStyleIdx="2" presStyleCnt="3"/>
      <dgm:spPr/>
    </dgm:pt>
    <dgm:pt modelId="{0FFE7564-4D9B-4FBA-9520-4FC94DB28CFA}" type="pres">
      <dgm:prSet presAssocID="{1C2E7E5F-E9E9-486D-96DC-9F77F7631C9E}" presName="connectorText" presStyleLbl="sibTrans2D1" presStyleIdx="2" presStyleCnt="3"/>
      <dgm:spPr/>
    </dgm:pt>
    <dgm:pt modelId="{44D4FE87-B763-41D6-8787-59A9CAF7F49C}" type="pres">
      <dgm:prSet presAssocID="{1C2E7E5F-E9E9-486D-96DC-9F77F7631C9E}" presName="lastNode" presStyleLbl="node1" presStyleIdx="3" presStyleCnt="4">
        <dgm:presLayoutVars>
          <dgm:bulletEnabled val="1"/>
        </dgm:presLayoutVars>
      </dgm:prSet>
      <dgm:spPr/>
    </dgm:pt>
  </dgm:ptLst>
  <dgm:cxnLst>
    <dgm:cxn modelId="{37441D09-8E40-40B6-8804-54802A21CC2C}" type="presOf" srcId="{3A07E274-D10A-4EAD-BC3A-3F4F7F7F4BC6}" destId="{E16D73B6-32B6-420E-ADDB-F72014934785}" srcOrd="0" destOrd="0" presId="urn:microsoft.com/office/officeart/2005/8/layout/equation2"/>
    <dgm:cxn modelId="{87F3050F-06E8-425A-98D9-77A3A5E4246D}" srcId="{1C2E7E5F-E9E9-486D-96DC-9F77F7631C9E}" destId="{AA5CA529-0E3F-4519-B7D1-FE4651BAB696}" srcOrd="0" destOrd="0" parTransId="{D4F239E5-8455-4839-9DB2-8A61D262F877}" sibTransId="{8FC53308-65ED-4BF7-8EC2-A38F3E47CA52}"/>
    <dgm:cxn modelId="{3E447B0F-CA18-443B-A172-7CFBD81B0A76}" type="presOf" srcId="{CE2E2670-F84B-4655-B8D4-C66D95BBD75D}" destId="{0FFE7564-4D9B-4FBA-9520-4FC94DB28CFA}" srcOrd="1" destOrd="0" presId="urn:microsoft.com/office/officeart/2005/8/layout/equation2"/>
    <dgm:cxn modelId="{47FB6512-8CD0-469B-BB45-4909BB24A464}" srcId="{1C2E7E5F-E9E9-486D-96DC-9F77F7631C9E}" destId="{FB2F833C-35C2-451F-B278-03DFB1D201A4}" srcOrd="3" destOrd="0" parTransId="{0B5DD490-5C2E-491F-8755-16F33A46C150}" sibTransId="{F9D3B4F2-1CAA-4D57-A68F-65E5EEDC05A3}"/>
    <dgm:cxn modelId="{AAEBCE1C-8410-431B-B290-A233722150BB}" type="presOf" srcId="{1C2E7E5F-E9E9-486D-96DC-9F77F7631C9E}" destId="{A387CA19-141D-4B4A-9563-E6672717FC22}" srcOrd="0" destOrd="0" presId="urn:microsoft.com/office/officeart/2005/8/layout/equation2"/>
    <dgm:cxn modelId="{41B57675-679F-4A07-B822-6D8D46FFDD77}" type="presOf" srcId="{44A083DD-9399-45F1-998B-B78BF8D53AA5}" destId="{E01D7490-C592-4DE0-963D-92393167E0CF}" srcOrd="0" destOrd="0" presId="urn:microsoft.com/office/officeart/2005/8/layout/equation2"/>
    <dgm:cxn modelId="{B5D0CE7B-0371-4CB8-ACBD-6D947860CE46}" type="presOf" srcId="{AA5CA529-0E3F-4519-B7D1-FE4651BAB696}" destId="{FDE1792A-4F2A-49BF-BF48-DD9BC072E056}" srcOrd="0" destOrd="0" presId="urn:microsoft.com/office/officeart/2005/8/layout/equation2"/>
    <dgm:cxn modelId="{46670D86-AE63-45AC-8CF7-0EBA00119F92}" srcId="{1C2E7E5F-E9E9-486D-96DC-9F77F7631C9E}" destId="{A6C64782-4E86-43F7-ADE2-B6D6517288FA}" srcOrd="2" destOrd="0" parTransId="{2890E501-8468-481B-B4CA-75FCBD6446D9}" sibTransId="{CE2E2670-F84B-4655-B8D4-C66D95BBD75D}"/>
    <dgm:cxn modelId="{BBE2B78E-79AD-4427-9A7A-FE2DA65E2DC4}" type="presOf" srcId="{A6C64782-4E86-43F7-ADE2-B6D6517288FA}" destId="{35039B62-2DED-402F-9E47-E88D5EEFF231}" srcOrd="0" destOrd="0" presId="urn:microsoft.com/office/officeart/2005/8/layout/equation2"/>
    <dgm:cxn modelId="{5D1FC595-8E4D-4EDB-A85D-5B239E019E0B}" srcId="{1C2E7E5F-E9E9-486D-96DC-9F77F7631C9E}" destId="{44A083DD-9399-45F1-998B-B78BF8D53AA5}" srcOrd="1" destOrd="0" parTransId="{D1C5DB94-A100-419F-872A-C14F3423772E}" sibTransId="{3A07E274-D10A-4EAD-BC3A-3F4F7F7F4BC6}"/>
    <dgm:cxn modelId="{60D7C9B3-CD6E-47A7-A211-7E2737995EB0}" type="presOf" srcId="{CE2E2670-F84B-4655-B8D4-C66D95BBD75D}" destId="{348F2E46-6CB1-4EF3-A7C4-6EBE08CF6CAA}" srcOrd="0" destOrd="0" presId="urn:microsoft.com/office/officeart/2005/8/layout/equation2"/>
    <dgm:cxn modelId="{D25F60BA-A136-4975-AAA9-8BC72F586300}" type="presOf" srcId="{8FC53308-65ED-4BF7-8EC2-A38F3E47CA52}" destId="{1BE24BBD-17E4-430D-AA3E-5D0F56C39C46}" srcOrd="0" destOrd="0" presId="urn:microsoft.com/office/officeart/2005/8/layout/equation2"/>
    <dgm:cxn modelId="{AE05E8EE-3253-454A-AB04-65F1A0888B5D}" type="presOf" srcId="{FB2F833C-35C2-451F-B278-03DFB1D201A4}" destId="{44D4FE87-B763-41D6-8787-59A9CAF7F49C}" srcOrd="0" destOrd="0" presId="urn:microsoft.com/office/officeart/2005/8/layout/equation2"/>
    <dgm:cxn modelId="{D689E113-3233-458C-891A-1179D61BBE50}" type="presParOf" srcId="{A387CA19-141D-4B4A-9563-E6672717FC22}" destId="{9732D593-8A40-4255-8AB4-AD59B26AE4DE}" srcOrd="0" destOrd="0" presId="urn:microsoft.com/office/officeart/2005/8/layout/equation2"/>
    <dgm:cxn modelId="{3680A7D6-982B-47F5-8136-F5CCC0551E6B}" type="presParOf" srcId="{9732D593-8A40-4255-8AB4-AD59B26AE4DE}" destId="{FDE1792A-4F2A-49BF-BF48-DD9BC072E056}" srcOrd="0" destOrd="0" presId="urn:microsoft.com/office/officeart/2005/8/layout/equation2"/>
    <dgm:cxn modelId="{355DB1ED-FEDE-48AC-9021-39425468C62B}" type="presParOf" srcId="{9732D593-8A40-4255-8AB4-AD59B26AE4DE}" destId="{8901E355-E111-4C69-9724-32D79D6B8F5E}" srcOrd="1" destOrd="0" presId="urn:microsoft.com/office/officeart/2005/8/layout/equation2"/>
    <dgm:cxn modelId="{7A75E263-F9C2-4098-8104-2B7AD4BB2186}" type="presParOf" srcId="{9732D593-8A40-4255-8AB4-AD59B26AE4DE}" destId="{1BE24BBD-17E4-430D-AA3E-5D0F56C39C46}" srcOrd="2" destOrd="0" presId="urn:microsoft.com/office/officeart/2005/8/layout/equation2"/>
    <dgm:cxn modelId="{442CC22B-91AB-4AF1-ABA8-B9E67BDCFC42}" type="presParOf" srcId="{9732D593-8A40-4255-8AB4-AD59B26AE4DE}" destId="{EA85CEE9-5076-4A6B-AC03-3C5096C13487}" srcOrd="3" destOrd="0" presId="urn:microsoft.com/office/officeart/2005/8/layout/equation2"/>
    <dgm:cxn modelId="{17A7BD67-5F60-4E0E-99D5-883838CC329E}" type="presParOf" srcId="{9732D593-8A40-4255-8AB4-AD59B26AE4DE}" destId="{E01D7490-C592-4DE0-963D-92393167E0CF}" srcOrd="4" destOrd="0" presId="urn:microsoft.com/office/officeart/2005/8/layout/equation2"/>
    <dgm:cxn modelId="{877521F5-C3FF-4A79-B9E6-D5D861418DA5}" type="presParOf" srcId="{9732D593-8A40-4255-8AB4-AD59B26AE4DE}" destId="{BD45CB2B-6599-4354-9C24-68C53FC9ED26}" srcOrd="5" destOrd="0" presId="urn:microsoft.com/office/officeart/2005/8/layout/equation2"/>
    <dgm:cxn modelId="{929FD571-80F3-44D7-8734-3E3267D9A599}" type="presParOf" srcId="{9732D593-8A40-4255-8AB4-AD59B26AE4DE}" destId="{E16D73B6-32B6-420E-ADDB-F72014934785}" srcOrd="6" destOrd="0" presId="urn:microsoft.com/office/officeart/2005/8/layout/equation2"/>
    <dgm:cxn modelId="{F7ABD26A-BFBF-4D6C-9EBC-A82EF5ACF485}" type="presParOf" srcId="{9732D593-8A40-4255-8AB4-AD59B26AE4DE}" destId="{7A431585-B418-4FC4-A138-1778ED4A8738}" srcOrd="7" destOrd="0" presId="urn:microsoft.com/office/officeart/2005/8/layout/equation2"/>
    <dgm:cxn modelId="{30797007-C323-4DF6-B3DB-E541122EDBF6}" type="presParOf" srcId="{9732D593-8A40-4255-8AB4-AD59B26AE4DE}" destId="{35039B62-2DED-402F-9E47-E88D5EEFF231}" srcOrd="8" destOrd="0" presId="urn:microsoft.com/office/officeart/2005/8/layout/equation2"/>
    <dgm:cxn modelId="{99FB9A94-DDA3-4576-A63A-C4C9569DC407}" type="presParOf" srcId="{A387CA19-141D-4B4A-9563-E6672717FC22}" destId="{348F2E46-6CB1-4EF3-A7C4-6EBE08CF6CAA}" srcOrd="1" destOrd="0" presId="urn:microsoft.com/office/officeart/2005/8/layout/equation2"/>
    <dgm:cxn modelId="{DDF3EC8E-32E0-49EE-B089-347203B94624}" type="presParOf" srcId="{348F2E46-6CB1-4EF3-A7C4-6EBE08CF6CAA}" destId="{0FFE7564-4D9B-4FBA-9520-4FC94DB28CFA}" srcOrd="0" destOrd="0" presId="urn:microsoft.com/office/officeart/2005/8/layout/equation2"/>
    <dgm:cxn modelId="{F54769C0-F254-413C-B833-954F7B946402}" type="presParOf" srcId="{A387CA19-141D-4B4A-9563-E6672717FC22}" destId="{44D4FE87-B763-41D6-8787-59A9CAF7F49C}" srcOrd="2" destOrd="0" presId="urn:microsoft.com/office/officeart/2005/8/layout/equation2"/>
  </dgm:cxnLst>
  <dgm:bg>
    <a:solidFill>
      <a:srgbClr val="FFFFFF">
        <a:alpha val="60000"/>
      </a:srgbClr>
    </a:solidFill>
  </dgm:bg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31F8108-AD77-4A92-8AAF-B2FBABC6C2E9}" type="doc">
      <dgm:prSet loTypeId="urn:microsoft.com/office/officeart/2005/8/layout/process1" loCatId="process" qsTypeId="urn:microsoft.com/office/officeart/2005/8/quickstyle/simple4" qsCatId="simple" csTypeId="urn:microsoft.com/office/officeart/2005/8/colors/accent2_2" csCatId="accent2" phldr="1"/>
      <dgm:spPr/>
    </dgm:pt>
    <dgm:pt modelId="{833C535E-EFA2-48C1-B6C1-2CC6929343D1}">
      <dgm:prSet phldrT="[Texto]" custT="1"/>
      <dgm:spPr/>
      <dgm:t>
        <a:bodyPr/>
        <a:lstStyle/>
        <a:p>
          <a:r>
            <a:rPr lang="pt-BR" sz="1800" b="1" dirty="0"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Symbol" panose="05050102010706020507" pitchFamily="18" charset="2"/>
            </a:rPr>
            <a:t> </a:t>
          </a:r>
          <a:r>
            <a:rPr lang="pt-BR" sz="1800" b="1" dirty="0" err="1"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Symbol" panose="05050102010706020507" pitchFamily="18" charset="2"/>
            </a:rPr>
            <a:t>Citoc</a:t>
          </a:r>
          <a:r>
            <a:rPr lang="pt-BR" sz="1800" b="1" dirty="0"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Symbol" panose="05050102010706020507" pitchFamily="18" charset="2"/>
            </a:rPr>
            <a:t>. pro </a:t>
          </a:r>
          <a:r>
            <a:rPr lang="pt-BR" sz="1800" b="1" dirty="0" err="1"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Symbol" panose="05050102010706020507" pitchFamily="18" charset="2"/>
            </a:rPr>
            <a:t>infl</a:t>
          </a:r>
          <a:endParaRPr lang="pt-BR" sz="1800" b="1" dirty="0">
            <a:solidFill>
              <a:schemeClr val="tx1"/>
            </a:solidFill>
            <a:effectLst/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1277F44F-51A0-4D87-B32A-0A5DAC3BBDA9}" type="parTrans" cxnId="{63B7D404-EE99-4530-A597-F507AFA5CA4B}">
      <dgm:prSet/>
      <dgm:spPr/>
      <dgm:t>
        <a:bodyPr/>
        <a:lstStyle/>
        <a:p>
          <a:endParaRPr lang="pt-BR" sz="1800" b="1">
            <a:solidFill>
              <a:schemeClr val="tx1"/>
            </a:solidFill>
            <a:effectLst/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5C7C8143-940D-492A-99D0-4B23A5B17B97}" type="sibTrans" cxnId="{63B7D404-EE99-4530-A597-F507AFA5CA4B}">
      <dgm:prSet custT="1"/>
      <dgm:spPr/>
      <dgm:t>
        <a:bodyPr/>
        <a:lstStyle/>
        <a:p>
          <a:endParaRPr lang="pt-BR" sz="1800" b="1">
            <a:solidFill>
              <a:schemeClr val="tx1"/>
            </a:solidFill>
            <a:effectLst/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7FA9A89D-2B98-4771-92A0-C997C8969DB9}">
      <dgm:prSet phldrT="[Texto]" custT="1"/>
      <dgm:spPr/>
      <dgm:t>
        <a:bodyPr/>
        <a:lstStyle/>
        <a:p>
          <a:r>
            <a:rPr lang="pt-BR" sz="1800" b="1" dirty="0"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Symbol" panose="05050102010706020507" pitchFamily="18" charset="2"/>
            </a:rPr>
            <a:t> Precursor </a:t>
          </a:r>
          <a:r>
            <a:rPr lang="pt-BR" sz="1800" b="1" dirty="0" err="1"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Symbol" panose="05050102010706020507" pitchFamily="18" charset="2"/>
            </a:rPr>
            <a:t>mielóide</a:t>
          </a:r>
          <a:endParaRPr lang="pt-BR" sz="1800" b="1" dirty="0">
            <a:solidFill>
              <a:schemeClr val="tx1"/>
            </a:solidFill>
            <a:effectLst/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AA1BD838-8A4B-4CE7-A183-D132F9BDE34B}" type="parTrans" cxnId="{2BCF236A-40E6-4E21-AA33-677F1066CA2A}">
      <dgm:prSet/>
      <dgm:spPr/>
      <dgm:t>
        <a:bodyPr/>
        <a:lstStyle/>
        <a:p>
          <a:endParaRPr lang="pt-BR" sz="1800" b="1">
            <a:solidFill>
              <a:schemeClr val="tx1"/>
            </a:solidFill>
            <a:effectLst/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9C50F1D7-AEDD-440F-84E4-13AA05D73D09}" type="sibTrans" cxnId="{2BCF236A-40E6-4E21-AA33-677F1066CA2A}">
      <dgm:prSet custT="1"/>
      <dgm:spPr/>
      <dgm:t>
        <a:bodyPr/>
        <a:lstStyle/>
        <a:p>
          <a:endParaRPr lang="pt-BR" sz="1800" b="1">
            <a:solidFill>
              <a:schemeClr val="tx1"/>
            </a:solidFill>
            <a:effectLst/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A0F17FB2-3BFC-445A-BB35-2D2078FEF171}">
      <dgm:prSet phldrT="[Texto]" custT="1"/>
      <dgm:spPr/>
      <dgm:t>
        <a:bodyPr/>
        <a:lstStyle/>
        <a:p>
          <a:r>
            <a:rPr lang="pt-BR" sz="1800" b="1" dirty="0"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Symbol" panose="05050102010706020507" pitchFamily="18" charset="2"/>
            </a:rPr>
            <a:t> Precursor </a:t>
          </a:r>
          <a:r>
            <a:rPr lang="pt-BR" sz="1800" b="1" dirty="0" err="1"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Symbol" panose="05050102010706020507" pitchFamily="18" charset="2"/>
            </a:rPr>
            <a:t>eritróide</a:t>
          </a:r>
          <a:endParaRPr lang="pt-BR" sz="1800" b="1" dirty="0">
            <a:solidFill>
              <a:schemeClr val="tx1"/>
            </a:solidFill>
            <a:effectLst/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8DE01975-5D5E-4D60-A221-CAD7E7CBDE47}" type="parTrans" cxnId="{EB1F3F31-B57C-408A-8E55-7E536FEB20AA}">
      <dgm:prSet/>
      <dgm:spPr/>
      <dgm:t>
        <a:bodyPr/>
        <a:lstStyle/>
        <a:p>
          <a:endParaRPr lang="pt-BR" sz="1800" b="1">
            <a:solidFill>
              <a:schemeClr val="tx1"/>
            </a:solidFill>
            <a:effectLst/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3CE4B99E-43EB-4478-8499-7AA55515EF12}" type="sibTrans" cxnId="{EB1F3F31-B57C-408A-8E55-7E536FEB20AA}">
      <dgm:prSet custT="1"/>
      <dgm:spPr/>
      <dgm:t>
        <a:bodyPr/>
        <a:lstStyle/>
        <a:p>
          <a:endParaRPr lang="pt-BR" sz="1800" b="1">
            <a:solidFill>
              <a:schemeClr val="tx1"/>
            </a:solidFill>
            <a:effectLst/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186AFDC1-4DEE-4776-89F5-984667BF313B}">
      <dgm:prSet phldrT="[Texto]" custT="1"/>
      <dgm:spPr/>
      <dgm:t>
        <a:bodyPr/>
        <a:lstStyle/>
        <a:p>
          <a:pPr>
            <a:spcAft>
              <a:spcPts val="0"/>
            </a:spcAft>
          </a:pPr>
          <a:r>
            <a:rPr lang="pt-BR" sz="1800" b="1" dirty="0"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Symbol" panose="05050102010706020507" pitchFamily="18" charset="2"/>
            </a:rPr>
            <a:t> Macrófago = </a:t>
          </a:r>
          <a:r>
            <a:rPr lang="pt-BR" sz="1800" b="1" dirty="0" err="1"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Symbol" panose="05050102010706020507" pitchFamily="18" charset="2"/>
            </a:rPr>
            <a:t>eritrofagocitose</a:t>
          </a:r>
          <a:endParaRPr lang="pt-BR" sz="1800" b="1" dirty="0">
            <a:solidFill>
              <a:schemeClr val="tx1"/>
            </a:solidFill>
            <a:effectLst/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  <a:sym typeface="Symbol" panose="05050102010706020507" pitchFamily="18" charset="2"/>
          </a:endParaRPr>
        </a:p>
      </dgm:t>
    </dgm:pt>
    <dgm:pt modelId="{962E0E16-84E0-4D01-BDAF-4D95058AADF2}" type="parTrans" cxnId="{A231A203-2684-4043-9E43-73A627BCF04F}">
      <dgm:prSet/>
      <dgm:spPr/>
      <dgm:t>
        <a:bodyPr/>
        <a:lstStyle/>
        <a:p>
          <a:endParaRPr lang="pt-BR" sz="1800" b="1">
            <a:solidFill>
              <a:schemeClr val="tx1"/>
            </a:solidFill>
            <a:effectLst/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CA187DD1-B868-4F2B-A8A6-94F03AD76D80}" type="sibTrans" cxnId="{A231A203-2684-4043-9E43-73A627BCF04F}">
      <dgm:prSet custT="1"/>
      <dgm:spPr/>
      <dgm:t>
        <a:bodyPr/>
        <a:lstStyle/>
        <a:p>
          <a:endParaRPr lang="pt-BR" sz="1800" b="1">
            <a:solidFill>
              <a:schemeClr val="tx1"/>
            </a:solidFill>
            <a:effectLst/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76563A51-2205-444E-9E27-9B84A539C8A1}">
      <dgm:prSet phldrT="[Texto]" custT="1"/>
      <dgm:spPr/>
      <dgm:t>
        <a:bodyPr/>
        <a:lstStyle/>
        <a:p>
          <a:r>
            <a:rPr lang="pt-BR" sz="1800" b="1" dirty="0"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Symbol" panose="05050102010706020507" pitchFamily="18" charset="2"/>
            </a:rPr>
            <a:t>= reduz t1/2 eritrócito</a:t>
          </a:r>
        </a:p>
      </dgm:t>
    </dgm:pt>
    <dgm:pt modelId="{EF36E681-91D0-4E25-B4A4-4D609E57A3AE}" type="parTrans" cxnId="{7355D068-FF2C-46D1-BCB0-9A42D73F293A}">
      <dgm:prSet/>
      <dgm:spPr/>
      <dgm:t>
        <a:bodyPr/>
        <a:lstStyle/>
        <a:p>
          <a:endParaRPr lang="pt-BR" sz="1800" b="1">
            <a:solidFill>
              <a:schemeClr val="tx1"/>
            </a:solidFill>
            <a:effectLst/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8F701453-1904-4CB1-9871-62BFCFA7D4DA}" type="sibTrans" cxnId="{7355D068-FF2C-46D1-BCB0-9A42D73F293A}">
      <dgm:prSet/>
      <dgm:spPr/>
      <dgm:t>
        <a:bodyPr/>
        <a:lstStyle/>
        <a:p>
          <a:endParaRPr lang="pt-BR" sz="1800" b="1">
            <a:solidFill>
              <a:schemeClr val="tx1"/>
            </a:solidFill>
            <a:effectLst/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26DBD47A-20A1-4189-A7C1-745FD05D3275}" type="pres">
      <dgm:prSet presAssocID="{731F8108-AD77-4A92-8AAF-B2FBABC6C2E9}" presName="Name0" presStyleCnt="0">
        <dgm:presLayoutVars>
          <dgm:dir/>
          <dgm:resizeHandles val="exact"/>
        </dgm:presLayoutVars>
      </dgm:prSet>
      <dgm:spPr/>
    </dgm:pt>
    <dgm:pt modelId="{1F1E88E6-368F-4D0A-8C13-53F27635FD0C}" type="pres">
      <dgm:prSet presAssocID="{833C535E-EFA2-48C1-B6C1-2CC6929343D1}" presName="node" presStyleLbl="node1" presStyleIdx="0" presStyleCnt="5">
        <dgm:presLayoutVars>
          <dgm:bulletEnabled val="1"/>
        </dgm:presLayoutVars>
      </dgm:prSet>
      <dgm:spPr/>
    </dgm:pt>
    <dgm:pt modelId="{3228D40F-9AB4-4E5E-ADBC-55DFFB62D348}" type="pres">
      <dgm:prSet presAssocID="{5C7C8143-940D-492A-99D0-4B23A5B17B97}" presName="sibTrans" presStyleLbl="sibTrans2D1" presStyleIdx="0" presStyleCnt="4"/>
      <dgm:spPr/>
    </dgm:pt>
    <dgm:pt modelId="{0F4CB2F3-C6CB-42CD-B4A1-0E5DFF24539A}" type="pres">
      <dgm:prSet presAssocID="{5C7C8143-940D-492A-99D0-4B23A5B17B97}" presName="connectorText" presStyleLbl="sibTrans2D1" presStyleIdx="0" presStyleCnt="4"/>
      <dgm:spPr/>
    </dgm:pt>
    <dgm:pt modelId="{05DE8295-3415-42F0-9917-8BEB1D2E0EE4}" type="pres">
      <dgm:prSet presAssocID="{7FA9A89D-2B98-4771-92A0-C997C8969DB9}" presName="node" presStyleLbl="node1" presStyleIdx="1" presStyleCnt="5">
        <dgm:presLayoutVars>
          <dgm:bulletEnabled val="1"/>
        </dgm:presLayoutVars>
      </dgm:prSet>
      <dgm:spPr/>
    </dgm:pt>
    <dgm:pt modelId="{482A5880-92C1-43C8-AA48-005C6385920A}" type="pres">
      <dgm:prSet presAssocID="{9C50F1D7-AEDD-440F-84E4-13AA05D73D09}" presName="sibTrans" presStyleLbl="sibTrans2D1" presStyleIdx="1" presStyleCnt="4"/>
      <dgm:spPr/>
    </dgm:pt>
    <dgm:pt modelId="{1E561350-9B54-4129-ADA5-17596772339A}" type="pres">
      <dgm:prSet presAssocID="{9C50F1D7-AEDD-440F-84E4-13AA05D73D09}" presName="connectorText" presStyleLbl="sibTrans2D1" presStyleIdx="1" presStyleCnt="4"/>
      <dgm:spPr/>
    </dgm:pt>
    <dgm:pt modelId="{F2364762-F824-45C2-981A-022469399E4B}" type="pres">
      <dgm:prSet presAssocID="{A0F17FB2-3BFC-445A-BB35-2D2078FEF171}" presName="node" presStyleLbl="node1" presStyleIdx="2" presStyleCnt="5">
        <dgm:presLayoutVars>
          <dgm:bulletEnabled val="1"/>
        </dgm:presLayoutVars>
      </dgm:prSet>
      <dgm:spPr/>
    </dgm:pt>
    <dgm:pt modelId="{C8F13B3A-825B-44DE-B0D5-9A70EBA02A84}" type="pres">
      <dgm:prSet presAssocID="{3CE4B99E-43EB-4478-8499-7AA55515EF12}" presName="sibTrans" presStyleLbl="sibTrans2D1" presStyleIdx="2" presStyleCnt="4"/>
      <dgm:spPr/>
    </dgm:pt>
    <dgm:pt modelId="{2860A48F-1B34-4688-A3F1-52B8DFA90C08}" type="pres">
      <dgm:prSet presAssocID="{3CE4B99E-43EB-4478-8499-7AA55515EF12}" presName="connectorText" presStyleLbl="sibTrans2D1" presStyleIdx="2" presStyleCnt="4"/>
      <dgm:spPr/>
    </dgm:pt>
    <dgm:pt modelId="{E67F3CA1-13BA-4AF4-9A8C-2F4A0037FD0D}" type="pres">
      <dgm:prSet presAssocID="{186AFDC1-4DEE-4776-89F5-984667BF313B}" presName="node" presStyleLbl="node1" presStyleIdx="3" presStyleCnt="5" custScaleX="119729">
        <dgm:presLayoutVars>
          <dgm:bulletEnabled val="1"/>
        </dgm:presLayoutVars>
      </dgm:prSet>
      <dgm:spPr/>
    </dgm:pt>
    <dgm:pt modelId="{68CBB729-F89D-42A0-AEBE-1C3762327A58}" type="pres">
      <dgm:prSet presAssocID="{CA187DD1-B868-4F2B-A8A6-94F03AD76D80}" presName="sibTrans" presStyleLbl="sibTrans2D1" presStyleIdx="3" presStyleCnt="4"/>
      <dgm:spPr/>
    </dgm:pt>
    <dgm:pt modelId="{0CBD6B85-E5AC-4E34-ADE2-D2CB6C03E454}" type="pres">
      <dgm:prSet presAssocID="{CA187DD1-B868-4F2B-A8A6-94F03AD76D80}" presName="connectorText" presStyleLbl="sibTrans2D1" presStyleIdx="3" presStyleCnt="4"/>
      <dgm:spPr/>
    </dgm:pt>
    <dgm:pt modelId="{B77C00B8-27A2-4B25-959F-D65AA52E83FF}" type="pres">
      <dgm:prSet presAssocID="{76563A51-2205-444E-9E27-9B84A539C8A1}" presName="node" presStyleLbl="node1" presStyleIdx="4" presStyleCnt="5">
        <dgm:presLayoutVars>
          <dgm:bulletEnabled val="1"/>
        </dgm:presLayoutVars>
      </dgm:prSet>
      <dgm:spPr/>
    </dgm:pt>
  </dgm:ptLst>
  <dgm:cxnLst>
    <dgm:cxn modelId="{A2539503-27B0-456D-81F5-52AF504EE969}" type="presOf" srcId="{3CE4B99E-43EB-4478-8499-7AA55515EF12}" destId="{2860A48F-1B34-4688-A3F1-52B8DFA90C08}" srcOrd="1" destOrd="0" presId="urn:microsoft.com/office/officeart/2005/8/layout/process1"/>
    <dgm:cxn modelId="{A231A203-2684-4043-9E43-73A627BCF04F}" srcId="{731F8108-AD77-4A92-8AAF-B2FBABC6C2E9}" destId="{186AFDC1-4DEE-4776-89F5-984667BF313B}" srcOrd="3" destOrd="0" parTransId="{962E0E16-84E0-4D01-BDAF-4D95058AADF2}" sibTransId="{CA187DD1-B868-4F2B-A8A6-94F03AD76D80}"/>
    <dgm:cxn modelId="{63B7D404-EE99-4530-A597-F507AFA5CA4B}" srcId="{731F8108-AD77-4A92-8AAF-B2FBABC6C2E9}" destId="{833C535E-EFA2-48C1-B6C1-2CC6929343D1}" srcOrd="0" destOrd="0" parTransId="{1277F44F-51A0-4D87-B32A-0A5DAC3BBDA9}" sibTransId="{5C7C8143-940D-492A-99D0-4B23A5B17B97}"/>
    <dgm:cxn modelId="{FD3D140F-635E-4CD2-A265-E327AF0F8784}" type="presOf" srcId="{CA187DD1-B868-4F2B-A8A6-94F03AD76D80}" destId="{68CBB729-F89D-42A0-AEBE-1C3762327A58}" srcOrd="0" destOrd="0" presId="urn:microsoft.com/office/officeart/2005/8/layout/process1"/>
    <dgm:cxn modelId="{9D283A18-C2D2-4BD1-B1F5-5A456E8740F2}" type="presOf" srcId="{833C535E-EFA2-48C1-B6C1-2CC6929343D1}" destId="{1F1E88E6-368F-4D0A-8C13-53F27635FD0C}" srcOrd="0" destOrd="0" presId="urn:microsoft.com/office/officeart/2005/8/layout/process1"/>
    <dgm:cxn modelId="{C91F391D-50B7-4A7F-918F-E4E91C18FD23}" type="presOf" srcId="{5C7C8143-940D-492A-99D0-4B23A5B17B97}" destId="{0F4CB2F3-C6CB-42CD-B4A1-0E5DFF24539A}" srcOrd="1" destOrd="0" presId="urn:microsoft.com/office/officeart/2005/8/layout/process1"/>
    <dgm:cxn modelId="{2E87931F-EA84-4C56-B6EE-4AB48364B20D}" type="presOf" srcId="{9C50F1D7-AEDD-440F-84E4-13AA05D73D09}" destId="{1E561350-9B54-4129-ADA5-17596772339A}" srcOrd="1" destOrd="0" presId="urn:microsoft.com/office/officeart/2005/8/layout/process1"/>
    <dgm:cxn modelId="{EB1F3F31-B57C-408A-8E55-7E536FEB20AA}" srcId="{731F8108-AD77-4A92-8AAF-B2FBABC6C2E9}" destId="{A0F17FB2-3BFC-445A-BB35-2D2078FEF171}" srcOrd="2" destOrd="0" parTransId="{8DE01975-5D5E-4D60-A221-CAD7E7CBDE47}" sibTransId="{3CE4B99E-43EB-4478-8499-7AA55515EF12}"/>
    <dgm:cxn modelId="{15C31C34-4AD5-4B70-B262-0E96EAB46019}" type="presOf" srcId="{7FA9A89D-2B98-4771-92A0-C997C8969DB9}" destId="{05DE8295-3415-42F0-9917-8BEB1D2E0EE4}" srcOrd="0" destOrd="0" presId="urn:microsoft.com/office/officeart/2005/8/layout/process1"/>
    <dgm:cxn modelId="{69109042-1C06-4FAA-9283-92B2339B9B30}" type="presOf" srcId="{CA187DD1-B868-4F2B-A8A6-94F03AD76D80}" destId="{0CBD6B85-E5AC-4E34-ADE2-D2CB6C03E454}" srcOrd="1" destOrd="0" presId="urn:microsoft.com/office/officeart/2005/8/layout/process1"/>
    <dgm:cxn modelId="{9987DD67-A637-4864-9CAB-D6CED19B0C93}" type="presOf" srcId="{76563A51-2205-444E-9E27-9B84A539C8A1}" destId="{B77C00B8-27A2-4B25-959F-D65AA52E83FF}" srcOrd="0" destOrd="0" presId="urn:microsoft.com/office/officeart/2005/8/layout/process1"/>
    <dgm:cxn modelId="{7355D068-FF2C-46D1-BCB0-9A42D73F293A}" srcId="{731F8108-AD77-4A92-8AAF-B2FBABC6C2E9}" destId="{76563A51-2205-444E-9E27-9B84A539C8A1}" srcOrd="4" destOrd="0" parTransId="{EF36E681-91D0-4E25-B4A4-4D609E57A3AE}" sibTransId="{8F701453-1904-4CB1-9871-62BFCFA7D4DA}"/>
    <dgm:cxn modelId="{2BCF236A-40E6-4E21-AA33-677F1066CA2A}" srcId="{731F8108-AD77-4A92-8AAF-B2FBABC6C2E9}" destId="{7FA9A89D-2B98-4771-92A0-C997C8969DB9}" srcOrd="1" destOrd="0" parTransId="{AA1BD838-8A4B-4CE7-A183-D132F9BDE34B}" sibTransId="{9C50F1D7-AEDD-440F-84E4-13AA05D73D09}"/>
    <dgm:cxn modelId="{770AD86B-6978-4E86-8C4F-07F208D9A9B0}" type="presOf" srcId="{731F8108-AD77-4A92-8AAF-B2FBABC6C2E9}" destId="{26DBD47A-20A1-4189-A7C1-745FD05D3275}" srcOrd="0" destOrd="0" presId="urn:microsoft.com/office/officeart/2005/8/layout/process1"/>
    <dgm:cxn modelId="{B5F56F55-B811-446B-9507-A649AF6BBA2A}" type="presOf" srcId="{3CE4B99E-43EB-4478-8499-7AA55515EF12}" destId="{C8F13B3A-825B-44DE-B0D5-9A70EBA02A84}" srcOrd="0" destOrd="0" presId="urn:microsoft.com/office/officeart/2005/8/layout/process1"/>
    <dgm:cxn modelId="{AFD4A987-247C-426B-9B92-58E48DB0041D}" type="presOf" srcId="{9C50F1D7-AEDD-440F-84E4-13AA05D73D09}" destId="{482A5880-92C1-43C8-AA48-005C6385920A}" srcOrd="0" destOrd="0" presId="urn:microsoft.com/office/officeart/2005/8/layout/process1"/>
    <dgm:cxn modelId="{F13534B5-7304-4491-9122-4947D56EDE8F}" type="presOf" srcId="{186AFDC1-4DEE-4776-89F5-984667BF313B}" destId="{E67F3CA1-13BA-4AF4-9A8C-2F4A0037FD0D}" srcOrd="0" destOrd="0" presId="urn:microsoft.com/office/officeart/2005/8/layout/process1"/>
    <dgm:cxn modelId="{933048B5-9ED5-421F-BD3F-FE8D1BC501F8}" type="presOf" srcId="{5C7C8143-940D-492A-99D0-4B23A5B17B97}" destId="{3228D40F-9AB4-4E5E-ADBC-55DFFB62D348}" srcOrd="0" destOrd="0" presId="urn:microsoft.com/office/officeart/2005/8/layout/process1"/>
    <dgm:cxn modelId="{656BDEF3-1C02-4F63-8E09-8DD0FDB78653}" type="presOf" srcId="{A0F17FB2-3BFC-445A-BB35-2D2078FEF171}" destId="{F2364762-F824-45C2-981A-022469399E4B}" srcOrd="0" destOrd="0" presId="urn:microsoft.com/office/officeart/2005/8/layout/process1"/>
    <dgm:cxn modelId="{EB3C787C-DE30-4BDD-B72E-86491F04FEA0}" type="presParOf" srcId="{26DBD47A-20A1-4189-A7C1-745FD05D3275}" destId="{1F1E88E6-368F-4D0A-8C13-53F27635FD0C}" srcOrd="0" destOrd="0" presId="urn:microsoft.com/office/officeart/2005/8/layout/process1"/>
    <dgm:cxn modelId="{039FA6B5-5827-4316-960F-08AC47F1EF0D}" type="presParOf" srcId="{26DBD47A-20A1-4189-A7C1-745FD05D3275}" destId="{3228D40F-9AB4-4E5E-ADBC-55DFFB62D348}" srcOrd="1" destOrd="0" presId="urn:microsoft.com/office/officeart/2005/8/layout/process1"/>
    <dgm:cxn modelId="{8DEFEF0B-A08B-45E8-8C35-E98652C15AF8}" type="presParOf" srcId="{3228D40F-9AB4-4E5E-ADBC-55DFFB62D348}" destId="{0F4CB2F3-C6CB-42CD-B4A1-0E5DFF24539A}" srcOrd="0" destOrd="0" presId="urn:microsoft.com/office/officeart/2005/8/layout/process1"/>
    <dgm:cxn modelId="{8126A3B0-CB9C-432E-AD90-7BD9F9EA840D}" type="presParOf" srcId="{26DBD47A-20A1-4189-A7C1-745FD05D3275}" destId="{05DE8295-3415-42F0-9917-8BEB1D2E0EE4}" srcOrd="2" destOrd="0" presId="urn:microsoft.com/office/officeart/2005/8/layout/process1"/>
    <dgm:cxn modelId="{83B70753-2FC6-4E2B-9EB9-460EB22AA795}" type="presParOf" srcId="{26DBD47A-20A1-4189-A7C1-745FD05D3275}" destId="{482A5880-92C1-43C8-AA48-005C6385920A}" srcOrd="3" destOrd="0" presId="urn:microsoft.com/office/officeart/2005/8/layout/process1"/>
    <dgm:cxn modelId="{C0B64C0F-B605-4C53-9652-4329D5913041}" type="presParOf" srcId="{482A5880-92C1-43C8-AA48-005C6385920A}" destId="{1E561350-9B54-4129-ADA5-17596772339A}" srcOrd="0" destOrd="0" presId="urn:microsoft.com/office/officeart/2005/8/layout/process1"/>
    <dgm:cxn modelId="{44453871-8476-4BC6-90EA-1ED041476D51}" type="presParOf" srcId="{26DBD47A-20A1-4189-A7C1-745FD05D3275}" destId="{F2364762-F824-45C2-981A-022469399E4B}" srcOrd="4" destOrd="0" presId="urn:microsoft.com/office/officeart/2005/8/layout/process1"/>
    <dgm:cxn modelId="{F2DA354A-B457-4023-8118-15BC6DAF58FE}" type="presParOf" srcId="{26DBD47A-20A1-4189-A7C1-745FD05D3275}" destId="{C8F13B3A-825B-44DE-B0D5-9A70EBA02A84}" srcOrd="5" destOrd="0" presId="urn:microsoft.com/office/officeart/2005/8/layout/process1"/>
    <dgm:cxn modelId="{0688E86F-D12C-4837-BAAD-5C5E194D278A}" type="presParOf" srcId="{C8F13B3A-825B-44DE-B0D5-9A70EBA02A84}" destId="{2860A48F-1B34-4688-A3F1-52B8DFA90C08}" srcOrd="0" destOrd="0" presId="urn:microsoft.com/office/officeart/2005/8/layout/process1"/>
    <dgm:cxn modelId="{4008AF0F-71EC-43EE-87F1-110A5A17C1E7}" type="presParOf" srcId="{26DBD47A-20A1-4189-A7C1-745FD05D3275}" destId="{E67F3CA1-13BA-4AF4-9A8C-2F4A0037FD0D}" srcOrd="6" destOrd="0" presId="urn:microsoft.com/office/officeart/2005/8/layout/process1"/>
    <dgm:cxn modelId="{0713723E-8A7A-4E4E-8321-77B05BE8422A}" type="presParOf" srcId="{26DBD47A-20A1-4189-A7C1-745FD05D3275}" destId="{68CBB729-F89D-42A0-AEBE-1C3762327A58}" srcOrd="7" destOrd="0" presId="urn:microsoft.com/office/officeart/2005/8/layout/process1"/>
    <dgm:cxn modelId="{92261C2E-7479-4D4F-A360-19A53B18166E}" type="presParOf" srcId="{68CBB729-F89D-42A0-AEBE-1C3762327A58}" destId="{0CBD6B85-E5AC-4E34-ADE2-D2CB6C03E454}" srcOrd="0" destOrd="0" presId="urn:microsoft.com/office/officeart/2005/8/layout/process1"/>
    <dgm:cxn modelId="{55970D29-2F6E-4ABC-9672-5727F92416B5}" type="presParOf" srcId="{26DBD47A-20A1-4189-A7C1-745FD05D3275}" destId="{B77C00B8-27A2-4B25-959F-D65AA52E83FF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1DE0C93-6D9A-4071-B3D3-457C04430448}" type="doc">
      <dgm:prSet loTypeId="urn:microsoft.com/office/officeart/2005/8/layout/default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pt-BR"/>
        </a:p>
      </dgm:t>
    </dgm:pt>
    <dgm:pt modelId="{EE272411-BB3B-4F95-A908-8C0D74957C27}">
      <dgm:prSet phldrT="[Texto]" custT="1"/>
      <dgm:spPr/>
      <dgm:t>
        <a:bodyPr/>
        <a:lstStyle/>
        <a:p>
          <a:r>
            <a:rPr lang="pt-BR" sz="8800" dirty="0"/>
            <a:t>Sim</a:t>
          </a:r>
        </a:p>
      </dgm:t>
    </dgm:pt>
    <dgm:pt modelId="{2EC688C2-9D4F-4BCF-9275-B608D84F4BA6}" type="parTrans" cxnId="{D09AFD56-1C0E-43F3-99C2-24C0C7916C6F}">
      <dgm:prSet/>
      <dgm:spPr/>
      <dgm:t>
        <a:bodyPr/>
        <a:lstStyle/>
        <a:p>
          <a:endParaRPr lang="pt-BR" sz="3200"/>
        </a:p>
      </dgm:t>
    </dgm:pt>
    <dgm:pt modelId="{B3505265-6391-4B2E-A305-0428C5C5A2AA}" type="sibTrans" cxnId="{D09AFD56-1C0E-43F3-99C2-24C0C7916C6F}">
      <dgm:prSet/>
      <dgm:spPr/>
      <dgm:t>
        <a:bodyPr/>
        <a:lstStyle/>
        <a:p>
          <a:endParaRPr lang="pt-BR" sz="3200"/>
        </a:p>
      </dgm:t>
    </dgm:pt>
    <dgm:pt modelId="{B8AC39F1-B053-4BAE-97E4-BA22A520BC89}">
      <dgm:prSet phldrT="[Texto]" custT="1"/>
      <dgm:spPr/>
      <dgm:t>
        <a:bodyPr/>
        <a:lstStyle/>
        <a:p>
          <a:r>
            <a:rPr lang="pt-BR" sz="8800" dirty="0">
              <a:solidFill>
                <a:schemeClr val="tx1"/>
              </a:solidFill>
            </a:rPr>
            <a:t>Não</a:t>
          </a:r>
        </a:p>
      </dgm:t>
    </dgm:pt>
    <dgm:pt modelId="{4D763B74-4A47-4C1E-8670-424BADBE00D2}" type="parTrans" cxnId="{811BAA76-5C4F-4283-8895-8FE5BDDA79B7}">
      <dgm:prSet/>
      <dgm:spPr/>
      <dgm:t>
        <a:bodyPr/>
        <a:lstStyle/>
        <a:p>
          <a:endParaRPr lang="pt-BR" sz="3200"/>
        </a:p>
      </dgm:t>
    </dgm:pt>
    <dgm:pt modelId="{8DF1793A-79C1-49E5-8435-791CF1843858}" type="sibTrans" cxnId="{811BAA76-5C4F-4283-8895-8FE5BDDA79B7}">
      <dgm:prSet/>
      <dgm:spPr/>
      <dgm:t>
        <a:bodyPr/>
        <a:lstStyle/>
        <a:p>
          <a:endParaRPr lang="pt-BR" sz="3200"/>
        </a:p>
      </dgm:t>
    </dgm:pt>
    <dgm:pt modelId="{CE9D76E1-3A75-4915-9012-869F01AB2C9A}" type="pres">
      <dgm:prSet presAssocID="{51DE0C93-6D9A-4071-B3D3-457C04430448}" presName="diagram" presStyleCnt="0">
        <dgm:presLayoutVars>
          <dgm:dir/>
          <dgm:resizeHandles val="exact"/>
        </dgm:presLayoutVars>
      </dgm:prSet>
      <dgm:spPr/>
    </dgm:pt>
    <dgm:pt modelId="{D69EC552-D715-4408-B41B-AA425F936543}" type="pres">
      <dgm:prSet presAssocID="{EE272411-BB3B-4F95-A908-8C0D74957C27}" presName="node" presStyleLbl="node1" presStyleIdx="0" presStyleCnt="2">
        <dgm:presLayoutVars>
          <dgm:bulletEnabled val="1"/>
        </dgm:presLayoutVars>
      </dgm:prSet>
      <dgm:spPr/>
    </dgm:pt>
    <dgm:pt modelId="{CC7D5D48-7169-4342-A61E-3957BDC1518D}" type="pres">
      <dgm:prSet presAssocID="{B3505265-6391-4B2E-A305-0428C5C5A2AA}" presName="sibTrans" presStyleCnt="0"/>
      <dgm:spPr/>
    </dgm:pt>
    <dgm:pt modelId="{EC97202E-139C-49BC-B22E-5D7035C7C42C}" type="pres">
      <dgm:prSet presAssocID="{B8AC39F1-B053-4BAE-97E4-BA22A520BC89}" presName="node" presStyleLbl="node1" presStyleIdx="1" presStyleCnt="2">
        <dgm:presLayoutVars>
          <dgm:bulletEnabled val="1"/>
        </dgm:presLayoutVars>
      </dgm:prSet>
      <dgm:spPr/>
    </dgm:pt>
  </dgm:ptLst>
  <dgm:cxnLst>
    <dgm:cxn modelId="{D2145B09-FD68-435C-B88F-3C79330D0B50}" type="presOf" srcId="{51DE0C93-6D9A-4071-B3D3-457C04430448}" destId="{CE9D76E1-3A75-4915-9012-869F01AB2C9A}" srcOrd="0" destOrd="0" presId="urn:microsoft.com/office/officeart/2005/8/layout/default"/>
    <dgm:cxn modelId="{811BAA76-5C4F-4283-8895-8FE5BDDA79B7}" srcId="{51DE0C93-6D9A-4071-B3D3-457C04430448}" destId="{B8AC39F1-B053-4BAE-97E4-BA22A520BC89}" srcOrd="1" destOrd="0" parTransId="{4D763B74-4A47-4C1E-8670-424BADBE00D2}" sibTransId="{8DF1793A-79C1-49E5-8435-791CF1843858}"/>
    <dgm:cxn modelId="{D09AFD56-1C0E-43F3-99C2-24C0C7916C6F}" srcId="{51DE0C93-6D9A-4071-B3D3-457C04430448}" destId="{EE272411-BB3B-4F95-A908-8C0D74957C27}" srcOrd="0" destOrd="0" parTransId="{2EC688C2-9D4F-4BCF-9275-B608D84F4BA6}" sibTransId="{B3505265-6391-4B2E-A305-0428C5C5A2AA}"/>
    <dgm:cxn modelId="{91E65EB8-B7D1-4E14-A953-543AF118C21E}" type="presOf" srcId="{B8AC39F1-B053-4BAE-97E4-BA22A520BC89}" destId="{EC97202E-139C-49BC-B22E-5D7035C7C42C}" srcOrd="0" destOrd="0" presId="urn:microsoft.com/office/officeart/2005/8/layout/default"/>
    <dgm:cxn modelId="{1CB548C8-D7D2-4691-B75C-B388874A39BA}" type="presOf" srcId="{EE272411-BB3B-4F95-A908-8C0D74957C27}" destId="{D69EC552-D715-4408-B41B-AA425F936543}" srcOrd="0" destOrd="0" presId="urn:microsoft.com/office/officeart/2005/8/layout/default"/>
    <dgm:cxn modelId="{1C7BBF5F-1151-4A56-85A5-A12418D35C0D}" type="presParOf" srcId="{CE9D76E1-3A75-4915-9012-869F01AB2C9A}" destId="{D69EC552-D715-4408-B41B-AA425F936543}" srcOrd="0" destOrd="0" presId="urn:microsoft.com/office/officeart/2005/8/layout/default"/>
    <dgm:cxn modelId="{44D98A33-AD35-4831-A6D9-8081FADF4914}" type="presParOf" srcId="{CE9D76E1-3A75-4915-9012-869F01AB2C9A}" destId="{CC7D5D48-7169-4342-A61E-3957BDC1518D}" srcOrd="1" destOrd="0" presId="urn:microsoft.com/office/officeart/2005/8/layout/default"/>
    <dgm:cxn modelId="{5AB41EF2-5FD9-442C-BB03-70B117C3BBB4}" type="presParOf" srcId="{CE9D76E1-3A75-4915-9012-869F01AB2C9A}" destId="{EC97202E-139C-49BC-B22E-5D7035C7C42C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B47FFDF-32A8-4B47-B004-3244DB0E5C53}" type="doc">
      <dgm:prSet loTypeId="urn:microsoft.com/office/officeart/2005/8/layout/process1" loCatId="process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pt-BR"/>
        </a:p>
      </dgm:t>
    </dgm:pt>
    <dgm:pt modelId="{F4A34CB4-9094-4F83-9731-E6BE6CD0A01B}">
      <dgm:prSet phldrT="[Texto]"/>
      <dgm:spPr/>
      <dgm:t>
        <a:bodyPr/>
        <a:lstStyle/>
        <a:p>
          <a:r>
            <a:rPr lang="pt-BR" dirty="0">
              <a:solidFill>
                <a:schemeClr val="tx1"/>
              </a:solidFill>
            </a:rPr>
            <a:t>Homens</a:t>
          </a:r>
        </a:p>
      </dgm:t>
    </dgm:pt>
    <dgm:pt modelId="{A56E3906-459F-4E51-80CF-1E63825759D7}" type="parTrans" cxnId="{4800A930-547E-4F2D-9A80-0874FBE7D529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29FB860C-59BA-4A62-9BBA-530A280D5150}" type="sibTrans" cxnId="{4800A930-547E-4F2D-9A80-0874FBE7D529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B4EE7D46-0DCE-4B5B-A8C0-3BCB068542EE}">
      <dgm:prSet/>
      <dgm:spPr/>
      <dgm:t>
        <a:bodyPr/>
        <a:lstStyle/>
        <a:p>
          <a:r>
            <a:rPr lang="pt-BR" dirty="0">
              <a:solidFill>
                <a:schemeClr val="tx1"/>
              </a:solidFill>
              <a:sym typeface="Symbol" panose="05050102010706020507" pitchFamily="18" charset="2"/>
            </a:rPr>
            <a:t> </a:t>
          </a:r>
          <a:r>
            <a:rPr lang="pt-BR" dirty="0">
              <a:solidFill>
                <a:schemeClr val="tx1"/>
              </a:solidFill>
            </a:rPr>
            <a:t>hepcidina</a:t>
          </a:r>
        </a:p>
      </dgm:t>
    </dgm:pt>
    <dgm:pt modelId="{142D7F7D-7EF1-4BA0-B369-0DBEE91625A1}" type="parTrans" cxnId="{ACAE9E7A-F617-40E8-B9F0-ADA9F4C4196E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01BB214A-622D-4880-A746-1C67AC97A87C}" type="sibTrans" cxnId="{ACAE9E7A-F617-40E8-B9F0-ADA9F4C4196E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A0C928BC-57F3-4BB3-8EEE-E921C99F96B8}">
      <dgm:prSet/>
      <dgm:spPr/>
      <dgm:t>
        <a:bodyPr/>
        <a:lstStyle/>
        <a:p>
          <a:r>
            <a:rPr lang="pt-BR" dirty="0">
              <a:solidFill>
                <a:schemeClr val="tx1"/>
              </a:solidFill>
            </a:rPr>
            <a:t>Dose dependente</a:t>
          </a:r>
        </a:p>
      </dgm:t>
    </dgm:pt>
    <dgm:pt modelId="{9C5A2C47-6A92-463C-A31B-86DCAC162E5A}" type="parTrans" cxnId="{34E0B387-58F6-4B40-9CE6-86B1CB0F77FA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235F35AD-C29F-40F2-8611-FE03066BC23E}" type="sibTrans" cxnId="{34E0B387-58F6-4B40-9CE6-86B1CB0F77FA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4B8D35AB-66F6-43C2-BD00-B2CC03F91F95}">
      <dgm:prSet/>
      <dgm:spPr/>
      <dgm:t>
        <a:bodyPr/>
        <a:lstStyle/>
        <a:p>
          <a:r>
            <a:rPr lang="pt-BR" dirty="0">
              <a:solidFill>
                <a:schemeClr val="tx1"/>
              </a:solidFill>
              <a:sym typeface="Symbol" panose="05050102010706020507" pitchFamily="18" charset="2"/>
            </a:rPr>
            <a:t></a:t>
          </a:r>
          <a:r>
            <a:rPr lang="pt-BR" dirty="0">
              <a:solidFill>
                <a:schemeClr val="tx1"/>
              </a:solidFill>
            </a:rPr>
            <a:t> Hemoglobina</a:t>
          </a:r>
        </a:p>
      </dgm:t>
    </dgm:pt>
    <dgm:pt modelId="{3F58F4A4-15AA-4F34-A15E-F2D67133F5C1}" type="parTrans" cxnId="{7EF58ECA-1C0B-4864-BA1D-17335C06090D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EC8159C1-2CC6-410D-BF32-36A393A8B7B5}" type="sibTrans" cxnId="{7EF58ECA-1C0B-4864-BA1D-17335C06090D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6F912355-FA58-45A0-93F9-D8597F2128F0}" type="pres">
      <dgm:prSet presAssocID="{6B47FFDF-32A8-4B47-B004-3244DB0E5C53}" presName="Name0" presStyleCnt="0">
        <dgm:presLayoutVars>
          <dgm:dir/>
          <dgm:resizeHandles val="exact"/>
        </dgm:presLayoutVars>
      </dgm:prSet>
      <dgm:spPr/>
    </dgm:pt>
    <dgm:pt modelId="{C6B3EC5B-FFB2-450C-8428-811946565464}" type="pres">
      <dgm:prSet presAssocID="{F4A34CB4-9094-4F83-9731-E6BE6CD0A01B}" presName="node" presStyleLbl="node1" presStyleIdx="0" presStyleCnt="4">
        <dgm:presLayoutVars>
          <dgm:bulletEnabled val="1"/>
        </dgm:presLayoutVars>
      </dgm:prSet>
      <dgm:spPr/>
    </dgm:pt>
    <dgm:pt modelId="{A3454606-4AC2-4571-8928-87951E6270D2}" type="pres">
      <dgm:prSet presAssocID="{29FB860C-59BA-4A62-9BBA-530A280D5150}" presName="sibTrans" presStyleLbl="sibTrans2D1" presStyleIdx="0" presStyleCnt="3"/>
      <dgm:spPr/>
    </dgm:pt>
    <dgm:pt modelId="{DABEA811-9376-4FE7-AC11-804AAD31CD5B}" type="pres">
      <dgm:prSet presAssocID="{29FB860C-59BA-4A62-9BBA-530A280D5150}" presName="connectorText" presStyleLbl="sibTrans2D1" presStyleIdx="0" presStyleCnt="3"/>
      <dgm:spPr/>
    </dgm:pt>
    <dgm:pt modelId="{CC91C084-DA78-4EE4-A9DD-D82A086F28D9}" type="pres">
      <dgm:prSet presAssocID="{B4EE7D46-0DCE-4B5B-A8C0-3BCB068542EE}" presName="node" presStyleLbl="node1" presStyleIdx="1" presStyleCnt="4">
        <dgm:presLayoutVars>
          <dgm:bulletEnabled val="1"/>
        </dgm:presLayoutVars>
      </dgm:prSet>
      <dgm:spPr/>
    </dgm:pt>
    <dgm:pt modelId="{B084CEFB-F36A-4D29-B5A5-B272EA6941F0}" type="pres">
      <dgm:prSet presAssocID="{01BB214A-622D-4880-A746-1C67AC97A87C}" presName="sibTrans" presStyleLbl="sibTrans2D1" presStyleIdx="1" presStyleCnt="3"/>
      <dgm:spPr/>
    </dgm:pt>
    <dgm:pt modelId="{5816C166-0AC1-4D9F-9D45-E8B7CF15AE17}" type="pres">
      <dgm:prSet presAssocID="{01BB214A-622D-4880-A746-1C67AC97A87C}" presName="connectorText" presStyleLbl="sibTrans2D1" presStyleIdx="1" presStyleCnt="3"/>
      <dgm:spPr/>
    </dgm:pt>
    <dgm:pt modelId="{F9B97538-D549-4C40-A339-CF2592F19904}" type="pres">
      <dgm:prSet presAssocID="{A0C928BC-57F3-4BB3-8EEE-E921C99F96B8}" presName="node" presStyleLbl="node1" presStyleIdx="2" presStyleCnt="4">
        <dgm:presLayoutVars>
          <dgm:bulletEnabled val="1"/>
        </dgm:presLayoutVars>
      </dgm:prSet>
      <dgm:spPr/>
    </dgm:pt>
    <dgm:pt modelId="{46F0AAE5-170D-407E-8787-2B49CBADF343}" type="pres">
      <dgm:prSet presAssocID="{235F35AD-C29F-40F2-8611-FE03066BC23E}" presName="sibTrans" presStyleLbl="sibTrans2D1" presStyleIdx="2" presStyleCnt="3"/>
      <dgm:spPr/>
    </dgm:pt>
    <dgm:pt modelId="{E58E466A-5050-4AFD-AB84-84828D94EF17}" type="pres">
      <dgm:prSet presAssocID="{235F35AD-C29F-40F2-8611-FE03066BC23E}" presName="connectorText" presStyleLbl="sibTrans2D1" presStyleIdx="2" presStyleCnt="3"/>
      <dgm:spPr/>
    </dgm:pt>
    <dgm:pt modelId="{4DB93BA3-7C6A-44C5-9990-183B2D21EDF0}" type="pres">
      <dgm:prSet presAssocID="{4B8D35AB-66F6-43C2-BD00-B2CC03F91F95}" presName="node" presStyleLbl="node1" presStyleIdx="3" presStyleCnt="4">
        <dgm:presLayoutVars>
          <dgm:bulletEnabled val="1"/>
        </dgm:presLayoutVars>
      </dgm:prSet>
      <dgm:spPr/>
    </dgm:pt>
  </dgm:ptLst>
  <dgm:cxnLst>
    <dgm:cxn modelId="{A6DB410F-8FDB-439D-9A75-FBA5A3E41936}" type="presOf" srcId="{235F35AD-C29F-40F2-8611-FE03066BC23E}" destId="{E58E466A-5050-4AFD-AB84-84828D94EF17}" srcOrd="1" destOrd="0" presId="urn:microsoft.com/office/officeart/2005/8/layout/process1"/>
    <dgm:cxn modelId="{4800A930-547E-4F2D-9A80-0874FBE7D529}" srcId="{6B47FFDF-32A8-4B47-B004-3244DB0E5C53}" destId="{F4A34CB4-9094-4F83-9731-E6BE6CD0A01B}" srcOrd="0" destOrd="0" parTransId="{A56E3906-459F-4E51-80CF-1E63825759D7}" sibTransId="{29FB860C-59BA-4A62-9BBA-530A280D5150}"/>
    <dgm:cxn modelId="{128BCA62-E135-4F63-848F-B7F654B2EA83}" type="presOf" srcId="{A0C928BC-57F3-4BB3-8EEE-E921C99F96B8}" destId="{F9B97538-D549-4C40-A339-CF2592F19904}" srcOrd="0" destOrd="0" presId="urn:microsoft.com/office/officeart/2005/8/layout/process1"/>
    <dgm:cxn modelId="{6185B64B-4AA0-42A8-A1AA-BC0712B8600C}" type="presOf" srcId="{29FB860C-59BA-4A62-9BBA-530A280D5150}" destId="{A3454606-4AC2-4571-8928-87951E6270D2}" srcOrd="0" destOrd="0" presId="urn:microsoft.com/office/officeart/2005/8/layout/process1"/>
    <dgm:cxn modelId="{ACAE9E7A-F617-40E8-B9F0-ADA9F4C4196E}" srcId="{6B47FFDF-32A8-4B47-B004-3244DB0E5C53}" destId="{B4EE7D46-0DCE-4B5B-A8C0-3BCB068542EE}" srcOrd="1" destOrd="0" parTransId="{142D7F7D-7EF1-4BA0-B369-0DBEE91625A1}" sibTransId="{01BB214A-622D-4880-A746-1C67AC97A87C}"/>
    <dgm:cxn modelId="{07BA3987-C132-48A7-B3AB-5428622269BF}" type="presOf" srcId="{B4EE7D46-0DCE-4B5B-A8C0-3BCB068542EE}" destId="{CC91C084-DA78-4EE4-A9DD-D82A086F28D9}" srcOrd="0" destOrd="0" presId="urn:microsoft.com/office/officeart/2005/8/layout/process1"/>
    <dgm:cxn modelId="{34E0B387-58F6-4B40-9CE6-86B1CB0F77FA}" srcId="{6B47FFDF-32A8-4B47-B004-3244DB0E5C53}" destId="{A0C928BC-57F3-4BB3-8EEE-E921C99F96B8}" srcOrd="2" destOrd="0" parTransId="{9C5A2C47-6A92-463C-A31B-86DCAC162E5A}" sibTransId="{235F35AD-C29F-40F2-8611-FE03066BC23E}"/>
    <dgm:cxn modelId="{EAE8F5AC-1A1C-45B8-A92D-CD087F6EB274}" type="presOf" srcId="{01BB214A-622D-4880-A746-1C67AC97A87C}" destId="{5816C166-0AC1-4D9F-9D45-E8B7CF15AE17}" srcOrd="1" destOrd="0" presId="urn:microsoft.com/office/officeart/2005/8/layout/process1"/>
    <dgm:cxn modelId="{475A2FAE-752D-4800-80F2-1484B423D4EF}" type="presOf" srcId="{4B8D35AB-66F6-43C2-BD00-B2CC03F91F95}" destId="{4DB93BA3-7C6A-44C5-9990-183B2D21EDF0}" srcOrd="0" destOrd="0" presId="urn:microsoft.com/office/officeart/2005/8/layout/process1"/>
    <dgm:cxn modelId="{0BBE5BB1-A843-403C-9580-FB1D5E8EC153}" type="presOf" srcId="{29FB860C-59BA-4A62-9BBA-530A280D5150}" destId="{DABEA811-9376-4FE7-AC11-804AAD31CD5B}" srcOrd="1" destOrd="0" presId="urn:microsoft.com/office/officeart/2005/8/layout/process1"/>
    <dgm:cxn modelId="{28439EB8-4410-4F21-8E9C-75E215B8C88A}" type="presOf" srcId="{6B47FFDF-32A8-4B47-B004-3244DB0E5C53}" destId="{6F912355-FA58-45A0-93F9-D8597F2128F0}" srcOrd="0" destOrd="0" presId="urn:microsoft.com/office/officeart/2005/8/layout/process1"/>
    <dgm:cxn modelId="{7EF58ECA-1C0B-4864-BA1D-17335C06090D}" srcId="{6B47FFDF-32A8-4B47-B004-3244DB0E5C53}" destId="{4B8D35AB-66F6-43C2-BD00-B2CC03F91F95}" srcOrd="3" destOrd="0" parTransId="{3F58F4A4-15AA-4F34-A15E-F2D67133F5C1}" sibTransId="{EC8159C1-2CC6-410D-BF32-36A393A8B7B5}"/>
    <dgm:cxn modelId="{626724E6-49B7-402A-9562-5604016038FB}" type="presOf" srcId="{F4A34CB4-9094-4F83-9731-E6BE6CD0A01B}" destId="{C6B3EC5B-FFB2-450C-8428-811946565464}" srcOrd="0" destOrd="0" presId="urn:microsoft.com/office/officeart/2005/8/layout/process1"/>
    <dgm:cxn modelId="{EE1190E9-89FC-49E8-8199-3E657E2C3A94}" type="presOf" srcId="{235F35AD-C29F-40F2-8611-FE03066BC23E}" destId="{46F0AAE5-170D-407E-8787-2B49CBADF343}" srcOrd="0" destOrd="0" presId="urn:microsoft.com/office/officeart/2005/8/layout/process1"/>
    <dgm:cxn modelId="{E401F6F1-76AF-4298-8247-970F0E4EE8D0}" type="presOf" srcId="{01BB214A-622D-4880-A746-1C67AC97A87C}" destId="{B084CEFB-F36A-4D29-B5A5-B272EA6941F0}" srcOrd="0" destOrd="0" presId="urn:microsoft.com/office/officeart/2005/8/layout/process1"/>
    <dgm:cxn modelId="{543151BC-D612-48D5-A267-200CA88823D6}" type="presParOf" srcId="{6F912355-FA58-45A0-93F9-D8597F2128F0}" destId="{C6B3EC5B-FFB2-450C-8428-811946565464}" srcOrd="0" destOrd="0" presId="urn:microsoft.com/office/officeart/2005/8/layout/process1"/>
    <dgm:cxn modelId="{33671842-32A9-41AB-A2D3-902585F810F3}" type="presParOf" srcId="{6F912355-FA58-45A0-93F9-D8597F2128F0}" destId="{A3454606-4AC2-4571-8928-87951E6270D2}" srcOrd="1" destOrd="0" presId="urn:microsoft.com/office/officeart/2005/8/layout/process1"/>
    <dgm:cxn modelId="{0A473A9E-BC7B-4146-8089-C5595E0730EC}" type="presParOf" srcId="{A3454606-4AC2-4571-8928-87951E6270D2}" destId="{DABEA811-9376-4FE7-AC11-804AAD31CD5B}" srcOrd="0" destOrd="0" presId="urn:microsoft.com/office/officeart/2005/8/layout/process1"/>
    <dgm:cxn modelId="{F34457A5-4FCD-4B9A-B8A6-AA0244C9CA6C}" type="presParOf" srcId="{6F912355-FA58-45A0-93F9-D8597F2128F0}" destId="{CC91C084-DA78-4EE4-A9DD-D82A086F28D9}" srcOrd="2" destOrd="0" presId="urn:microsoft.com/office/officeart/2005/8/layout/process1"/>
    <dgm:cxn modelId="{DA587C42-B4A7-46CF-A408-2E996E07F515}" type="presParOf" srcId="{6F912355-FA58-45A0-93F9-D8597F2128F0}" destId="{B084CEFB-F36A-4D29-B5A5-B272EA6941F0}" srcOrd="3" destOrd="0" presId="urn:microsoft.com/office/officeart/2005/8/layout/process1"/>
    <dgm:cxn modelId="{6BC9C713-C241-4756-81F8-18AE6E61354D}" type="presParOf" srcId="{B084CEFB-F36A-4D29-B5A5-B272EA6941F0}" destId="{5816C166-0AC1-4D9F-9D45-E8B7CF15AE17}" srcOrd="0" destOrd="0" presId="urn:microsoft.com/office/officeart/2005/8/layout/process1"/>
    <dgm:cxn modelId="{6CD815D9-16AD-41FF-B900-43BD78E7A240}" type="presParOf" srcId="{6F912355-FA58-45A0-93F9-D8597F2128F0}" destId="{F9B97538-D549-4C40-A339-CF2592F19904}" srcOrd="4" destOrd="0" presId="urn:microsoft.com/office/officeart/2005/8/layout/process1"/>
    <dgm:cxn modelId="{BDB62BA3-CF0C-4F3B-A1D3-24FF7C507393}" type="presParOf" srcId="{6F912355-FA58-45A0-93F9-D8597F2128F0}" destId="{46F0AAE5-170D-407E-8787-2B49CBADF343}" srcOrd="5" destOrd="0" presId="urn:microsoft.com/office/officeart/2005/8/layout/process1"/>
    <dgm:cxn modelId="{443B0AE4-C7A9-41D8-BEEC-04219BCDFDEA}" type="presParOf" srcId="{46F0AAE5-170D-407E-8787-2B49CBADF343}" destId="{E58E466A-5050-4AFD-AB84-84828D94EF17}" srcOrd="0" destOrd="0" presId="urn:microsoft.com/office/officeart/2005/8/layout/process1"/>
    <dgm:cxn modelId="{9749E0FF-8910-4CA7-81CA-692C1267324D}" type="presParOf" srcId="{6F912355-FA58-45A0-93F9-D8597F2128F0}" destId="{4DB93BA3-7C6A-44C5-9990-183B2D21EDF0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B47FFDF-32A8-4B47-B004-3244DB0E5C53}" type="doc">
      <dgm:prSet loTypeId="urn:microsoft.com/office/officeart/2005/8/layout/process1" loCatId="process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pt-BR"/>
        </a:p>
      </dgm:t>
    </dgm:pt>
    <dgm:pt modelId="{F4A34CB4-9094-4F83-9731-E6BE6CD0A01B}">
      <dgm:prSet phldrT="[Texto]"/>
      <dgm:spPr/>
      <dgm:t>
        <a:bodyPr/>
        <a:lstStyle/>
        <a:p>
          <a:r>
            <a:rPr lang="pt-BR" dirty="0">
              <a:solidFill>
                <a:schemeClr val="tx1"/>
              </a:solidFill>
            </a:rPr>
            <a:t>Mulheres</a:t>
          </a:r>
        </a:p>
      </dgm:t>
    </dgm:pt>
    <dgm:pt modelId="{A56E3906-459F-4E51-80CF-1E63825759D7}" type="parTrans" cxnId="{4800A930-547E-4F2D-9A80-0874FBE7D529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29FB860C-59BA-4A62-9BBA-530A280D5150}" type="sibTrans" cxnId="{4800A930-547E-4F2D-9A80-0874FBE7D529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4B8D35AB-66F6-43C2-BD00-B2CC03F91F95}">
      <dgm:prSet/>
      <dgm:spPr/>
      <dgm:t>
        <a:bodyPr/>
        <a:lstStyle/>
        <a:p>
          <a:r>
            <a:rPr lang="pt-BR" dirty="0">
              <a:solidFill>
                <a:schemeClr val="tx1"/>
              </a:solidFill>
              <a:sym typeface="Symbol" panose="05050102010706020507" pitchFamily="18" charset="2"/>
            </a:rPr>
            <a:t></a:t>
          </a:r>
          <a:r>
            <a:rPr lang="pt-BR" dirty="0">
              <a:solidFill>
                <a:schemeClr val="tx1"/>
              </a:solidFill>
            </a:rPr>
            <a:t> Hepcidina</a:t>
          </a:r>
        </a:p>
      </dgm:t>
    </dgm:pt>
    <dgm:pt modelId="{3F58F4A4-15AA-4F34-A15E-F2D67133F5C1}" type="parTrans" cxnId="{7EF58ECA-1C0B-4864-BA1D-17335C06090D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EC8159C1-2CC6-410D-BF32-36A393A8B7B5}" type="sibTrans" cxnId="{7EF58ECA-1C0B-4864-BA1D-17335C06090D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6F912355-FA58-45A0-93F9-D8597F2128F0}" type="pres">
      <dgm:prSet presAssocID="{6B47FFDF-32A8-4B47-B004-3244DB0E5C53}" presName="Name0" presStyleCnt="0">
        <dgm:presLayoutVars>
          <dgm:dir/>
          <dgm:resizeHandles val="exact"/>
        </dgm:presLayoutVars>
      </dgm:prSet>
      <dgm:spPr/>
    </dgm:pt>
    <dgm:pt modelId="{C6B3EC5B-FFB2-450C-8428-811946565464}" type="pres">
      <dgm:prSet presAssocID="{F4A34CB4-9094-4F83-9731-E6BE6CD0A01B}" presName="node" presStyleLbl="node1" presStyleIdx="0" presStyleCnt="2">
        <dgm:presLayoutVars>
          <dgm:bulletEnabled val="1"/>
        </dgm:presLayoutVars>
      </dgm:prSet>
      <dgm:spPr/>
    </dgm:pt>
    <dgm:pt modelId="{A3454606-4AC2-4571-8928-87951E6270D2}" type="pres">
      <dgm:prSet presAssocID="{29FB860C-59BA-4A62-9BBA-530A280D5150}" presName="sibTrans" presStyleLbl="sibTrans2D1" presStyleIdx="0" presStyleCnt="1"/>
      <dgm:spPr/>
    </dgm:pt>
    <dgm:pt modelId="{DABEA811-9376-4FE7-AC11-804AAD31CD5B}" type="pres">
      <dgm:prSet presAssocID="{29FB860C-59BA-4A62-9BBA-530A280D5150}" presName="connectorText" presStyleLbl="sibTrans2D1" presStyleIdx="0" presStyleCnt="1"/>
      <dgm:spPr/>
    </dgm:pt>
    <dgm:pt modelId="{4DB93BA3-7C6A-44C5-9990-183B2D21EDF0}" type="pres">
      <dgm:prSet presAssocID="{4B8D35AB-66F6-43C2-BD00-B2CC03F91F95}" presName="node" presStyleLbl="node1" presStyleIdx="1" presStyleCnt="2">
        <dgm:presLayoutVars>
          <dgm:bulletEnabled val="1"/>
        </dgm:presLayoutVars>
      </dgm:prSet>
      <dgm:spPr/>
    </dgm:pt>
  </dgm:ptLst>
  <dgm:cxnLst>
    <dgm:cxn modelId="{4800A930-547E-4F2D-9A80-0874FBE7D529}" srcId="{6B47FFDF-32A8-4B47-B004-3244DB0E5C53}" destId="{F4A34CB4-9094-4F83-9731-E6BE6CD0A01B}" srcOrd="0" destOrd="0" parTransId="{A56E3906-459F-4E51-80CF-1E63825759D7}" sibTransId="{29FB860C-59BA-4A62-9BBA-530A280D5150}"/>
    <dgm:cxn modelId="{6185B64B-4AA0-42A8-A1AA-BC0712B8600C}" type="presOf" srcId="{29FB860C-59BA-4A62-9BBA-530A280D5150}" destId="{A3454606-4AC2-4571-8928-87951E6270D2}" srcOrd="0" destOrd="0" presId="urn:microsoft.com/office/officeart/2005/8/layout/process1"/>
    <dgm:cxn modelId="{475A2FAE-752D-4800-80F2-1484B423D4EF}" type="presOf" srcId="{4B8D35AB-66F6-43C2-BD00-B2CC03F91F95}" destId="{4DB93BA3-7C6A-44C5-9990-183B2D21EDF0}" srcOrd="0" destOrd="0" presId="urn:microsoft.com/office/officeart/2005/8/layout/process1"/>
    <dgm:cxn modelId="{0BBE5BB1-A843-403C-9580-FB1D5E8EC153}" type="presOf" srcId="{29FB860C-59BA-4A62-9BBA-530A280D5150}" destId="{DABEA811-9376-4FE7-AC11-804AAD31CD5B}" srcOrd="1" destOrd="0" presId="urn:microsoft.com/office/officeart/2005/8/layout/process1"/>
    <dgm:cxn modelId="{28439EB8-4410-4F21-8E9C-75E215B8C88A}" type="presOf" srcId="{6B47FFDF-32A8-4B47-B004-3244DB0E5C53}" destId="{6F912355-FA58-45A0-93F9-D8597F2128F0}" srcOrd="0" destOrd="0" presId="urn:microsoft.com/office/officeart/2005/8/layout/process1"/>
    <dgm:cxn modelId="{7EF58ECA-1C0B-4864-BA1D-17335C06090D}" srcId="{6B47FFDF-32A8-4B47-B004-3244DB0E5C53}" destId="{4B8D35AB-66F6-43C2-BD00-B2CC03F91F95}" srcOrd="1" destOrd="0" parTransId="{3F58F4A4-15AA-4F34-A15E-F2D67133F5C1}" sibTransId="{EC8159C1-2CC6-410D-BF32-36A393A8B7B5}"/>
    <dgm:cxn modelId="{626724E6-49B7-402A-9562-5604016038FB}" type="presOf" srcId="{F4A34CB4-9094-4F83-9731-E6BE6CD0A01B}" destId="{C6B3EC5B-FFB2-450C-8428-811946565464}" srcOrd="0" destOrd="0" presId="urn:microsoft.com/office/officeart/2005/8/layout/process1"/>
    <dgm:cxn modelId="{543151BC-D612-48D5-A267-200CA88823D6}" type="presParOf" srcId="{6F912355-FA58-45A0-93F9-D8597F2128F0}" destId="{C6B3EC5B-FFB2-450C-8428-811946565464}" srcOrd="0" destOrd="0" presId="urn:microsoft.com/office/officeart/2005/8/layout/process1"/>
    <dgm:cxn modelId="{33671842-32A9-41AB-A2D3-902585F810F3}" type="presParOf" srcId="{6F912355-FA58-45A0-93F9-D8597F2128F0}" destId="{A3454606-4AC2-4571-8928-87951E6270D2}" srcOrd="1" destOrd="0" presId="urn:microsoft.com/office/officeart/2005/8/layout/process1"/>
    <dgm:cxn modelId="{0A473A9E-BC7B-4146-8089-C5595E0730EC}" type="presParOf" srcId="{A3454606-4AC2-4571-8928-87951E6270D2}" destId="{DABEA811-9376-4FE7-AC11-804AAD31CD5B}" srcOrd="0" destOrd="0" presId="urn:microsoft.com/office/officeart/2005/8/layout/process1"/>
    <dgm:cxn modelId="{9749E0FF-8910-4CA7-81CA-692C1267324D}" type="presParOf" srcId="{6F912355-FA58-45A0-93F9-D8597F2128F0}" destId="{4DB93BA3-7C6A-44C5-9990-183B2D21EDF0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3790F37-323E-44F4-95D4-CE7D62F47DD7}" type="doc">
      <dgm:prSet loTypeId="urn:microsoft.com/office/officeart/2008/layout/RadialCluster" loCatId="cycle" qsTypeId="urn:microsoft.com/office/officeart/2005/8/quickstyle/simple4" qsCatId="simple" csTypeId="urn:microsoft.com/office/officeart/2005/8/colors/accent2_4" csCatId="accent2" phldr="1"/>
      <dgm:spPr/>
      <dgm:t>
        <a:bodyPr/>
        <a:lstStyle/>
        <a:p>
          <a:endParaRPr lang="pt-BR"/>
        </a:p>
      </dgm:t>
    </dgm:pt>
    <dgm:pt modelId="{48690D0C-93AE-4350-B9B2-9F922E11E9A5}">
      <dgm:prSet phldrT="[Texto]"/>
      <dgm:spPr/>
      <dgm:t>
        <a:bodyPr/>
        <a:lstStyle/>
        <a:p>
          <a:r>
            <a:rPr lang="pt-BR" b="1">
              <a:solidFill>
                <a:schemeClr val="tx1"/>
              </a:solidFill>
              <a:sym typeface="Symbol" panose="05050102010706020507" pitchFamily="18" charset="2"/>
            </a:rPr>
            <a:t> D3</a:t>
          </a:r>
          <a:endParaRPr lang="pt-BR" b="1" dirty="0">
            <a:solidFill>
              <a:schemeClr val="tx1"/>
            </a:solidFill>
          </a:endParaRPr>
        </a:p>
      </dgm:t>
    </dgm:pt>
    <dgm:pt modelId="{B9919A9B-A535-442F-B671-8692F9071B26}" type="parTrans" cxnId="{283BC908-E906-48D2-9F7B-B7ACDAAEF618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08A10C73-AA1A-4B14-9D76-B9D213D8C5AB}" type="sibTrans" cxnId="{283BC908-E906-48D2-9F7B-B7ACDAAEF618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BBDF5F12-40C4-41B9-95F2-6477CCD0D099}">
      <dgm:prSet/>
      <dgm:spPr/>
      <dgm:t>
        <a:bodyPr/>
        <a:lstStyle/>
        <a:p>
          <a:r>
            <a:rPr lang="pt-BR" b="1">
              <a:solidFill>
                <a:schemeClr val="tx1"/>
              </a:solidFill>
              <a:sym typeface="Symbol" panose="05050102010706020507" pitchFamily="18" charset="2"/>
            </a:rPr>
            <a:t> </a:t>
          </a:r>
          <a:r>
            <a:rPr lang="pt-BR" b="1">
              <a:solidFill>
                <a:schemeClr val="tx1"/>
              </a:solidFill>
            </a:rPr>
            <a:t> ferro sérico</a:t>
          </a:r>
          <a:endParaRPr lang="pt-BR" b="1" dirty="0">
            <a:solidFill>
              <a:schemeClr val="tx1"/>
            </a:solidFill>
          </a:endParaRPr>
        </a:p>
      </dgm:t>
    </dgm:pt>
    <dgm:pt modelId="{81710BE8-D5FD-4BD5-AD7F-E9E4145BF17D}" type="parTrans" cxnId="{8EF73872-D6A6-431B-B815-94F488CACDA6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BD44E088-1EA7-484E-AB1C-DAB257F4DA47}" type="sibTrans" cxnId="{8EF73872-D6A6-431B-B815-94F488CACDA6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4C408C97-93BC-4FD8-9228-446B32987174}">
      <dgm:prSet/>
      <dgm:spPr/>
      <dgm:t>
        <a:bodyPr/>
        <a:lstStyle/>
        <a:p>
          <a:r>
            <a:rPr lang="pt-BR" b="1">
              <a:solidFill>
                <a:schemeClr val="tx1"/>
              </a:solidFill>
              <a:sym typeface="Symbol" panose="05050102010706020507" pitchFamily="18" charset="2"/>
            </a:rPr>
            <a:t> </a:t>
          </a:r>
          <a:r>
            <a:rPr lang="pt-BR" b="1">
              <a:solidFill>
                <a:schemeClr val="tx1"/>
              </a:solidFill>
            </a:rPr>
            <a:t>Hemoglobina</a:t>
          </a:r>
          <a:endParaRPr lang="pt-BR" b="1" dirty="0">
            <a:solidFill>
              <a:schemeClr val="tx1"/>
            </a:solidFill>
          </a:endParaRPr>
        </a:p>
      </dgm:t>
    </dgm:pt>
    <dgm:pt modelId="{1EA9070B-77C0-47B1-A003-EB8E091AE824}" type="parTrans" cxnId="{01F085FD-4D4B-41A6-850C-64B9F3AD3545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D540F51F-F378-4AF0-9854-85E55B4C8DAD}" type="sibTrans" cxnId="{01F085FD-4D4B-41A6-850C-64B9F3AD3545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57473E59-B443-4476-B373-3CABA1690EE0}">
      <dgm:prSet/>
      <dgm:spPr/>
      <dgm:t>
        <a:bodyPr/>
        <a:lstStyle/>
        <a:p>
          <a:r>
            <a:rPr lang="pt-BR" b="1">
              <a:solidFill>
                <a:schemeClr val="tx1"/>
              </a:solidFill>
              <a:sym typeface="Symbol" panose="05050102010706020507" pitchFamily="18" charset="2"/>
            </a:rPr>
            <a:t> </a:t>
          </a:r>
          <a:r>
            <a:rPr lang="pt-BR" b="1">
              <a:solidFill>
                <a:schemeClr val="tx1"/>
              </a:solidFill>
            </a:rPr>
            <a:t>hematócrito</a:t>
          </a:r>
          <a:endParaRPr lang="pt-BR" b="1" dirty="0">
            <a:solidFill>
              <a:schemeClr val="tx1"/>
            </a:solidFill>
          </a:endParaRPr>
        </a:p>
      </dgm:t>
    </dgm:pt>
    <dgm:pt modelId="{E30D43B7-0854-4B1F-89BD-11EE289855FF}" type="parTrans" cxnId="{3C39D224-E9C5-4045-B633-D912C3907365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6A1EC1CB-3ECC-4F75-AD52-5F996930104C}" type="sibTrans" cxnId="{3C39D224-E9C5-4045-B633-D912C3907365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A7CD2DC4-AC53-469C-B3B4-5B7F9FF9A0A4}">
      <dgm:prSet/>
      <dgm:spPr/>
      <dgm:t>
        <a:bodyPr/>
        <a:lstStyle/>
        <a:p>
          <a:r>
            <a:rPr lang="pt-BR" b="1">
              <a:solidFill>
                <a:schemeClr val="tx1"/>
              </a:solidFill>
              <a:sym typeface="Symbol" panose="05050102010706020507" pitchFamily="18" charset="2"/>
            </a:rPr>
            <a:t> </a:t>
          </a:r>
          <a:r>
            <a:rPr lang="pt-BR" b="1">
              <a:solidFill>
                <a:schemeClr val="tx1"/>
              </a:solidFill>
            </a:rPr>
            <a:t>eritrócitos</a:t>
          </a:r>
          <a:endParaRPr lang="pt-BR" b="1" dirty="0">
            <a:solidFill>
              <a:schemeClr val="tx1"/>
            </a:solidFill>
          </a:endParaRPr>
        </a:p>
      </dgm:t>
    </dgm:pt>
    <dgm:pt modelId="{0997D385-6195-49BC-83CA-FD0CFAEDFE26}" type="parTrans" cxnId="{8CA463F3-4F2F-4413-9B13-F513D5DA0827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14F1970B-D674-4735-AF0F-FCFCEDD034B3}" type="sibTrans" cxnId="{8CA463F3-4F2F-4413-9B13-F513D5DA0827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87CA5BC5-BCC2-4D9F-8BBF-3A7FCB6951F7}">
      <dgm:prSet/>
      <dgm:spPr/>
      <dgm:t>
        <a:bodyPr/>
        <a:lstStyle/>
        <a:p>
          <a:r>
            <a:rPr lang="pt-BR" b="1">
              <a:solidFill>
                <a:schemeClr val="tx1"/>
              </a:solidFill>
              <a:sym typeface="Symbol" panose="05050102010706020507" pitchFamily="18" charset="2"/>
            </a:rPr>
            <a:t></a:t>
          </a:r>
          <a:r>
            <a:rPr lang="pt-BR" b="1">
              <a:solidFill>
                <a:schemeClr val="tx1"/>
              </a:solidFill>
            </a:rPr>
            <a:t> ferritina</a:t>
          </a:r>
          <a:endParaRPr lang="pt-BR" b="1" dirty="0">
            <a:solidFill>
              <a:schemeClr val="tx1"/>
            </a:solidFill>
          </a:endParaRPr>
        </a:p>
      </dgm:t>
    </dgm:pt>
    <dgm:pt modelId="{EF4037FC-749D-4C8C-AAC6-75A445AD99FA}" type="parTrans" cxnId="{9BAE77F9-5315-4BDF-90CD-269BAE2C0628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57CCEFAD-D14F-4AA4-977C-CB56FA01D362}" type="sibTrans" cxnId="{9BAE77F9-5315-4BDF-90CD-269BAE2C0628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5E670435-5756-46DE-A395-09CC8C96A276}">
      <dgm:prSet/>
      <dgm:spPr/>
      <dgm:t>
        <a:bodyPr/>
        <a:lstStyle/>
        <a:p>
          <a:r>
            <a:rPr lang="pt-BR" b="1" dirty="0">
              <a:solidFill>
                <a:schemeClr val="tx1"/>
              </a:solidFill>
              <a:sym typeface="Symbol" panose="05050102010706020507" pitchFamily="18" charset="2"/>
            </a:rPr>
            <a:t> P</a:t>
          </a:r>
          <a:r>
            <a:rPr lang="pt-BR" b="1" dirty="0">
              <a:solidFill>
                <a:schemeClr val="tx1"/>
              </a:solidFill>
            </a:rPr>
            <a:t>CR us.</a:t>
          </a:r>
        </a:p>
      </dgm:t>
    </dgm:pt>
    <dgm:pt modelId="{3D455B8D-CDD9-4D65-818E-28DD72358334}" type="parTrans" cxnId="{86D71F3B-80A3-429C-9B02-E80057C5CF6F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F60A9428-B5C3-4CD8-9847-FA37D0A873AD}" type="sibTrans" cxnId="{86D71F3B-80A3-429C-9B02-E80057C5CF6F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09EABFD3-2279-493C-A1B3-9EF0B1CAC225}" type="pres">
      <dgm:prSet presAssocID="{83790F37-323E-44F4-95D4-CE7D62F47DD7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6C94DEBA-C247-4E3B-8CE2-B14A3F567E5B}" type="pres">
      <dgm:prSet presAssocID="{48690D0C-93AE-4350-B9B2-9F922E11E9A5}" presName="singleCycle" presStyleCnt="0"/>
      <dgm:spPr/>
    </dgm:pt>
    <dgm:pt modelId="{A4C660A1-CA05-43B8-839F-6F7079BAD394}" type="pres">
      <dgm:prSet presAssocID="{48690D0C-93AE-4350-B9B2-9F922E11E9A5}" presName="singleCenter" presStyleLbl="node1" presStyleIdx="0" presStyleCnt="7" custScaleY="60461">
        <dgm:presLayoutVars>
          <dgm:chMax val="7"/>
          <dgm:chPref val="7"/>
        </dgm:presLayoutVars>
      </dgm:prSet>
      <dgm:spPr/>
    </dgm:pt>
    <dgm:pt modelId="{B97EFED0-AEF9-4285-9076-4E38709D27B2}" type="pres">
      <dgm:prSet presAssocID="{81710BE8-D5FD-4BD5-AD7F-E9E4145BF17D}" presName="Name56" presStyleLbl="parChTrans1D2" presStyleIdx="0" presStyleCnt="6"/>
      <dgm:spPr/>
    </dgm:pt>
    <dgm:pt modelId="{6F35C0F5-D319-4958-9DE2-EFC4F7CC7A21}" type="pres">
      <dgm:prSet presAssocID="{BBDF5F12-40C4-41B9-95F2-6477CCD0D099}" presName="text0" presStyleLbl="node1" presStyleIdx="1" presStyleCnt="7" custScaleX="185227">
        <dgm:presLayoutVars>
          <dgm:bulletEnabled val="1"/>
        </dgm:presLayoutVars>
      </dgm:prSet>
      <dgm:spPr/>
    </dgm:pt>
    <dgm:pt modelId="{66ED1235-D188-425F-8370-0463443E5C7E}" type="pres">
      <dgm:prSet presAssocID="{1EA9070B-77C0-47B1-A003-EB8E091AE824}" presName="Name56" presStyleLbl="parChTrans1D2" presStyleIdx="1" presStyleCnt="6"/>
      <dgm:spPr/>
    </dgm:pt>
    <dgm:pt modelId="{66C30CC2-C87C-463F-A650-C9DF02777897}" type="pres">
      <dgm:prSet presAssocID="{4C408C97-93BC-4FD8-9228-446B32987174}" presName="text0" presStyleLbl="node1" presStyleIdx="2" presStyleCnt="7" custScaleX="196050">
        <dgm:presLayoutVars>
          <dgm:bulletEnabled val="1"/>
        </dgm:presLayoutVars>
      </dgm:prSet>
      <dgm:spPr/>
    </dgm:pt>
    <dgm:pt modelId="{F3C12F13-6EA6-4F01-80E1-78F28900174F}" type="pres">
      <dgm:prSet presAssocID="{E30D43B7-0854-4B1F-89BD-11EE289855FF}" presName="Name56" presStyleLbl="parChTrans1D2" presStyleIdx="2" presStyleCnt="6"/>
      <dgm:spPr/>
    </dgm:pt>
    <dgm:pt modelId="{DCE759C5-4F57-400F-9BCB-ABB628AEC0BD}" type="pres">
      <dgm:prSet presAssocID="{57473E59-B443-4476-B373-3CABA1690EE0}" presName="text0" presStyleLbl="node1" presStyleIdx="3" presStyleCnt="7" custScaleX="173243">
        <dgm:presLayoutVars>
          <dgm:bulletEnabled val="1"/>
        </dgm:presLayoutVars>
      </dgm:prSet>
      <dgm:spPr/>
    </dgm:pt>
    <dgm:pt modelId="{F16FA6EE-D2E8-4310-98AF-20171783D4D0}" type="pres">
      <dgm:prSet presAssocID="{0997D385-6195-49BC-83CA-FD0CFAEDFE26}" presName="Name56" presStyleLbl="parChTrans1D2" presStyleIdx="3" presStyleCnt="6"/>
      <dgm:spPr/>
    </dgm:pt>
    <dgm:pt modelId="{04FE91D5-8759-423B-BE13-CB900974F1A4}" type="pres">
      <dgm:prSet presAssocID="{A7CD2DC4-AC53-469C-B3B4-5B7F9FF9A0A4}" presName="text0" presStyleLbl="node1" presStyleIdx="4" presStyleCnt="7" custScaleX="230796">
        <dgm:presLayoutVars>
          <dgm:bulletEnabled val="1"/>
        </dgm:presLayoutVars>
      </dgm:prSet>
      <dgm:spPr/>
    </dgm:pt>
    <dgm:pt modelId="{D2457058-DA0C-4B53-BAAE-53D4A326DBDC}" type="pres">
      <dgm:prSet presAssocID="{EF4037FC-749D-4C8C-AAC6-75A445AD99FA}" presName="Name56" presStyleLbl="parChTrans1D2" presStyleIdx="4" presStyleCnt="6"/>
      <dgm:spPr/>
    </dgm:pt>
    <dgm:pt modelId="{7B206437-2448-4465-875A-1A50AF3F8382}" type="pres">
      <dgm:prSet presAssocID="{87CA5BC5-BCC2-4D9F-8BBF-3A7FCB6951F7}" presName="text0" presStyleLbl="node1" presStyleIdx="5" presStyleCnt="7" custScaleX="163799">
        <dgm:presLayoutVars>
          <dgm:bulletEnabled val="1"/>
        </dgm:presLayoutVars>
      </dgm:prSet>
      <dgm:spPr/>
    </dgm:pt>
    <dgm:pt modelId="{804F5B04-8250-4191-9728-01F6F906C4D5}" type="pres">
      <dgm:prSet presAssocID="{3D455B8D-CDD9-4D65-818E-28DD72358334}" presName="Name56" presStyleLbl="parChTrans1D2" presStyleIdx="5" presStyleCnt="6"/>
      <dgm:spPr/>
    </dgm:pt>
    <dgm:pt modelId="{EDAF38FF-4A16-4FB5-8FFF-EA42A7CA4FF3}" type="pres">
      <dgm:prSet presAssocID="{5E670435-5756-46DE-A395-09CC8C96A276}" presName="text0" presStyleLbl="node1" presStyleIdx="6" presStyleCnt="7" custScaleX="162334">
        <dgm:presLayoutVars>
          <dgm:bulletEnabled val="1"/>
        </dgm:presLayoutVars>
      </dgm:prSet>
      <dgm:spPr/>
    </dgm:pt>
  </dgm:ptLst>
  <dgm:cxnLst>
    <dgm:cxn modelId="{283BC908-E906-48D2-9F7B-B7ACDAAEF618}" srcId="{83790F37-323E-44F4-95D4-CE7D62F47DD7}" destId="{48690D0C-93AE-4350-B9B2-9F922E11E9A5}" srcOrd="0" destOrd="0" parTransId="{B9919A9B-A535-442F-B671-8692F9071B26}" sibTransId="{08A10C73-AA1A-4B14-9D76-B9D213D8C5AB}"/>
    <dgm:cxn modelId="{EAE9950A-8488-4EA1-A475-8DE1FCFF898D}" type="presOf" srcId="{3D455B8D-CDD9-4D65-818E-28DD72358334}" destId="{804F5B04-8250-4191-9728-01F6F906C4D5}" srcOrd="0" destOrd="0" presId="urn:microsoft.com/office/officeart/2008/layout/RadialCluster"/>
    <dgm:cxn modelId="{71FE0E24-104C-45A5-9C07-D26B42D157D8}" type="presOf" srcId="{4C408C97-93BC-4FD8-9228-446B32987174}" destId="{66C30CC2-C87C-463F-A650-C9DF02777897}" srcOrd="0" destOrd="0" presId="urn:microsoft.com/office/officeart/2008/layout/RadialCluster"/>
    <dgm:cxn modelId="{3C39D224-E9C5-4045-B633-D912C3907365}" srcId="{48690D0C-93AE-4350-B9B2-9F922E11E9A5}" destId="{57473E59-B443-4476-B373-3CABA1690EE0}" srcOrd="2" destOrd="0" parTransId="{E30D43B7-0854-4B1F-89BD-11EE289855FF}" sibTransId="{6A1EC1CB-3ECC-4F75-AD52-5F996930104C}"/>
    <dgm:cxn modelId="{43F03F26-5810-441E-B800-A53FB0374191}" type="presOf" srcId="{A7CD2DC4-AC53-469C-B3B4-5B7F9FF9A0A4}" destId="{04FE91D5-8759-423B-BE13-CB900974F1A4}" srcOrd="0" destOrd="0" presId="urn:microsoft.com/office/officeart/2008/layout/RadialCluster"/>
    <dgm:cxn modelId="{B75B6429-9E4C-4EA2-B07B-BE9437B5CFBE}" type="presOf" srcId="{E30D43B7-0854-4B1F-89BD-11EE289855FF}" destId="{F3C12F13-6EA6-4F01-80E1-78F28900174F}" srcOrd="0" destOrd="0" presId="urn:microsoft.com/office/officeart/2008/layout/RadialCluster"/>
    <dgm:cxn modelId="{86D71F3B-80A3-429C-9B02-E80057C5CF6F}" srcId="{48690D0C-93AE-4350-B9B2-9F922E11E9A5}" destId="{5E670435-5756-46DE-A395-09CC8C96A276}" srcOrd="5" destOrd="0" parTransId="{3D455B8D-CDD9-4D65-818E-28DD72358334}" sibTransId="{F60A9428-B5C3-4CD8-9847-FA37D0A873AD}"/>
    <dgm:cxn modelId="{8EF73872-D6A6-431B-B815-94F488CACDA6}" srcId="{48690D0C-93AE-4350-B9B2-9F922E11E9A5}" destId="{BBDF5F12-40C4-41B9-95F2-6477CCD0D099}" srcOrd="0" destOrd="0" parTransId="{81710BE8-D5FD-4BD5-AD7F-E9E4145BF17D}" sibTransId="{BD44E088-1EA7-484E-AB1C-DAB257F4DA47}"/>
    <dgm:cxn modelId="{8C127B7D-067C-42A6-AB2A-0C1C88E76A35}" type="presOf" srcId="{0997D385-6195-49BC-83CA-FD0CFAEDFE26}" destId="{F16FA6EE-D2E8-4310-98AF-20171783D4D0}" srcOrd="0" destOrd="0" presId="urn:microsoft.com/office/officeart/2008/layout/RadialCluster"/>
    <dgm:cxn modelId="{54E9C188-706D-4533-A85A-8F644F346C90}" type="presOf" srcId="{57473E59-B443-4476-B373-3CABA1690EE0}" destId="{DCE759C5-4F57-400F-9BCB-ABB628AEC0BD}" srcOrd="0" destOrd="0" presId="urn:microsoft.com/office/officeart/2008/layout/RadialCluster"/>
    <dgm:cxn modelId="{FE7C0AAB-3C9D-41C5-9E65-C14A00F7B946}" type="presOf" srcId="{48690D0C-93AE-4350-B9B2-9F922E11E9A5}" destId="{A4C660A1-CA05-43B8-839F-6F7079BAD394}" srcOrd="0" destOrd="0" presId="urn:microsoft.com/office/officeart/2008/layout/RadialCluster"/>
    <dgm:cxn modelId="{12D989B2-5B18-4F4E-B628-9FC64FFCE6CA}" type="presOf" srcId="{EF4037FC-749D-4C8C-AAC6-75A445AD99FA}" destId="{D2457058-DA0C-4B53-BAAE-53D4A326DBDC}" srcOrd="0" destOrd="0" presId="urn:microsoft.com/office/officeart/2008/layout/RadialCluster"/>
    <dgm:cxn modelId="{EE711DBC-B09D-4ACB-B896-F872631B7251}" type="presOf" srcId="{87CA5BC5-BCC2-4D9F-8BBF-3A7FCB6951F7}" destId="{7B206437-2448-4465-875A-1A50AF3F8382}" srcOrd="0" destOrd="0" presId="urn:microsoft.com/office/officeart/2008/layout/RadialCluster"/>
    <dgm:cxn modelId="{68059DCB-5641-4B8B-BE31-B5E17A9A9DC2}" type="presOf" srcId="{83790F37-323E-44F4-95D4-CE7D62F47DD7}" destId="{09EABFD3-2279-493C-A1B3-9EF0B1CAC225}" srcOrd="0" destOrd="0" presId="urn:microsoft.com/office/officeart/2008/layout/RadialCluster"/>
    <dgm:cxn modelId="{50B5FCD5-7275-47F7-865C-C9868CDDEFF2}" type="presOf" srcId="{BBDF5F12-40C4-41B9-95F2-6477CCD0D099}" destId="{6F35C0F5-D319-4958-9DE2-EFC4F7CC7A21}" srcOrd="0" destOrd="0" presId="urn:microsoft.com/office/officeart/2008/layout/RadialCluster"/>
    <dgm:cxn modelId="{7FC7ECE2-216E-4A4F-9FD2-8C98D0DF159A}" type="presOf" srcId="{5E670435-5756-46DE-A395-09CC8C96A276}" destId="{EDAF38FF-4A16-4FB5-8FFF-EA42A7CA4FF3}" srcOrd="0" destOrd="0" presId="urn:microsoft.com/office/officeart/2008/layout/RadialCluster"/>
    <dgm:cxn modelId="{82EA1DE6-F368-4E27-84C9-8B45866ECC8D}" type="presOf" srcId="{81710BE8-D5FD-4BD5-AD7F-E9E4145BF17D}" destId="{B97EFED0-AEF9-4285-9076-4E38709D27B2}" srcOrd="0" destOrd="0" presId="urn:microsoft.com/office/officeart/2008/layout/RadialCluster"/>
    <dgm:cxn modelId="{8CA463F3-4F2F-4413-9B13-F513D5DA0827}" srcId="{48690D0C-93AE-4350-B9B2-9F922E11E9A5}" destId="{A7CD2DC4-AC53-469C-B3B4-5B7F9FF9A0A4}" srcOrd="3" destOrd="0" parTransId="{0997D385-6195-49BC-83CA-FD0CFAEDFE26}" sibTransId="{14F1970B-D674-4735-AF0F-FCFCEDD034B3}"/>
    <dgm:cxn modelId="{9BAE77F9-5315-4BDF-90CD-269BAE2C0628}" srcId="{48690D0C-93AE-4350-B9B2-9F922E11E9A5}" destId="{87CA5BC5-BCC2-4D9F-8BBF-3A7FCB6951F7}" srcOrd="4" destOrd="0" parTransId="{EF4037FC-749D-4C8C-AAC6-75A445AD99FA}" sibTransId="{57CCEFAD-D14F-4AA4-977C-CB56FA01D362}"/>
    <dgm:cxn modelId="{327FB2FC-EA7D-4E5B-AE8D-1ECEB6CCF6AC}" type="presOf" srcId="{1EA9070B-77C0-47B1-A003-EB8E091AE824}" destId="{66ED1235-D188-425F-8370-0463443E5C7E}" srcOrd="0" destOrd="0" presId="urn:microsoft.com/office/officeart/2008/layout/RadialCluster"/>
    <dgm:cxn modelId="{01F085FD-4D4B-41A6-850C-64B9F3AD3545}" srcId="{48690D0C-93AE-4350-B9B2-9F922E11E9A5}" destId="{4C408C97-93BC-4FD8-9228-446B32987174}" srcOrd="1" destOrd="0" parTransId="{1EA9070B-77C0-47B1-A003-EB8E091AE824}" sibTransId="{D540F51F-F378-4AF0-9854-85E55B4C8DAD}"/>
    <dgm:cxn modelId="{D0E563DE-36DC-494C-B2AB-0E48C7DABDE0}" type="presParOf" srcId="{09EABFD3-2279-493C-A1B3-9EF0B1CAC225}" destId="{6C94DEBA-C247-4E3B-8CE2-B14A3F567E5B}" srcOrd="0" destOrd="0" presId="urn:microsoft.com/office/officeart/2008/layout/RadialCluster"/>
    <dgm:cxn modelId="{A852B483-EDB9-4462-99A5-3C2225F9AB6F}" type="presParOf" srcId="{6C94DEBA-C247-4E3B-8CE2-B14A3F567E5B}" destId="{A4C660A1-CA05-43B8-839F-6F7079BAD394}" srcOrd="0" destOrd="0" presId="urn:microsoft.com/office/officeart/2008/layout/RadialCluster"/>
    <dgm:cxn modelId="{55875F5D-9FFF-4282-95A3-7091392A46F1}" type="presParOf" srcId="{6C94DEBA-C247-4E3B-8CE2-B14A3F567E5B}" destId="{B97EFED0-AEF9-4285-9076-4E38709D27B2}" srcOrd="1" destOrd="0" presId="urn:microsoft.com/office/officeart/2008/layout/RadialCluster"/>
    <dgm:cxn modelId="{74E07A29-6352-4186-BE4B-42B6EA650EFC}" type="presParOf" srcId="{6C94DEBA-C247-4E3B-8CE2-B14A3F567E5B}" destId="{6F35C0F5-D319-4958-9DE2-EFC4F7CC7A21}" srcOrd="2" destOrd="0" presId="urn:microsoft.com/office/officeart/2008/layout/RadialCluster"/>
    <dgm:cxn modelId="{D6BF7520-8662-43D5-B775-4F145A145667}" type="presParOf" srcId="{6C94DEBA-C247-4E3B-8CE2-B14A3F567E5B}" destId="{66ED1235-D188-425F-8370-0463443E5C7E}" srcOrd="3" destOrd="0" presId="urn:microsoft.com/office/officeart/2008/layout/RadialCluster"/>
    <dgm:cxn modelId="{A6C08EB0-493B-48F8-8252-E8DD0D1794ED}" type="presParOf" srcId="{6C94DEBA-C247-4E3B-8CE2-B14A3F567E5B}" destId="{66C30CC2-C87C-463F-A650-C9DF02777897}" srcOrd="4" destOrd="0" presId="urn:microsoft.com/office/officeart/2008/layout/RadialCluster"/>
    <dgm:cxn modelId="{BDFBF2ED-369A-4BAB-9777-B10D8C52CB5C}" type="presParOf" srcId="{6C94DEBA-C247-4E3B-8CE2-B14A3F567E5B}" destId="{F3C12F13-6EA6-4F01-80E1-78F28900174F}" srcOrd="5" destOrd="0" presId="urn:microsoft.com/office/officeart/2008/layout/RadialCluster"/>
    <dgm:cxn modelId="{1D5F23E8-13AD-4FBD-956C-9DA8B4531CFA}" type="presParOf" srcId="{6C94DEBA-C247-4E3B-8CE2-B14A3F567E5B}" destId="{DCE759C5-4F57-400F-9BCB-ABB628AEC0BD}" srcOrd="6" destOrd="0" presId="urn:microsoft.com/office/officeart/2008/layout/RadialCluster"/>
    <dgm:cxn modelId="{C32EA824-7453-4072-9EEE-8E750ED826C9}" type="presParOf" srcId="{6C94DEBA-C247-4E3B-8CE2-B14A3F567E5B}" destId="{F16FA6EE-D2E8-4310-98AF-20171783D4D0}" srcOrd="7" destOrd="0" presId="urn:microsoft.com/office/officeart/2008/layout/RadialCluster"/>
    <dgm:cxn modelId="{A93B71C5-7501-45F4-BE31-E5F6A659F548}" type="presParOf" srcId="{6C94DEBA-C247-4E3B-8CE2-B14A3F567E5B}" destId="{04FE91D5-8759-423B-BE13-CB900974F1A4}" srcOrd="8" destOrd="0" presId="urn:microsoft.com/office/officeart/2008/layout/RadialCluster"/>
    <dgm:cxn modelId="{DA0CE8F8-27E2-4F7D-9A8F-909D750540BE}" type="presParOf" srcId="{6C94DEBA-C247-4E3B-8CE2-B14A3F567E5B}" destId="{D2457058-DA0C-4B53-BAAE-53D4A326DBDC}" srcOrd="9" destOrd="0" presId="urn:microsoft.com/office/officeart/2008/layout/RadialCluster"/>
    <dgm:cxn modelId="{A476167D-FB10-4EE8-B572-6BF41D852027}" type="presParOf" srcId="{6C94DEBA-C247-4E3B-8CE2-B14A3F567E5B}" destId="{7B206437-2448-4465-875A-1A50AF3F8382}" srcOrd="10" destOrd="0" presId="urn:microsoft.com/office/officeart/2008/layout/RadialCluster"/>
    <dgm:cxn modelId="{4C177AEC-5FAC-435B-971C-3A6E23265553}" type="presParOf" srcId="{6C94DEBA-C247-4E3B-8CE2-B14A3F567E5B}" destId="{804F5B04-8250-4191-9728-01F6F906C4D5}" srcOrd="11" destOrd="0" presId="urn:microsoft.com/office/officeart/2008/layout/RadialCluster"/>
    <dgm:cxn modelId="{34C9994A-7194-4A3F-897A-A9F677DBF5DA}" type="presParOf" srcId="{6C94DEBA-C247-4E3B-8CE2-B14A3F567E5B}" destId="{EDAF38FF-4A16-4FB5-8FFF-EA42A7CA4FF3}" srcOrd="12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A21727D-F7EB-4CDB-88A4-79D8B6024D58}" type="doc">
      <dgm:prSet loTypeId="urn:microsoft.com/office/officeart/2005/8/layout/default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pt-BR"/>
        </a:p>
      </dgm:t>
    </dgm:pt>
    <dgm:pt modelId="{7E0C8741-BC86-4265-AFD8-BBD96BFE5BCB}">
      <dgm:prSet phldrT="[Texto]"/>
      <dgm:spPr/>
      <dgm:t>
        <a:bodyPr/>
        <a:lstStyle/>
        <a:p>
          <a:r>
            <a:rPr lang="pt-BR" b="1">
              <a:solidFill>
                <a:schemeClr val="tx1"/>
              </a:solidFill>
              <a:sym typeface="Symbol" panose="05050102010706020507" pitchFamily="18" charset="2"/>
            </a:rPr>
            <a:t> </a:t>
          </a:r>
          <a:r>
            <a:rPr lang="pt-BR" b="1">
              <a:solidFill>
                <a:schemeClr val="tx1"/>
              </a:solidFill>
            </a:rPr>
            <a:t>Hepcidina</a:t>
          </a:r>
          <a:endParaRPr lang="pt-BR" dirty="0">
            <a:solidFill>
              <a:schemeClr val="tx1"/>
            </a:solidFill>
          </a:endParaRPr>
        </a:p>
      </dgm:t>
    </dgm:pt>
    <dgm:pt modelId="{F8D9A417-C03F-49C7-B789-F3945B6FFF8D}" type="parTrans" cxnId="{0785579B-1954-4557-AD97-12B2BA7BE7FE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8979CBEC-B6C2-4261-A0FF-C50412A74C31}" type="sibTrans" cxnId="{0785579B-1954-4557-AD97-12B2BA7BE7FE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021EB72E-E9D2-4161-97C1-ADD0F04DC9BA}">
      <dgm:prSet/>
      <dgm:spPr/>
      <dgm:t>
        <a:bodyPr/>
        <a:lstStyle/>
        <a:p>
          <a:r>
            <a:rPr lang="pt-BR" b="1">
              <a:solidFill>
                <a:schemeClr val="tx1"/>
              </a:solidFill>
              <a:sym typeface="Symbol" panose="05050102010706020507" pitchFamily="18" charset="2"/>
            </a:rPr>
            <a:t> PCRus</a:t>
          </a:r>
          <a:r>
            <a:rPr lang="pt-BR" b="1">
              <a:solidFill>
                <a:schemeClr val="tx1"/>
              </a:solidFill>
            </a:rPr>
            <a:t> </a:t>
          </a:r>
          <a:endParaRPr lang="pt-BR" b="1" dirty="0">
            <a:solidFill>
              <a:schemeClr val="tx1"/>
            </a:solidFill>
          </a:endParaRPr>
        </a:p>
      </dgm:t>
    </dgm:pt>
    <dgm:pt modelId="{0A9863D2-C98A-4F2D-AF81-B812DC45B5CC}" type="parTrans" cxnId="{E1DB9F93-B42A-493B-964E-62440B28EE19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0F0D1FEA-B1DE-4126-8144-BFA1EB3C6039}" type="sibTrans" cxnId="{E1DB9F93-B42A-493B-964E-62440B28EE19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B86BBCAD-EFDA-42F4-9EA0-B9700F3A69E1}">
      <dgm:prSet/>
      <dgm:spPr/>
      <dgm:t>
        <a:bodyPr/>
        <a:lstStyle/>
        <a:p>
          <a:r>
            <a:rPr lang="pt-BR">
              <a:solidFill>
                <a:schemeClr val="tx1"/>
              </a:solidFill>
              <a:sym typeface="Symbol" panose="05050102010706020507" pitchFamily="18" charset="2"/>
            </a:rPr>
            <a:t> receptor </a:t>
          </a:r>
          <a:r>
            <a:rPr lang="pt-BR" b="1">
              <a:solidFill>
                <a:schemeClr val="tx1"/>
              </a:solidFill>
              <a:sym typeface="Symbol" panose="05050102010706020507" pitchFamily="18" charset="2"/>
            </a:rPr>
            <a:t>Eritropoietina</a:t>
          </a:r>
          <a:endParaRPr lang="pt-BR" b="1" dirty="0">
            <a:solidFill>
              <a:schemeClr val="tx1"/>
            </a:solidFill>
            <a:sym typeface="Symbol" panose="05050102010706020507" pitchFamily="18" charset="2"/>
          </a:endParaRPr>
        </a:p>
      </dgm:t>
    </dgm:pt>
    <dgm:pt modelId="{BE2B27FB-EC51-424B-9F9E-E9401096CEE4}" type="parTrans" cxnId="{B2F1851A-B676-4E9F-A108-9CD40DE92D52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B84D2D8B-2360-4593-A221-9C1BAF46997D}" type="sibTrans" cxnId="{B2F1851A-B676-4E9F-A108-9CD40DE92D52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E97C5B8E-E1EC-45C9-84EC-99BBB0B9E8EA}">
      <dgm:prSet/>
      <dgm:spPr/>
      <dgm:t>
        <a:bodyPr/>
        <a:lstStyle/>
        <a:p>
          <a:r>
            <a:rPr lang="pt-BR">
              <a:solidFill>
                <a:schemeClr val="tx1"/>
              </a:solidFill>
            </a:rPr>
            <a:t>Facilita </a:t>
          </a:r>
          <a:r>
            <a:rPr lang="pt-BR" b="1">
              <a:solidFill>
                <a:schemeClr val="tx1"/>
              </a:solidFill>
            </a:rPr>
            <a:t>absorção do ferro</a:t>
          </a:r>
          <a:endParaRPr lang="pt-BR" b="1" dirty="0">
            <a:solidFill>
              <a:schemeClr val="tx1"/>
            </a:solidFill>
          </a:endParaRPr>
        </a:p>
      </dgm:t>
    </dgm:pt>
    <dgm:pt modelId="{ABAFD002-C352-4A35-88B6-0A3A300D0D7D}" type="parTrans" cxnId="{030621FB-69ED-4DEA-A614-798326BB4777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9E34ECFE-73D2-4B8B-823B-474B610148BA}" type="sibTrans" cxnId="{030621FB-69ED-4DEA-A614-798326BB4777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76F9FE38-6605-467C-A9E8-39D3D5F04E93}">
      <dgm:prSet/>
      <dgm:spPr/>
      <dgm:t>
        <a:bodyPr/>
        <a:lstStyle/>
        <a:p>
          <a:r>
            <a:rPr lang="pt-BR">
              <a:solidFill>
                <a:schemeClr val="tx1"/>
              </a:solidFill>
            </a:rPr>
            <a:t>Ação </a:t>
          </a:r>
          <a:r>
            <a:rPr lang="pt-BR" b="1">
              <a:solidFill>
                <a:schemeClr val="tx1"/>
              </a:solidFill>
            </a:rPr>
            <a:t>antioxidante</a:t>
          </a:r>
          <a:endParaRPr lang="pt-BR" dirty="0">
            <a:solidFill>
              <a:schemeClr val="tx1"/>
            </a:solidFill>
          </a:endParaRPr>
        </a:p>
      </dgm:t>
    </dgm:pt>
    <dgm:pt modelId="{5EBC62BF-D2EB-43C5-878E-E7C1279E6B75}" type="parTrans" cxnId="{F54A7A75-1949-4765-964E-F7D88B9A5AED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D4D1DFA6-6BBC-45E4-9357-6072EC99D032}" type="sibTrans" cxnId="{F54A7A75-1949-4765-964E-F7D88B9A5AED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0AD10CAA-350E-4712-89E3-39D5D5675360}">
      <dgm:prSet/>
      <dgm:spPr/>
      <dgm:t>
        <a:bodyPr/>
        <a:lstStyle/>
        <a:p>
          <a:r>
            <a:rPr lang="pt-BR" dirty="0">
              <a:solidFill>
                <a:schemeClr val="tx1"/>
              </a:solidFill>
            </a:rPr>
            <a:t>= Protege </a:t>
          </a:r>
          <a:r>
            <a:rPr lang="pt-BR" dirty="0" err="1">
              <a:solidFill>
                <a:schemeClr val="tx1"/>
              </a:solidFill>
            </a:rPr>
            <a:t>hemáceas</a:t>
          </a:r>
          <a:r>
            <a:rPr lang="pt-BR" dirty="0">
              <a:solidFill>
                <a:schemeClr val="tx1"/>
              </a:solidFill>
            </a:rPr>
            <a:t> da destruição</a:t>
          </a:r>
        </a:p>
      </dgm:t>
    </dgm:pt>
    <dgm:pt modelId="{72AC1C17-E5E5-4F1B-8235-8851B605C400}" type="parTrans" cxnId="{6637DE18-C152-4B55-97E1-9B2EA5090850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A6E105AF-E080-4D21-8FF0-CF58571CB953}" type="sibTrans" cxnId="{6637DE18-C152-4B55-97E1-9B2EA5090850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C648062F-8CC5-4270-AE08-6453E7483D7D}" type="pres">
      <dgm:prSet presAssocID="{4A21727D-F7EB-4CDB-88A4-79D8B6024D58}" presName="diagram" presStyleCnt="0">
        <dgm:presLayoutVars>
          <dgm:dir/>
          <dgm:resizeHandles val="exact"/>
        </dgm:presLayoutVars>
      </dgm:prSet>
      <dgm:spPr/>
    </dgm:pt>
    <dgm:pt modelId="{7A1DACAC-62EB-4756-90AA-CF67CE4D30B8}" type="pres">
      <dgm:prSet presAssocID="{7E0C8741-BC86-4265-AFD8-BBD96BFE5BCB}" presName="node" presStyleLbl="node1" presStyleIdx="0" presStyleCnt="6">
        <dgm:presLayoutVars>
          <dgm:bulletEnabled val="1"/>
        </dgm:presLayoutVars>
      </dgm:prSet>
      <dgm:spPr/>
    </dgm:pt>
    <dgm:pt modelId="{C2F63B37-09AC-4C17-A559-8D9D32B55887}" type="pres">
      <dgm:prSet presAssocID="{8979CBEC-B6C2-4261-A0FF-C50412A74C31}" presName="sibTrans" presStyleCnt="0"/>
      <dgm:spPr/>
    </dgm:pt>
    <dgm:pt modelId="{AE8772FF-95BA-4559-970C-520F00F48FE9}" type="pres">
      <dgm:prSet presAssocID="{021EB72E-E9D2-4161-97C1-ADD0F04DC9BA}" presName="node" presStyleLbl="node1" presStyleIdx="1" presStyleCnt="6">
        <dgm:presLayoutVars>
          <dgm:bulletEnabled val="1"/>
        </dgm:presLayoutVars>
      </dgm:prSet>
      <dgm:spPr/>
    </dgm:pt>
    <dgm:pt modelId="{B030BE18-D7B4-4666-996C-1A2D12F24131}" type="pres">
      <dgm:prSet presAssocID="{0F0D1FEA-B1DE-4126-8144-BFA1EB3C6039}" presName="sibTrans" presStyleCnt="0"/>
      <dgm:spPr/>
    </dgm:pt>
    <dgm:pt modelId="{6291F50F-32D2-46E5-81E5-616820531ED6}" type="pres">
      <dgm:prSet presAssocID="{B86BBCAD-EFDA-42F4-9EA0-B9700F3A69E1}" presName="node" presStyleLbl="node1" presStyleIdx="2" presStyleCnt="6">
        <dgm:presLayoutVars>
          <dgm:bulletEnabled val="1"/>
        </dgm:presLayoutVars>
      </dgm:prSet>
      <dgm:spPr/>
    </dgm:pt>
    <dgm:pt modelId="{0A087909-D9A1-4018-B245-FB3BE679B7F3}" type="pres">
      <dgm:prSet presAssocID="{B84D2D8B-2360-4593-A221-9C1BAF46997D}" presName="sibTrans" presStyleCnt="0"/>
      <dgm:spPr/>
    </dgm:pt>
    <dgm:pt modelId="{51C5F62E-4F6F-4AF5-A559-696D7DDE9F0A}" type="pres">
      <dgm:prSet presAssocID="{E97C5B8E-E1EC-45C9-84EC-99BBB0B9E8EA}" presName="node" presStyleLbl="node1" presStyleIdx="3" presStyleCnt="6">
        <dgm:presLayoutVars>
          <dgm:bulletEnabled val="1"/>
        </dgm:presLayoutVars>
      </dgm:prSet>
      <dgm:spPr/>
    </dgm:pt>
    <dgm:pt modelId="{92E2AC19-EFD3-4E96-B1BE-EE19BE2AC73B}" type="pres">
      <dgm:prSet presAssocID="{9E34ECFE-73D2-4B8B-823B-474B610148BA}" presName="sibTrans" presStyleCnt="0"/>
      <dgm:spPr/>
    </dgm:pt>
    <dgm:pt modelId="{1242AD52-794B-4B54-93AB-54BF8E109AA7}" type="pres">
      <dgm:prSet presAssocID="{76F9FE38-6605-467C-A9E8-39D3D5F04E93}" presName="node" presStyleLbl="node1" presStyleIdx="4" presStyleCnt="6">
        <dgm:presLayoutVars>
          <dgm:bulletEnabled val="1"/>
        </dgm:presLayoutVars>
      </dgm:prSet>
      <dgm:spPr/>
    </dgm:pt>
    <dgm:pt modelId="{3CF22DC9-38E8-4CF1-B910-3750BAFAD190}" type="pres">
      <dgm:prSet presAssocID="{D4D1DFA6-6BBC-45E4-9357-6072EC99D032}" presName="sibTrans" presStyleCnt="0"/>
      <dgm:spPr/>
    </dgm:pt>
    <dgm:pt modelId="{93CC118D-D77D-4E3C-B285-97947A339F08}" type="pres">
      <dgm:prSet presAssocID="{0AD10CAA-350E-4712-89E3-39D5D5675360}" presName="node" presStyleLbl="node1" presStyleIdx="5" presStyleCnt="6">
        <dgm:presLayoutVars>
          <dgm:bulletEnabled val="1"/>
        </dgm:presLayoutVars>
      </dgm:prSet>
      <dgm:spPr/>
    </dgm:pt>
  </dgm:ptLst>
  <dgm:cxnLst>
    <dgm:cxn modelId="{6637DE18-C152-4B55-97E1-9B2EA5090850}" srcId="{4A21727D-F7EB-4CDB-88A4-79D8B6024D58}" destId="{0AD10CAA-350E-4712-89E3-39D5D5675360}" srcOrd="5" destOrd="0" parTransId="{72AC1C17-E5E5-4F1B-8235-8851B605C400}" sibTransId="{A6E105AF-E080-4D21-8FF0-CF58571CB953}"/>
    <dgm:cxn modelId="{B2F1851A-B676-4E9F-A108-9CD40DE92D52}" srcId="{4A21727D-F7EB-4CDB-88A4-79D8B6024D58}" destId="{B86BBCAD-EFDA-42F4-9EA0-B9700F3A69E1}" srcOrd="2" destOrd="0" parTransId="{BE2B27FB-EC51-424B-9F9E-E9401096CEE4}" sibTransId="{B84D2D8B-2360-4593-A221-9C1BAF46997D}"/>
    <dgm:cxn modelId="{7202351C-C32F-4F23-B05A-AD570FD189E3}" type="presOf" srcId="{0AD10CAA-350E-4712-89E3-39D5D5675360}" destId="{93CC118D-D77D-4E3C-B285-97947A339F08}" srcOrd="0" destOrd="0" presId="urn:microsoft.com/office/officeart/2005/8/layout/default"/>
    <dgm:cxn modelId="{69C66428-3932-46B0-A557-FAEEC7403221}" type="presOf" srcId="{B86BBCAD-EFDA-42F4-9EA0-B9700F3A69E1}" destId="{6291F50F-32D2-46E5-81E5-616820531ED6}" srcOrd="0" destOrd="0" presId="urn:microsoft.com/office/officeart/2005/8/layout/default"/>
    <dgm:cxn modelId="{05594A30-93B7-42C5-8F96-163427967B63}" type="presOf" srcId="{7E0C8741-BC86-4265-AFD8-BBD96BFE5BCB}" destId="{7A1DACAC-62EB-4756-90AA-CF67CE4D30B8}" srcOrd="0" destOrd="0" presId="urn:microsoft.com/office/officeart/2005/8/layout/default"/>
    <dgm:cxn modelId="{6A227A6E-7FA6-4492-AB96-7C723A1EBE65}" type="presOf" srcId="{E97C5B8E-E1EC-45C9-84EC-99BBB0B9E8EA}" destId="{51C5F62E-4F6F-4AF5-A559-696D7DDE9F0A}" srcOrd="0" destOrd="0" presId="urn:microsoft.com/office/officeart/2005/8/layout/default"/>
    <dgm:cxn modelId="{1172EC52-A68A-439C-A901-C26F3FEF1FD0}" type="presOf" srcId="{021EB72E-E9D2-4161-97C1-ADD0F04DC9BA}" destId="{AE8772FF-95BA-4559-970C-520F00F48FE9}" srcOrd="0" destOrd="0" presId="urn:microsoft.com/office/officeart/2005/8/layout/default"/>
    <dgm:cxn modelId="{F54A7A75-1949-4765-964E-F7D88B9A5AED}" srcId="{4A21727D-F7EB-4CDB-88A4-79D8B6024D58}" destId="{76F9FE38-6605-467C-A9E8-39D3D5F04E93}" srcOrd="4" destOrd="0" parTransId="{5EBC62BF-D2EB-43C5-878E-E7C1279E6B75}" sibTransId="{D4D1DFA6-6BBC-45E4-9357-6072EC99D032}"/>
    <dgm:cxn modelId="{BA38157D-7E62-4929-B7D0-2300F6459778}" type="presOf" srcId="{4A21727D-F7EB-4CDB-88A4-79D8B6024D58}" destId="{C648062F-8CC5-4270-AE08-6453E7483D7D}" srcOrd="0" destOrd="0" presId="urn:microsoft.com/office/officeart/2005/8/layout/default"/>
    <dgm:cxn modelId="{E1DB9F93-B42A-493B-964E-62440B28EE19}" srcId="{4A21727D-F7EB-4CDB-88A4-79D8B6024D58}" destId="{021EB72E-E9D2-4161-97C1-ADD0F04DC9BA}" srcOrd="1" destOrd="0" parTransId="{0A9863D2-C98A-4F2D-AF81-B812DC45B5CC}" sibTransId="{0F0D1FEA-B1DE-4126-8144-BFA1EB3C6039}"/>
    <dgm:cxn modelId="{0785579B-1954-4557-AD97-12B2BA7BE7FE}" srcId="{4A21727D-F7EB-4CDB-88A4-79D8B6024D58}" destId="{7E0C8741-BC86-4265-AFD8-BBD96BFE5BCB}" srcOrd="0" destOrd="0" parTransId="{F8D9A417-C03F-49C7-B789-F3945B6FFF8D}" sibTransId="{8979CBEC-B6C2-4261-A0FF-C50412A74C31}"/>
    <dgm:cxn modelId="{86F1E4EB-54A7-4D49-B967-4A9EC07A10FE}" type="presOf" srcId="{76F9FE38-6605-467C-A9E8-39D3D5F04E93}" destId="{1242AD52-794B-4B54-93AB-54BF8E109AA7}" srcOrd="0" destOrd="0" presId="urn:microsoft.com/office/officeart/2005/8/layout/default"/>
    <dgm:cxn modelId="{030621FB-69ED-4DEA-A614-798326BB4777}" srcId="{4A21727D-F7EB-4CDB-88A4-79D8B6024D58}" destId="{E97C5B8E-E1EC-45C9-84EC-99BBB0B9E8EA}" srcOrd="3" destOrd="0" parTransId="{ABAFD002-C352-4A35-88B6-0A3A300D0D7D}" sibTransId="{9E34ECFE-73D2-4B8B-823B-474B610148BA}"/>
    <dgm:cxn modelId="{6A3B8DE8-7986-4A9A-94E1-4FA024CABCEB}" type="presParOf" srcId="{C648062F-8CC5-4270-AE08-6453E7483D7D}" destId="{7A1DACAC-62EB-4756-90AA-CF67CE4D30B8}" srcOrd="0" destOrd="0" presId="urn:microsoft.com/office/officeart/2005/8/layout/default"/>
    <dgm:cxn modelId="{87C2205A-F6D6-44CE-BA36-91B8EE75B3DB}" type="presParOf" srcId="{C648062F-8CC5-4270-AE08-6453E7483D7D}" destId="{C2F63B37-09AC-4C17-A559-8D9D32B55887}" srcOrd="1" destOrd="0" presId="urn:microsoft.com/office/officeart/2005/8/layout/default"/>
    <dgm:cxn modelId="{88F5D1D7-FD17-4634-A0CA-1856C13B7EA0}" type="presParOf" srcId="{C648062F-8CC5-4270-AE08-6453E7483D7D}" destId="{AE8772FF-95BA-4559-970C-520F00F48FE9}" srcOrd="2" destOrd="0" presId="urn:microsoft.com/office/officeart/2005/8/layout/default"/>
    <dgm:cxn modelId="{C285E07D-ABA6-431C-9CE4-E5F1F2EED199}" type="presParOf" srcId="{C648062F-8CC5-4270-AE08-6453E7483D7D}" destId="{B030BE18-D7B4-4666-996C-1A2D12F24131}" srcOrd="3" destOrd="0" presId="urn:microsoft.com/office/officeart/2005/8/layout/default"/>
    <dgm:cxn modelId="{379A57A8-3553-4FC0-A123-5E812ABBE280}" type="presParOf" srcId="{C648062F-8CC5-4270-AE08-6453E7483D7D}" destId="{6291F50F-32D2-46E5-81E5-616820531ED6}" srcOrd="4" destOrd="0" presId="urn:microsoft.com/office/officeart/2005/8/layout/default"/>
    <dgm:cxn modelId="{1186C2C1-B3D0-4154-A040-8F82D6838389}" type="presParOf" srcId="{C648062F-8CC5-4270-AE08-6453E7483D7D}" destId="{0A087909-D9A1-4018-B245-FB3BE679B7F3}" srcOrd="5" destOrd="0" presId="urn:microsoft.com/office/officeart/2005/8/layout/default"/>
    <dgm:cxn modelId="{07BD629F-46E9-4FA7-9034-E04420DD601B}" type="presParOf" srcId="{C648062F-8CC5-4270-AE08-6453E7483D7D}" destId="{51C5F62E-4F6F-4AF5-A559-696D7DDE9F0A}" srcOrd="6" destOrd="0" presId="urn:microsoft.com/office/officeart/2005/8/layout/default"/>
    <dgm:cxn modelId="{982C33EE-E691-4F81-9BF0-7250E16C5EC4}" type="presParOf" srcId="{C648062F-8CC5-4270-AE08-6453E7483D7D}" destId="{92E2AC19-EFD3-4E96-B1BE-EE19BE2AC73B}" srcOrd="7" destOrd="0" presId="urn:microsoft.com/office/officeart/2005/8/layout/default"/>
    <dgm:cxn modelId="{646A657A-B5B2-4DBC-B17C-C0FF6BC0F54B}" type="presParOf" srcId="{C648062F-8CC5-4270-AE08-6453E7483D7D}" destId="{1242AD52-794B-4B54-93AB-54BF8E109AA7}" srcOrd="8" destOrd="0" presId="urn:microsoft.com/office/officeart/2005/8/layout/default"/>
    <dgm:cxn modelId="{65D1AE3C-9685-4A80-9157-295CE6DBDD6C}" type="presParOf" srcId="{C648062F-8CC5-4270-AE08-6453E7483D7D}" destId="{3CF22DC9-38E8-4CF1-B910-3750BAFAD190}" srcOrd="9" destOrd="0" presId="urn:microsoft.com/office/officeart/2005/8/layout/default"/>
    <dgm:cxn modelId="{7CF53FA2-000C-4A8E-8AB4-0B30D4A1C81D}" type="presParOf" srcId="{C648062F-8CC5-4270-AE08-6453E7483D7D}" destId="{93CC118D-D77D-4E3C-B285-97947A339F08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08129C-6AE1-4002-B574-67AAF466844E}">
      <dsp:nvSpPr>
        <dsp:cNvPr id="0" name=""/>
        <dsp:cNvSpPr/>
      </dsp:nvSpPr>
      <dsp:spPr>
        <a:xfrm>
          <a:off x="4167" y="743886"/>
          <a:ext cx="2256234" cy="1353740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solidFill>
                <a:schemeClr val="tx1"/>
              </a:solidFill>
            </a:rPr>
            <a:t>Câncer</a:t>
          </a:r>
        </a:p>
      </dsp:txBody>
      <dsp:txXfrm>
        <a:off x="4167" y="743886"/>
        <a:ext cx="2256234" cy="1353740"/>
      </dsp:txXfrm>
    </dsp:sp>
    <dsp:sp modelId="{034E1031-B922-4272-A8A1-FEEE4637DEAD}">
      <dsp:nvSpPr>
        <dsp:cNvPr id="0" name=""/>
        <dsp:cNvSpPr/>
      </dsp:nvSpPr>
      <dsp:spPr>
        <a:xfrm>
          <a:off x="2486025" y="743886"/>
          <a:ext cx="2256234" cy="1353740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4444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solidFill>
                <a:schemeClr val="tx1"/>
              </a:solidFill>
            </a:rPr>
            <a:t>Neoplasias hematológicas</a:t>
          </a:r>
        </a:p>
      </dsp:txBody>
      <dsp:txXfrm>
        <a:off x="2486025" y="743886"/>
        <a:ext cx="2256234" cy="1353740"/>
      </dsp:txXfrm>
    </dsp:sp>
    <dsp:sp modelId="{81965978-D769-4295-962A-93BE5D1C0B9A}">
      <dsp:nvSpPr>
        <dsp:cNvPr id="0" name=""/>
        <dsp:cNvSpPr/>
      </dsp:nvSpPr>
      <dsp:spPr>
        <a:xfrm>
          <a:off x="4967882" y="743886"/>
          <a:ext cx="2256234" cy="1353740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8889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solidFill>
                <a:schemeClr val="tx1"/>
              </a:solidFill>
            </a:rPr>
            <a:t>Doenças autoimunes</a:t>
          </a:r>
        </a:p>
      </dsp:txBody>
      <dsp:txXfrm>
        <a:off x="4967882" y="743886"/>
        <a:ext cx="2256234" cy="1353740"/>
      </dsp:txXfrm>
    </dsp:sp>
    <dsp:sp modelId="{7AC2D064-BF92-4DA6-B8FB-0B1B31B8B33B}">
      <dsp:nvSpPr>
        <dsp:cNvPr id="0" name=""/>
        <dsp:cNvSpPr/>
      </dsp:nvSpPr>
      <dsp:spPr>
        <a:xfrm>
          <a:off x="7449740" y="743886"/>
          <a:ext cx="2256234" cy="1353740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13333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solidFill>
                <a:schemeClr val="tx1"/>
              </a:solidFill>
            </a:rPr>
            <a:t>Infecções (virais, bacterianas, fúngicas) agudas ou crônicas</a:t>
          </a:r>
        </a:p>
      </dsp:txBody>
      <dsp:txXfrm>
        <a:off x="7449740" y="743886"/>
        <a:ext cx="2256234" cy="1353740"/>
      </dsp:txXfrm>
    </dsp:sp>
    <dsp:sp modelId="{9648E55C-ADF1-437E-9C37-4BA9428F10D8}">
      <dsp:nvSpPr>
        <dsp:cNvPr id="0" name=""/>
        <dsp:cNvSpPr/>
      </dsp:nvSpPr>
      <dsp:spPr>
        <a:xfrm>
          <a:off x="9931598" y="743886"/>
          <a:ext cx="2256234" cy="1353740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17778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solidFill>
                <a:schemeClr val="tx1"/>
              </a:solidFill>
            </a:rPr>
            <a:t>Doença pulmonar crônica</a:t>
          </a:r>
        </a:p>
      </dsp:txBody>
      <dsp:txXfrm>
        <a:off x="9931598" y="743886"/>
        <a:ext cx="2256234" cy="1353740"/>
      </dsp:txXfrm>
    </dsp:sp>
    <dsp:sp modelId="{F47CEED7-9EAA-467D-926F-26CCB9408221}">
      <dsp:nvSpPr>
        <dsp:cNvPr id="0" name=""/>
        <dsp:cNvSpPr/>
      </dsp:nvSpPr>
      <dsp:spPr>
        <a:xfrm>
          <a:off x="4167" y="2323250"/>
          <a:ext cx="2256234" cy="1353740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22222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solidFill>
                <a:schemeClr val="tx1"/>
              </a:solidFill>
            </a:rPr>
            <a:t>Insuficiência cardíaca congestiva</a:t>
          </a:r>
        </a:p>
      </dsp:txBody>
      <dsp:txXfrm>
        <a:off x="4167" y="2323250"/>
        <a:ext cx="2256234" cy="1353740"/>
      </dsp:txXfrm>
    </dsp:sp>
    <dsp:sp modelId="{18A8E24C-7A38-47E1-B956-019BB07541A4}">
      <dsp:nvSpPr>
        <dsp:cNvPr id="0" name=""/>
        <dsp:cNvSpPr/>
      </dsp:nvSpPr>
      <dsp:spPr>
        <a:xfrm>
          <a:off x="2486025" y="2323250"/>
          <a:ext cx="2256234" cy="1353740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26667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solidFill>
                <a:schemeClr val="tx1"/>
              </a:solidFill>
            </a:rPr>
            <a:t>Doença renal crônica</a:t>
          </a:r>
        </a:p>
      </dsp:txBody>
      <dsp:txXfrm>
        <a:off x="2486025" y="2323250"/>
        <a:ext cx="2256234" cy="1353740"/>
      </dsp:txXfrm>
    </dsp:sp>
    <dsp:sp modelId="{B516DD82-E39C-48D2-A26C-737617E914AF}">
      <dsp:nvSpPr>
        <dsp:cNvPr id="0" name=""/>
        <dsp:cNvSpPr/>
      </dsp:nvSpPr>
      <dsp:spPr>
        <a:xfrm>
          <a:off x="4967882" y="2323250"/>
          <a:ext cx="2256234" cy="1353740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31111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solidFill>
                <a:schemeClr val="tx1"/>
              </a:solidFill>
            </a:rPr>
            <a:t>Obesidade</a:t>
          </a:r>
        </a:p>
      </dsp:txBody>
      <dsp:txXfrm>
        <a:off x="4967882" y="2323250"/>
        <a:ext cx="2256234" cy="1353740"/>
      </dsp:txXfrm>
    </dsp:sp>
    <dsp:sp modelId="{8DEA3C2F-5765-423A-8607-049625B6FFFE}">
      <dsp:nvSpPr>
        <dsp:cNvPr id="0" name=""/>
        <dsp:cNvSpPr/>
      </dsp:nvSpPr>
      <dsp:spPr>
        <a:xfrm>
          <a:off x="7449740" y="2323250"/>
          <a:ext cx="2256234" cy="1353740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35556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solidFill>
                <a:schemeClr val="tx1"/>
              </a:solidFill>
            </a:rPr>
            <a:t>Doença inflamatória Intestinal</a:t>
          </a:r>
        </a:p>
      </dsp:txBody>
      <dsp:txXfrm>
        <a:off x="7449740" y="2323250"/>
        <a:ext cx="2256234" cy="1353740"/>
      </dsp:txXfrm>
    </dsp:sp>
    <dsp:sp modelId="{1C05037A-C0A5-446C-8F02-1F28A26A44F1}">
      <dsp:nvSpPr>
        <dsp:cNvPr id="0" name=""/>
        <dsp:cNvSpPr/>
      </dsp:nvSpPr>
      <dsp:spPr>
        <a:xfrm>
          <a:off x="9931598" y="2323250"/>
          <a:ext cx="2256234" cy="1353740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solidFill>
                <a:schemeClr val="tx1"/>
              </a:solidFill>
            </a:rPr>
            <a:t>Anemia da doença crítica (UTI)</a:t>
          </a:r>
        </a:p>
      </dsp:txBody>
      <dsp:txXfrm>
        <a:off x="9931598" y="2323250"/>
        <a:ext cx="2256234" cy="135374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537603-961F-4BA2-9CCB-993EBED5AF8C}">
      <dsp:nvSpPr>
        <dsp:cNvPr id="0" name=""/>
        <dsp:cNvSpPr/>
      </dsp:nvSpPr>
      <dsp:spPr>
        <a:xfrm>
          <a:off x="560294" y="2912"/>
          <a:ext cx="1903207" cy="907138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>
              <a:solidFill>
                <a:schemeClr val="tx1"/>
              </a:solidFill>
            </a:rPr>
            <a:t>Hemoglobina</a:t>
          </a:r>
          <a:endParaRPr lang="pt-BR" sz="1800" b="1" kern="1200" dirty="0">
            <a:solidFill>
              <a:schemeClr val="tx1"/>
            </a:solidFill>
          </a:endParaRPr>
        </a:p>
      </dsp:txBody>
      <dsp:txXfrm>
        <a:off x="560294" y="2912"/>
        <a:ext cx="1903207" cy="907138"/>
      </dsp:txXfrm>
    </dsp:sp>
    <dsp:sp modelId="{7D674A2E-DF86-4F9C-888C-1F600C804213}">
      <dsp:nvSpPr>
        <dsp:cNvPr id="0" name=""/>
        <dsp:cNvSpPr/>
      </dsp:nvSpPr>
      <dsp:spPr>
        <a:xfrm>
          <a:off x="560294" y="1061241"/>
          <a:ext cx="1903207" cy="907138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1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>
              <a:solidFill>
                <a:schemeClr val="tx1"/>
              </a:solidFill>
            </a:rPr>
            <a:t>Ferro sérico</a:t>
          </a:r>
          <a:endParaRPr lang="pt-BR" sz="1800" b="1" kern="1200" dirty="0">
            <a:solidFill>
              <a:schemeClr val="tx1"/>
            </a:solidFill>
          </a:endParaRPr>
        </a:p>
      </dsp:txBody>
      <dsp:txXfrm>
        <a:off x="560294" y="1061241"/>
        <a:ext cx="1903207" cy="907138"/>
      </dsp:txXfrm>
    </dsp:sp>
    <dsp:sp modelId="{F0E047E9-DFAB-416D-BFAC-B1CC6DB85BD5}">
      <dsp:nvSpPr>
        <dsp:cNvPr id="0" name=""/>
        <dsp:cNvSpPr/>
      </dsp:nvSpPr>
      <dsp:spPr>
        <a:xfrm>
          <a:off x="581808" y="2119569"/>
          <a:ext cx="1860178" cy="907138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>
              <a:solidFill>
                <a:schemeClr val="tx1"/>
              </a:solidFill>
            </a:rPr>
            <a:t>Saturação da Transferrina</a:t>
          </a:r>
        </a:p>
      </dsp:txBody>
      <dsp:txXfrm>
        <a:off x="581808" y="2119569"/>
        <a:ext cx="1860178" cy="907138"/>
      </dsp:txXfrm>
    </dsp:sp>
    <dsp:sp modelId="{2B44CC12-CA0C-4ED3-9C1D-94B344693010}">
      <dsp:nvSpPr>
        <dsp:cNvPr id="0" name=""/>
        <dsp:cNvSpPr/>
      </dsp:nvSpPr>
      <dsp:spPr>
        <a:xfrm>
          <a:off x="592565" y="3177898"/>
          <a:ext cx="1838664" cy="907138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3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>
              <a:solidFill>
                <a:schemeClr val="tx1"/>
              </a:solidFill>
            </a:rPr>
            <a:t>Ferritina</a:t>
          </a:r>
          <a:endParaRPr lang="pt-BR" sz="1800" b="1" kern="1200" dirty="0">
            <a:solidFill>
              <a:schemeClr val="tx1"/>
            </a:solidFill>
          </a:endParaRPr>
        </a:p>
      </dsp:txBody>
      <dsp:txXfrm>
        <a:off x="592565" y="3177898"/>
        <a:ext cx="1838664" cy="907138"/>
      </dsp:txXfrm>
    </dsp:sp>
    <dsp:sp modelId="{EE09E0F2-6618-4605-8C0A-C5693736AB05}">
      <dsp:nvSpPr>
        <dsp:cNvPr id="0" name=""/>
        <dsp:cNvSpPr/>
      </dsp:nvSpPr>
      <dsp:spPr>
        <a:xfrm>
          <a:off x="603322" y="4236226"/>
          <a:ext cx="1817150" cy="907138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>
              <a:solidFill>
                <a:schemeClr val="tx1"/>
              </a:solidFill>
            </a:rPr>
            <a:t>Hepcidina</a:t>
          </a:r>
        </a:p>
      </dsp:txBody>
      <dsp:txXfrm>
        <a:off x="603322" y="4236226"/>
        <a:ext cx="1817150" cy="90713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D2C6DB-F627-43BB-8686-D9F79745FDBE}">
      <dsp:nvSpPr>
        <dsp:cNvPr id="0" name=""/>
        <dsp:cNvSpPr/>
      </dsp:nvSpPr>
      <dsp:spPr>
        <a:xfrm>
          <a:off x="3996295" y="2187548"/>
          <a:ext cx="4055973" cy="1800542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0" tIns="88900" rIns="88900" bIns="8890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500" b="1" kern="1200"/>
            <a:t>Lactoferrina</a:t>
          </a:r>
          <a:endParaRPr lang="pt-BR" sz="3500" b="1" kern="1200" dirty="0"/>
        </a:p>
      </dsp:txBody>
      <dsp:txXfrm>
        <a:off x="4084190" y="2275443"/>
        <a:ext cx="3880183" cy="1624752"/>
      </dsp:txXfrm>
    </dsp:sp>
    <dsp:sp modelId="{04A100E4-B6D8-4D93-B89E-938343A18C38}">
      <dsp:nvSpPr>
        <dsp:cNvPr id="0" name=""/>
        <dsp:cNvSpPr/>
      </dsp:nvSpPr>
      <dsp:spPr>
        <a:xfrm rot="16200000">
          <a:off x="5511803" y="1675069"/>
          <a:ext cx="102495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24957" y="0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B02AC3-C107-4C60-A1C3-3DFDA5B19DB8}">
      <dsp:nvSpPr>
        <dsp:cNvPr id="0" name=""/>
        <dsp:cNvSpPr/>
      </dsp:nvSpPr>
      <dsp:spPr>
        <a:xfrm>
          <a:off x="4066390" y="95550"/>
          <a:ext cx="3915783" cy="1067040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5714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5714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5714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0" tIns="88900" rIns="88900" bIns="8890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500" b="1" kern="1200"/>
            <a:t>Mata patógenos</a:t>
          </a:r>
          <a:endParaRPr lang="pt-BR" sz="3500" b="1" kern="1200" dirty="0"/>
        </a:p>
      </dsp:txBody>
      <dsp:txXfrm>
        <a:off x="4118479" y="147639"/>
        <a:ext cx="3811605" cy="962862"/>
      </dsp:txXfrm>
    </dsp:sp>
    <dsp:sp modelId="{FAC7E4E9-C86A-40CB-B4D7-72A6D2815091}">
      <dsp:nvSpPr>
        <dsp:cNvPr id="0" name=""/>
        <dsp:cNvSpPr/>
      </dsp:nvSpPr>
      <dsp:spPr>
        <a:xfrm rot="20244291">
          <a:off x="8032459" y="2144692"/>
          <a:ext cx="51616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16163" y="0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E22489-CB0E-4343-BFB5-95B52E57B385}">
      <dsp:nvSpPr>
        <dsp:cNvPr id="0" name=""/>
        <dsp:cNvSpPr/>
      </dsp:nvSpPr>
      <dsp:spPr>
        <a:xfrm>
          <a:off x="8528813" y="876893"/>
          <a:ext cx="2717502" cy="1206363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1429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11429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1429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b="1" kern="1200" dirty="0"/>
            <a:t>Regula imunidade inata</a:t>
          </a:r>
        </a:p>
      </dsp:txBody>
      <dsp:txXfrm>
        <a:off x="8587703" y="935783"/>
        <a:ext cx="2599722" cy="1088583"/>
      </dsp:txXfrm>
    </dsp:sp>
    <dsp:sp modelId="{E1F85409-01E6-4B0E-80B2-D3BC90A369C8}">
      <dsp:nvSpPr>
        <dsp:cNvPr id="0" name=""/>
        <dsp:cNvSpPr/>
      </dsp:nvSpPr>
      <dsp:spPr>
        <a:xfrm rot="526932">
          <a:off x="8047139" y="3467922"/>
          <a:ext cx="87503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75033" y="0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C5FBED-D880-4D9A-BAF8-C0A849CAA62F}">
      <dsp:nvSpPr>
        <dsp:cNvPr id="0" name=""/>
        <dsp:cNvSpPr/>
      </dsp:nvSpPr>
      <dsp:spPr>
        <a:xfrm>
          <a:off x="8917043" y="3141454"/>
          <a:ext cx="2717502" cy="1206363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7143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17143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7143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/>
            <a:t>Regula imunidade adaptativa</a:t>
          </a:r>
          <a:endParaRPr lang="pt-BR" sz="2400" b="1" kern="1200" dirty="0"/>
        </a:p>
      </dsp:txBody>
      <dsp:txXfrm>
        <a:off x="8975933" y="3200344"/>
        <a:ext cx="2599722" cy="1088583"/>
      </dsp:txXfrm>
    </dsp:sp>
    <dsp:sp modelId="{8D54FD43-2602-4BB0-9532-B7407C8F9D17}">
      <dsp:nvSpPr>
        <dsp:cNvPr id="0" name=""/>
        <dsp:cNvSpPr/>
      </dsp:nvSpPr>
      <dsp:spPr>
        <a:xfrm rot="2996492">
          <a:off x="6593279" y="4391767"/>
          <a:ext cx="105482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54829" y="0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5178F4-0EE1-4002-8291-38BB5430C50F}">
      <dsp:nvSpPr>
        <dsp:cNvPr id="0" name=""/>
        <dsp:cNvSpPr/>
      </dsp:nvSpPr>
      <dsp:spPr>
        <a:xfrm>
          <a:off x="6608550" y="4795444"/>
          <a:ext cx="2717502" cy="1206363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2857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22857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2857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b="1" kern="1200"/>
            <a:t>Muda fenótipo macrófagos INFL </a:t>
          </a:r>
          <a:r>
            <a:rPr lang="pt-BR" sz="2300" b="1" kern="1200">
              <a:sym typeface="Symbol" panose="05050102010706020507" pitchFamily="18" charset="2"/>
            </a:rPr>
            <a:t></a:t>
          </a:r>
          <a:r>
            <a:rPr lang="pt-BR" sz="2300" b="1" kern="1200"/>
            <a:t> ANTI-INFL</a:t>
          </a:r>
          <a:endParaRPr lang="pt-BR" sz="2300" b="1" kern="1200" dirty="0"/>
        </a:p>
      </dsp:txBody>
      <dsp:txXfrm>
        <a:off x="6667440" y="4854334"/>
        <a:ext cx="2599722" cy="1088583"/>
      </dsp:txXfrm>
    </dsp:sp>
    <dsp:sp modelId="{2E199C97-E3F7-4F13-AE4A-507D3D14EAD4}">
      <dsp:nvSpPr>
        <dsp:cNvPr id="0" name=""/>
        <dsp:cNvSpPr/>
      </dsp:nvSpPr>
      <dsp:spPr>
        <a:xfrm rot="8395719">
          <a:off x="3948663" y="4354745"/>
          <a:ext cx="113913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39136" y="0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33C1FC-29C1-4776-A0A2-D862BDB2C143}">
      <dsp:nvSpPr>
        <dsp:cNvPr id="0" name=""/>
        <dsp:cNvSpPr/>
      </dsp:nvSpPr>
      <dsp:spPr>
        <a:xfrm>
          <a:off x="2006593" y="4721399"/>
          <a:ext cx="2717502" cy="1206363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8571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28571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8571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300" b="1" kern="1200">
              <a:sym typeface="Symbol" panose="05050102010706020507" pitchFamily="18" charset="2"/>
            </a:rPr>
            <a:t></a:t>
          </a:r>
          <a:r>
            <a:rPr lang="pt-BR" sz="3300" b="1" kern="1200"/>
            <a:t> IL-6 e hepcidina</a:t>
          </a:r>
          <a:endParaRPr lang="pt-BR" sz="3300" b="1" kern="1200" dirty="0"/>
        </a:p>
      </dsp:txBody>
      <dsp:txXfrm>
        <a:off x="2065483" y="4780289"/>
        <a:ext cx="2599722" cy="1088583"/>
      </dsp:txXfrm>
    </dsp:sp>
    <dsp:sp modelId="{EE52C201-F49B-4417-8510-63E03692EC32}">
      <dsp:nvSpPr>
        <dsp:cNvPr id="0" name=""/>
        <dsp:cNvSpPr/>
      </dsp:nvSpPr>
      <dsp:spPr>
        <a:xfrm rot="10345382">
          <a:off x="3347929" y="3400514"/>
          <a:ext cx="65120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51208" y="0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0F0510-0358-49B3-8748-A8C750F5A929}">
      <dsp:nvSpPr>
        <dsp:cNvPr id="0" name=""/>
        <dsp:cNvSpPr/>
      </dsp:nvSpPr>
      <dsp:spPr>
        <a:xfrm>
          <a:off x="633270" y="3021006"/>
          <a:ext cx="2717502" cy="1206363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34286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34286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34286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0" tIns="88900" rIns="88900" bIns="8890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500" b="1" kern="1200">
              <a:sym typeface="Symbol" panose="05050102010706020507" pitchFamily="18" charset="2"/>
            </a:rPr>
            <a:t></a:t>
          </a:r>
          <a:r>
            <a:rPr lang="pt-BR" sz="3500" b="1" kern="1200"/>
            <a:t> FPN1</a:t>
          </a:r>
          <a:endParaRPr lang="pt-BR" sz="3500" b="1" kern="1200" dirty="0"/>
        </a:p>
      </dsp:txBody>
      <dsp:txXfrm>
        <a:off x="692160" y="3079896"/>
        <a:ext cx="2599722" cy="1088583"/>
      </dsp:txXfrm>
    </dsp:sp>
    <dsp:sp modelId="{8EB96520-3F61-44B2-BC84-EF6ED049937B}">
      <dsp:nvSpPr>
        <dsp:cNvPr id="0" name=""/>
        <dsp:cNvSpPr/>
      </dsp:nvSpPr>
      <dsp:spPr>
        <a:xfrm rot="12082701">
          <a:off x="3361877" y="2174193"/>
          <a:ext cx="65702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57021" y="0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371678-F173-44CF-91FA-A830A351ADE5}">
      <dsp:nvSpPr>
        <dsp:cNvPr id="0" name=""/>
        <dsp:cNvSpPr/>
      </dsp:nvSpPr>
      <dsp:spPr>
        <a:xfrm>
          <a:off x="666978" y="919365"/>
          <a:ext cx="2717502" cy="1206363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40000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b="1" kern="1200" dirty="0"/>
            <a:t>= saída ferro dos macrófagos</a:t>
          </a:r>
        </a:p>
      </dsp:txBody>
      <dsp:txXfrm>
        <a:off x="725868" y="978255"/>
        <a:ext cx="2599722" cy="108858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CEA7CB-965A-48A7-B48B-C5519E1FD6E7}">
      <dsp:nvSpPr>
        <dsp:cNvPr id="0" name=""/>
        <dsp:cNvSpPr/>
      </dsp:nvSpPr>
      <dsp:spPr>
        <a:xfrm>
          <a:off x="2252" y="0"/>
          <a:ext cx="4803205" cy="137008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800" b="1" kern="1200">
              <a:solidFill>
                <a:schemeClr val="tx1"/>
              </a:solidFill>
            </a:rPr>
            <a:t>Dieta + inflamatória</a:t>
          </a:r>
          <a:endParaRPr lang="pt-BR" sz="3800" b="1" kern="1200" dirty="0">
            <a:solidFill>
              <a:schemeClr val="tx1"/>
            </a:solidFill>
          </a:endParaRPr>
        </a:p>
      </dsp:txBody>
      <dsp:txXfrm>
        <a:off x="42380" y="40128"/>
        <a:ext cx="4722949" cy="1289828"/>
      </dsp:txXfrm>
    </dsp:sp>
    <dsp:sp modelId="{72F3A5ED-DFA9-456E-9F17-ABB7EC9D6485}">
      <dsp:nvSpPr>
        <dsp:cNvPr id="0" name=""/>
        <dsp:cNvSpPr/>
      </dsp:nvSpPr>
      <dsp:spPr>
        <a:xfrm>
          <a:off x="5250926" y="89444"/>
          <a:ext cx="944393" cy="119119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3000" b="1" kern="1200">
            <a:solidFill>
              <a:schemeClr val="tx1"/>
            </a:solidFill>
          </a:endParaRPr>
        </a:p>
      </dsp:txBody>
      <dsp:txXfrm>
        <a:off x="5250926" y="327683"/>
        <a:ext cx="661075" cy="714716"/>
      </dsp:txXfrm>
    </dsp:sp>
    <dsp:sp modelId="{3FB81634-AABF-440F-BE04-5E68B5593DC2}">
      <dsp:nvSpPr>
        <dsp:cNvPr id="0" name=""/>
        <dsp:cNvSpPr/>
      </dsp:nvSpPr>
      <dsp:spPr>
        <a:xfrm>
          <a:off x="6587331" y="0"/>
          <a:ext cx="4803205" cy="137008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800" b="1" kern="1200" dirty="0">
              <a:solidFill>
                <a:schemeClr val="tx1"/>
              </a:solidFill>
            </a:rPr>
            <a:t>+ anemia</a:t>
          </a:r>
        </a:p>
      </dsp:txBody>
      <dsp:txXfrm>
        <a:off x="6627459" y="40128"/>
        <a:ext cx="4722949" cy="12898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D186E9-F010-41F0-9140-E7903619EFCD}">
      <dsp:nvSpPr>
        <dsp:cNvPr id="0" name=""/>
        <dsp:cNvSpPr/>
      </dsp:nvSpPr>
      <dsp:spPr>
        <a:xfrm>
          <a:off x="425702" y="5947"/>
          <a:ext cx="3732427" cy="5572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dirty="0"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Symbol" panose="05050102010706020507" pitchFamily="18" charset="2"/>
            </a:rPr>
            <a:t>IL-6</a:t>
          </a:r>
          <a:endParaRPr lang="pt-BR" sz="2400" b="1" kern="1200" dirty="0">
            <a:solidFill>
              <a:schemeClr val="tx1"/>
            </a:solidFill>
            <a:effectLst/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442022" y="22267"/>
        <a:ext cx="3699787" cy="524565"/>
      </dsp:txXfrm>
    </dsp:sp>
    <dsp:sp modelId="{B7472D1A-5100-4AE2-A8E2-FCB0A8D7E4BB}">
      <dsp:nvSpPr>
        <dsp:cNvPr id="0" name=""/>
        <dsp:cNvSpPr/>
      </dsp:nvSpPr>
      <dsp:spPr>
        <a:xfrm rot="5400000">
          <a:off x="2187440" y="577082"/>
          <a:ext cx="208951" cy="25074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b="1" kern="1200">
            <a:solidFill>
              <a:schemeClr val="tx1"/>
            </a:solidFill>
            <a:effectLst/>
          </a:endParaRPr>
        </a:p>
      </dsp:txBody>
      <dsp:txXfrm rot="-5400000">
        <a:off x="2216693" y="597978"/>
        <a:ext cx="150446" cy="146266"/>
      </dsp:txXfrm>
    </dsp:sp>
    <dsp:sp modelId="{B3365AC7-C9B1-40D4-AC7A-1ADD433181EA}">
      <dsp:nvSpPr>
        <dsp:cNvPr id="0" name=""/>
        <dsp:cNvSpPr/>
      </dsp:nvSpPr>
      <dsp:spPr>
        <a:xfrm>
          <a:off x="425702" y="841754"/>
          <a:ext cx="3732427" cy="5572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dirty="0"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Symbol" panose="05050102010706020507" pitchFamily="18" charset="2"/>
            </a:rPr>
            <a:t> Hepcidina</a:t>
          </a:r>
          <a:endParaRPr lang="pt-BR" sz="2400" b="1" kern="1200" dirty="0">
            <a:solidFill>
              <a:schemeClr val="tx1"/>
            </a:solidFill>
            <a:effectLst/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442022" y="858074"/>
        <a:ext cx="3699787" cy="524565"/>
      </dsp:txXfrm>
    </dsp:sp>
    <dsp:sp modelId="{B6691080-7641-4EA7-947C-9275B93CCD6B}">
      <dsp:nvSpPr>
        <dsp:cNvPr id="0" name=""/>
        <dsp:cNvSpPr/>
      </dsp:nvSpPr>
      <dsp:spPr>
        <a:xfrm rot="5400000">
          <a:off x="2187440" y="1412890"/>
          <a:ext cx="208951" cy="25074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b="1" kern="1200">
            <a:solidFill>
              <a:schemeClr val="tx1"/>
            </a:solidFill>
            <a:effectLst/>
          </a:endParaRPr>
        </a:p>
      </dsp:txBody>
      <dsp:txXfrm rot="-5400000">
        <a:off x="2216693" y="1433786"/>
        <a:ext cx="150446" cy="146266"/>
      </dsp:txXfrm>
    </dsp:sp>
    <dsp:sp modelId="{1F6857D9-555D-4566-8CD0-0AD39F542A36}">
      <dsp:nvSpPr>
        <dsp:cNvPr id="0" name=""/>
        <dsp:cNvSpPr/>
      </dsp:nvSpPr>
      <dsp:spPr>
        <a:xfrm>
          <a:off x="425702" y="1677562"/>
          <a:ext cx="3732427" cy="5572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dirty="0"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Bloqueia Ferroportina</a:t>
          </a:r>
        </a:p>
      </dsp:txBody>
      <dsp:txXfrm>
        <a:off x="442022" y="1693882"/>
        <a:ext cx="3699787" cy="524565"/>
      </dsp:txXfrm>
    </dsp:sp>
    <dsp:sp modelId="{D678ED4F-3D44-4260-A83B-A0A3D2D1ABED}">
      <dsp:nvSpPr>
        <dsp:cNvPr id="0" name=""/>
        <dsp:cNvSpPr/>
      </dsp:nvSpPr>
      <dsp:spPr>
        <a:xfrm rot="5400000">
          <a:off x="2187440" y="2248697"/>
          <a:ext cx="208951" cy="25074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b="1" kern="1200">
            <a:solidFill>
              <a:schemeClr val="tx1"/>
            </a:solidFill>
            <a:effectLst/>
          </a:endParaRPr>
        </a:p>
      </dsp:txBody>
      <dsp:txXfrm rot="-5400000">
        <a:off x="2216693" y="2269593"/>
        <a:ext cx="150446" cy="146266"/>
      </dsp:txXfrm>
    </dsp:sp>
    <dsp:sp modelId="{BC41D3DF-0C06-4E6C-B388-A3528C164C70}">
      <dsp:nvSpPr>
        <dsp:cNvPr id="0" name=""/>
        <dsp:cNvSpPr/>
      </dsp:nvSpPr>
      <dsp:spPr>
        <a:xfrm>
          <a:off x="318128" y="2513370"/>
          <a:ext cx="3947575" cy="9780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BR" sz="2400" b="1" kern="1200" dirty="0"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Symbol" panose="05050102010706020507" pitchFamily="18" charset="2"/>
            </a:rPr>
            <a:t> “absorção” intestinal,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BR" sz="2400" b="1" kern="1200" dirty="0"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Symbol" panose="05050102010706020507" pitchFamily="18" charset="2"/>
            </a:rPr>
            <a:t> retenção fígado/baço</a:t>
          </a:r>
        </a:p>
      </dsp:txBody>
      <dsp:txXfrm>
        <a:off x="346774" y="2542016"/>
        <a:ext cx="3890283" cy="920770"/>
      </dsp:txXfrm>
    </dsp:sp>
    <dsp:sp modelId="{BF8E8B1A-2748-499A-8E4E-C83776EEE792}">
      <dsp:nvSpPr>
        <dsp:cNvPr id="0" name=""/>
        <dsp:cNvSpPr/>
      </dsp:nvSpPr>
      <dsp:spPr>
        <a:xfrm rot="5400000">
          <a:off x="2187440" y="3505362"/>
          <a:ext cx="208951" cy="25074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b="1" kern="1200">
            <a:solidFill>
              <a:schemeClr val="tx1"/>
            </a:solidFill>
            <a:effectLst/>
          </a:endParaRPr>
        </a:p>
      </dsp:txBody>
      <dsp:txXfrm rot="-5400000">
        <a:off x="2216693" y="3526258"/>
        <a:ext cx="150446" cy="146266"/>
      </dsp:txXfrm>
    </dsp:sp>
    <dsp:sp modelId="{3F3174CC-8CCF-4AE3-82C7-B2B5BFB83FE8}">
      <dsp:nvSpPr>
        <dsp:cNvPr id="0" name=""/>
        <dsp:cNvSpPr/>
      </dsp:nvSpPr>
      <dsp:spPr>
        <a:xfrm>
          <a:off x="441671" y="3770034"/>
          <a:ext cx="3700488" cy="7943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dirty="0"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Symbol" panose="05050102010706020507" pitchFamily="18" charset="2"/>
            </a:rPr>
            <a:t> Ferro plasmático (transferrina)</a:t>
          </a:r>
        </a:p>
      </dsp:txBody>
      <dsp:txXfrm>
        <a:off x="464936" y="3793299"/>
        <a:ext cx="3653958" cy="747793"/>
      </dsp:txXfrm>
    </dsp:sp>
    <dsp:sp modelId="{30F6B595-EAB7-46A3-9260-21609728B5AE}">
      <dsp:nvSpPr>
        <dsp:cNvPr id="0" name=""/>
        <dsp:cNvSpPr/>
      </dsp:nvSpPr>
      <dsp:spPr>
        <a:xfrm rot="5400000">
          <a:off x="2187440" y="4578288"/>
          <a:ext cx="208951" cy="25074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100" b="1" kern="1200">
            <a:solidFill>
              <a:schemeClr val="tx1"/>
            </a:solidFill>
            <a:effectLst/>
          </a:endParaRPr>
        </a:p>
      </dsp:txBody>
      <dsp:txXfrm rot="-5400000">
        <a:off x="2216693" y="4599184"/>
        <a:ext cx="150446" cy="146266"/>
      </dsp:txXfrm>
    </dsp:sp>
    <dsp:sp modelId="{847BE524-6F52-49B9-A835-80A28103EDED}">
      <dsp:nvSpPr>
        <dsp:cNvPr id="0" name=""/>
        <dsp:cNvSpPr/>
      </dsp:nvSpPr>
      <dsp:spPr>
        <a:xfrm>
          <a:off x="435319" y="4842961"/>
          <a:ext cx="3713192" cy="5572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dirty="0"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Symbol" panose="05050102010706020507" pitchFamily="18" charset="2"/>
            </a:rPr>
            <a:t> Ferro Medula Óssea</a:t>
          </a:r>
        </a:p>
      </dsp:txBody>
      <dsp:txXfrm>
        <a:off x="451639" y="4859281"/>
        <a:ext cx="3680552" cy="524565"/>
      </dsp:txXfrm>
    </dsp:sp>
    <dsp:sp modelId="{690BC63E-DD08-4D93-A56A-DCF98C08C6B5}">
      <dsp:nvSpPr>
        <dsp:cNvPr id="0" name=""/>
        <dsp:cNvSpPr/>
      </dsp:nvSpPr>
      <dsp:spPr>
        <a:xfrm rot="5400000">
          <a:off x="2187440" y="5414096"/>
          <a:ext cx="208951" cy="25074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100" kern="1200"/>
        </a:p>
      </dsp:txBody>
      <dsp:txXfrm rot="-5400000">
        <a:off x="2216693" y="5434992"/>
        <a:ext cx="150446" cy="146266"/>
      </dsp:txXfrm>
    </dsp:sp>
    <dsp:sp modelId="{586E62A1-EDF7-42F0-BC16-7B9E4CE93529}">
      <dsp:nvSpPr>
        <dsp:cNvPr id="0" name=""/>
        <dsp:cNvSpPr/>
      </dsp:nvSpPr>
      <dsp:spPr>
        <a:xfrm>
          <a:off x="501125" y="5678768"/>
          <a:ext cx="3581580" cy="5572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dirty="0"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Symbol" panose="05050102010706020507" pitchFamily="18" charset="2"/>
            </a:rPr>
            <a:t> </a:t>
          </a:r>
          <a:r>
            <a:rPr lang="pt-BR" sz="2400" b="1" kern="1200" dirty="0" err="1"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Symbol" panose="05050102010706020507" pitchFamily="18" charset="2"/>
            </a:rPr>
            <a:t>Hb</a:t>
          </a:r>
          <a:endParaRPr lang="pt-BR" sz="2400" b="1" kern="1200" dirty="0">
            <a:solidFill>
              <a:schemeClr val="tx1"/>
            </a:solidFill>
            <a:effectLst/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  <a:sym typeface="Symbol" panose="05050102010706020507" pitchFamily="18" charset="2"/>
          </a:endParaRPr>
        </a:p>
      </dsp:txBody>
      <dsp:txXfrm>
        <a:off x="517445" y="5695088"/>
        <a:ext cx="3548940" cy="52456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E1792A-4F2A-49BF-BF48-DD9BC072E056}">
      <dsp:nvSpPr>
        <dsp:cNvPr id="0" name=""/>
        <dsp:cNvSpPr/>
      </dsp:nvSpPr>
      <dsp:spPr>
        <a:xfrm>
          <a:off x="566010" y="1186"/>
          <a:ext cx="1298761" cy="1298761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b="1" kern="1200" dirty="0"/>
            <a:t>LPS</a:t>
          </a:r>
        </a:p>
      </dsp:txBody>
      <dsp:txXfrm>
        <a:off x="756209" y="191385"/>
        <a:ext cx="918363" cy="918363"/>
      </dsp:txXfrm>
    </dsp:sp>
    <dsp:sp modelId="{1BE24BBD-17E4-430D-AA3E-5D0F56C39C46}">
      <dsp:nvSpPr>
        <dsp:cNvPr id="0" name=""/>
        <dsp:cNvSpPr/>
      </dsp:nvSpPr>
      <dsp:spPr>
        <a:xfrm>
          <a:off x="838750" y="1405407"/>
          <a:ext cx="753281" cy="753281"/>
        </a:xfrm>
        <a:prstGeom prst="mathPlus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300" b="1" kern="1200"/>
        </a:p>
      </dsp:txBody>
      <dsp:txXfrm>
        <a:off x="938597" y="1693462"/>
        <a:ext cx="553587" cy="177171"/>
      </dsp:txXfrm>
    </dsp:sp>
    <dsp:sp modelId="{E01D7490-C592-4DE0-963D-92393167E0CF}">
      <dsp:nvSpPr>
        <dsp:cNvPr id="0" name=""/>
        <dsp:cNvSpPr/>
      </dsp:nvSpPr>
      <dsp:spPr>
        <a:xfrm>
          <a:off x="566010" y="2264148"/>
          <a:ext cx="1298761" cy="1298761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b="1" kern="1200" dirty="0"/>
            <a:t>IFN-gama</a:t>
          </a:r>
        </a:p>
      </dsp:txBody>
      <dsp:txXfrm>
        <a:off x="756209" y="2454347"/>
        <a:ext cx="918363" cy="918363"/>
      </dsp:txXfrm>
    </dsp:sp>
    <dsp:sp modelId="{E16D73B6-32B6-420E-ADDB-F72014934785}">
      <dsp:nvSpPr>
        <dsp:cNvPr id="0" name=""/>
        <dsp:cNvSpPr/>
      </dsp:nvSpPr>
      <dsp:spPr>
        <a:xfrm>
          <a:off x="838750" y="3668369"/>
          <a:ext cx="753281" cy="753281"/>
        </a:xfrm>
        <a:prstGeom prst="mathPlus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300" b="1" kern="1200"/>
        </a:p>
      </dsp:txBody>
      <dsp:txXfrm>
        <a:off x="938597" y="3956424"/>
        <a:ext cx="553587" cy="177171"/>
      </dsp:txXfrm>
    </dsp:sp>
    <dsp:sp modelId="{35039B62-2DED-402F-9E47-E88D5EEFF231}">
      <dsp:nvSpPr>
        <dsp:cNvPr id="0" name=""/>
        <dsp:cNvSpPr/>
      </dsp:nvSpPr>
      <dsp:spPr>
        <a:xfrm>
          <a:off x="566010" y="4527110"/>
          <a:ext cx="1298761" cy="1298761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b="1" kern="1200" dirty="0"/>
            <a:t>TNF-alfa</a:t>
          </a:r>
        </a:p>
      </dsp:txBody>
      <dsp:txXfrm>
        <a:off x="756209" y="4717309"/>
        <a:ext cx="918363" cy="918363"/>
      </dsp:txXfrm>
    </dsp:sp>
    <dsp:sp modelId="{348F2E46-6CB1-4EF3-A7C4-6EBE08CF6CAA}">
      <dsp:nvSpPr>
        <dsp:cNvPr id="0" name=""/>
        <dsp:cNvSpPr/>
      </dsp:nvSpPr>
      <dsp:spPr>
        <a:xfrm>
          <a:off x="2059586" y="2671959"/>
          <a:ext cx="413006" cy="483139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b="1" kern="1200"/>
        </a:p>
      </dsp:txBody>
      <dsp:txXfrm>
        <a:off x="2059586" y="2768587"/>
        <a:ext cx="289104" cy="289883"/>
      </dsp:txXfrm>
    </dsp:sp>
    <dsp:sp modelId="{44D4FE87-B763-41D6-8787-59A9CAF7F49C}">
      <dsp:nvSpPr>
        <dsp:cNvPr id="0" name=""/>
        <dsp:cNvSpPr/>
      </dsp:nvSpPr>
      <dsp:spPr>
        <a:xfrm>
          <a:off x="2644029" y="1614767"/>
          <a:ext cx="2597523" cy="2597523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70" tIns="52070" rIns="52070" bIns="5207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100" b="1" kern="1200" dirty="0">
              <a:sym typeface="Symbol" panose="05050102010706020507" pitchFamily="18" charset="2"/>
            </a:rPr>
            <a:t>FPN1 DMT1</a:t>
          </a:r>
          <a:endParaRPr lang="pt-BR" sz="4100" b="1" kern="1200" dirty="0"/>
        </a:p>
      </dsp:txBody>
      <dsp:txXfrm>
        <a:off x="3024427" y="1995165"/>
        <a:ext cx="1836727" cy="183672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1E88E6-368F-4D0A-8C13-53F27635FD0C}">
      <dsp:nvSpPr>
        <dsp:cNvPr id="0" name=""/>
        <dsp:cNvSpPr/>
      </dsp:nvSpPr>
      <dsp:spPr>
        <a:xfrm>
          <a:off x="11778" y="358779"/>
          <a:ext cx="1764837" cy="105993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Symbol" panose="05050102010706020507" pitchFamily="18" charset="2"/>
            </a:rPr>
            <a:t> </a:t>
          </a:r>
          <a:r>
            <a:rPr lang="pt-BR" sz="1800" b="1" kern="1200" dirty="0" err="1"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Symbol" panose="05050102010706020507" pitchFamily="18" charset="2"/>
            </a:rPr>
            <a:t>Citoc</a:t>
          </a:r>
          <a:r>
            <a:rPr lang="pt-BR" sz="1800" b="1" kern="1200" dirty="0"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Symbol" panose="05050102010706020507" pitchFamily="18" charset="2"/>
            </a:rPr>
            <a:t>. pro </a:t>
          </a:r>
          <a:r>
            <a:rPr lang="pt-BR" sz="1800" b="1" kern="1200" dirty="0" err="1"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Symbol" panose="05050102010706020507" pitchFamily="18" charset="2"/>
            </a:rPr>
            <a:t>infl</a:t>
          </a:r>
          <a:endParaRPr lang="pt-BR" sz="1800" b="1" kern="1200" dirty="0">
            <a:solidFill>
              <a:schemeClr val="tx1"/>
            </a:solidFill>
            <a:effectLst/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42822" y="389823"/>
        <a:ext cx="1702749" cy="997849"/>
      </dsp:txXfrm>
    </dsp:sp>
    <dsp:sp modelId="{3228D40F-9AB4-4E5E-ADBC-55DFFB62D348}">
      <dsp:nvSpPr>
        <dsp:cNvPr id="0" name=""/>
        <dsp:cNvSpPr/>
      </dsp:nvSpPr>
      <dsp:spPr>
        <a:xfrm>
          <a:off x="1953100" y="669908"/>
          <a:ext cx="374145" cy="43767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b="1" kern="1200">
            <a:solidFill>
              <a:schemeClr val="tx1"/>
            </a:solidFill>
            <a:effectLst/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1953100" y="757444"/>
        <a:ext cx="261902" cy="262607"/>
      </dsp:txXfrm>
    </dsp:sp>
    <dsp:sp modelId="{05DE8295-3415-42F0-9917-8BEB1D2E0EE4}">
      <dsp:nvSpPr>
        <dsp:cNvPr id="0" name=""/>
        <dsp:cNvSpPr/>
      </dsp:nvSpPr>
      <dsp:spPr>
        <a:xfrm>
          <a:off x="2482551" y="358779"/>
          <a:ext cx="1764837" cy="105993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Symbol" panose="05050102010706020507" pitchFamily="18" charset="2"/>
            </a:rPr>
            <a:t> Precursor </a:t>
          </a:r>
          <a:r>
            <a:rPr lang="pt-BR" sz="1800" b="1" kern="1200" dirty="0" err="1"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Symbol" panose="05050102010706020507" pitchFamily="18" charset="2"/>
            </a:rPr>
            <a:t>mielóide</a:t>
          </a:r>
          <a:endParaRPr lang="pt-BR" sz="1800" b="1" kern="1200" dirty="0">
            <a:solidFill>
              <a:schemeClr val="tx1"/>
            </a:solidFill>
            <a:effectLst/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2513595" y="389823"/>
        <a:ext cx="1702749" cy="997849"/>
      </dsp:txXfrm>
    </dsp:sp>
    <dsp:sp modelId="{482A5880-92C1-43C8-AA48-005C6385920A}">
      <dsp:nvSpPr>
        <dsp:cNvPr id="0" name=""/>
        <dsp:cNvSpPr/>
      </dsp:nvSpPr>
      <dsp:spPr>
        <a:xfrm>
          <a:off x="4423873" y="669908"/>
          <a:ext cx="374145" cy="43767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b="1" kern="1200">
            <a:solidFill>
              <a:schemeClr val="tx1"/>
            </a:solidFill>
            <a:effectLst/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4423873" y="757444"/>
        <a:ext cx="261902" cy="262607"/>
      </dsp:txXfrm>
    </dsp:sp>
    <dsp:sp modelId="{F2364762-F824-45C2-981A-022469399E4B}">
      <dsp:nvSpPr>
        <dsp:cNvPr id="0" name=""/>
        <dsp:cNvSpPr/>
      </dsp:nvSpPr>
      <dsp:spPr>
        <a:xfrm>
          <a:off x="4953324" y="358779"/>
          <a:ext cx="1764837" cy="105993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Symbol" panose="05050102010706020507" pitchFamily="18" charset="2"/>
            </a:rPr>
            <a:t> Precursor </a:t>
          </a:r>
          <a:r>
            <a:rPr lang="pt-BR" sz="1800" b="1" kern="1200" dirty="0" err="1"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Symbol" panose="05050102010706020507" pitchFamily="18" charset="2"/>
            </a:rPr>
            <a:t>eritróide</a:t>
          </a:r>
          <a:endParaRPr lang="pt-BR" sz="1800" b="1" kern="1200" dirty="0">
            <a:solidFill>
              <a:schemeClr val="tx1"/>
            </a:solidFill>
            <a:effectLst/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4984368" y="389823"/>
        <a:ext cx="1702749" cy="997849"/>
      </dsp:txXfrm>
    </dsp:sp>
    <dsp:sp modelId="{C8F13B3A-825B-44DE-B0D5-9A70EBA02A84}">
      <dsp:nvSpPr>
        <dsp:cNvPr id="0" name=""/>
        <dsp:cNvSpPr/>
      </dsp:nvSpPr>
      <dsp:spPr>
        <a:xfrm>
          <a:off x="6894646" y="669908"/>
          <a:ext cx="374145" cy="43767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b="1" kern="1200">
            <a:solidFill>
              <a:schemeClr val="tx1"/>
            </a:solidFill>
            <a:effectLst/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6894646" y="757444"/>
        <a:ext cx="261902" cy="262607"/>
      </dsp:txXfrm>
    </dsp:sp>
    <dsp:sp modelId="{E67F3CA1-13BA-4AF4-9A8C-2F4A0037FD0D}">
      <dsp:nvSpPr>
        <dsp:cNvPr id="0" name=""/>
        <dsp:cNvSpPr/>
      </dsp:nvSpPr>
      <dsp:spPr>
        <a:xfrm>
          <a:off x="7424097" y="358779"/>
          <a:ext cx="2113022" cy="105993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BR" sz="1800" b="1" kern="1200" dirty="0"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Symbol" panose="05050102010706020507" pitchFamily="18" charset="2"/>
            </a:rPr>
            <a:t> Macrófago = </a:t>
          </a:r>
          <a:r>
            <a:rPr lang="pt-BR" sz="1800" b="1" kern="1200" dirty="0" err="1"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Symbol" panose="05050102010706020507" pitchFamily="18" charset="2"/>
            </a:rPr>
            <a:t>eritrofagocitose</a:t>
          </a:r>
          <a:endParaRPr lang="pt-BR" sz="1800" b="1" kern="1200" dirty="0">
            <a:solidFill>
              <a:schemeClr val="tx1"/>
            </a:solidFill>
            <a:effectLst/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  <a:sym typeface="Symbol" panose="05050102010706020507" pitchFamily="18" charset="2"/>
          </a:endParaRPr>
        </a:p>
      </dsp:txBody>
      <dsp:txXfrm>
        <a:off x="7455141" y="389823"/>
        <a:ext cx="2050934" cy="997849"/>
      </dsp:txXfrm>
    </dsp:sp>
    <dsp:sp modelId="{68CBB729-F89D-42A0-AEBE-1C3762327A58}">
      <dsp:nvSpPr>
        <dsp:cNvPr id="0" name=""/>
        <dsp:cNvSpPr/>
      </dsp:nvSpPr>
      <dsp:spPr>
        <a:xfrm>
          <a:off x="9713604" y="669908"/>
          <a:ext cx="374145" cy="43767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b="1" kern="1200">
            <a:solidFill>
              <a:schemeClr val="tx1"/>
            </a:solidFill>
            <a:effectLst/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9713604" y="757444"/>
        <a:ext cx="261902" cy="262607"/>
      </dsp:txXfrm>
    </dsp:sp>
    <dsp:sp modelId="{B77C00B8-27A2-4B25-959F-D65AA52E83FF}">
      <dsp:nvSpPr>
        <dsp:cNvPr id="0" name=""/>
        <dsp:cNvSpPr/>
      </dsp:nvSpPr>
      <dsp:spPr>
        <a:xfrm>
          <a:off x="10243055" y="358779"/>
          <a:ext cx="1764837" cy="105993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Symbol" panose="05050102010706020507" pitchFamily="18" charset="2"/>
            </a:rPr>
            <a:t>= reduz t1/2 eritrócito</a:t>
          </a:r>
        </a:p>
      </dsp:txBody>
      <dsp:txXfrm>
        <a:off x="10274099" y="389823"/>
        <a:ext cx="1702749" cy="99784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9EC552-D715-4408-B41B-AA425F936543}">
      <dsp:nvSpPr>
        <dsp:cNvPr id="0" name=""/>
        <dsp:cNvSpPr/>
      </dsp:nvSpPr>
      <dsp:spPr>
        <a:xfrm>
          <a:off x="1914125" y="48"/>
          <a:ext cx="2791926" cy="1675155"/>
        </a:xfrm>
        <a:prstGeom prst="rect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5280" tIns="335280" rIns="335280" bIns="335280" numCol="1" spcCol="1270" anchor="ctr" anchorCtr="0">
          <a:noAutofit/>
        </a:bodyPr>
        <a:lstStyle/>
        <a:p>
          <a:pPr marL="0" lvl="0" indent="0" algn="ctr" defTabSz="3911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8800" kern="1200" dirty="0"/>
            <a:t>Sim</a:t>
          </a:r>
        </a:p>
      </dsp:txBody>
      <dsp:txXfrm>
        <a:off x="1914125" y="48"/>
        <a:ext cx="2791926" cy="1675155"/>
      </dsp:txXfrm>
    </dsp:sp>
    <dsp:sp modelId="{EC97202E-139C-49BC-B22E-5D7035C7C42C}">
      <dsp:nvSpPr>
        <dsp:cNvPr id="0" name=""/>
        <dsp:cNvSpPr/>
      </dsp:nvSpPr>
      <dsp:spPr>
        <a:xfrm>
          <a:off x="4985244" y="48"/>
          <a:ext cx="2791926" cy="1675155"/>
        </a:xfrm>
        <a:prstGeom prst="rect">
          <a:avLst/>
        </a:prstGeom>
        <a:solidFill>
          <a:schemeClr val="accent2">
            <a:shade val="50000"/>
            <a:hueOff val="-591173"/>
            <a:satOff val="7783"/>
            <a:lumOff val="4661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5280" tIns="335280" rIns="335280" bIns="335280" numCol="1" spcCol="1270" anchor="ctr" anchorCtr="0">
          <a:noAutofit/>
        </a:bodyPr>
        <a:lstStyle/>
        <a:p>
          <a:pPr marL="0" lvl="0" indent="0" algn="ctr" defTabSz="3911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8800" kern="1200" dirty="0">
              <a:solidFill>
                <a:schemeClr val="tx1"/>
              </a:solidFill>
            </a:rPr>
            <a:t>Não</a:t>
          </a:r>
        </a:p>
      </dsp:txBody>
      <dsp:txXfrm>
        <a:off x="4985244" y="48"/>
        <a:ext cx="2791926" cy="167515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B3EC5B-FFB2-450C-8428-811946565464}">
      <dsp:nvSpPr>
        <dsp:cNvPr id="0" name=""/>
        <dsp:cNvSpPr/>
      </dsp:nvSpPr>
      <dsp:spPr>
        <a:xfrm>
          <a:off x="4949" y="367365"/>
          <a:ext cx="2164107" cy="1298464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 dirty="0">
              <a:solidFill>
                <a:schemeClr val="tx1"/>
              </a:solidFill>
            </a:rPr>
            <a:t>Homens</a:t>
          </a:r>
        </a:p>
      </dsp:txBody>
      <dsp:txXfrm>
        <a:off x="42980" y="405396"/>
        <a:ext cx="2088045" cy="1222402"/>
      </dsp:txXfrm>
    </dsp:sp>
    <dsp:sp modelId="{A3454606-4AC2-4571-8928-87951E6270D2}">
      <dsp:nvSpPr>
        <dsp:cNvPr id="0" name=""/>
        <dsp:cNvSpPr/>
      </dsp:nvSpPr>
      <dsp:spPr>
        <a:xfrm>
          <a:off x="2385467" y="748248"/>
          <a:ext cx="458790" cy="5366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kern="1200">
            <a:solidFill>
              <a:schemeClr val="tx1"/>
            </a:solidFill>
          </a:endParaRPr>
        </a:p>
      </dsp:txBody>
      <dsp:txXfrm>
        <a:off x="2385467" y="855588"/>
        <a:ext cx="321153" cy="322018"/>
      </dsp:txXfrm>
    </dsp:sp>
    <dsp:sp modelId="{CC91C084-DA78-4EE4-A9DD-D82A086F28D9}">
      <dsp:nvSpPr>
        <dsp:cNvPr id="0" name=""/>
        <dsp:cNvSpPr/>
      </dsp:nvSpPr>
      <dsp:spPr>
        <a:xfrm>
          <a:off x="3034699" y="367365"/>
          <a:ext cx="2164107" cy="1298464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-13333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 dirty="0">
              <a:solidFill>
                <a:schemeClr val="tx1"/>
              </a:solidFill>
              <a:sym typeface="Symbol" panose="05050102010706020507" pitchFamily="18" charset="2"/>
            </a:rPr>
            <a:t> </a:t>
          </a:r>
          <a:r>
            <a:rPr lang="pt-BR" sz="2500" kern="1200" dirty="0">
              <a:solidFill>
                <a:schemeClr val="tx1"/>
              </a:solidFill>
            </a:rPr>
            <a:t>hepcidina</a:t>
          </a:r>
        </a:p>
      </dsp:txBody>
      <dsp:txXfrm>
        <a:off x="3072730" y="405396"/>
        <a:ext cx="2088045" cy="1222402"/>
      </dsp:txXfrm>
    </dsp:sp>
    <dsp:sp modelId="{B084CEFB-F36A-4D29-B5A5-B272EA6941F0}">
      <dsp:nvSpPr>
        <dsp:cNvPr id="0" name=""/>
        <dsp:cNvSpPr/>
      </dsp:nvSpPr>
      <dsp:spPr>
        <a:xfrm>
          <a:off x="5415217" y="748248"/>
          <a:ext cx="458790" cy="5366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-287340"/>
            <a:satOff val="204"/>
            <a:lumOff val="1605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kern="1200">
            <a:solidFill>
              <a:schemeClr val="tx1"/>
            </a:solidFill>
          </a:endParaRPr>
        </a:p>
      </dsp:txBody>
      <dsp:txXfrm>
        <a:off x="5415217" y="855588"/>
        <a:ext cx="321153" cy="322018"/>
      </dsp:txXfrm>
    </dsp:sp>
    <dsp:sp modelId="{F9B97538-D549-4C40-A339-CF2592F19904}">
      <dsp:nvSpPr>
        <dsp:cNvPr id="0" name=""/>
        <dsp:cNvSpPr/>
      </dsp:nvSpPr>
      <dsp:spPr>
        <a:xfrm>
          <a:off x="6064449" y="367365"/>
          <a:ext cx="2164107" cy="1298464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-26667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 dirty="0">
              <a:solidFill>
                <a:schemeClr val="tx1"/>
              </a:solidFill>
            </a:rPr>
            <a:t>Dose dependente</a:t>
          </a:r>
        </a:p>
      </dsp:txBody>
      <dsp:txXfrm>
        <a:off x="6102480" y="405396"/>
        <a:ext cx="2088045" cy="1222402"/>
      </dsp:txXfrm>
    </dsp:sp>
    <dsp:sp modelId="{46F0AAE5-170D-407E-8787-2B49CBADF343}">
      <dsp:nvSpPr>
        <dsp:cNvPr id="0" name=""/>
        <dsp:cNvSpPr/>
      </dsp:nvSpPr>
      <dsp:spPr>
        <a:xfrm>
          <a:off x="8444967" y="748248"/>
          <a:ext cx="458790" cy="5366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-574681"/>
            <a:satOff val="409"/>
            <a:lumOff val="321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kern="1200">
            <a:solidFill>
              <a:schemeClr val="tx1"/>
            </a:solidFill>
          </a:endParaRPr>
        </a:p>
      </dsp:txBody>
      <dsp:txXfrm>
        <a:off x="8444967" y="855588"/>
        <a:ext cx="321153" cy="322018"/>
      </dsp:txXfrm>
    </dsp:sp>
    <dsp:sp modelId="{4DB93BA3-7C6A-44C5-9990-183B2D21EDF0}">
      <dsp:nvSpPr>
        <dsp:cNvPr id="0" name=""/>
        <dsp:cNvSpPr/>
      </dsp:nvSpPr>
      <dsp:spPr>
        <a:xfrm>
          <a:off x="9094200" y="367365"/>
          <a:ext cx="2164107" cy="1298464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 dirty="0">
              <a:solidFill>
                <a:schemeClr val="tx1"/>
              </a:solidFill>
              <a:sym typeface="Symbol" panose="05050102010706020507" pitchFamily="18" charset="2"/>
            </a:rPr>
            <a:t></a:t>
          </a:r>
          <a:r>
            <a:rPr lang="pt-BR" sz="2500" kern="1200" dirty="0">
              <a:solidFill>
                <a:schemeClr val="tx1"/>
              </a:solidFill>
            </a:rPr>
            <a:t> Hemoglobina</a:t>
          </a:r>
        </a:p>
      </dsp:txBody>
      <dsp:txXfrm>
        <a:off x="9132231" y="405396"/>
        <a:ext cx="2088045" cy="122240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B3EC5B-FFB2-450C-8428-811946565464}">
      <dsp:nvSpPr>
        <dsp:cNvPr id="0" name=""/>
        <dsp:cNvSpPr/>
      </dsp:nvSpPr>
      <dsp:spPr>
        <a:xfrm>
          <a:off x="1472" y="0"/>
          <a:ext cx="3140528" cy="1154544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000" kern="1200" dirty="0">
              <a:solidFill>
                <a:schemeClr val="tx1"/>
              </a:solidFill>
            </a:rPr>
            <a:t>Mulheres</a:t>
          </a:r>
        </a:p>
      </dsp:txBody>
      <dsp:txXfrm>
        <a:off x="35287" y="33815"/>
        <a:ext cx="3072898" cy="1086914"/>
      </dsp:txXfrm>
    </dsp:sp>
    <dsp:sp modelId="{A3454606-4AC2-4571-8928-87951E6270D2}">
      <dsp:nvSpPr>
        <dsp:cNvPr id="0" name=""/>
        <dsp:cNvSpPr/>
      </dsp:nvSpPr>
      <dsp:spPr>
        <a:xfrm>
          <a:off x="3456054" y="187846"/>
          <a:ext cx="665792" cy="77885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3200" kern="1200">
            <a:solidFill>
              <a:schemeClr val="tx1"/>
            </a:solidFill>
          </a:endParaRPr>
        </a:p>
      </dsp:txBody>
      <dsp:txXfrm>
        <a:off x="3456054" y="343616"/>
        <a:ext cx="466054" cy="467311"/>
      </dsp:txXfrm>
    </dsp:sp>
    <dsp:sp modelId="{4DB93BA3-7C6A-44C5-9990-183B2D21EDF0}">
      <dsp:nvSpPr>
        <dsp:cNvPr id="0" name=""/>
        <dsp:cNvSpPr/>
      </dsp:nvSpPr>
      <dsp:spPr>
        <a:xfrm>
          <a:off x="4398212" y="0"/>
          <a:ext cx="3140528" cy="1154544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000" kern="1200" dirty="0">
              <a:solidFill>
                <a:schemeClr val="tx1"/>
              </a:solidFill>
              <a:sym typeface="Symbol" panose="05050102010706020507" pitchFamily="18" charset="2"/>
            </a:rPr>
            <a:t></a:t>
          </a:r>
          <a:r>
            <a:rPr lang="pt-BR" sz="4000" kern="1200" dirty="0">
              <a:solidFill>
                <a:schemeClr val="tx1"/>
              </a:solidFill>
            </a:rPr>
            <a:t> Hepcidina</a:t>
          </a:r>
        </a:p>
      </dsp:txBody>
      <dsp:txXfrm>
        <a:off x="4432027" y="33815"/>
        <a:ext cx="3072898" cy="108691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C660A1-CA05-43B8-839F-6F7079BAD394}">
      <dsp:nvSpPr>
        <dsp:cNvPr id="0" name=""/>
        <dsp:cNvSpPr/>
      </dsp:nvSpPr>
      <dsp:spPr>
        <a:xfrm>
          <a:off x="3421088" y="2415557"/>
          <a:ext cx="1770467" cy="1070442"/>
        </a:xfrm>
        <a:prstGeom prst="roundRect">
          <a:avLst/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b="1" kern="1200">
              <a:solidFill>
                <a:schemeClr val="tx1"/>
              </a:solidFill>
              <a:sym typeface="Symbol" panose="05050102010706020507" pitchFamily="18" charset="2"/>
            </a:rPr>
            <a:t> D3</a:t>
          </a:r>
          <a:endParaRPr lang="pt-BR" sz="3600" b="1" kern="1200" dirty="0">
            <a:solidFill>
              <a:schemeClr val="tx1"/>
            </a:solidFill>
          </a:endParaRPr>
        </a:p>
      </dsp:txBody>
      <dsp:txXfrm>
        <a:off x="3473343" y="2467812"/>
        <a:ext cx="1665957" cy="965932"/>
      </dsp:txXfrm>
    </dsp:sp>
    <dsp:sp modelId="{B97EFED0-AEF9-4285-9076-4E38709D27B2}">
      <dsp:nvSpPr>
        <dsp:cNvPr id="0" name=""/>
        <dsp:cNvSpPr/>
      </dsp:nvSpPr>
      <dsp:spPr>
        <a:xfrm rot="16200000">
          <a:off x="3691902" y="1801138"/>
          <a:ext cx="122883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28837" y="0"/>
              </a:lnTo>
            </a:path>
          </a:pathLst>
        </a:custGeom>
        <a:noFill/>
        <a:ln w="9525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35C0F5-D319-4958-9DE2-EFC4F7CC7A21}">
      <dsp:nvSpPr>
        <dsp:cNvPr id="0" name=""/>
        <dsp:cNvSpPr/>
      </dsp:nvSpPr>
      <dsp:spPr>
        <a:xfrm>
          <a:off x="3207728" y="507"/>
          <a:ext cx="2197186" cy="1186212"/>
        </a:xfrm>
        <a:prstGeom prst="roundRect">
          <a:avLst/>
        </a:prstGeom>
        <a:gradFill rotWithShape="0">
          <a:gsLst>
            <a:gs pos="0">
              <a:schemeClr val="accent2">
                <a:shade val="50000"/>
                <a:hueOff val="-168907"/>
                <a:satOff val="2224"/>
                <a:lumOff val="1331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shade val="50000"/>
                <a:hueOff val="-168907"/>
                <a:satOff val="2224"/>
                <a:lumOff val="1331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300" b="1" kern="1200">
              <a:solidFill>
                <a:schemeClr val="tx1"/>
              </a:solidFill>
              <a:sym typeface="Symbol" panose="05050102010706020507" pitchFamily="18" charset="2"/>
            </a:rPr>
            <a:t> </a:t>
          </a:r>
          <a:r>
            <a:rPr lang="pt-BR" sz="3300" b="1" kern="1200">
              <a:solidFill>
                <a:schemeClr val="tx1"/>
              </a:solidFill>
            </a:rPr>
            <a:t> ferro sérico</a:t>
          </a:r>
          <a:endParaRPr lang="pt-BR" sz="3300" b="1" kern="1200" dirty="0">
            <a:solidFill>
              <a:schemeClr val="tx1"/>
            </a:solidFill>
          </a:endParaRPr>
        </a:p>
      </dsp:txBody>
      <dsp:txXfrm>
        <a:off x="3265634" y="58413"/>
        <a:ext cx="2081374" cy="1070400"/>
      </dsp:txXfrm>
    </dsp:sp>
    <dsp:sp modelId="{66ED1235-D188-425F-8370-0463443E5C7E}">
      <dsp:nvSpPr>
        <dsp:cNvPr id="0" name=""/>
        <dsp:cNvSpPr/>
      </dsp:nvSpPr>
      <dsp:spPr>
        <a:xfrm rot="19800000">
          <a:off x="5181589" y="2402495"/>
          <a:ext cx="14877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8772" y="0"/>
              </a:lnTo>
            </a:path>
          </a:pathLst>
        </a:custGeom>
        <a:noFill/>
        <a:ln w="9525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C30CC2-C87C-463F-A650-C9DF02777897}">
      <dsp:nvSpPr>
        <dsp:cNvPr id="0" name=""/>
        <dsp:cNvSpPr/>
      </dsp:nvSpPr>
      <dsp:spPr>
        <a:xfrm>
          <a:off x="5184901" y="1179089"/>
          <a:ext cx="2325570" cy="1186212"/>
        </a:xfrm>
        <a:prstGeom prst="roundRect">
          <a:avLst/>
        </a:prstGeom>
        <a:gradFill rotWithShape="0">
          <a:gsLst>
            <a:gs pos="0">
              <a:schemeClr val="accent2">
                <a:shade val="50000"/>
                <a:hueOff val="-337813"/>
                <a:satOff val="4447"/>
                <a:lumOff val="26638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shade val="50000"/>
                <a:hueOff val="-337813"/>
                <a:satOff val="4447"/>
                <a:lumOff val="26638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b="1" kern="1200">
              <a:solidFill>
                <a:schemeClr val="tx1"/>
              </a:solidFill>
              <a:sym typeface="Symbol" panose="05050102010706020507" pitchFamily="18" charset="2"/>
            </a:rPr>
            <a:t> </a:t>
          </a:r>
          <a:r>
            <a:rPr lang="pt-BR" sz="2500" b="1" kern="1200">
              <a:solidFill>
                <a:schemeClr val="tx1"/>
              </a:solidFill>
            </a:rPr>
            <a:t>Hemoglobina</a:t>
          </a:r>
          <a:endParaRPr lang="pt-BR" sz="2500" b="1" kern="1200" dirty="0">
            <a:solidFill>
              <a:schemeClr val="tx1"/>
            </a:solidFill>
          </a:endParaRPr>
        </a:p>
      </dsp:txBody>
      <dsp:txXfrm>
        <a:off x="5242807" y="1236995"/>
        <a:ext cx="2209758" cy="1070400"/>
      </dsp:txXfrm>
    </dsp:sp>
    <dsp:sp modelId="{F3C12F13-6EA6-4F01-80E1-78F28900174F}">
      <dsp:nvSpPr>
        <dsp:cNvPr id="0" name=""/>
        <dsp:cNvSpPr/>
      </dsp:nvSpPr>
      <dsp:spPr>
        <a:xfrm rot="1800000">
          <a:off x="5181589" y="3499061"/>
          <a:ext cx="14877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8772" y="0"/>
              </a:lnTo>
            </a:path>
          </a:pathLst>
        </a:custGeom>
        <a:noFill/>
        <a:ln w="9525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E759C5-4F57-400F-9BCB-ABB628AEC0BD}">
      <dsp:nvSpPr>
        <dsp:cNvPr id="0" name=""/>
        <dsp:cNvSpPr/>
      </dsp:nvSpPr>
      <dsp:spPr>
        <a:xfrm>
          <a:off x="5320170" y="3536254"/>
          <a:ext cx="2055030" cy="1186212"/>
        </a:xfrm>
        <a:prstGeom prst="roundRect">
          <a:avLst/>
        </a:prstGeom>
        <a:gradFill rotWithShape="0">
          <a:gsLst>
            <a:gs pos="0">
              <a:schemeClr val="accent2">
                <a:shade val="50000"/>
                <a:hueOff val="-506720"/>
                <a:satOff val="6671"/>
                <a:lumOff val="39957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shade val="50000"/>
                <a:hueOff val="-506720"/>
                <a:satOff val="6671"/>
                <a:lumOff val="39957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>
              <a:solidFill>
                <a:schemeClr val="tx1"/>
              </a:solidFill>
              <a:sym typeface="Symbol" panose="05050102010706020507" pitchFamily="18" charset="2"/>
            </a:rPr>
            <a:t> </a:t>
          </a:r>
          <a:r>
            <a:rPr lang="pt-BR" sz="2400" b="1" kern="1200">
              <a:solidFill>
                <a:schemeClr val="tx1"/>
              </a:solidFill>
            </a:rPr>
            <a:t>hematócrito</a:t>
          </a:r>
          <a:endParaRPr lang="pt-BR" sz="2400" b="1" kern="1200" dirty="0">
            <a:solidFill>
              <a:schemeClr val="tx1"/>
            </a:solidFill>
          </a:endParaRPr>
        </a:p>
      </dsp:txBody>
      <dsp:txXfrm>
        <a:off x="5378076" y="3594160"/>
        <a:ext cx="1939218" cy="1070400"/>
      </dsp:txXfrm>
    </dsp:sp>
    <dsp:sp modelId="{F16FA6EE-D2E8-4310-98AF-20171783D4D0}">
      <dsp:nvSpPr>
        <dsp:cNvPr id="0" name=""/>
        <dsp:cNvSpPr/>
      </dsp:nvSpPr>
      <dsp:spPr>
        <a:xfrm rot="5400000">
          <a:off x="3691902" y="4100418"/>
          <a:ext cx="122883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28837" y="0"/>
              </a:lnTo>
            </a:path>
          </a:pathLst>
        </a:custGeom>
        <a:noFill/>
        <a:ln w="9525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FE91D5-8759-423B-BE13-CB900974F1A4}">
      <dsp:nvSpPr>
        <dsp:cNvPr id="0" name=""/>
        <dsp:cNvSpPr/>
      </dsp:nvSpPr>
      <dsp:spPr>
        <a:xfrm>
          <a:off x="2937455" y="4714836"/>
          <a:ext cx="2737732" cy="1186212"/>
        </a:xfrm>
        <a:prstGeom prst="roundRect">
          <a:avLst/>
        </a:prstGeom>
        <a:gradFill rotWithShape="0">
          <a:gsLst>
            <a:gs pos="0">
              <a:schemeClr val="accent2">
                <a:shade val="50000"/>
                <a:hueOff val="-506720"/>
                <a:satOff val="6671"/>
                <a:lumOff val="39957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shade val="50000"/>
                <a:hueOff val="-506720"/>
                <a:satOff val="6671"/>
                <a:lumOff val="39957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300" b="1" kern="1200">
              <a:solidFill>
                <a:schemeClr val="tx1"/>
              </a:solidFill>
              <a:sym typeface="Symbol" panose="05050102010706020507" pitchFamily="18" charset="2"/>
            </a:rPr>
            <a:t> </a:t>
          </a:r>
          <a:r>
            <a:rPr lang="pt-BR" sz="3300" b="1" kern="1200">
              <a:solidFill>
                <a:schemeClr val="tx1"/>
              </a:solidFill>
            </a:rPr>
            <a:t>eritrócitos</a:t>
          </a:r>
          <a:endParaRPr lang="pt-BR" sz="3300" b="1" kern="1200" dirty="0">
            <a:solidFill>
              <a:schemeClr val="tx1"/>
            </a:solidFill>
          </a:endParaRPr>
        </a:p>
      </dsp:txBody>
      <dsp:txXfrm>
        <a:off x="2995361" y="4772742"/>
        <a:ext cx="2621920" cy="1070400"/>
      </dsp:txXfrm>
    </dsp:sp>
    <dsp:sp modelId="{D2457058-DA0C-4B53-BAAE-53D4A326DBDC}">
      <dsp:nvSpPr>
        <dsp:cNvPr id="0" name=""/>
        <dsp:cNvSpPr/>
      </dsp:nvSpPr>
      <dsp:spPr>
        <a:xfrm rot="9000000">
          <a:off x="3222178" y="3515166"/>
          <a:ext cx="21319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3190" y="0"/>
              </a:lnTo>
            </a:path>
          </a:pathLst>
        </a:custGeom>
        <a:noFill/>
        <a:ln w="9525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206437-2448-4465-875A-1A50AF3F8382}">
      <dsp:nvSpPr>
        <dsp:cNvPr id="0" name=""/>
        <dsp:cNvSpPr/>
      </dsp:nvSpPr>
      <dsp:spPr>
        <a:xfrm>
          <a:off x="1293454" y="3536254"/>
          <a:ext cx="1943004" cy="1186212"/>
        </a:xfrm>
        <a:prstGeom prst="roundRect">
          <a:avLst/>
        </a:prstGeom>
        <a:gradFill rotWithShape="0">
          <a:gsLst>
            <a:gs pos="0">
              <a:schemeClr val="accent2">
                <a:shade val="50000"/>
                <a:hueOff val="-337813"/>
                <a:satOff val="4447"/>
                <a:lumOff val="26638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shade val="50000"/>
                <a:hueOff val="-337813"/>
                <a:satOff val="4447"/>
                <a:lumOff val="26638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300" b="1" kern="1200">
              <a:solidFill>
                <a:schemeClr val="tx1"/>
              </a:solidFill>
              <a:sym typeface="Symbol" panose="05050102010706020507" pitchFamily="18" charset="2"/>
            </a:rPr>
            <a:t></a:t>
          </a:r>
          <a:r>
            <a:rPr lang="pt-BR" sz="3300" b="1" kern="1200">
              <a:solidFill>
                <a:schemeClr val="tx1"/>
              </a:solidFill>
            </a:rPr>
            <a:t> ferritina</a:t>
          </a:r>
          <a:endParaRPr lang="pt-BR" sz="3300" b="1" kern="1200" dirty="0">
            <a:solidFill>
              <a:schemeClr val="tx1"/>
            </a:solidFill>
          </a:endParaRPr>
        </a:p>
      </dsp:txBody>
      <dsp:txXfrm>
        <a:off x="1351360" y="3594160"/>
        <a:ext cx="1827192" cy="1070400"/>
      </dsp:txXfrm>
    </dsp:sp>
    <dsp:sp modelId="{804F5B04-8250-4191-9728-01F6F906C4D5}">
      <dsp:nvSpPr>
        <dsp:cNvPr id="0" name=""/>
        <dsp:cNvSpPr/>
      </dsp:nvSpPr>
      <dsp:spPr>
        <a:xfrm rot="12600000">
          <a:off x="3212817" y="2383882"/>
          <a:ext cx="22322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3223" y="0"/>
              </a:lnTo>
            </a:path>
          </a:pathLst>
        </a:custGeom>
        <a:noFill/>
        <a:ln w="9525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AF38FF-4A16-4FB5-8FFF-EA42A7CA4FF3}">
      <dsp:nvSpPr>
        <dsp:cNvPr id="0" name=""/>
        <dsp:cNvSpPr/>
      </dsp:nvSpPr>
      <dsp:spPr>
        <a:xfrm>
          <a:off x="1302143" y="1179089"/>
          <a:ext cx="1925626" cy="1186212"/>
        </a:xfrm>
        <a:prstGeom prst="roundRect">
          <a:avLst/>
        </a:prstGeom>
        <a:gradFill rotWithShape="0">
          <a:gsLst>
            <a:gs pos="0">
              <a:schemeClr val="accent2">
                <a:shade val="50000"/>
                <a:hueOff val="-168907"/>
                <a:satOff val="2224"/>
                <a:lumOff val="1331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shade val="50000"/>
                <a:hueOff val="-168907"/>
                <a:satOff val="2224"/>
                <a:lumOff val="1331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300" b="1" kern="1200" dirty="0">
              <a:solidFill>
                <a:schemeClr val="tx1"/>
              </a:solidFill>
              <a:sym typeface="Symbol" panose="05050102010706020507" pitchFamily="18" charset="2"/>
            </a:rPr>
            <a:t> P</a:t>
          </a:r>
          <a:r>
            <a:rPr lang="pt-BR" sz="3300" b="1" kern="1200" dirty="0">
              <a:solidFill>
                <a:schemeClr val="tx1"/>
              </a:solidFill>
            </a:rPr>
            <a:t>CR us.</a:t>
          </a:r>
        </a:p>
      </dsp:txBody>
      <dsp:txXfrm>
        <a:off x="1360049" y="1236995"/>
        <a:ext cx="1809814" cy="107040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1DACAC-62EB-4756-90AA-CF67CE4D30B8}">
      <dsp:nvSpPr>
        <dsp:cNvPr id="0" name=""/>
        <dsp:cNvSpPr/>
      </dsp:nvSpPr>
      <dsp:spPr>
        <a:xfrm>
          <a:off x="1103612" y="2856"/>
          <a:ext cx="2988951" cy="1793370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300" b="1" kern="1200">
              <a:solidFill>
                <a:schemeClr val="tx1"/>
              </a:solidFill>
              <a:sym typeface="Symbol" panose="05050102010706020507" pitchFamily="18" charset="2"/>
            </a:rPr>
            <a:t> </a:t>
          </a:r>
          <a:r>
            <a:rPr lang="pt-BR" sz="3300" b="1" kern="1200">
              <a:solidFill>
                <a:schemeClr val="tx1"/>
              </a:solidFill>
            </a:rPr>
            <a:t>Hepcidina</a:t>
          </a:r>
          <a:endParaRPr lang="pt-BR" sz="3300" kern="1200" dirty="0">
            <a:solidFill>
              <a:schemeClr val="tx1"/>
            </a:solidFill>
          </a:endParaRPr>
        </a:p>
      </dsp:txBody>
      <dsp:txXfrm>
        <a:off x="1103612" y="2856"/>
        <a:ext cx="2988951" cy="1793370"/>
      </dsp:txXfrm>
    </dsp:sp>
    <dsp:sp modelId="{AE8772FF-95BA-4559-970C-520F00F48FE9}">
      <dsp:nvSpPr>
        <dsp:cNvPr id="0" name=""/>
        <dsp:cNvSpPr/>
      </dsp:nvSpPr>
      <dsp:spPr>
        <a:xfrm>
          <a:off x="4391459" y="2856"/>
          <a:ext cx="2988951" cy="1793370"/>
        </a:xfrm>
        <a:prstGeom prst="rect">
          <a:avLst/>
        </a:prstGeom>
        <a:solidFill>
          <a:schemeClr val="accent2">
            <a:shade val="80000"/>
            <a:hueOff val="-96283"/>
            <a:satOff val="2033"/>
            <a:lumOff val="541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300" b="1" kern="1200">
              <a:solidFill>
                <a:schemeClr val="tx1"/>
              </a:solidFill>
              <a:sym typeface="Symbol" panose="05050102010706020507" pitchFamily="18" charset="2"/>
            </a:rPr>
            <a:t> PCRus</a:t>
          </a:r>
          <a:r>
            <a:rPr lang="pt-BR" sz="3300" b="1" kern="1200">
              <a:solidFill>
                <a:schemeClr val="tx1"/>
              </a:solidFill>
            </a:rPr>
            <a:t> </a:t>
          </a:r>
          <a:endParaRPr lang="pt-BR" sz="3300" b="1" kern="1200" dirty="0">
            <a:solidFill>
              <a:schemeClr val="tx1"/>
            </a:solidFill>
          </a:endParaRPr>
        </a:p>
      </dsp:txBody>
      <dsp:txXfrm>
        <a:off x="4391459" y="2856"/>
        <a:ext cx="2988951" cy="1793370"/>
      </dsp:txXfrm>
    </dsp:sp>
    <dsp:sp modelId="{6291F50F-32D2-46E5-81E5-616820531ED6}">
      <dsp:nvSpPr>
        <dsp:cNvPr id="0" name=""/>
        <dsp:cNvSpPr/>
      </dsp:nvSpPr>
      <dsp:spPr>
        <a:xfrm>
          <a:off x="7679306" y="2856"/>
          <a:ext cx="2988951" cy="1793370"/>
        </a:xfrm>
        <a:prstGeom prst="rect">
          <a:avLst/>
        </a:prstGeom>
        <a:solidFill>
          <a:schemeClr val="accent2">
            <a:shade val="80000"/>
            <a:hueOff val="-192566"/>
            <a:satOff val="4066"/>
            <a:lumOff val="1083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300" kern="1200">
              <a:solidFill>
                <a:schemeClr val="tx1"/>
              </a:solidFill>
              <a:sym typeface="Symbol" panose="05050102010706020507" pitchFamily="18" charset="2"/>
            </a:rPr>
            <a:t> receptor </a:t>
          </a:r>
          <a:r>
            <a:rPr lang="pt-BR" sz="3300" b="1" kern="1200">
              <a:solidFill>
                <a:schemeClr val="tx1"/>
              </a:solidFill>
              <a:sym typeface="Symbol" panose="05050102010706020507" pitchFamily="18" charset="2"/>
            </a:rPr>
            <a:t>Eritropoietina</a:t>
          </a:r>
          <a:endParaRPr lang="pt-BR" sz="3300" b="1" kern="1200" dirty="0">
            <a:solidFill>
              <a:schemeClr val="tx1"/>
            </a:solidFill>
            <a:sym typeface="Symbol" panose="05050102010706020507" pitchFamily="18" charset="2"/>
          </a:endParaRPr>
        </a:p>
      </dsp:txBody>
      <dsp:txXfrm>
        <a:off x="7679306" y="2856"/>
        <a:ext cx="2988951" cy="1793370"/>
      </dsp:txXfrm>
    </dsp:sp>
    <dsp:sp modelId="{51C5F62E-4F6F-4AF5-A559-696D7DDE9F0A}">
      <dsp:nvSpPr>
        <dsp:cNvPr id="0" name=""/>
        <dsp:cNvSpPr/>
      </dsp:nvSpPr>
      <dsp:spPr>
        <a:xfrm>
          <a:off x="1103612" y="2095123"/>
          <a:ext cx="2988951" cy="1793370"/>
        </a:xfrm>
        <a:prstGeom prst="rect">
          <a:avLst/>
        </a:prstGeom>
        <a:solidFill>
          <a:schemeClr val="accent2">
            <a:shade val="80000"/>
            <a:hueOff val="-288849"/>
            <a:satOff val="6100"/>
            <a:lumOff val="162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300" kern="1200">
              <a:solidFill>
                <a:schemeClr val="tx1"/>
              </a:solidFill>
            </a:rPr>
            <a:t>Facilita </a:t>
          </a:r>
          <a:r>
            <a:rPr lang="pt-BR" sz="3300" b="1" kern="1200">
              <a:solidFill>
                <a:schemeClr val="tx1"/>
              </a:solidFill>
            </a:rPr>
            <a:t>absorção do ferro</a:t>
          </a:r>
          <a:endParaRPr lang="pt-BR" sz="3300" b="1" kern="1200" dirty="0">
            <a:solidFill>
              <a:schemeClr val="tx1"/>
            </a:solidFill>
          </a:endParaRPr>
        </a:p>
      </dsp:txBody>
      <dsp:txXfrm>
        <a:off x="1103612" y="2095123"/>
        <a:ext cx="2988951" cy="1793370"/>
      </dsp:txXfrm>
    </dsp:sp>
    <dsp:sp modelId="{1242AD52-794B-4B54-93AB-54BF8E109AA7}">
      <dsp:nvSpPr>
        <dsp:cNvPr id="0" name=""/>
        <dsp:cNvSpPr/>
      </dsp:nvSpPr>
      <dsp:spPr>
        <a:xfrm>
          <a:off x="4391459" y="2095123"/>
          <a:ext cx="2988951" cy="1793370"/>
        </a:xfrm>
        <a:prstGeom prst="rect">
          <a:avLst/>
        </a:prstGeom>
        <a:solidFill>
          <a:schemeClr val="accent2">
            <a:shade val="80000"/>
            <a:hueOff val="-385132"/>
            <a:satOff val="8133"/>
            <a:lumOff val="216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300" kern="1200">
              <a:solidFill>
                <a:schemeClr val="tx1"/>
              </a:solidFill>
            </a:rPr>
            <a:t>Ação </a:t>
          </a:r>
          <a:r>
            <a:rPr lang="pt-BR" sz="3300" b="1" kern="1200">
              <a:solidFill>
                <a:schemeClr val="tx1"/>
              </a:solidFill>
            </a:rPr>
            <a:t>antioxidante</a:t>
          </a:r>
          <a:endParaRPr lang="pt-BR" sz="3300" kern="1200" dirty="0">
            <a:solidFill>
              <a:schemeClr val="tx1"/>
            </a:solidFill>
          </a:endParaRPr>
        </a:p>
      </dsp:txBody>
      <dsp:txXfrm>
        <a:off x="4391459" y="2095123"/>
        <a:ext cx="2988951" cy="1793370"/>
      </dsp:txXfrm>
    </dsp:sp>
    <dsp:sp modelId="{93CC118D-D77D-4E3C-B285-97947A339F08}">
      <dsp:nvSpPr>
        <dsp:cNvPr id="0" name=""/>
        <dsp:cNvSpPr/>
      </dsp:nvSpPr>
      <dsp:spPr>
        <a:xfrm>
          <a:off x="7679306" y="2095123"/>
          <a:ext cx="2988951" cy="1793370"/>
        </a:xfrm>
        <a:prstGeom prst="rect">
          <a:avLst/>
        </a:prstGeom>
        <a:solidFill>
          <a:schemeClr val="accent2">
            <a:shade val="80000"/>
            <a:hueOff val="-481415"/>
            <a:satOff val="10166"/>
            <a:lumOff val="2708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300" kern="1200" dirty="0">
              <a:solidFill>
                <a:schemeClr val="tx1"/>
              </a:solidFill>
            </a:rPr>
            <a:t>= Protege </a:t>
          </a:r>
          <a:r>
            <a:rPr lang="pt-BR" sz="3300" kern="1200" dirty="0" err="1">
              <a:solidFill>
                <a:schemeClr val="tx1"/>
              </a:solidFill>
            </a:rPr>
            <a:t>hemáceas</a:t>
          </a:r>
          <a:r>
            <a:rPr lang="pt-BR" sz="3300" kern="1200" dirty="0">
              <a:solidFill>
                <a:schemeClr val="tx1"/>
              </a:solidFill>
            </a:rPr>
            <a:t> da destruição</a:t>
          </a:r>
        </a:p>
      </dsp:txBody>
      <dsp:txXfrm>
        <a:off x="7679306" y="2095123"/>
        <a:ext cx="2988951" cy="17933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6T14:25:23.27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185 262,'2119'0,"-2112"0,0 0,0 0,0-1,0 0,0-1,6-1,-12 2,0 1,1-1,-1 1,0-1,0 1,-1-1,1 1,0-1,0 0,0 0,0 0,0 1,-1-1,1 0,0 0,-1 0,1 0,0-2,-1 2,0-1,0 1,0-1,0 1,0-1,0 1,0-1,0 1,-1-1,1 1,-1 0,1-1,-1 1,1-1,-1 1,0 0,-1-3,-1 1,0-1,0 1,0 0,0 0,-1 0,1 0,-1 1,1-1,-1 1,0 0,0 0,-5-2,-57-14,34 10,-140-37,158 39,0 0,-22-12,26 11,-1 2,0-1,-1 1,1 1,-14-4,-132-11,76 8,0 4,-151 6,104 3,-1065-2,1160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7-24T13:17:38.30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1 264,'6'-4,"0"1,0-1,1 1,-1 0,1 1,0 0,0 0,0 0,0 1,0 0,12 0,5-3,123-18,399-78,-413 65,135-32,-230 59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7-24T13:17:39.41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1,'686'0,"-668"0,0 0,0 1,0 1,0 1,0 0,32 12,-15-4,2-2,-1-1,1-1,44 1,-62-6,80 8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7-24T13:17:40.94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0,'10'1,"-1"1,1 0,0 1,0-1,-1 2,1 0,-1 0,0 0,0 1,8 7,-3-4,0 0,26 10,-3-7,0-1,0-2,1-2,0-1,74-1,759-6,-845 2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7-24T13:17:42.64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1 209,'10'0,"39"-10,52-8,54-2,47 3,55 5,40-1,25 1,-7-7,-16-5,-38 1,-54 4,-57 6,-54 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7-24T13:17:43.95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0,'13'1,"0"0,-1 1,1 1,-1 0,1 1,13 6,30 7,-17-7,191 40,-175-41,0-3,72-1,433-7,-471 2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7-24T13:17:45.32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0 101,'60'1,"7"0,0-2,0-4,78-14,-78 5,0 4,1 2,93 2,-35 3,160-25,-218 19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7-24T13:17:46.67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1,'474'15,"-141"-2,-151 2,0 1,311-15,-252-2,-153 0,112-15,-122 3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7-24T13:16:58.10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0 241,'24'-2,"0"0,0-2,0-1,-1 0,28-12,13-2,293-70,6 28,282 25,1032 39,-927-5,-747 2,8 0,1 0,-1 1,1 0,0 1,16 4,-26-6,-1 1,1 0,0 0,0 0,-1 0,1 0,-1 0,1 0,-1 0,1 0,-1 1,1-1,-1 1,0-1,0 1,2 3,-3-3,1 0,-1 0,1 1,-1-1,0 0,0 1,0-1,0 0,0 1,-1-1,1 0,-1 1,1-1,-1 0,0 0,0 1,-2 2,-1 3,-1 1,-1-1,0 0,0 0,0-1,-1 0,-13 11,-63 42,48-37,-78 58,25-15,-3-4,-104 51,163-97,-91 40,103-49,1-1,-1-1,1-1,-35 4,-186-4,143-6,-103 12,-225 10,93-10,-698 11,701-23,321 2,-27 0,0-1,-65-10,-4-5,74 14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7-24T13:17:01.79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0,'34'2,"-1"1,58 14,-19-4,2-1,219 31,-130-15,-104-16,120 8,358-18,-253-4,-255 0,-1-1,1-2,-1-1,1-1,34-14,-28 9,1 2,57-9,-68 16,396-30,-284 33,137 3,-260-2,0 1,0 0,0 1,0 0,-1 2,16 6,4 5,32 21,-34-19,-18-9,0 0,0 0,-2 2,1-1,-1 2,-1-1,0 1,0 1,-1 0,-1 0,7 15,-12-21,-1-1,0 0,0 1,0-1,-1 1,0-1,0 1,-1 0,0-1,0 1,0 0,-1-1,0 1,0 0,-1-1,0 0,0 1,0-1,-1 0,0 0,0 0,-1 0,1-1,-1 1,0-1,-1 0,0 0,1 0,-1-1,-11 7,-9 6,0-1,-2-2,-49 20,-91 21,-370 57,366-81,-403 52,202-79,208-7,76 3,-144 18,133-8,-179-6,169-5,85 0,-40-4,30-2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7-24T13:17:03.79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91,'735'-45,"-142"2,-104 41,-250 3,-202 1,-1 2,0 1,45 13,-37-7,66 6,147 9,-227-22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6T14:25:29.67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837 35,'-837'0,"848"1,-1 0,0 0,15 6,19 2,37-1,-46-6,1 2,-1 2,49 13,-41-6,1-3,73 8,-31-5,-31-5,65 3,-70-8,49 10,47 2,12-17,75 4,-188 5,70 17,-70-12,72 8,-14-17,-66-2,0 0,48 9,145 30,-139-28,14 2,-83-9,1 1,-1 1,41 19,-30-12,2-2,-1-1,1-2,45 6,-69-13,56 6,0-2,124-7,-72-2,-90 3,4 1,32-5,-54 2,1 0,-1 0,0-1,0-1,0 0,16-8,-8 2,21-11,71-49,-89 55,0 1,1 1,1 1,0 1,33-11,-39 15,-1-2,0 0,22-16,-19 13,34-18,-35 21,13-5,32-19,-64 33,1 0,-1 0,1 0,-1-1,1 1,-1 0,1 0,-1-1,1 1,-1 0,1 0,-1-1,1 1,-1-1,0 1,1 0,-1-1,0 1,1-1,-1 1,0-1,0 1,1-1,-1 1,0-1,0 1,0-1,0 0,0 1,0-1,0 1,0-1,0 1,0-2,-1 1,0 0,0 1,0-1,0 0,-1 1,1-1,0 0,0 1,-1 0,1-1,0 1,-1 0,-1-1,-54-2,54 3,-829 2,780-4,-68-12,-34-2,105 13,-48-11,49 7,-51-2,-192 8,131 2,129-1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7-24T13:17:07.51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1 119,'464'-24,"-211"0,186-25,-319 32,-79 13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7-24T13:17:08.75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95,'5'0,"7"0,27 0,32 0,45 0,37-5,35-2,20-9,15-3,-4 2,-20 4,-27 4,-34 4,-35 3,-35 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7-24T13:17:11.47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1,'12'5,"-1"0,1-1,0-1,0 0,1 0,16 1,77 0,-67-4,900 1,-452-3,-468 2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7-24T13:17:15.96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0,'791'0,"-689"5,122 21,64 4,-236-29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7-24T13:17:17.24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23,'5'0,"17"0,20 0,34 0,38 0,42 0,29 0,19 0,15 0,7 0,-1 0,-7 0,-11 0,-30 0,-34-4,-38-3,-31 1,-27 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7-24T13:17:18.96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0,'5'0,"7"0,11 0,13 0,10 0,2 0,13 0,22 5,17 2,11-1,8 4,-1 1,-6-3,-11-1,-13-3,-11-1,-14-2,-18-1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7-24T13:19:30.53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1 211,'9'0,"34"1,1-3,54-8,26-20,-100 23,3 1,-1 2,31-2,18-2,46-8,-67 11,64-15,-66 8,0 2,1 3,0 2,57 2,-72 2,75-12,1-1,-90 11,44-10,-44 8,41-5,-41 9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6T14:25:45.03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1 100,'0'-2,"0"1,1-1,0 1,-1-1,1 0,0 1,0-1,0 1,0 0,0-1,0 1,0 0,0-1,1 1,-1 0,0 0,1 0,-1 0,4-1,31-15,-14 11,0 0,1 2,0 0,0 2,0 0,35 3,-19 0,42-6,37-9,131 1,484 14,-708 0,1 2,43 10,-26-4,-18-5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6T14:25:47.95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0,'429'0,"-403"2,1 1,42 9,-38-5,41 2,-36-7,-4-1,56 10,-40-3,0-3,84-1,-2-1,-22 12,7 1,-100-15,9 0,0 1,43 8,-30-2,74 5,-1-1,-52-3,0-3,70-1,-95-3,0 1,35 8,-31-5,52 3,380-8,-225-3,-213 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6T14:25:56.94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1,'27'0,"-2"0,-1 0,1 1,0 2,29 6,-18-1,42 3,16 4,106 24,-117-25,-32-6,62 18,-101-21,0 0,-1 1,1 0,16 13,-17-12,-1 0,1-1,1 0,20 8,82 13,15 5,-91-19,0-2,1-2,0-1,0-2,44 0,600-6,-283-2,43 2,-422-1,-1-1,1-1,22-6,-19 3,42-4,284 8,-180 4,40-20,-6 1,718 18,-880-3,69-12,-65 7,48-2,-29 8,-37 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6T14:25:59.09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1,'1044'0,"-1016"0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7-24T13:17:32.07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148 238,'8'2,"-1"0,1 0,0 0,0 1,-1 0,0 1,0 0,0 0,0 0,10 9,8 3,17 10,1-3,1-1,1-3,92 27,202 19,-144-31,-81-18,0-4,191-5,-88 8,-16 0,292-16,-472 0,-1-1,0 0,1-2,-1 0,0-2,22-8,6-6,57-33,-42 12,-43 26,35-17,160-76,56-8,-261 112,113-44,162-56,-271 99,0 1,1 0,0 1,0 1,0 0,0 1,0 1,0 0,0 1,0 0,27 7,42 14,99 32,-165-47,0 1,0 1,-1 0,-1 1,1 1,-1 0,21 21,-21-14,-2 0,19 29,-6-8,-16-22,0 2,-1 0,0 0,-2 0,0 1,-2 1,0-1,-1 1,-1 0,-1 0,1 35,-6-42,0-1,0 1,-1-1,-1 0,0 0,-1-1,0 1,-1-1,0 0,-1 0,0-1,-1 0,-1 0,-15 15,-14 11,-2-1,-59 40,76-58,-4 2,0-2,-1 0,-1-2,0-1,-1-1,-1-2,0-1,-1-1,0-2,-48 7,-216 25,-137 10,-86-74,236 4,-857 5,948 16,157 1,0 2,0 2,0 1,-45 15,-66 14,80-28,-1-3,-115-5,158-3,1 0,-1-1,1-1,-37-14,-87-45,92 38,-58-18,79 34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7-24T13:17:34.92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236 0,'3186'0,"-3170"1,0 0,0 1,0 0,-1 2,1 0,-1 0,1 2,-1 0,26 15,-18-10,130 61,-129-61,-1 1,0 1,0 1,-1 1,-1 1,-1 1,21 21,121 148,-123-137,133 148,-166-191,-1 1,0 1,0-1,-1 1,0-1,-1 1,1 0,-2 1,1-1,-1 0,2 16,-3-5,0 1,-1-1,-2 1,-3 21,3-34,0 0,0 0,0-1,-1 1,0-1,-1 1,1-1,-1 0,-1 0,1-1,-1 1,0-1,0 0,-6 5,-13 9,-52 32,53-37,-12 6,-1-1,0-2,-70 23,-124 20,161-43,-148 33,-1-8,-243 13,-80-40,196-8,193-2,-343 4,427-12,-134-22,150 12,33 8,-1 1,-26-4,16 6,0-1,1-2,-1-1,1-2,0 0,1-2,-38-19,-115-74,145 79,2 0,-59-57,-138-150,230 230,0 0,-1 0,1 0,0 0,0-1,0 1,0-1,0 1,0 0,0-1,1 0,-1 1,0-1,0-2,1 3,0 1,1-1,-1 1,0-1,0 1,0-1,1 1,-1-1,0 0,0 1,1-1,-1 1,0 0,1-1,-1 1,1-1,-1 1,0-1,1 1,-1 0,1-1,-1 1,1 0,-1 0,1-1,0 1,0 0,7-2,0 1,0 0,0 0,15 1,-15 0,466 24,-7 36,45 5,-343-56,195-14,-357 5,76-6,145-30,77-39,-268 66,52-15,18-6,0 4,146-14,-60 17,11-19,-125 23,39-8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7-24T13:17:36.55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1,'1'1,"-1"0,1-1,-1 1,1 0,-1 0,1 0,0 0,0 0,-1-1,1 1,0 0,0 0,0-1,0 1,0-1,-1 1,1-1,0 1,0-1,0 0,1 1,-1-1,2 0,0 2,26 6,0 0,0-2,36 3,-4-1,136 25,193 27,-295-47,-35-4,76 2,-54-11,244-3,-175-12,31 0,-138 14,-1-2,1-2,57-14,-54 9,59-3,7-2,-81 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9C1805-E35C-784D-B96F-17AE2FE957A7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7190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2916FF-F8BC-49DE-894F-978670637942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19223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</a:t>
            </a:fld>
            <a:endParaRPr lang="pt-B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08113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38BFEA-5463-7B43-A397-993DEB555D0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1384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51:notes"/>
          <p:cNvSpPr txBox="1">
            <a:spLocks noGrp="1"/>
          </p:cNvSpPr>
          <p:nvPr>
            <p:ph type="body" idx="1"/>
          </p:nvPr>
        </p:nvSpPr>
        <p:spPr>
          <a:xfrm>
            <a:off x="706438" y="4843463"/>
            <a:ext cx="5653087" cy="4589462"/>
          </a:xfrm>
          <a:prstGeom prst="rect">
            <a:avLst/>
          </a:prstGeom>
        </p:spPr>
        <p:txBody>
          <a:bodyPr spcFirstLastPara="1" wrap="square" lIns="98625" tIns="49300" rIns="98625" bIns="493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4938" y="765175"/>
            <a:ext cx="6797675" cy="38242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53:notes"/>
          <p:cNvSpPr txBox="1">
            <a:spLocks noGrp="1"/>
          </p:cNvSpPr>
          <p:nvPr>
            <p:ph type="body" idx="1"/>
          </p:nvPr>
        </p:nvSpPr>
        <p:spPr>
          <a:xfrm>
            <a:off x="706438" y="4843463"/>
            <a:ext cx="5653087" cy="4589462"/>
          </a:xfrm>
          <a:prstGeom prst="rect">
            <a:avLst/>
          </a:prstGeom>
        </p:spPr>
        <p:txBody>
          <a:bodyPr spcFirstLastPara="1" wrap="square" lIns="98625" tIns="49300" rIns="98625" bIns="493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4938" y="765175"/>
            <a:ext cx="6797675" cy="38242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8BFEA-5463-7B43-A397-993DEB555D08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81663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8BFEA-5463-7B43-A397-993DEB555D08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7007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38BFEA-5463-7B43-A397-993DEB555D0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7982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38BFEA-5463-7B43-A397-993DEB555D0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8205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38BFEA-5463-7B43-A397-993DEB555D0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46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16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3385" y="2444750"/>
            <a:ext cx="3809365" cy="1968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6"/>
          <p:cNvSpPr txBox="1">
            <a:spLocks noGrp="1"/>
          </p:cNvSpPr>
          <p:nvPr>
            <p:ph type="ctrTitle"/>
          </p:nvPr>
        </p:nvSpPr>
        <p:spPr>
          <a:xfrm>
            <a:off x="838200" y="2512225"/>
            <a:ext cx="6357300" cy="18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oboto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6"/>
          <p:cNvSpPr txBox="1">
            <a:spLocks noGrp="1"/>
          </p:cNvSpPr>
          <p:nvPr>
            <p:ph type="subTitle" idx="1"/>
          </p:nvPr>
        </p:nvSpPr>
        <p:spPr>
          <a:xfrm>
            <a:off x="838200" y="4639562"/>
            <a:ext cx="4848497" cy="1134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" name="Google Shape;19;p16"/>
          <p:cNvSpPr txBox="1">
            <a:spLocks noGrp="1"/>
          </p:cNvSpPr>
          <p:nvPr>
            <p:ph type="dt" idx="10"/>
          </p:nvPr>
        </p:nvSpPr>
        <p:spPr>
          <a:xfrm>
            <a:off x="6861971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6"/>
          <p:cNvSpPr txBox="1">
            <a:spLocks noGrp="1"/>
          </p:cNvSpPr>
          <p:nvPr>
            <p:ph type="ftr" idx="11"/>
          </p:nvPr>
        </p:nvSpPr>
        <p:spPr>
          <a:xfrm>
            <a:off x="838200" y="6356350"/>
            <a:ext cx="581568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>
                <a:solidFill>
                  <a:srgbClr val="BFBFB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6"/>
          <p:cNvSpPr txBox="1">
            <a:spLocks noGrp="1"/>
          </p:cNvSpPr>
          <p:nvPr>
            <p:ph type="sldNum" idx="12"/>
          </p:nvPr>
        </p:nvSpPr>
        <p:spPr>
          <a:xfrm>
            <a:off x="9887558" y="6356350"/>
            <a:ext cx="87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2F2F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2F2F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2F2F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2F2F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2F2F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2F2F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2F2F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2F2F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2F2F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2" name="Google Shape;22;p16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6802" y="656105"/>
            <a:ext cx="3033715" cy="8565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6661B54D-6DA1-1542-C0DA-9A60BBB3F7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06165" y="0"/>
            <a:ext cx="4701264" cy="6858000"/>
          </a:xfrm>
          <a:custGeom>
            <a:avLst/>
            <a:gdLst>
              <a:gd name="connsiteX0" fmla="*/ 186640 w 4701264"/>
              <a:gd name="connsiteY0" fmla="*/ 0 h 6858000"/>
              <a:gd name="connsiteX1" fmla="*/ 4701264 w 4701264"/>
              <a:gd name="connsiteY1" fmla="*/ 0 h 6858000"/>
              <a:gd name="connsiteX2" fmla="*/ 4701264 w 4701264"/>
              <a:gd name="connsiteY2" fmla="*/ 6858000 h 6858000"/>
              <a:gd name="connsiteX3" fmla="*/ 186640 w 4701264"/>
              <a:gd name="connsiteY3" fmla="*/ 6858000 h 6858000"/>
              <a:gd name="connsiteX4" fmla="*/ 0 w 4701264"/>
              <a:gd name="connsiteY4" fmla="*/ 6671360 h 6858000"/>
              <a:gd name="connsiteX5" fmla="*/ 0 w 4701264"/>
              <a:gd name="connsiteY5" fmla="*/ 186640 h 6858000"/>
              <a:gd name="connsiteX6" fmla="*/ 186640 w 4701264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01264" h="6858000">
                <a:moveTo>
                  <a:pt x="186640" y="0"/>
                </a:moveTo>
                <a:lnTo>
                  <a:pt x="4701264" y="0"/>
                </a:lnTo>
                <a:lnTo>
                  <a:pt x="4701264" y="6858000"/>
                </a:lnTo>
                <a:lnTo>
                  <a:pt x="186640" y="6858000"/>
                </a:lnTo>
                <a:cubicBezTo>
                  <a:pt x="83562" y="6858000"/>
                  <a:pt x="0" y="6774438"/>
                  <a:pt x="0" y="6671360"/>
                </a:cubicBezTo>
                <a:lnTo>
                  <a:pt x="0" y="186640"/>
                </a:lnTo>
                <a:cubicBezTo>
                  <a:pt x="0" y="83562"/>
                  <a:pt x="83562" y="0"/>
                  <a:pt x="18664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46545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7E1E27-FC5F-9F30-E811-20EB8DF157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58520D8-9B12-D234-89FD-BFA3A32BB6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C09214A-EC8C-A767-D480-82281B5CC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2295-AB43-244B-8583-ACB011033E77}" type="datetimeFigureOut">
              <a:rPr lang="pt-BR" smtClean="0"/>
              <a:t>26/07/2024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56815C5-A404-2FBD-80C6-D484A1E24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7BB6C06-935C-F9A7-6754-6B6067EB1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02348-3988-2546-8369-C4D290FC94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5080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2B732D-C30F-AEDF-30C2-1BD0B3FCB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9DE204E-44EA-8E2F-FC0B-112E3260BB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BF05A5F-56E6-10C4-214E-D7EF1CD48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2295-AB43-244B-8583-ACB011033E77}" type="datetimeFigureOut">
              <a:rPr lang="pt-BR" smtClean="0"/>
              <a:t>26/07/2024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CEB7D7C-836D-3DF3-9D93-4B85A3D5D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4191B94-A8E5-5D44-CAF4-6711C7904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02348-3988-2546-8369-C4D290FC94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2205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7071C7-A930-3108-0538-215F49935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FCB4CD3-3C69-26B5-9606-AB1D3B0E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CCE23A8-DC8B-B53E-9A72-097D470CD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2295-AB43-244B-8583-ACB011033E77}" type="datetimeFigureOut">
              <a:rPr lang="pt-BR" smtClean="0"/>
              <a:t>26/07/2024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773E606-EA44-0EBD-1A5B-8D3C49B49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0BB2FD1-DEC0-00AA-6F34-3F4882F19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02348-3988-2546-8369-C4D290FC94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54193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B7CA28-5C72-BF1B-635D-3F0062FA8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2D481B4-D096-CAA7-7DE1-9884E28816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F5E6CE1-E183-28F2-8B6D-F63C5A9080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82AD60E-88A8-7220-5F8B-1F03073DB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2295-AB43-244B-8583-ACB011033E77}" type="datetimeFigureOut">
              <a:rPr lang="pt-BR" smtClean="0"/>
              <a:t>26/07/2024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D50015C-2BC5-3205-A03F-EF40CD0E6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126F9E3-767E-FF3F-4155-2C300005D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02348-3988-2546-8369-C4D290FC94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7010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05C2D4-B4D7-8CC8-BB7D-AF353CDB9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C7862B1-D141-28E9-2BD2-FAAB826CD3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FA00451-CFC4-68F6-415D-5ABFDF220D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3AFD645-BB69-052A-9B13-86A3BDBA8D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4FA3899-7D9A-233E-13C0-1B02FE327F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EC779B6-447C-C5EA-A62C-47E0A334D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2295-AB43-244B-8583-ACB011033E77}" type="datetimeFigureOut">
              <a:rPr lang="pt-BR" smtClean="0"/>
              <a:t>26/07/2024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D53A53C-9C31-1B0A-FB4F-D8B59DECF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D67E1BF1-17D2-91A3-D4AB-3F22EB196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02348-3988-2546-8369-C4D290FC94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9532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4390FD-A001-39AF-0FBE-AC7499B87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041E0724-F5F9-D762-63EC-56BD26988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2295-AB43-244B-8583-ACB011033E77}" type="datetimeFigureOut">
              <a:rPr lang="pt-BR" smtClean="0"/>
              <a:t>26/07/2024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EA3F66B-5010-C223-5E21-6F6B197EC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BAF5700-0681-D46E-2B68-9B146F77A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02348-3988-2546-8369-C4D290FC94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22732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FD6CFB1-F3C4-33D3-CAAE-3EE500EB0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2295-AB43-244B-8583-ACB011033E77}" type="datetimeFigureOut">
              <a:rPr lang="pt-BR" smtClean="0"/>
              <a:t>26/07/2024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A861E7B-62A2-9C69-E261-262FADAB8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1B090DA-5825-07EE-2446-A13A2678E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02348-3988-2546-8369-C4D290FC94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38797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DA933A-0174-F994-826C-582518863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FDBDCDF-4A94-4171-EBF6-9F74A7E64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6129668-7B24-670D-96E5-CEE1CBFE49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CB484A0-2BE1-A778-5959-8D85B353D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2295-AB43-244B-8583-ACB011033E77}" type="datetimeFigureOut">
              <a:rPr lang="pt-BR" smtClean="0"/>
              <a:t>26/07/2024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7D8A8CB-C5AF-7D2D-A0F8-4D2EED39D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2DA936E-1DAD-4CF4-E439-E8FC7311F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02348-3988-2546-8369-C4D290FC94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58050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CAB50F-BE52-0E0A-0E47-750DA4F40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78F4829C-CF5B-50C8-95EC-0D91F51532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44FC448-4872-A389-5A34-52F72A0558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C326CD8-99EC-6178-16C4-5689B5942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2295-AB43-244B-8583-ACB011033E77}" type="datetimeFigureOut">
              <a:rPr lang="pt-BR" smtClean="0"/>
              <a:t>26/07/2024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674C533-37A5-D0E0-67BB-81A709A51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22166C0-C924-CBCE-0448-F78B6253B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02348-3988-2546-8369-C4D290FC94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3278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>
  <p:cSld name="2_Em Branco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195515"/>
            <a:ext cx="12191998" cy="686787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21"/>
          <p:cNvSpPr txBox="1">
            <a:spLocks noGrp="1"/>
          </p:cNvSpPr>
          <p:nvPr>
            <p:ph type="dt" idx="10"/>
          </p:nvPr>
        </p:nvSpPr>
        <p:spPr>
          <a:xfrm>
            <a:off x="6861971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1"/>
          <p:cNvSpPr txBox="1">
            <a:spLocks noGrp="1"/>
          </p:cNvSpPr>
          <p:nvPr>
            <p:ph type="ftr" idx="11"/>
          </p:nvPr>
        </p:nvSpPr>
        <p:spPr>
          <a:xfrm>
            <a:off x="838200" y="6356350"/>
            <a:ext cx="581568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1"/>
          <p:cNvSpPr txBox="1">
            <a:spLocks noGrp="1"/>
          </p:cNvSpPr>
          <p:nvPr>
            <p:ph type="sldNum" idx="12"/>
          </p:nvPr>
        </p:nvSpPr>
        <p:spPr>
          <a:xfrm>
            <a:off x="9887558" y="6356350"/>
            <a:ext cx="87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475F8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475F8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475F89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475F89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475F89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475F89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475F89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475F89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475F89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45" name="Google Shape;45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5F89"/>
              </a:buClr>
              <a:buSzPts val="18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1"/>
          <p:cNvSpPr txBox="1">
            <a:spLocks noGrp="1"/>
          </p:cNvSpPr>
          <p:nvPr>
            <p:ph type="body" idx="1"/>
          </p:nvPr>
        </p:nvSpPr>
        <p:spPr>
          <a:xfrm>
            <a:off x="838200" y="1825600"/>
            <a:ext cx="10515600" cy="41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7" name="Google Shape;47;p21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57367" y="6376228"/>
            <a:ext cx="1040207" cy="293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21" descr="C:\Users\FSA Designer\Desktop\FSA Design\Slides Novo FSA\Marca-da-Agua-WHITEmode6.pngMarca-da-Agua-WHITEmode6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3385" y="2444750"/>
            <a:ext cx="3809365" cy="196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AF3770-07F5-DD24-D012-92B00AD7F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59C8D78-3B78-7ACD-DAA1-16F07CDF6D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71353A4-5811-EFCE-0372-6F53E6D39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2295-AB43-244B-8583-ACB011033E77}" type="datetimeFigureOut">
              <a:rPr lang="pt-BR" smtClean="0"/>
              <a:t>26/07/2024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A843BA2-D379-FAAE-DEC8-A4A943AFA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F54B0AB-65CB-62A0-7A04-ABAE6C68B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02348-3988-2546-8369-C4D290FC94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8888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526D0C8-5AA2-CB5B-9B6B-CED91F6ED0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089749B-CDBF-AC1E-89DF-FE62C0937F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13B06B7-1034-3ADD-827F-D2E81F5E8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2295-AB43-244B-8583-ACB011033E77}" type="datetimeFigureOut">
              <a:rPr lang="pt-BR" smtClean="0"/>
              <a:t>26/07/2024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AECA8A2-DB35-1017-148B-FD1C22895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EA98427-82DE-2713-DCFA-197512601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02348-3988-2546-8369-C4D290FC94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7351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>
  <p:cSld name="2_Em Branco 2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2"/>
          <p:cNvSpPr txBox="1">
            <a:spLocks noGrp="1"/>
          </p:cNvSpPr>
          <p:nvPr>
            <p:ph type="dt" idx="10"/>
          </p:nvPr>
        </p:nvSpPr>
        <p:spPr>
          <a:xfrm>
            <a:off x="6861971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2"/>
          <p:cNvSpPr txBox="1">
            <a:spLocks noGrp="1"/>
          </p:cNvSpPr>
          <p:nvPr>
            <p:ph type="ftr" idx="11"/>
          </p:nvPr>
        </p:nvSpPr>
        <p:spPr>
          <a:xfrm>
            <a:off x="838200" y="6356350"/>
            <a:ext cx="581568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2"/>
          <p:cNvSpPr txBox="1">
            <a:spLocks noGrp="1"/>
          </p:cNvSpPr>
          <p:nvPr>
            <p:ph type="sldNum" idx="12"/>
          </p:nvPr>
        </p:nvSpPr>
        <p:spPr>
          <a:xfrm>
            <a:off x="9887558" y="6356350"/>
            <a:ext cx="87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475F8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475F8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475F89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475F89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475F89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475F89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475F89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475F89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475F89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53" name="Google Shape;53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5F89"/>
              </a:buClr>
              <a:buSzPts val="18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180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5" name="Google Shape;55;p22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57628" y="6376228"/>
            <a:ext cx="1039685" cy="293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22" descr="C:\Users\FSA Designer\Desktop\FSA Design\Slides Novo FSA\Marca-da-Agua-WHITEmode6.pngMarca-da-Agua-WHITEmode6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3385" y="2444750"/>
            <a:ext cx="3809365" cy="196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obj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6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6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6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pic>
        <p:nvPicPr>
          <p:cNvPr id="2" name="Google Shape;55;p22">
            <a:extLst>
              <a:ext uri="{FF2B5EF4-FFF2-40B4-BE49-F238E27FC236}">
                <a16:creationId xmlns:a16="http://schemas.microsoft.com/office/drawing/2014/main" id="{2B0DA17C-7097-FBE7-8DFF-7C5C40512167}"/>
              </a:ext>
            </a:extLst>
          </p:cNvPr>
          <p:cNvPicPr preferRelativeResize="0"/>
          <p:nvPr userDrawn="1"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57628" y="6376228"/>
            <a:ext cx="1039685" cy="293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56;p22" descr="C:\Users\FSA Designer\Desktop\FSA Design\Slides Novo FSA\Marca-da-Agua-WHITEmode6.pngMarca-da-Agua-WHITEmode6">
            <a:extLst>
              <a:ext uri="{FF2B5EF4-FFF2-40B4-BE49-F238E27FC236}">
                <a16:creationId xmlns:a16="http://schemas.microsoft.com/office/drawing/2014/main" id="{06E21C2C-A75C-1EA9-FB25-E33F5A9CF553}"/>
              </a:ext>
            </a:extLst>
          </p:cNvPr>
          <p:cNvPicPr preferRelativeResize="0"/>
          <p:nvPr userDrawn="1"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3385" y="2444750"/>
            <a:ext cx="3809365" cy="1968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597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ela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dirty="0"/>
              <a:t>Click to edit Master text styles</a:t>
            </a:r>
          </a:p>
          <a:p>
            <a:pPr lvl="1"/>
            <a:r>
              <a:rPr lang="x-none" dirty="0"/>
              <a:t>Second level</a:t>
            </a:r>
          </a:p>
          <a:p>
            <a:pPr lvl="2"/>
            <a:r>
              <a:rPr lang="x-none" dirty="0"/>
              <a:t>Third level</a:t>
            </a:r>
          </a:p>
          <a:p>
            <a:pPr lvl="3"/>
            <a:r>
              <a:rPr lang="x-none" dirty="0"/>
              <a:t>Fourth level</a:t>
            </a:r>
          </a:p>
          <a:p>
            <a:pPr lvl="4"/>
            <a:r>
              <a:rPr lang="x-none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38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31D391-CBB7-4DFD-9D78-39F39C92F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74639"/>
            <a:ext cx="10353964" cy="1143000"/>
          </a:xfrm>
        </p:spPr>
        <p:txBody>
          <a:bodyPr/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8AE96888-7896-4973-AABE-C76B802FE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515A-CE34-4E50-A03A-E407773F33C3}" type="datetime1">
              <a:rPr lang="en-US" smtClean="0"/>
              <a:t>7/26/2024</a:t>
            </a:fld>
            <a:endParaRPr lang="en-US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A8940A7-07EF-4AE9-87BC-548DBD330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F9FC332-821C-4A5D-80F6-DF767C93E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43E63-AA96-5A48-AAD1-E69AB532A01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46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Em branco" type="blank">
  <p:cSld name="2_Em branco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dt" idx="10"/>
          </p:nvPr>
        </p:nvSpPr>
        <p:spPr>
          <a:xfrm>
            <a:off x="6861971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sldNum" idx="12"/>
          </p:nvPr>
        </p:nvSpPr>
        <p:spPr>
          <a:xfrm>
            <a:off x="9887558" y="6356350"/>
            <a:ext cx="87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Google Shape;55;p22">
            <a:extLst>
              <a:ext uri="{FF2B5EF4-FFF2-40B4-BE49-F238E27FC236}">
                <a16:creationId xmlns:a16="http://schemas.microsoft.com/office/drawing/2014/main" id="{29991E9B-BC2D-CC9F-D8F6-149FD3F59D87}"/>
              </a:ext>
            </a:extLst>
          </p:cNvPr>
          <p:cNvPicPr preferRelativeResize="0"/>
          <p:nvPr userDrawn="1"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57628" y="6376228"/>
            <a:ext cx="1039685" cy="293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56;p22" descr="C:\Users\FSA Designer\Desktop\FSA Design\Slides Novo FSA\Marca-da-Agua-WHITEmode6.pngMarca-da-Agua-WHITEmode6">
            <a:extLst>
              <a:ext uri="{FF2B5EF4-FFF2-40B4-BE49-F238E27FC236}">
                <a16:creationId xmlns:a16="http://schemas.microsoft.com/office/drawing/2014/main" id="{AC98B1E2-654B-BE4B-85E9-C34EAD27BE29}"/>
              </a:ext>
            </a:extLst>
          </p:cNvPr>
          <p:cNvPicPr preferRelativeResize="0"/>
          <p:nvPr userDrawn="1"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3385" y="2444750"/>
            <a:ext cx="3809365" cy="1968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899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2B732D-C30F-AEDF-30C2-1BD0B3FCB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9DE204E-44EA-8E2F-FC0B-112E3260BB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BF05A5F-56E6-10C4-214E-D7EF1CD48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2295-AB43-244B-8583-ACB011033E77}" type="datetimeFigureOut">
              <a:rPr lang="pt-BR" smtClean="0"/>
              <a:t>26/07/2024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CEB7D7C-836D-3DF3-9D93-4B85A3D5D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4191B94-A8E5-5D44-CAF4-6711C7904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02348-3988-2546-8369-C4D290FC94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0052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7071C7-A930-3108-0538-215F49935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FCB4CD3-3C69-26B5-9606-AB1D3B0E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CCE23A8-DC8B-B53E-9A72-097D470CD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2295-AB43-244B-8583-ACB011033E77}" type="datetimeFigureOut">
              <a:rPr lang="pt-BR" smtClean="0"/>
              <a:t>26/07/2024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773E606-EA44-0EBD-1A5B-8D3C49B49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0BB2FD1-DEC0-00AA-6F34-3F4882F19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02348-3988-2546-8369-C4D290FC94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2545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5F89"/>
              </a:buClr>
              <a:buSzPts val="4800"/>
              <a:buFont typeface="Roboto"/>
              <a:buNone/>
              <a:defRPr sz="4800" b="1" i="0" u="none" strike="noStrike" cap="none">
                <a:solidFill>
                  <a:srgbClr val="475F8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180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5"/>
          <p:cNvSpPr txBox="1">
            <a:spLocks noGrp="1"/>
          </p:cNvSpPr>
          <p:nvPr>
            <p:ph type="dt" idx="10"/>
          </p:nvPr>
        </p:nvSpPr>
        <p:spPr>
          <a:xfrm>
            <a:off x="6861971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00" b="0" i="0" u="none" strike="noStrike" cap="none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ftr" idx="11"/>
          </p:nvPr>
        </p:nvSpPr>
        <p:spPr>
          <a:xfrm>
            <a:off x="838200" y="6356350"/>
            <a:ext cx="581568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00" b="0" i="0" u="none" strike="noStrike" cap="none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sldNum" idx="12"/>
          </p:nvPr>
        </p:nvSpPr>
        <p:spPr>
          <a:xfrm>
            <a:off x="9887558" y="6356350"/>
            <a:ext cx="87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475F8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475F8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475F89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475F89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475F89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475F89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475F89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475F89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475F89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7" r:id="rId4"/>
    <p:sldLayoutId id="2147483659" r:id="rId5"/>
    <p:sldLayoutId id="2147483660" r:id="rId6"/>
    <p:sldLayoutId id="2147483661" r:id="rId7"/>
    <p:sldLayoutId id="2147483674" r:id="rId8"/>
    <p:sldLayoutId id="2147483675" r:id="rId9"/>
    <p:sldLayoutId id="2147483676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67860410-6EF3-C0BA-03E3-3D95931F6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D2E6615-1125-913F-9DB4-9DD16377C3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1ABE40F-86AA-8105-0FB0-A6A42BAFE3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5A6B6B-1432-46C4-96CB-B057CEFE89B7}" type="datetimeFigureOut">
              <a:rPr lang="en-ID" smtClean="0"/>
              <a:t>26/07/2024</a:t>
            </a:fld>
            <a:endParaRPr lang="en-ID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197539C-1E2A-7D5B-75F1-85BD15C965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8C35DC4-99B0-919D-16EE-0F28BA613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6CA350-1510-4253-B2BF-29845DFC66B8}" type="slidenum">
              <a:rPr lang="en-ID" smtClean="0"/>
              <a:t>‹nº›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66475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image" Target="../media/image58.png"/><Relationship Id="rId18" Type="http://schemas.openxmlformats.org/officeDocument/2006/relationships/customXml" Target="../ink/ink6.xml"/><Relationship Id="rId3" Type="http://schemas.openxmlformats.org/officeDocument/2006/relationships/image" Target="../media/image50.png"/><Relationship Id="rId7" Type="http://schemas.openxmlformats.org/officeDocument/2006/relationships/image" Target="../media/image19.png"/><Relationship Id="rId12" Type="http://schemas.openxmlformats.org/officeDocument/2006/relationships/customXml" Target="../ink/ink3.xml"/><Relationship Id="rId17" Type="http://schemas.openxmlformats.org/officeDocument/2006/relationships/image" Target="../media/image60.png"/><Relationship Id="rId2" Type="http://schemas.openxmlformats.org/officeDocument/2006/relationships/image" Target="../media/image49.png"/><Relationship Id="rId16" Type="http://schemas.openxmlformats.org/officeDocument/2006/relationships/customXml" Target="../ink/ink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7.png"/><Relationship Id="rId5" Type="http://schemas.openxmlformats.org/officeDocument/2006/relationships/image" Target="../media/image52.png"/><Relationship Id="rId15" Type="http://schemas.openxmlformats.org/officeDocument/2006/relationships/image" Target="../media/image59.png"/><Relationship Id="rId10" Type="http://schemas.openxmlformats.org/officeDocument/2006/relationships/customXml" Target="../ink/ink2.xml"/><Relationship Id="rId19" Type="http://schemas.openxmlformats.org/officeDocument/2006/relationships/image" Target="../media/image61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customXml" Target="../ink/ink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all.com/pt/fire-flames-png/download/1816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hyperlink" Target="https://creativecommons.org/licenses/by-nc/3.0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ustomXml" Target="../ink/ink8.xml"/><Relationship Id="rId13" Type="http://schemas.openxmlformats.org/officeDocument/2006/relationships/image" Target="../media/image560.png"/><Relationship Id="rId18" Type="http://schemas.openxmlformats.org/officeDocument/2006/relationships/customXml" Target="../ink/ink13.xml"/><Relationship Id="rId26" Type="http://schemas.openxmlformats.org/officeDocument/2006/relationships/image" Target="../media/image79.png"/><Relationship Id="rId3" Type="http://schemas.openxmlformats.org/officeDocument/2006/relationships/image" Target="../media/image74.png"/><Relationship Id="rId21" Type="http://schemas.openxmlformats.org/officeDocument/2006/relationships/image" Target="../media/image600.png"/><Relationship Id="rId7" Type="http://schemas.openxmlformats.org/officeDocument/2006/relationships/image" Target="../media/image530.png"/><Relationship Id="rId12" Type="http://schemas.openxmlformats.org/officeDocument/2006/relationships/customXml" Target="../ink/ink10.xml"/><Relationship Id="rId17" Type="http://schemas.openxmlformats.org/officeDocument/2006/relationships/image" Target="../media/image580.png"/><Relationship Id="rId25" Type="http://schemas.openxmlformats.org/officeDocument/2006/relationships/image" Target="../media/image620.png"/><Relationship Id="rId2" Type="http://schemas.openxmlformats.org/officeDocument/2006/relationships/image" Target="../media/image77.png"/><Relationship Id="rId16" Type="http://schemas.openxmlformats.org/officeDocument/2006/relationships/customXml" Target="../ink/ink12.xml"/><Relationship Id="rId20" Type="http://schemas.openxmlformats.org/officeDocument/2006/relationships/customXml" Target="../ink/ink1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7.xml"/><Relationship Id="rId11" Type="http://schemas.openxmlformats.org/officeDocument/2006/relationships/image" Target="../media/image550.png"/><Relationship Id="rId24" Type="http://schemas.openxmlformats.org/officeDocument/2006/relationships/customXml" Target="../ink/ink16.xml"/><Relationship Id="rId5" Type="http://schemas.openxmlformats.org/officeDocument/2006/relationships/image" Target="../media/image78.png"/><Relationship Id="rId15" Type="http://schemas.openxmlformats.org/officeDocument/2006/relationships/image" Target="../media/image570.png"/><Relationship Id="rId23" Type="http://schemas.openxmlformats.org/officeDocument/2006/relationships/image" Target="../media/image610.png"/><Relationship Id="rId10" Type="http://schemas.openxmlformats.org/officeDocument/2006/relationships/customXml" Target="../ink/ink9.xml"/><Relationship Id="rId19" Type="http://schemas.openxmlformats.org/officeDocument/2006/relationships/image" Target="../media/image590.png"/><Relationship Id="rId4" Type="http://schemas.openxmlformats.org/officeDocument/2006/relationships/image" Target="../media/image75.png"/><Relationship Id="rId9" Type="http://schemas.openxmlformats.org/officeDocument/2006/relationships/image" Target="../media/image540.png"/><Relationship Id="rId14" Type="http://schemas.openxmlformats.org/officeDocument/2006/relationships/customXml" Target="../ink/ink11.xml"/><Relationship Id="rId22" Type="http://schemas.openxmlformats.org/officeDocument/2006/relationships/customXml" Target="../ink/ink15.xml"/><Relationship Id="rId27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8.xml"/><Relationship Id="rId13" Type="http://schemas.openxmlformats.org/officeDocument/2006/relationships/image" Target="../media/image670.png"/><Relationship Id="rId18" Type="http://schemas.openxmlformats.org/officeDocument/2006/relationships/customXml" Target="../ink/ink23.xml"/><Relationship Id="rId3" Type="http://schemas.openxmlformats.org/officeDocument/2006/relationships/image" Target="../media/image75.png"/><Relationship Id="rId21" Type="http://schemas.openxmlformats.org/officeDocument/2006/relationships/image" Target="../media/image710.png"/><Relationship Id="rId7" Type="http://schemas.openxmlformats.org/officeDocument/2006/relationships/image" Target="../media/image640.png"/><Relationship Id="rId12" Type="http://schemas.openxmlformats.org/officeDocument/2006/relationships/customXml" Target="../ink/ink20.xml"/><Relationship Id="rId17" Type="http://schemas.openxmlformats.org/officeDocument/2006/relationships/image" Target="../media/image690.png"/><Relationship Id="rId2" Type="http://schemas.openxmlformats.org/officeDocument/2006/relationships/image" Target="../media/image74.png"/><Relationship Id="rId16" Type="http://schemas.openxmlformats.org/officeDocument/2006/relationships/customXml" Target="../ink/ink22.xml"/><Relationship Id="rId20" Type="http://schemas.openxmlformats.org/officeDocument/2006/relationships/customXml" Target="../ink/ink2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7.xml"/><Relationship Id="rId11" Type="http://schemas.openxmlformats.org/officeDocument/2006/relationships/image" Target="../media/image660.png"/><Relationship Id="rId5" Type="http://schemas.openxmlformats.org/officeDocument/2006/relationships/image" Target="../media/image81.png"/><Relationship Id="rId15" Type="http://schemas.openxmlformats.org/officeDocument/2006/relationships/image" Target="../media/image680.png"/><Relationship Id="rId23" Type="http://schemas.openxmlformats.org/officeDocument/2006/relationships/image" Target="../media/image720.png"/><Relationship Id="rId10" Type="http://schemas.openxmlformats.org/officeDocument/2006/relationships/customXml" Target="../ink/ink19.xml"/><Relationship Id="rId19" Type="http://schemas.openxmlformats.org/officeDocument/2006/relationships/image" Target="../media/image700.png"/><Relationship Id="rId4" Type="http://schemas.openxmlformats.org/officeDocument/2006/relationships/image" Target="../media/image77.png"/><Relationship Id="rId9" Type="http://schemas.openxmlformats.org/officeDocument/2006/relationships/image" Target="../media/image650.png"/><Relationship Id="rId14" Type="http://schemas.openxmlformats.org/officeDocument/2006/relationships/customXml" Target="../ink/ink21.xml"/><Relationship Id="rId22" Type="http://schemas.openxmlformats.org/officeDocument/2006/relationships/customXml" Target="../ink/ink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74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6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8.xml"/><Relationship Id="rId3" Type="http://schemas.openxmlformats.org/officeDocument/2006/relationships/image" Target="../media/image84.png"/><Relationship Id="rId7" Type="http://schemas.openxmlformats.org/officeDocument/2006/relationships/diagramLayout" Target="../diagrams/layout8.xm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8.xml"/><Relationship Id="rId5" Type="http://schemas.openxmlformats.org/officeDocument/2006/relationships/image" Target="../media/image75.png"/><Relationship Id="rId10" Type="http://schemas.microsoft.com/office/2007/relationships/diagramDrawing" Target="../diagrams/drawing8.xml"/><Relationship Id="rId4" Type="http://schemas.openxmlformats.org/officeDocument/2006/relationships/image" Target="../media/image74.png"/><Relationship Id="rId9" Type="http://schemas.openxmlformats.org/officeDocument/2006/relationships/diagramColors" Target="../diagrams/colors8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40.png"/><Relationship Id="rId7" Type="http://schemas.openxmlformats.org/officeDocument/2006/relationships/diagramColors" Target="../diagrams/colors9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3" Type="http://schemas.openxmlformats.org/officeDocument/2006/relationships/image" Target="../media/image101.png"/><Relationship Id="rId7" Type="http://schemas.openxmlformats.org/officeDocument/2006/relationships/diagramData" Target="../diagrams/data10.xml"/><Relationship Id="rId12" Type="http://schemas.openxmlformats.org/officeDocument/2006/relationships/image" Target="../media/image99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11" Type="http://schemas.microsoft.com/office/2007/relationships/diagramDrawing" Target="../diagrams/drawing10.xml"/><Relationship Id="rId5" Type="http://schemas.openxmlformats.org/officeDocument/2006/relationships/image" Target="../media/image103.png"/><Relationship Id="rId10" Type="http://schemas.openxmlformats.org/officeDocument/2006/relationships/diagramColors" Target="../diagrams/colors10.xml"/><Relationship Id="rId4" Type="http://schemas.openxmlformats.org/officeDocument/2006/relationships/image" Target="../media/image102.png"/><Relationship Id="rId9" Type="http://schemas.openxmlformats.org/officeDocument/2006/relationships/diagramQuickStyle" Target="../diagrams/quickStyle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3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19.png"/><Relationship Id="rId4" Type="http://schemas.openxmlformats.org/officeDocument/2006/relationships/image" Target="../media/image6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all.com/pt/fire-flames-png/download/1816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hyperlink" Target="https://creativecommons.org/licenses/by-nc/3.0/" TargetMode="Externa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2.xml"/><Relationship Id="rId3" Type="http://schemas.openxmlformats.org/officeDocument/2006/relationships/image" Target="../media/image120.png"/><Relationship Id="rId7" Type="http://schemas.openxmlformats.org/officeDocument/2006/relationships/diagramQuickStyle" Target="../diagrams/quickStyle12.xml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2.xml"/><Relationship Id="rId5" Type="http://schemas.openxmlformats.org/officeDocument/2006/relationships/diagramData" Target="../diagrams/data12.xml"/><Relationship Id="rId4" Type="http://schemas.openxmlformats.org/officeDocument/2006/relationships/image" Target="../media/image121.png"/><Relationship Id="rId9" Type="http://schemas.microsoft.com/office/2007/relationships/diagramDrawing" Target="../diagrams/drawing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3.png"/><Relationship Id="rId5" Type="http://schemas.openxmlformats.org/officeDocument/2006/relationships/image" Target="../media/image122.jpeg"/><Relationship Id="rId4" Type="http://schemas.openxmlformats.org/officeDocument/2006/relationships/notesSlide" Target="../notesSlides/notesSlide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8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diagramColors" Target="../diagrams/colors3.xml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diagramQuickStyle" Target="../diagrams/quickStyle3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11" Type="http://schemas.openxmlformats.org/officeDocument/2006/relationships/diagramLayout" Target="../diagrams/layout3.xml"/><Relationship Id="rId5" Type="http://schemas.openxmlformats.org/officeDocument/2006/relationships/image" Target="../media/image32.png"/><Relationship Id="rId10" Type="http://schemas.openxmlformats.org/officeDocument/2006/relationships/diagramData" Target="../diagrams/data3.xml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microsoft.com/office/2007/relationships/diagramDrawing" Target="../diagrams/drawing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B1C21317-09B1-FE10-BEAE-5B67C326C7FF}"/>
              </a:ext>
            </a:extLst>
          </p:cNvPr>
          <p:cNvSpPr/>
          <p:nvPr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rgbClr val="99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5C7B3C22-D19B-7120-27E2-5F9DADE85EE1}"/>
              </a:ext>
            </a:extLst>
          </p:cNvPr>
          <p:cNvSpPr/>
          <p:nvPr/>
        </p:nvSpPr>
        <p:spPr>
          <a:xfrm>
            <a:off x="10397438" y="0"/>
            <a:ext cx="820116" cy="1597306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3F878D0-48BE-E904-7AB0-72D1C2603A3E}"/>
              </a:ext>
            </a:extLst>
          </p:cNvPr>
          <p:cNvSpPr txBox="1"/>
          <p:nvPr/>
        </p:nvSpPr>
        <p:spPr>
          <a:xfrm>
            <a:off x="10422636" y="500060"/>
            <a:ext cx="7697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srgbClr val="991919"/>
                </a:solidFill>
                <a:effectLst/>
                <a:uLnTx/>
                <a:uFillTx/>
                <a:latin typeface="DINNextRoundedLTW01-Regular" panose="020F0503020203050203" pitchFamily="34" charset="0"/>
                <a:ea typeface="+mn-ea"/>
                <a:cs typeface="+mn-cs"/>
              </a:rPr>
              <a:t>Realização</a:t>
            </a:r>
          </a:p>
        </p:txBody>
      </p:sp>
      <p:pic>
        <p:nvPicPr>
          <p:cNvPr id="13" name="Imagem 12" descr="Logotipo&#10;&#10;Descrição gerada automaticamente">
            <a:extLst>
              <a:ext uri="{FF2B5EF4-FFF2-40B4-BE49-F238E27FC236}">
                <a16:creationId xmlns:a16="http://schemas.microsoft.com/office/drawing/2014/main" id="{EC10B2FD-DF4A-7E27-EA82-4262F71B3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9134" y="657415"/>
            <a:ext cx="736719" cy="910552"/>
          </a:xfrm>
          <a:prstGeom prst="rect">
            <a:avLst/>
          </a:prstGeom>
        </p:spPr>
      </p:pic>
      <p:sp>
        <p:nvSpPr>
          <p:cNvPr id="16" name="Retângulo Arredondado 15">
            <a:extLst>
              <a:ext uri="{FF2B5EF4-FFF2-40B4-BE49-F238E27FC236}">
                <a16:creationId xmlns:a16="http://schemas.microsoft.com/office/drawing/2014/main" id="{84A7A865-2603-A73E-1EB9-03BD05A03116}"/>
              </a:ext>
            </a:extLst>
          </p:cNvPr>
          <p:cNvSpPr/>
          <p:nvPr/>
        </p:nvSpPr>
        <p:spPr>
          <a:xfrm>
            <a:off x="4382307" y="3957349"/>
            <a:ext cx="3427380" cy="350327"/>
          </a:xfrm>
          <a:prstGeom prst="round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AD632024-545B-2507-B222-15B5C9943C03}"/>
              </a:ext>
            </a:extLst>
          </p:cNvPr>
          <p:cNvSpPr txBox="1"/>
          <p:nvPr/>
        </p:nvSpPr>
        <p:spPr>
          <a:xfrm>
            <a:off x="4578481" y="3970319"/>
            <a:ext cx="3035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991919"/>
                </a:solidFill>
                <a:effectLst/>
                <a:uLnTx/>
                <a:uFillTx/>
                <a:latin typeface="DIN Next LT Pro Bold" panose="020B0503020203050203" pitchFamily="34" charset="77"/>
                <a:ea typeface="+mn-ea"/>
                <a:cs typeface="+mn-cs"/>
              </a:rPr>
              <a:t>26 e 27 de Julho | São Paulo</a:t>
            </a:r>
          </a:p>
        </p:txBody>
      </p:sp>
      <p:pic>
        <p:nvPicPr>
          <p:cNvPr id="20" name="Imagem 19" descr="Texto&#10;&#10;Descrição gerada automaticamente">
            <a:extLst>
              <a:ext uri="{FF2B5EF4-FFF2-40B4-BE49-F238E27FC236}">
                <a16:creationId xmlns:a16="http://schemas.microsoft.com/office/drawing/2014/main" id="{309FF3D7-A2A6-11B9-20DB-070F303B70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3806" y="4563430"/>
            <a:ext cx="1165105" cy="764370"/>
          </a:xfrm>
          <a:prstGeom prst="rect">
            <a:avLst/>
          </a:prstGeom>
        </p:spPr>
      </p:pic>
      <p:pic>
        <p:nvPicPr>
          <p:cNvPr id="22" name="Imagem 21" descr="Maçã vermelha em fundo branco&#10;&#10;Descrição gerada automaticamente com confiança média">
            <a:extLst>
              <a:ext uri="{FF2B5EF4-FFF2-40B4-BE49-F238E27FC236}">
                <a16:creationId xmlns:a16="http://schemas.microsoft.com/office/drawing/2014/main" id="{02407157-AFE0-808E-C6C8-A86B330771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26442">
            <a:off x="-622280" y="370024"/>
            <a:ext cx="3234511" cy="3355428"/>
          </a:xfrm>
          <a:prstGeom prst="rect">
            <a:avLst/>
          </a:prstGeom>
        </p:spPr>
      </p:pic>
      <p:pic>
        <p:nvPicPr>
          <p:cNvPr id="29" name="Imagem 28" descr="Imagem em preto e branco&#10;&#10;Descrição gerada automaticamente">
            <a:extLst>
              <a:ext uri="{FF2B5EF4-FFF2-40B4-BE49-F238E27FC236}">
                <a16:creationId xmlns:a16="http://schemas.microsoft.com/office/drawing/2014/main" id="{E0107C4A-FD72-74E4-CF4A-E479B00D464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644863">
            <a:off x="6209047" y="-414831"/>
            <a:ext cx="7318705" cy="8744360"/>
          </a:xfrm>
          <a:prstGeom prst="rect">
            <a:avLst/>
          </a:prstGeom>
        </p:spPr>
      </p:pic>
      <p:pic>
        <p:nvPicPr>
          <p:cNvPr id="4" name="Imagem 3" descr="Desenho de frutas&#10;&#10;Descrição gerada automaticamente">
            <a:extLst>
              <a:ext uri="{FF2B5EF4-FFF2-40B4-BE49-F238E27FC236}">
                <a16:creationId xmlns:a16="http://schemas.microsoft.com/office/drawing/2014/main" id="{80187FDB-3507-2EBF-6164-0027EAB04CA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00075">
            <a:off x="8764727" y="3448388"/>
            <a:ext cx="4012432" cy="4280744"/>
          </a:xfrm>
          <a:prstGeom prst="rect">
            <a:avLst/>
          </a:prstGeom>
        </p:spPr>
      </p:pic>
      <p:pic>
        <p:nvPicPr>
          <p:cNvPr id="3" name="Imagem 2" descr="Texto&#10;&#10;Descrição gerada automaticamente com confiança baixa">
            <a:extLst>
              <a:ext uri="{FF2B5EF4-FFF2-40B4-BE49-F238E27FC236}">
                <a16:creationId xmlns:a16="http://schemas.microsoft.com/office/drawing/2014/main" id="{D52257BE-F4F2-B886-1081-536F8D38BF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8787" y="1781240"/>
            <a:ext cx="6534426" cy="2099487"/>
          </a:xfrm>
          <a:prstGeom prst="rect">
            <a:avLst/>
          </a:prstGeom>
        </p:spPr>
      </p:pic>
      <p:pic>
        <p:nvPicPr>
          <p:cNvPr id="5" name="Imagem 4" descr="Texto&#10;&#10;Descrição gerada automaticamente">
            <a:extLst>
              <a:ext uri="{FF2B5EF4-FFF2-40B4-BE49-F238E27FC236}">
                <a16:creationId xmlns:a16="http://schemas.microsoft.com/office/drawing/2014/main" id="{400D4B11-7C3A-09BC-24E0-C63831B86C9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7" y="4563430"/>
            <a:ext cx="1146622" cy="764370"/>
          </a:xfrm>
          <a:prstGeom prst="rect">
            <a:avLst/>
          </a:prstGeom>
        </p:spPr>
      </p:pic>
      <p:pic>
        <p:nvPicPr>
          <p:cNvPr id="7" name="Imagem 6" descr="Texto&#10;&#10;Descrição gerada automaticamente">
            <a:extLst>
              <a:ext uri="{FF2B5EF4-FFF2-40B4-BE49-F238E27FC236}">
                <a16:creationId xmlns:a16="http://schemas.microsoft.com/office/drawing/2014/main" id="{B7275282-2CDE-D3CE-8771-0A9D7DE4BF8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0043" y="4563430"/>
            <a:ext cx="1016618" cy="764370"/>
          </a:xfrm>
          <a:prstGeom prst="rect">
            <a:avLst/>
          </a:prstGeom>
        </p:spPr>
      </p:pic>
      <p:pic>
        <p:nvPicPr>
          <p:cNvPr id="8" name="Imagem 7" descr="Texto&#10;&#10;Descrição gerada automaticamente">
            <a:extLst>
              <a:ext uri="{FF2B5EF4-FFF2-40B4-BE49-F238E27FC236}">
                <a16:creationId xmlns:a16="http://schemas.microsoft.com/office/drawing/2014/main" id="{6D4DE2EA-368B-0BB6-ADA5-D21E4CF171A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55974" y="4563722"/>
            <a:ext cx="1421718" cy="76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8223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90"/>
          <p:cNvSpPr txBox="1"/>
          <p:nvPr/>
        </p:nvSpPr>
        <p:spPr>
          <a:xfrm>
            <a:off x="7337586" y="6457890"/>
            <a:ext cx="428417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Referencia: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 ENGL J MED 381;12    NEJM.ORG   SEPTEMBER 19, 2019</a:t>
            </a:r>
            <a:endParaRPr sz="1000" b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A972B5B8-0C81-0D45-F9C7-00235C9AB0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58366641"/>
              </p:ext>
            </p:extLst>
          </p:nvPr>
        </p:nvGraphicFramePr>
        <p:xfrm>
          <a:off x="86164" y="4721639"/>
          <a:ext cx="12019672" cy="17774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m 8">
            <a:extLst>
              <a:ext uri="{FF2B5EF4-FFF2-40B4-BE49-F238E27FC236}">
                <a16:creationId xmlns:a16="http://schemas.microsoft.com/office/drawing/2014/main" id="{AEE85877-36A5-3008-350B-4051899136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0864" y="-16105"/>
            <a:ext cx="11280894" cy="5058178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215B8682-B50B-3D57-0987-47F58D597B4C}"/>
              </a:ext>
            </a:extLst>
          </p:cNvPr>
          <p:cNvSpPr txBox="1"/>
          <p:nvPr/>
        </p:nvSpPr>
        <p:spPr>
          <a:xfrm>
            <a:off x="4619081" y="4413862"/>
            <a:ext cx="2953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@gabrieldecarvalho_professor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F1E88E6-368F-4D0A-8C13-53F27635FD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graphicEl>
                                              <a:dgm id="{1F1E88E6-368F-4D0A-8C13-53F27635FD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graphicEl>
                                              <a:dgm id="{1F1E88E6-368F-4D0A-8C13-53F27635FD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graphicEl>
                                              <a:dgm id="{1F1E88E6-368F-4D0A-8C13-53F27635FD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228D40F-9AB4-4E5E-ADBC-55DFFB62D3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graphicEl>
                                              <a:dgm id="{3228D40F-9AB4-4E5E-ADBC-55DFFB62D3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graphicEl>
                                              <a:dgm id="{3228D40F-9AB4-4E5E-ADBC-55DFFB62D3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graphicEl>
                                              <a:dgm id="{3228D40F-9AB4-4E5E-ADBC-55DFFB62D3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5DE8295-3415-42F0-9917-8BEB1D2E0E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graphicEl>
                                              <a:dgm id="{05DE8295-3415-42F0-9917-8BEB1D2E0E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graphicEl>
                                              <a:dgm id="{05DE8295-3415-42F0-9917-8BEB1D2E0E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graphicEl>
                                              <a:dgm id="{05DE8295-3415-42F0-9917-8BEB1D2E0E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82A5880-92C1-43C8-AA48-005C638592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graphicEl>
                                              <a:dgm id="{482A5880-92C1-43C8-AA48-005C638592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graphicEl>
                                              <a:dgm id="{482A5880-92C1-43C8-AA48-005C638592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graphicEl>
                                              <a:dgm id="{482A5880-92C1-43C8-AA48-005C638592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2364762-F824-45C2-981A-022469399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graphicEl>
                                              <a:dgm id="{F2364762-F824-45C2-981A-022469399E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graphicEl>
                                              <a:dgm id="{F2364762-F824-45C2-981A-022469399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graphicEl>
                                              <a:dgm id="{F2364762-F824-45C2-981A-022469399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8F13B3A-825B-44DE-B0D5-9A70EBA02A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graphicEl>
                                              <a:dgm id="{C8F13B3A-825B-44DE-B0D5-9A70EBA02A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graphicEl>
                                              <a:dgm id="{C8F13B3A-825B-44DE-B0D5-9A70EBA02A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graphicEl>
                                              <a:dgm id="{C8F13B3A-825B-44DE-B0D5-9A70EBA02A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67F3CA1-13BA-4AF4-9A8C-2F4A0037FD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>
                                            <p:graphicEl>
                                              <a:dgm id="{E67F3CA1-13BA-4AF4-9A8C-2F4A0037FD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graphicEl>
                                              <a:dgm id="{E67F3CA1-13BA-4AF4-9A8C-2F4A0037FD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graphicEl>
                                              <a:dgm id="{E67F3CA1-13BA-4AF4-9A8C-2F4A0037FD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8CBB729-F89D-42A0-AEBE-1C3762327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>
                                            <p:graphicEl>
                                              <a:dgm id="{68CBB729-F89D-42A0-AEBE-1C3762327A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graphicEl>
                                              <a:dgm id="{68CBB729-F89D-42A0-AEBE-1C3762327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>
                                            <p:graphicEl>
                                              <a:dgm id="{68CBB729-F89D-42A0-AEBE-1C3762327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77C00B8-27A2-4B25-959F-D65AA52E83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">
                                            <p:graphicEl>
                                              <a:dgm id="{B77C00B8-27A2-4B25-959F-D65AA52E83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>
                                            <p:graphicEl>
                                              <a:dgm id="{B77C00B8-27A2-4B25-959F-D65AA52E83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graphicEl>
                                              <a:dgm id="{B77C00B8-27A2-4B25-959F-D65AA52E83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Cesta com frutas&#10;&#10;Descrição gerada automaticamente">
            <a:extLst>
              <a:ext uri="{FF2B5EF4-FFF2-40B4-BE49-F238E27FC236}">
                <a16:creationId xmlns:a16="http://schemas.microsoft.com/office/drawing/2014/main" id="{8641EDAD-E1E8-612D-277D-19FA25A0F7A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2" name="Retângulo Arredondado 3">
            <a:extLst>
              <a:ext uri="{FF2B5EF4-FFF2-40B4-BE49-F238E27FC236}">
                <a16:creationId xmlns:a16="http://schemas.microsoft.com/office/drawing/2014/main" id="{BEFA3A14-6C42-757F-2EA8-B72E86174A04}"/>
              </a:ext>
            </a:extLst>
          </p:cNvPr>
          <p:cNvSpPr/>
          <p:nvPr/>
        </p:nvSpPr>
        <p:spPr>
          <a:xfrm rot="5400000">
            <a:off x="2898610" y="1391570"/>
            <a:ext cx="6394780" cy="11935326"/>
          </a:xfrm>
          <a:prstGeom prst="roundRect">
            <a:avLst/>
          </a:prstGeom>
          <a:solidFill>
            <a:srgbClr val="F0EAD8"/>
          </a:solidFill>
          <a:ln>
            <a:noFill/>
          </a:ln>
          <a:effectLst>
            <a:outerShdw blurRad="711200" dist="63500" sx="101000" sy="101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AC0B21E-77BE-C291-6566-F4C86B54FB12}"/>
              </a:ext>
            </a:extLst>
          </p:cNvPr>
          <p:cNvSpPr txBox="1"/>
          <p:nvPr/>
        </p:nvSpPr>
        <p:spPr>
          <a:xfrm>
            <a:off x="946673" y="4356642"/>
            <a:ext cx="107576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200" b="1" dirty="0">
                <a:solidFill>
                  <a:srgbClr val="991919"/>
                </a:solidFill>
                <a:latin typeface="DIN Next LT Pro Bold" panose="020B0503020203050203" pitchFamily="34" charset="77"/>
              </a:rPr>
              <a:t>E como ficam os exames?</a:t>
            </a:r>
          </a:p>
        </p:txBody>
      </p:sp>
    </p:spTree>
    <p:extLst>
      <p:ext uri="{BB962C8B-B14F-4D97-AF65-F5344CB8AC3E}">
        <p14:creationId xmlns:p14="http://schemas.microsoft.com/office/powerpoint/2010/main" val="29835248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D177C8AE-6E74-D806-E966-B4147C32549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12</a:t>
            </a:fld>
            <a:endParaRPr lang="pt-BR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2154FDDA-EEC5-F262-686B-0B75D18E5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246" y="-98832"/>
            <a:ext cx="11860108" cy="894895"/>
          </a:xfrm>
        </p:spPr>
        <p:txBody>
          <a:bodyPr>
            <a:normAutofit/>
          </a:bodyPr>
          <a:lstStyle/>
          <a:p>
            <a:pPr algn="ctr"/>
            <a:r>
              <a:rPr lang="pt-BR" sz="3600" dirty="0"/>
              <a:t>Anemia </a:t>
            </a:r>
            <a:r>
              <a:rPr lang="pt-BR" sz="3600" dirty="0" err="1"/>
              <a:t>ferropênica</a:t>
            </a:r>
            <a:r>
              <a:rPr lang="pt-BR" sz="3600" dirty="0"/>
              <a:t> vs. anemia da inflamação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448649B-23C7-9027-0856-8707DF0430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2246" y="480153"/>
            <a:ext cx="11390779" cy="2037128"/>
          </a:xfrm>
        </p:spPr>
        <p:txBody>
          <a:bodyPr>
            <a:normAutofit/>
          </a:bodyPr>
          <a:lstStyle/>
          <a:p>
            <a:pPr algn="ctr"/>
            <a:r>
              <a:rPr lang="pt-BR" b="1" dirty="0">
                <a:solidFill>
                  <a:srgbClr val="FF0000"/>
                </a:solidFill>
              </a:rPr>
              <a:t>Ambas tem hemoglobina baixa, mas...</a:t>
            </a: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88BCFE39-97E7-2243-D77D-E2E8A52941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3922933"/>
              </p:ext>
            </p:extLst>
          </p:nvPr>
        </p:nvGraphicFramePr>
        <p:xfrm>
          <a:off x="0" y="1083508"/>
          <a:ext cx="12192000" cy="531341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754811">
                  <a:extLst>
                    <a:ext uri="{9D8B030D-6E8A-4147-A177-3AD203B41FA5}">
                      <a16:colId xmlns:a16="http://schemas.microsoft.com/office/drawing/2014/main" val="3230142849"/>
                    </a:ext>
                  </a:extLst>
                </a:gridCol>
                <a:gridCol w="3565309">
                  <a:extLst>
                    <a:ext uri="{9D8B030D-6E8A-4147-A177-3AD203B41FA5}">
                      <a16:colId xmlns:a16="http://schemas.microsoft.com/office/drawing/2014/main" val="3332460821"/>
                    </a:ext>
                  </a:extLst>
                </a:gridCol>
                <a:gridCol w="3871880">
                  <a:extLst>
                    <a:ext uri="{9D8B030D-6E8A-4147-A177-3AD203B41FA5}">
                      <a16:colId xmlns:a16="http://schemas.microsoft.com/office/drawing/2014/main" val="205073580"/>
                    </a:ext>
                  </a:extLst>
                </a:gridCol>
              </a:tblGrid>
              <a:tr h="537883">
                <a:tc>
                  <a:txBody>
                    <a:bodyPr/>
                    <a:lstStyle/>
                    <a:p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dirty="0" err="1"/>
                        <a:t>Ferropênica</a:t>
                      </a:r>
                      <a:endParaRPr lang="pt-BR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dirty="0"/>
                        <a:t>da inflamação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941643"/>
                  </a:ext>
                </a:extLst>
              </a:tr>
              <a:tr h="460123">
                <a:tc>
                  <a:txBody>
                    <a:bodyPr/>
                    <a:lstStyle/>
                    <a:p>
                      <a:pPr algn="r"/>
                      <a:r>
                        <a:rPr lang="pt-BR" sz="2400" b="1" dirty="0"/>
                        <a:t>VCM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/>
                        <a:t>BAIXO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/>
                        <a:t>Normal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5269042"/>
                  </a:ext>
                </a:extLst>
              </a:tr>
              <a:tr h="460123">
                <a:tc>
                  <a:txBody>
                    <a:bodyPr/>
                    <a:lstStyle/>
                    <a:p>
                      <a:pPr algn="r"/>
                      <a:r>
                        <a:rPr lang="pt-BR" sz="2400" b="1" dirty="0"/>
                        <a:t>HCM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/>
                        <a:t>BAIXO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/>
                        <a:t>Normal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2734176"/>
                  </a:ext>
                </a:extLst>
              </a:tr>
              <a:tr h="510521">
                <a:tc>
                  <a:txBody>
                    <a:bodyPr/>
                    <a:lstStyle/>
                    <a:p>
                      <a:pPr algn="r"/>
                      <a:r>
                        <a:rPr lang="pt-BR" sz="2400" dirty="0"/>
                        <a:t>Conteúdo de </a:t>
                      </a:r>
                      <a:r>
                        <a:rPr lang="pt-BR" sz="2400" dirty="0" err="1"/>
                        <a:t>Hb</a:t>
                      </a:r>
                      <a:r>
                        <a:rPr lang="pt-BR" sz="2400" dirty="0"/>
                        <a:t> do reticulócito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BAIXO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Normal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0774706"/>
                  </a:ext>
                </a:extLst>
              </a:tr>
              <a:tr h="537883">
                <a:tc>
                  <a:txBody>
                    <a:bodyPr/>
                    <a:lstStyle/>
                    <a:p>
                      <a:pPr algn="r"/>
                      <a:r>
                        <a:rPr lang="pt-BR" sz="2400" dirty="0"/>
                        <a:t>% eritrócitos hipocrômicos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ALTO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BAIXO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448192"/>
                  </a:ext>
                </a:extLst>
              </a:tr>
              <a:tr h="460123">
                <a:tc>
                  <a:txBody>
                    <a:bodyPr/>
                    <a:lstStyle/>
                    <a:p>
                      <a:pPr algn="r"/>
                      <a:r>
                        <a:rPr lang="pt-BR" sz="2400" b="1" dirty="0"/>
                        <a:t>Transferrina sérica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/>
                        <a:t>ALTA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/>
                        <a:t>BAIXA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3815228"/>
                  </a:ext>
                </a:extLst>
              </a:tr>
              <a:tr h="465034">
                <a:tc>
                  <a:txBody>
                    <a:bodyPr/>
                    <a:lstStyle/>
                    <a:p>
                      <a:pPr algn="r"/>
                      <a:r>
                        <a:rPr lang="pt-BR" sz="2400" dirty="0"/>
                        <a:t>Receptor da transferrina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ALTO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Normal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13246"/>
                  </a:ext>
                </a:extLst>
              </a:tr>
              <a:tr h="460123">
                <a:tc>
                  <a:txBody>
                    <a:bodyPr/>
                    <a:lstStyle/>
                    <a:p>
                      <a:pPr algn="r"/>
                      <a:r>
                        <a:rPr lang="pt-BR" sz="2400" b="1" dirty="0"/>
                        <a:t>Ferritina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/>
                        <a:t>BAIXA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i="1" dirty="0"/>
                        <a:t>NORMA</a:t>
                      </a:r>
                      <a:r>
                        <a:rPr lang="pt-BR" sz="2400" b="1" dirty="0"/>
                        <a:t>L/ALTA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6569737"/>
                  </a:ext>
                </a:extLst>
              </a:tr>
              <a:tr h="460123">
                <a:tc>
                  <a:txBody>
                    <a:bodyPr/>
                    <a:lstStyle/>
                    <a:p>
                      <a:pPr algn="r"/>
                      <a:r>
                        <a:rPr lang="pt-BR" sz="2400" b="1" dirty="0"/>
                        <a:t>Hepcidina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/>
                        <a:t>BAIXA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/>
                        <a:t>ALTA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9806749"/>
                  </a:ext>
                </a:extLst>
              </a:tr>
              <a:tr h="460123">
                <a:tc>
                  <a:txBody>
                    <a:bodyPr/>
                    <a:lstStyle/>
                    <a:p>
                      <a:pPr algn="r"/>
                      <a:r>
                        <a:rPr lang="pt-BR" sz="2000" b="1" dirty="0"/>
                        <a:t>Saturação Transferrina </a:t>
                      </a:r>
                      <a:r>
                        <a:rPr lang="pt-BR" sz="2000" dirty="0"/>
                        <a:t>(=Ferro sérico)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BAIXA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/>
                        <a:t>BAIXA</a:t>
                      </a:r>
                      <a:r>
                        <a:rPr lang="pt-BR" sz="2400" dirty="0"/>
                        <a:t>/NORMAL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2998313"/>
                  </a:ext>
                </a:extLst>
              </a:tr>
              <a:tr h="460123">
                <a:tc>
                  <a:txBody>
                    <a:bodyPr/>
                    <a:lstStyle/>
                    <a:p>
                      <a:pPr algn="r"/>
                      <a:r>
                        <a:rPr lang="pt-BR" sz="2400" dirty="0"/>
                        <a:t>Reticulócitos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ALTOS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BAIXOS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5704844"/>
                  </a:ext>
                </a:extLst>
              </a:tr>
            </a:tbl>
          </a:graphicData>
        </a:graphic>
      </p:graphicFrame>
      <p:sp>
        <p:nvSpPr>
          <p:cNvPr id="8" name="Google Shape;783;p90">
            <a:extLst>
              <a:ext uri="{FF2B5EF4-FFF2-40B4-BE49-F238E27FC236}">
                <a16:creationId xmlns:a16="http://schemas.microsoft.com/office/drawing/2014/main" id="{D4D03E66-1527-F46E-5E34-330C49B308DE}"/>
              </a:ext>
            </a:extLst>
          </p:cNvPr>
          <p:cNvSpPr txBox="1"/>
          <p:nvPr/>
        </p:nvSpPr>
        <p:spPr>
          <a:xfrm>
            <a:off x="7348853" y="6587086"/>
            <a:ext cx="4284172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 ENGL J MED 381;12    NEJM.ORG   SEPTEMBER 19, 2019</a:t>
            </a:r>
            <a:endParaRPr sz="1000" b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C1128222-27B2-A126-9C4C-0EA0A7034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2125" y="6583784"/>
            <a:ext cx="2027749" cy="218373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63F509B2-911E-1695-1A3D-8DB3D33B05BF}"/>
              </a:ext>
            </a:extLst>
          </p:cNvPr>
          <p:cNvSpPr txBox="1"/>
          <p:nvPr/>
        </p:nvSpPr>
        <p:spPr>
          <a:xfrm>
            <a:off x="6792591" y="3785509"/>
            <a:ext cx="2953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@gabrieldecarvalho_professor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1B8E753-E00B-DE1E-003C-2C8159B52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9549" y="6583172"/>
            <a:ext cx="2027749" cy="25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0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Cesta com frutas&#10;&#10;Descrição gerada automaticamente">
            <a:extLst>
              <a:ext uri="{FF2B5EF4-FFF2-40B4-BE49-F238E27FC236}">
                <a16:creationId xmlns:a16="http://schemas.microsoft.com/office/drawing/2014/main" id="{8641EDAD-E1E8-612D-277D-19FA25A0F7A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2" name="Retângulo Arredondado 3">
            <a:extLst>
              <a:ext uri="{FF2B5EF4-FFF2-40B4-BE49-F238E27FC236}">
                <a16:creationId xmlns:a16="http://schemas.microsoft.com/office/drawing/2014/main" id="{BEFA3A14-6C42-757F-2EA8-B72E86174A04}"/>
              </a:ext>
            </a:extLst>
          </p:cNvPr>
          <p:cNvSpPr/>
          <p:nvPr/>
        </p:nvSpPr>
        <p:spPr>
          <a:xfrm rot="5400000">
            <a:off x="2898610" y="1391570"/>
            <a:ext cx="6394780" cy="11935326"/>
          </a:xfrm>
          <a:prstGeom prst="roundRect">
            <a:avLst/>
          </a:prstGeom>
          <a:solidFill>
            <a:srgbClr val="F0EAD8"/>
          </a:solidFill>
          <a:ln>
            <a:noFill/>
          </a:ln>
          <a:effectLst>
            <a:outerShdw blurRad="711200" dist="63500" sx="101000" sy="101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AC0B21E-77BE-C291-6566-F4C86B54FB12}"/>
              </a:ext>
            </a:extLst>
          </p:cNvPr>
          <p:cNvSpPr txBox="1"/>
          <p:nvPr/>
        </p:nvSpPr>
        <p:spPr>
          <a:xfrm>
            <a:off x="946673" y="4356642"/>
            <a:ext cx="107576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200" b="1" dirty="0">
                <a:solidFill>
                  <a:srgbClr val="991919"/>
                </a:solidFill>
                <a:latin typeface="DIN Next LT Pro Bold" panose="020B0503020203050203" pitchFamily="34" charset="77"/>
              </a:rPr>
              <a:t>Dá pra simplificar?</a:t>
            </a:r>
          </a:p>
        </p:txBody>
      </p:sp>
    </p:spTree>
    <p:extLst>
      <p:ext uri="{BB962C8B-B14F-4D97-AF65-F5344CB8AC3E}">
        <p14:creationId xmlns:p14="http://schemas.microsoft.com/office/powerpoint/2010/main" val="21772475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D177C8AE-6E74-D806-E966-B4147C32549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14</a:t>
            </a:fld>
            <a:endParaRPr lang="pt-BR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2154FDDA-EEC5-F262-686B-0B75D18E5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832" y="136525"/>
            <a:ext cx="11856336" cy="996911"/>
          </a:xfrm>
        </p:spPr>
        <p:txBody>
          <a:bodyPr>
            <a:normAutofit/>
          </a:bodyPr>
          <a:lstStyle/>
          <a:p>
            <a:r>
              <a:rPr lang="pt-BR" sz="4000" dirty="0"/>
              <a:t>Com números...</a:t>
            </a: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88BCFE39-97E7-2243-D77D-E2E8A52941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8465565"/>
              </p:ext>
            </p:extLst>
          </p:nvPr>
        </p:nvGraphicFramePr>
        <p:xfrm>
          <a:off x="387276" y="1569718"/>
          <a:ext cx="11424619" cy="386001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27264">
                  <a:extLst>
                    <a:ext uri="{9D8B030D-6E8A-4147-A177-3AD203B41FA5}">
                      <a16:colId xmlns:a16="http://schemas.microsoft.com/office/drawing/2014/main" val="3230142849"/>
                    </a:ext>
                  </a:extLst>
                </a:gridCol>
                <a:gridCol w="2633828">
                  <a:extLst>
                    <a:ext uri="{9D8B030D-6E8A-4147-A177-3AD203B41FA5}">
                      <a16:colId xmlns:a16="http://schemas.microsoft.com/office/drawing/2014/main" val="3332460821"/>
                    </a:ext>
                  </a:extLst>
                </a:gridCol>
                <a:gridCol w="2579186">
                  <a:extLst>
                    <a:ext uri="{9D8B030D-6E8A-4147-A177-3AD203B41FA5}">
                      <a16:colId xmlns:a16="http://schemas.microsoft.com/office/drawing/2014/main" val="205073580"/>
                    </a:ext>
                  </a:extLst>
                </a:gridCol>
                <a:gridCol w="3184341">
                  <a:extLst>
                    <a:ext uri="{9D8B030D-6E8A-4147-A177-3AD203B41FA5}">
                      <a16:colId xmlns:a16="http://schemas.microsoft.com/office/drawing/2014/main" val="3039446279"/>
                    </a:ext>
                  </a:extLst>
                </a:gridCol>
              </a:tblGrid>
              <a:tr h="1196604">
                <a:tc>
                  <a:txBody>
                    <a:bodyPr/>
                    <a:lstStyle/>
                    <a:p>
                      <a:endParaRPr lang="pt-B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/>
                        <a:t>Anemia </a:t>
                      </a:r>
                      <a:r>
                        <a:rPr lang="pt-BR" sz="2800" dirty="0" err="1"/>
                        <a:t>Ferropênica</a:t>
                      </a:r>
                      <a:endParaRPr lang="pt-BR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/>
                        <a:t>Ambas juntas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/>
                        <a:t>Anemia da inflamação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941643"/>
                  </a:ext>
                </a:extLst>
              </a:tr>
              <a:tr h="733401">
                <a:tc>
                  <a:txBody>
                    <a:bodyPr/>
                    <a:lstStyle/>
                    <a:p>
                      <a:pPr algn="r"/>
                      <a:r>
                        <a:rPr lang="pt-BR" sz="2800" b="0" dirty="0"/>
                        <a:t>Hemoglobina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0" dirty="0"/>
                        <a:t>baixa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0" dirty="0"/>
                        <a:t>baixa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0" dirty="0"/>
                        <a:t>baixa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35269042"/>
                  </a:ext>
                </a:extLst>
              </a:tr>
              <a:tr h="1196604">
                <a:tc>
                  <a:txBody>
                    <a:bodyPr/>
                    <a:lstStyle/>
                    <a:p>
                      <a:pPr algn="r"/>
                      <a:r>
                        <a:rPr lang="pt-BR" sz="2800" b="1" dirty="0"/>
                        <a:t>Saturação da Transferrina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1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1" dirty="0"/>
                        <a:t>&lt;20%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1" dirty="0"/>
                        <a:t>&lt;20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72734176"/>
                  </a:ext>
                </a:extLst>
              </a:tr>
              <a:tr h="733401">
                <a:tc>
                  <a:txBody>
                    <a:bodyPr/>
                    <a:lstStyle/>
                    <a:p>
                      <a:pPr algn="r"/>
                      <a:r>
                        <a:rPr lang="pt-BR" sz="2800" b="1" dirty="0"/>
                        <a:t>Ferritina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1" dirty="0"/>
                        <a:t>&lt;30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1" dirty="0"/>
                        <a:t>&gt;30 e &lt;100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1" dirty="0"/>
                        <a:t>&gt;100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60774706"/>
                  </a:ext>
                </a:extLst>
              </a:tr>
            </a:tbl>
          </a:graphicData>
        </a:graphic>
      </p:graphicFrame>
      <p:sp>
        <p:nvSpPr>
          <p:cNvPr id="8" name="Google Shape;783;p90">
            <a:extLst>
              <a:ext uri="{FF2B5EF4-FFF2-40B4-BE49-F238E27FC236}">
                <a16:creationId xmlns:a16="http://schemas.microsoft.com/office/drawing/2014/main" id="{D4D03E66-1527-F46E-5E34-330C49B308DE}"/>
              </a:ext>
            </a:extLst>
          </p:cNvPr>
          <p:cNvSpPr txBox="1"/>
          <p:nvPr/>
        </p:nvSpPr>
        <p:spPr>
          <a:xfrm>
            <a:off x="7348853" y="6587086"/>
            <a:ext cx="4284172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 ENGL J MED 381;12    NEJM.ORG   SEPTEMBER 19, 2019</a:t>
            </a:r>
            <a:endParaRPr sz="1000" b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945E3AF-2A75-F551-62D2-6F0CD714D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339" y="5801855"/>
            <a:ext cx="2471321" cy="31234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6E98F123-4400-1FAA-41D7-C3802CCDE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5694" y="5801855"/>
            <a:ext cx="2930490" cy="18237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1CE46219-C7D6-D52D-4A56-1F4280A8DF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8556" y="5848838"/>
            <a:ext cx="2027749" cy="218373"/>
          </a:xfrm>
          <a:prstGeom prst="rect">
            <a:avLst/>
          </a:prstGeom>
        </p:spPr>
      </p:pic>
      <p:sp>
        <p:nvSpPr>
          <p:cNvPr id="14" name="Espaço Reservado para Texto 5">
            <a:extLst>
              <a:ext uri="{FF2B5EF4-FFF2-40B4-BE49-F238E27FC236}">
                <a16:creationId xmlns:a16="http://schemas.microsoft.com/office/drawing/2014/main" id="{8ECBDA3A-F6EF-1A68-08C8-87EFF5EACA2B}"/>
              </a:ext>
            </a:extLst>
          </p:cNvPr>
          <p:cNvSpPr txBox="1">
            <a:spLocks/>
          </p:cNvSpPr>
          <p:nvPr/>
        </p:nvSpPr>
        <p:spPr>
          <a:xfrm>
            <a:off x="5232225" y="24734"/>
            <a:ext cx="6181639" cy="942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 sz="2400" b="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pt-BR" sz="1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@gabrieldecarvalho_professor</a:t>
            </a:r>
          </a:p>
          <a:p>
            <a:r>
              <a:rPr lang="pt-BR" sz="1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@fsa_saudeavancada</a:t>
            </a:r>
          </a:p>
        </p:txBody>
      </p:sp>
    </p:spTree>
    <p:extLst>
      <p:ext uri="{BB962C8B-B14F-4D97-AF65-F5344CB8AC3E}">
        <p14:creationId xmlns:p14="http://schemas.microsoft.com/office/powerpoint/2010/main" val="379966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19B62E1B-7FD1-46D4-BB1A-7637BFDB555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252889-DAA6-49CB-A00B-4F68E7015886}" type="slidenum">
              <a:rPr kumimoji="0" lang="pt-BR" sz="16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pt-BR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AFF8166B-457C-4A1B-BB04-4AE7BC8A3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62456"/>
            <a:ext cx="10715513" cy="1848569"/>
          </a:xfrm>
        </p:spPr>
        <p:txBody>
          <a:bodyPr>
            <a:normAutofit/>
          </a:bodyPr>
          <a:lstStyle/>
          <a:p>
            <a:pPr algn="ctr"/>
            <a:r>
              <a:rPr lang="pt-BR" dirty="0"/>
              <a:t>Em paciente inflamados</a:t>
            </a:r>
            <a:br>
              <a:rPr lang="pt-BR" dirty="0"/>
            </a:br>
            <a:r>
              <a:rPr lang="pt-BR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( </a:t>
            </a:r>
            <a:r>
              <a:rPr lang="pt-BR" dirty="0" err="1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PCRus</a:t>
            </a:r>
            <a:r>
              <a:rPr lang="pt-BR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&gt;5mg/L ou &gt; 0,5 mg/dL )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type="body" idx="1"/>
          </p:nvPr>
        </p:nvSpPr>
        <p:spPr>
          <a:xfrm>
            <a:off x="398033" y="2224189"/>
            <a:ext cx="11306287" cy="3212055"/>
          </a:xfr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marL="0" indent="0" algn="ctr"/>
            <a:r>
              <a:rPr lang="pt-BR" sz="4800" b="1" dirty="0"/>
              <a:t>Ferritina sérica</a:t>
            </a:r>
          </a:p>
          <a:p>
            <a:pPr marL="0" indent="0" algn="ctr">
              <a:buNone/>
            </a:pPr>
            <a:r>
              <a:rPr lang="pt-BR" sz="4800" b="1" dirty="0"/>
              <a:t>&lt;45 </a:t>
            </a:r>
            <a:r>
              <a:rPr lang="pt-BR" sz="4800" b="1" dirty="0" err="1"/>
              <a:t>ng</a:t>
            </a:r>
            <a:r>
              <a:rPr lang="pt-BR" sz="4800" b="1" dirty="0"/>
              <a:t>/dL </a:t>
            </a:r>
            <a:r>
              <a:rPr lang="pt-BR" sz="4800" dirty="0"/>
              <a:t>confirma falta de ferro</a:t>
            </a:r>
          </a:p>
          <a:p>
            <a:pPr marL="0" indent="0" algn="ctr">
              <a:buNone/>
            </a:pPr>
            <a:r>
              <a:rPr lang="pt-BR" sz="4800" b="1" dirty="0"/>
              <a:t>≥100 </a:t>
            </a:r>
            <a:r>
              <a:rPr lang="pt-BR" sz="4800" b="1" dirty="0" err="1"/>
              <a:t>ng</a:t>
            </a:r>
            <a:r>
              <a:rPr lang="pt-BR" sz="4800" b="1" dirty="0"/>
              <a:t>/dL </a:t>
            </a:r>
            <a:r>
              <a:rPr lang="pt-BR" sz="4800" dirty="0"/>
              <a:t>exclui a possibilidade de deficiência de ferro</a:t>
            </a:r>
            <a:endParaRPr lang="en-US" sz="48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5247" y="5887943"/>
            <a:ext cx="4979661" cy="231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426B6A4D-245F-C7CE-DF2E-495B5A269745}"/>
              </a:ext>
            </a:extLst>
          </p:cNvPr>
          <p:cNvSpPr txBox="1"/>
          <p:nvPr/>
        </p:nvSpPr>
        <p:spPr>
          <a:xfrm>
            <a:off x="4619081" y="1916412"/>
            <a:ext cx="2953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>
                    <a:lumMod val="65000"/>
                  </a:schemeClr>
                </a:solidFill>
              </a:rPr>
              <a:t>@gabrieldecarvalho_professor</a:t>
            </a:r>
          </a:p>
        </p:txBody>
      </p:sp>
    </p:spTree>
    <p:extLst>
      <p:ext uri="{BB962C8B-B14F-4D97-AF65-F5344CB8AC3E}">
        <p14:creationId xmlns:p14="http://schemas.microsoft.com/office/powerpoint/2010/main" val="270348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AAD5FDC4-B2F4-D308-E02C-3C52EB5E7C5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16</a:t>
            </a:fld>
            <a:endParaRPr lang="pt-BR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8C727B9B-7FBC-5AD4-A3A7-98819F0BC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191"/>
            <a:ext cx="10515600" cy="960755"/>
          </a:xfrm>
        </p:spPr>
        <p:txBody>
          <a:bodyPr>
            <a:normAutofit/>
          </a:bodyPr>
          <a:lstStyle/>
          <a:p>
            <a:pPr algn="ctr"/>
            <a:r>
              <a:rPr lang="pt-BR" dirty="0"/>
              <a:t>Ou seja, um paciente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78CE4B5-67A1-F84C-640F-015837083C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076" y="1032961"/>
            <a:ext cx="10833847" cy="2079880"/>
          </a:xfrm>
        </p:spPr>
        <p:txBody>
          <a:bodyPr anchor="ctr">
            <a:normAutofit/>
          </a:bodyPr>
          <a:lstStyle/>
          <a:p>
            <a:pPr algn="ctr"/>
            <a:r>
              <a:rPr lang="pt-BR" sz="5400" b="1" dirty="0" err="1"/>
              <a:t>Hb</a:t>
            </a:r>
            <a:r>
              <a:rPr lang="pt-BR" sz="5400" b="1" dirty="0"/>
              <a:t> 10g/dL</a:t>
            </a:r>
          </a:p>
          <a:p>
            <a:pPr algn="ctr"/>
            <a:r>
              <a:rPr lang="pt-BR" sz="5400" b="1" dirty="0"/>
              <a:t>Ferritina 110 </a:t>
            </a:r>
            <a:r>
              <a:rPr lang="pt-BR" sz="5400" b="1" dirty="0" err="1"/>
              <a:t>ng</a:t>
            </a:r>
            <a:r>
              <a:rPr lang="pt-BR" sz="5400" b="1" dirty="0"/>
              <a:t>/dL</a:t>
            </a:r>
            <a:endParaRPr lang="pt-BR" sz="4800" b="1" dirty="0"/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3DA68552-1DD6-3621-7773-4E1ACA739A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1073582"/>
              </p:ext>
            </p:extLst>
          </p:nvPr>
        </p:nvGraphicFramePr>
        <p:xfrm>
          <a:off x="1511384" y="4384501"/>
          <a:ext cx="9691296" cy="16752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CaixaDeTexto 6">
            <a:extLst>
              <a:ext uri="{FF2B5EF4-FFF2-40B4-BE49-F238E27FC236}">
                <a16:creationId xmlns:a16="http://schemas.microsoft.com/office/drawing/2014/main" id="{42817ACD-EB60-9C48-2DF4-3E9AB54F0221}"/>
              </a:ext>
            </a:extLst>
          </p:cNvPr>
          <p:cNvSpPr txBox="1"/>
          <p:nvPr/>
        </p:nvSpPr>
        <p:spPr>
          <a:xfrm>
            <a:off x="1457596" y="3497977"/>
            <a:ext cx="10001538" cy="8309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4800" b="1" dirty="0"/>
              <a:t>Você suplementaria ferro????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67E6E90-C3A9-1457-38D5-6921EFFA5F65}"/>
              </a:ext>
            </a:extLst>
          </p:cNvPr>
          <p:cNvSpPr txBox="1"/>
          <p:nvPr/>
        </p:nvSpPr>
        <p:spPr>
          <a:xfrm>
            <a:off x="4619081" y="3207330"/>
            <a:ext cx="2953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>
                    <a:lumMod val="65000"/>
                  </a:schemeClr>
                </a:solidFill>
              </a:rPr>
              <a:t>@gabrieldecarvalho_professor</a:t>
            </a:r>
          </a:p>
        </p:txBody>
      </p:sp>
    </p:spTree>
    <p:extLst>
      <p:ext uri="{BB962C8B-B14F-4D97-AF65-F5344CB8AC3E}">
        <p14:creationId xmlns:p14="http://schemas.microsoft.com/office/powerpoint/2010/main" val="125171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69EC552-D715-4408-B41B-AA425F9365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C97202E-139C-49BC-B22E-5D7035C7C4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4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1000" fill="hold"/>
                                        <p:tgtEl>
                                          <p:spTgt spid="5">
                                            <p:graphicEl>
                                              <a:dgm id="{D69EC552-D715-4408-B41B-AA425F9365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graphicEl>
                                              <a:dgm id="{D69EC552-D715-4408-B41B-AA425F9365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graphicEl>
                                              <a:dgm id="{D69EC552-D715-4408-B41B-AA425F9365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graphicEl>
                                              <a:dgm id="{D69EC552-D715-4408-B41B-AA425F9365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1000" fill="hold"/>
                                        <p:tgtEl>
                                          <p:spTgt spid="5">
                                            <p:graphicEl>
                                              <a:dgm id="{EC97202E-139C-49BC-B22E-5D7035C7C4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graphicEl>
                                              <a:dgm id="{EC97202E-139C-49BC-B22E-5D7035C7C4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graphicEl>
                                              <a:dgm id="{EC97202E-139C-49BC-B22E-5D7035C7C4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graphicEl>
                                              <a:dgm id="{EC97202E-139C-49BC-B22E-5D7035C7C4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Graphic spid="5" grpId="0" uiExpand="1">
        <p:bldSub>
          <a:bldDgm bld="one"/>
        </p:bldSub>
      </p:bldGraphic>
      <p:bldGraphic spid="5" grpId="1" uiExpand="1">
        <p:bldSub>
          <a:bldDgm bld="one"/>
        </p:bldSub>
      </p:bldGraphic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97ED7C92-8AB6-AA13-DDB6-93151E02B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8842"/>
            <a:ext cx="12192000" cy="6256086"/>
          </a:xfrm>
          <a:prstGeom prst="rect">
            <a:avLst/>
          </a:prstGeom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E89C9F0B-A088-E56B-807A-834D88325C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17</a:t>
            </a:fld>
            <a:endParaRPr lang="pt-BR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8B648B34-23C9-961C-1BB6-39D866FFF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337" y="355003"/>
            <a:ext cx="11370832" cy="1335686"/>
          </a:xfrm>
        </p:spPr>
        <p:txBody>
          <a:bodyPr>
            <a:normAutofit fontScale="90000"/>
          </a:bodyPr>
          <a:lstStyle/>
          <a:p>
            <a:pPr algn="ctr"/>
            <a:r>
              <a:rPr lang="pt-BR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se eu suplementei errado?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0A23EA7-138C-858C-4606-298322B56E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690688"/>
            <a:ext cx="12191999" cy="261237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rmAutofit lnSpcReduction="10000"/>
          </a:bodyPr>
          <a:lstStyle/>
          <a:p>
            <a:pPr algn="ctr"/>
            <a:r>
              <a:rPr lang="pt-BR" sz="4400" b="1" dirty="0"/>
              <a:t>“Suplementação de ferro não apenas promove o crescimento de patógenos com maior virulência, mas também piora a resposta imune contra os patógenos”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F6B2557-E69F-F1AD-630C-AB9D03509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4724" y="5383840"/>
            <a:ext cx="4066391" cy="75091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D4AEFFB-E809-719C-DFA8-BD85A9DCC6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1430" y="5932643"/>
            <a:ext cx="1954593" cy="21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6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07B25D3F-3A0A-46C0-D8AC-1BBA3B4B3E7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BCEBAD72-7700-ABE6-3BA8-6AE08C88613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2664" y="-1978"/>
            <a:ext cx="5999336" cy="6859978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7385AB37-0461-182A-D795-E8DA40FE2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125" y="1204856"/>
            <a:ext cx="5195943" cy="3357619"/>
          </a:xfrm>
        </p:spPr>
        <p:txBody>
          <a:bodyPr>
            <a:normAutofit/>
          </a:bodyPr>
          <a:lstStyle/>
          <a:p>
            <a:r>
              <a:rPr lang="pt-BR" sz="7200" b="1" dirty="0"/>
              <a:t>Pensando o tratamento</a:t>
            </a:r>
          </a:p>
        </p:txBody>
      </p:sp>
      <p:sp>
        <p:nvSpPr>
          <p:cNvPr id="5" name="Espaço Reservado para Texto 5">
            <a:extLst>
              <a:ext uri="{FF2B5EF4-FFF2-40B4-BE49-F238E27FC236}">
                <a16:creationId xmlns:a16="http://schemas.microsoft.com/office/drawing/2014/main" id="{52E4A2A4-D90A-0169-71E1-B67EC1A0098F}"/>
              </a:ext>
            </a:extLst>
          </p:cNvPr>
          <p:cNvSpPr txBox="1">
            <a:spLocks/>
          </p:cNvSpPr>
          <p:nvPr/>
        </p:nvSpPr>
        <p:spPr>
          <a:xfrm>
            <a:off x="0" y="5402085"/>
            <a:ext cx="6400800" cy="1455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 sz="2400" b="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pt-BR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@gabrieldecarvalho_professor</a:t>
            </a:r>
          </a:p>
          <a:p>
            <a:r>
              <a:rPr lang="pt-BR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@fsa_saudeavancada</a:t>
            </a:r>
          </a:p>
        </p:txBody>
      </p:sp>
    </p:spTree>
    <p:extLst>
      <p:ext uri="{BB962C8B-B14F-4D97-AF65-F5344CB8AC3E}">
        <p14:creationId xmlns:p14="http://schemas.microsoft.com/office/powerpoint/2010/main" val="5283201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79B47C64-3D87-6632-9151-CD5C5F926A2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2019" y="2022438"/>
            <a:ext cx="2696155" cy="359843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3EA73366-3F5F-F12A-0180-5AA620CE1CB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19</a:t>
            </a:fld>
            <a:endParaRPr lang="pt-BR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32C2E803-AFE7-C7C5-3E3B-DC41FE29E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063" y="188817"/>
            <a:ext cx="10515600" cy="1325563"/>
          </a:xfrm>
        </p:spPr>
        <p:txBody>
          <a:bodyPr>
            <a:normAutofit/>
          </a:bodyPr>
          <a:lstStyle/>
          <a:p>
            <a:r>
              <a:rPr lang="pt-BR" sz="4000" dirty="0"/>
              <a:t>Fatores associados a resistência / má resposta a eritropoietina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691A9FE1-250E-C656-ADA5-FB6922623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" y="2022438"/>
            <a:ext cx="8283388" cy="3598433"/>
          </a:xfr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marL="742950" indent="-514350">
              <a:buClrTx/>
              <a:buSzPct val="100000"/>
              <a:buAutoNum type="arabicPeriod"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Inflamação</a:t>
            </a:r>
          </a:p>
          <a:p>
            <a:pPr marL="742950" indent="-514350">
              <a:buClrTx/>
              <a:buSzPct val="100000"/>
              <a:buAutoNum type="arabicPeriod"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Deficiência de ferro</a:t>
            </a:r>
          </a:p>
          <a:p>
            <a:pPr marL="742950" indent="-514350">
              <a:buClrTx/>
              <a:buSzPct val="100000"/>
              <a:buAutoNum type="arabicPeriod"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Intoxicação por alumínio</a:t>
            </a:r>
          </a:p>
          <a:p>
            <a:pPr marL="742950" indent="-514350">
              <a:buClrTx/>
              <a:buSzPct val="100000"/>
              <a:buAutoNum type="arabicPeriod"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Deficiência de B12 ou folato</a:t>
            </a:r>
          </a:p>
          <a:p>
            <a:pPr marL="742950" indent="-514350">
              <a:buClrTx/>
              <a:buSzPct val="100000"/>
              <a:buAutoNum type="arabicPeriod"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Deficiência de testosterona</a:t>
            </a:r>
          </a:p>
          <a:p>
            <a:pPr marL="742950" indent="-514350">
              <a:buClrTx/>
              <a:buSzPct val="100000"/>
              <a:buAutoNum type="arabicPeriod"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Hiperparatireoidismo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84A28C1-7AF5-BCC4-1602-E87A5D2E8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1406" y="6014856"/>
            <a:ext cx="5640593" cy="14708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DF1C8D02-E722-74AF-9117-887402872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5806" y="3260119"/>
            <a:ext cx="4597101" cy="33776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CaixaDeTexto 1">
            <a:extLst>
              <a:ext uri="{FF2B5EF4-FFF2-40B4-BE49-F238E27FC236}">
                <a16:creationId xmlns:a16="http://schemas.microsoft.com/office/drawing/2014/main" id="{BA8877A8-A285-528F-D1AC-6C94EE411DE0}"/>
              </a:ext>
            </a:extLst>
          </p:cNvPr>
          <p:cNvSpPr txBox="1"/>
          <p:nvPr/>
        </p:nvSpPr>
        <p:spPr>
          <a:xfrm>
            <a:off x="4511824" y="1759820"/>
            <a:ext cx="35872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400" dirty="0">
                <a:solidFill>
                  <a:schemeClr val="bg1">
                    <a:lumMod val="75000"/>
                  </a:schemeClr>
                </a:solidFill>
              </a:rPr>
              <a:t>@fsa_saudeavancada</a:t>
            </a:r>
          </a:p>
        </p:txBody>
      </p:sp>
    </p:spTree>
    <p:extLst>
      <p:ext uri="{BB962C8B-B14F-4D97-AF65-F5344CB8AC3E}">
        <p14:creationId xmlns:p14="http://schemas.microsoft.com/office/powerpoint/2010/main" val="184416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FD80F80D-9E2D-9EBC-E23E-8C684BFB8F4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tângulo Arredondado 3">
            <a:extLst>
              <a:ext uri="{FF2B5EF4-FFF2-40B4-BE49-F238E27FC236}">
                <a16:creationId xmlns:a16="http://schemas.microsoft.com/office/drawing/2014/main" id="{612722A9-2A68-9AE5-9E8B-AB494F8EFF87}"/>
              </a:ext>
            </a:extLst>
          </p:cNvPr>
          <p:cNvSpPr/>
          <p:nvPr/>
        </p:nvSpPr>
        <p:spPr>
          <a:xfrm rot="5400000">
            <a:off x="-767268" y="623497"/>
            <a:ext cx="7029101" cy="5668693"/>
          </a:xfrm>
          <a:custGeom>
            <a:avLst/>
            <a:gdLst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139226 w 6858000"/>
              <a:gd name="connsiteY6" fmla="*/ 6835218 h 6835218"/>
              <a:gd name="connsiteX7" fmla="*/ 0 w 6858000"/>
              <a:gd name="connsiteY7" fmla="*/ 5695992 h 6835218"/>
              <a:gd name="connsiteX8" fmla="*/ 0 w 6858000"/>
              <a:gd name="connsiteY8" fmla="*/ 1139226 h 6835218"/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139226 w 6858000"/>
              <a:gd name="connsiteY6" fmla="*/ 6835218 h 6835218"/>
              <a:gd name="connsiteX7" fmla="*/ 595424 w 6858000"/>
              <a:gd name="connsiteY7" fmla="*/ 4512234 h 6835218"/>
              <a:gd name="connsiteX8" fmla="*/ 0 w 6858000"/>
              <a:gd name="connsiteY8" fmla="*/ 1139226 h 6835218"/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139226 w 6858000"/>
              <a:gd name="connsiteY6" fmla="*/ 6835218 h 6835218"/>
              <a:gd name="connsiteX7" fmla="*/ 1 w 6858000"/>
              <a:gd name="connsiteY7" fmla="*/ 5589667 h 6835218"/>
              <a:gd name="connsiteX8" fmla="*/ 0 w 6858000"/>
              <a:gd name="connsiteY8" fmla="*/ 1139226 h 6835218"/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479468 w 6858000"/>
              <a:gd name="connsiteY6" fmla="*/ 5091478 h 6835218"/>
              <a:gd name="connsiteX7" fmla="*/ 1 w 6858000"/>
              <a:gd name="connsiteY7" fmla="*/ 5589667 h 6835218"/>
              <a:gd name="connsiteX8" fmla="*/ 0 w 6858000"/>
              <a:gd name="connsiteY8" fmla="*/ 1139226 h 6835218"/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777180 w 6858000"/>
              <a:gd name="connsiteY6" fmla="*/ 5665636 h 6835218"/>
              <a:gd name="connsiteX7" fmla="*/ 1 w 6858000"/>
              <a:gd name="connsiteY7" fmla="*/ 5589667 h 6835218"/>
              <a:gd name="connsiteX8" fmla="*/ 0 w 6858000"/>
              <a:gd name="connsiteY8" fmla="*/ 1139226 h 6835218"/>
              <a:gd name="connsiteX0" fmla="*/ 0 w 6867302"/>
              <a:gd name="connsiteY0" fmla="*/ 1139226 h 6112947"/>
              <a:gd name="connsiteX1" fmla="*/ 1139226 w 6867302"/>
              <a:gd name="connsiteY1" fmla="*/ 0 h 6112947"/>
              <a:gd name="connsiteX2" fmla="*/ 5718774 w 6867302"/>
              <a:gd name="connsiteY2" fmla="*/ 0 h 6112947"/>
              <a:gd name="connsiteX3" fmla="*/ 6858000 w 6867302"/>
              <a:gd name="connsiteY3" fmla="*/ 1139226 h 6112947"/>
              <a:gd name="connsiteX4" fmla="*/ 6858000 w 6867302"/>
              <a:gd name="connsiteY4" fmla="*/ 5695992 h 6112947"/>
              <a:gd name="connsiteX5" fmla="*/ 6349639 w 6867302"/>
              <a:gd name="connsiteY5" fmla="*/ 6055497 h 6112947"/>
              <a:gd name="connsiteX6" fmla="*/ 1777180 w 6867302"/>
              <a:gd name="connsiteY6" fmla="*/ 5665636 h 6112947"/>
              <a:gd name="connsiteX7" fmla="*/ 1 w 6867302"/>
              <a:gd name="connsiteY7" fmla="*/ 5589667 h 6112947"/>
              <a:gd name="connsiteX8" fmla="*/ 0 w 6867302"/>
              <a:gd name="connsiteY8" fmla="*/ 1139226 h 6112947"/>
              <a:gd name="connsiteX0" fmla="*/ 4126 w 6871428"/>
              <a:gd name="connsiteY0" fmla="*/ 1139843 h 6113564"/>
              <a:gd name="connsiteX1" fmla="*/ 1143352 w 6871428"/>
              <a:gd name="connsiteY1" fmla="*/ 617 h 6113564"/>
              <a:gd name="connsiteX2" fmla="*/ 5722900 w 6871428"/>
              <a:gd name="connsiteY2" fmla="*/ 617 h 6113564"/>
              <a:gd name="connsiteX3" fmla="*/ 6862126 w 6871428"/>
              <a:gd name="connsiteY3" fmla="*/ 1139843 h 6113564"/>
              <a:gd name="connsiteX4" fmla="*/ 6862126 w 6871428"/>
              <a:gd name="connsiteY4" fmla="*/ 5696609 h 6113564"/>
              <a:gd name="connsiteX5" fmla="*/ 6353765 w 6871428"/>
              <a:gd name="connsiteY5" fmla="*/ 6056114 h 6113564"/>
              <a:gd name="connsiteX6" fmla="*/ 1781306 w 6871428"/>
              <a:gd name="connsiteY6" fmla="*/ 5666253 h 6113564"/>
              <a:gd name="connsiteX7" fmla="*/ 4127 w 6871428"/>
              <a:gd name="connsiteY7" fmla="*/ 5590284 h 6113564"/>
              <a:gd name="connsiteX8" fmla="*/ 4126 w 6871428"/>
              <a:gd name="connsiteY8" fmla="*/ 1139843 h 6113564"/>
              <a:gd name="connsiteX0" fmla="*/ 4126 w 6872557"/>
              <a:gd name="connsiteY0" fmla="*/ 1139843 h 6113564"/>
              <a:gd name="connsiteX1" fmla="*/ 1143352 w 6872557"/>
              <a:gd name="connsiteY1" fmla="*/ 617 h 6113564"/>
              <a:gd name="connsiteX2" fmla="*/ 5722900 w 6872557"/>
              <a:gd name="connsiteY2" fmla="*/ 617 h 6113564"/>
              <a:gd name="connsiteX3" fmla="*/ 6862126 w 6872557"/>
              <a:gd name="connsiteY3" fmla="*/ 1139843 h 6113564"/>
              <a:gd name="connsiteX4" fmla="*/ 6862126 w 6872557"/>
              <a:gd name="connsiteY4" fmla="*/ 5696609 h 6113564"/>
              <a:gd name="connsiteX5" fmla="*/ 6353765 w 6872557"/>
              <a:gd name="connsiteY5" fmla="*/ 6056114 h 6113564"/>
              <a:gd name="connsiteX6" fmla="*/ 1781306 w 6872557"/>
              <a:gd name="connsiteY6" fmla="*/ 5666253 h 6113564"/>
              <a:gd name="connsiteX7" fmla="*/ 4127 w 6872557"/>
              <a:gd name="connsiteY7" fmla="*/ 5590284 h 6113564"/>
              <a:gd name="connsiteX8" fmla="*/ 4126 w 6872557"/>
              <a:gd name="connsiteY8" fmla="*/ 1139843 h 6113564"/>
              <a:gd name="connsiteX0" fmla="*/ 4126 w 6872557"/>
              <a:gd name="connsiteY0" fmla="*/ 1139843 h 6056114"/>
              <a:gd name="connsiteX1" fmla="*/ 1143352 w 6872557"/>
              <a:gd name="connsiteY1" fmla="*/ 617 h 6056114"/>
              <a:gd name="connsiteX2" fmla="*/ 5722900 w 6872557"/>
              <a:gd name="connsiteY2" fmla="*/ 617 h 6056114"/>
              <a:gd name="connsiteX3" fmla="*/ 6862126 w 6872557"/>
              <a:gd name="connsiteY3" fmla="*/ 1139843 h 6056114"/>
              <a:gd name="connsiteX4" fmla="*/ 6862126 w 6872557"/>
              <a:gd name="connsiteY4" fmla="*/ 5696609 h 6056114"/>
              <a:gd name="connsiteX5" fmla="*/ 6353765 w 6872557"/>
              <a:gd name="connsiteY5" fmla="*/ 6056114 h 6056114"/>
              <a:gd name="connsiteX6" fmla="*/ 1781306 w 6872557"/>
              <a:gd name="connsiteY6" fmla="*/ 5666253 h 6056114"/>
              <a:gd name="connsiteX7" fmla="*/ 4127 w 6872557"/>
              <a:gd name="connsiteY7" fmla="*/ 5590284 h 6056114"/>
              <a:gd name="connsiteX8" fmla="*/ 4126 w 6872557"/>
              <a:gd name="connsiteY8" fmla="*/ 1139843 h 6056114"/>
              <a:gd name="connsiteX0" fmla="*/ 4126 w 6872557"/>
              <a:gd name="connsiteY0" fmla="*/ 1139843 h 6056114"/>
              <a:gd name="connsiteX1" fmla="*/ 1143352 w 6872557"/>
              <a:gd name="connsiteY1" fmla="*/ 617 h 6056114"/>
              <a:gd name="connsiteX2" fmla="*/ 5722900 w 6872557"/>
              <a:gd name="connsiteY2" fmla="*/ 617 h 6056114"/>
              <a:gd name="connsiteX3" fmla="*/ 6862126 w 6872557"/>
              <a:gd name="connsiteY3" fmla="*/ 1139843 h 6056114"/>
              <a:gd name="connsiteX4" fmla="*/ 6259617 w 6872557"/>
              <a:gd name="connsiteY4" fmla="*/ 4590823 h 6056114"/>
              <a:gd name="connsiteX5" fmla="*/ 6353765 w 6872557"/>
              <a:gd name="connsiteY5" fmla="*/ 6056114 h 6056114"/>
              <a:gd name="connsiteX6" fmla="*/ 1781306 w 6872557"/>
              <a:gd name="connsiteY6" fmla="*/ 5666253 h 6056114"/>
              <a:gd name="connsiteX7" fmla="*/ 4127 w 6872557"/>
              <a:gd name="connsiteY7" fmla="*/ 5590284 h 6056114"/>
              <a:gd name="connsiteX8" fmla="*/ 4126 w 6872557"/>
              <a:gd name="connsiteY8" fmla="*/ 1139843 h 6056114"/>
              <a:gd name="connsiteX0" fmla="*/ 4126 w 6872557"/>
              <a:gd name="connsiteY0" fmla="*/ 1139843 h 6056114"/>
              <a:gd name="connsiteX1" fmla="*/ 1143352 w 6872557"/>
              <a:gd name="connsiteY1" fmla="*/ 617 h 6056114"/>
              <a:gd name="connsiteX2" fmla="*/ 5722900 w 6872557"/>
              <a:gd name="connsiteY2" fmla="*/ 617 h 6056114"/>
              <a:gd name="connsiteX3" fmla="*/ 6862126 w 6872557"/>
              <a:gd name="connsiteY3" fmla="*/ 1139843 h 6056114"/>
              <a:gd name="connsiteX4" fmla="*/ 6353765 w 6872557"/>
              <a:gd name="connsiteY4" fmla="*/ 6056114 h 6056114"/>
              <a:gd name="connsiteX5" fmla="*/ 1781306 w 6872557"/>
              <a:gd name="connsiteY5" fmla="*/ 5666253 h 6056114"/>
              <a:gd name="connsiteX6" fmla="*/ 4127 w 6872557"/>
              <a:gd name="connsiteY6" fmla="*/ 5590284 h 6056114"/>
              <a:gd name="connsiteX7" fmla="*/ 4126 w 6872557"/>
              <a:gd name="connsiteY7" fmla="*/ 1139843 h 6056114"/>
              <a:gd name="connsiteX0" fmla="*/ 4126 w 6899573"/>
              <a:gd name="connsiteY0" fmla="*/ 1139843 h 5891070"/>
              <a:gd name="connsiteX1" fmla="*/ 1143352 w 6899573"/>
              <a:gd name="connsiteY1" fmla="*/ 617 h 5891070"/>
              <a:gd name="connsiteX2" fmla="*/ 5722900 w 6899573"/>
              <a:gd name="connsiteY2" fmla="*/ 617 h 5891070"/>
              <a:gd name="connsiteX3" fmla="*/ 6862126 w 6899573"/>
              <a:gd name="connsiteY3" fmla="*/ 1139843 h 5891070"/>
              <a:gd name="connsiteX4" fmla="*/ 6899573 w 6899573"/>
              <a:gd name="connsiteY4" fmla="*/ 5652080 h 5891070"/>
              <a:gd name="connsiteX5" fmla="*/ 1781306 w 6899573"/>
              <a:gd name="connsiteY5" fmla="*/ 5666253 h 5891070"/>
              <a:gd name="connsiteX6" fmla="*/ 4127 w 6899573"/>
              <a:gd name="connsiteY6" fmla="*/ 5590284 h 5891070"/>
              <a:gd name="connsiteX7" fmla="*/ 4126 w 6899573"/>
              <a:gd name="connsiteY7" fmla="*/ 1139843 h 5891070"/>
              <a:gd name="connsiteX0" fmla="*/ 4126 w 6923195"/>
              <a:gd name="connsiteY0" fmla="*/ 1139843 h 5891070"/>
              <a:gd name="connsiteX1" fmla="*/ 1143352 w 6923195"/>
              <a:gd name="connsiteY1" fmla="*/ 617 h 5891070"/>
              <a:gd name="connsiteX2" fmla="*/ 5722900 w 6923195"/>
              <a:gd name="connsiteY2" fmla="*/ 617 h 5891070"/>
              <a:gd name="connsiteX3" fmla="*/ 6918836 w 6923195"/>
              <a:gd name="connsiteY3" fmla="*/ 1146932 h 5891070"/>
              <a:gd name="connsiteX4" fmla="*/ 6899573 w 6923195"/>
              <a:gd name="connsiteY4" fmla="*/ 5652080 h 5891070"/>
              <a:gd name="connsiteX5" fmla="*/ 1781306 w 6923195"/>
              <a:gd name="connsiteY5" fmla="*/ 5666253 h 5891070"/>
              <a:gd name="connsiteX6" fmla="*/ 4127 w 6923195"/>
              <a:gd name="connsiteY6" fmla="*/ 5590284 h 5891070"/>
              <a:gd name="connsiteX7" fmla="*/ 4126 w 6923195"/>
              <a:gd name="connsiteY7" fmla="*/ 1139843 h 5891070"/>
              <a:gd name="connsiteX0" fmla="*/ 4126 w 6918836"/>
              <a:gd name="connsiteY0" fmla="*/ 1139843 h 5891070"/>
              <a:gd name="connsiteX1" fmla="*/ 1143352 w 6918836"/>
              <a:gd name="connsiteY1" fmla="*/ 617 h 5891070"/>
              <a:gd name="connsiteX2" fmla="*/ 5722900 w 6918836"/>
              <a:gd name="connsiteY2" fmla="*/ 617 h 5891070"/>
              <a:gd name="connsiteX3" fmla="*/ 6918836 w 6918836"/>
              <a:gd name="connsiteY3" fmla="*/ 1146932 h 5891070"/>
              <a:gd name="connsiteX4" fmla="*/ 6899573 w 6918836"/>
              <a:gd name="connsiteY4" fmla="*/ 5652080 h 5891070"/>
              <a:gd name="connsiteX5" fmla="*/ 1781306 w 6918836"/>
              <a:gd name="connsiteY5" fmla="*/ 5666253 h 5891070"/>
              <a:gd name="connsiteX6" fmla="*/ 4127 w 6918836"/>
              <a:gd name="connsiteY6" fmla="*/ 5590284 h 5891070"/>
              <a:gd name="connsiteX7" fmla="*/ 4126 w 6918836"/>
              <a:gd name="connsiteY7" fmla="*/ 1139843 h 5891070"/>
              <a:gd name="connsiteX0" fmla="*/ 4126 w 6918836"/>
              <a:gd name="connsiteY0" fmla="*/ 1139843 h 5652080"/>
              <a:gd name="connsiteX1" fmla="*/ 1143352 w 6918836"/>
              <a:gd name="connsiteY1" fmla="*/ 617 h 5652080"/>
              <a:gd name="connsiteX2" fmla="*/ 5722900 w 6918836"/>
              <a:gd name="connsiteY2" fmla="*/ 617 h 5652080"/>
              <a:gd name="connsiteX3" fmla="*/ 6918836 w 6918836"/>
              <a:gd name="connsiteY3" fmla="*/ 1146932 h 5652080"/>
              <a:gd name="connsiteX4" fmla="*/ 6899573 w 6918836"/>
              <a:gd name="connsiteY4" fmla="*/ 5652080 h 5652080"/>
              <a:gd name="connsiteX5" fmla="*/ 4127 w 6918836"/>
              <a:gd name="connsiteY5" fmla="*/ 5590284 h 5652080"/>
              <a:gd name="connsiteX6" fmla="*/ 4126 w 6918836"/>
              <a:gd name="connsiteY6" fmla="*/ 1139843 h 5652080"/>
              <a:gd name="connsiteX0" fmla="*/ 4126 w 6918836"/>
              <a:gd name="connsiteY0" fmla="*/ 1139843 h 5661167"/>
              <a:gd name="connsiteX1" fmla="*/ 1143352 w 6918836"/>
              <a:gd name="connsiteY1" fmla="*/ 617 h 5661167"/>
              <a:gd name="connsiteX2" fmla="*/ 5722900 w 6918836"/>
              <a:gd name="connsiteY2" fmla="*/ 617 h 5661167"/>
              <a:gd name="connsiteX3" fmla="*/ 6918836 w 6918836"/>
              <a:gd name="connsiteY3" fmla="*/ 1146932 h 5661167"/>
              <a:gd name="connsiteX4" fmla="*/ 6899573 w 6918836"/>
              <a:gd name="connsiteY4" fmla="*/ 5652080 h 5661167"/>
              <a:gd name="connsiteX5" fmla="*/ 18304 w 6918836"/>
              <a:gd name="connsiteY5" fmla="*/ 5661167 h 5661167"/>
              <a:gd name="connsiteX6" fmla="*/ 4126 w 6918836"/>
              <a:gd name="connsiteY6" fmla="*/ 1139843 h 5661167"/>
              <a:gd name="connsiteX0" fmla="*/ 1485 w 6958725"/>
              <a:gd name="connsiteY0" fmla="*/ 1139843 h 5661167"/>
              <a:gd name="connsiteX1" fmla="*/ 1183241 w 6958725"/>
              <a:gd name="connsiteY1" fmla="*/ 617 h 5661167"/>
              <a:gd name="connsiteX2" fmla="*/ 5762789 w 6958725"/>
              <a:gd name="connsiteY2" fmla="*/ 617 h 5661167"/>
              <a:gd name="connsiteX3" fmla="*/ 6958725 w 6958725"/>
              <a:gd name="connsiteY3" fmla="*/ 1146932 h 5661167"/>
              <a:gd name="connsiteX4" fmla="*/ 6939462 w 6958725"/>
              <a:gd name="connsiteY4" fmla="*/ 5652080 h 5661167"/>
              <a:gd name="connsiteX5" fmla="*/ 58193 w 6958725"/>
              <a:gd name="connsiteY5" fmla="*/ 5661167 h 5661167"/>
              <a:gd name="connsiteX6" fmla="*/ 1485 w 6958725"/>
              <a:gd name="connsiteY6" fmla="*/ 1139843 h 5661167"/>
              <a:gd name="connsiteX0" fmla="*/ 14176 w 6971416"/>
              <a:gd name="connsiteY0" fmla="*/ 1139843 h 5661167"/>
              <a:gd name="connsiteX1" fmla="*/ 1195932 w 6971416"/>
              <a:gd name="connsiteY1" fmla="*/ 617 h 5661167"/>
              <a:gd name="connsiteX2" fmla="*/ 5775480 w 6971416"/>
              <a:gd name="connsiteY2" fmla="*/ 617 h 5661167"/>
              <a:gd name="connsiteX3" fmla="*/ 6971416 w 6971416"/>
              <a:gd name="connsiteY3" fmla="*/ 1146932 h 5661167"/>
              <a:gd name="connsiteX4" fmla="*/ 6952153 w 6971416"/>
              <a:gd name="connsiteY4" fmla="*/ 5652080 h 5661167"/>
              <a:gd name="connsiteX5" fmla="*/ 0 w 6971416"/>
              <a:gd name="connsiteY5" fmla="*/ 5661167 h 5661167"/>
              <a:gd name="connsiteX6" fmla="*/ 14176 w 6971416"/>
              <a:gd name="connsiteY6" fmla="*/ 1139843 h 5661167"/>
              <a:gd name="connsiteX0" fmla="*/ 14176 w 7008863"/>
              <a:gd name="connsiteY0" fmla="*/ 1139843 h 5661167"/>
              <a:gd name="connsiteX1" fmla="*/ 1195932 w 7008863"/>
              <a:gd name="connsiteY1" fmla="*/ 617 h 5661167"/>
              <a:gd name="connsiteX2" fmla="*/ 5775480 w 7008863"/>
              <a:gd name="connsiteY2" fmla="*/ 617 h 5661167"/>
              <a:gd name="connsiteX3" fmla="*/ 6971416 w 7008863"/>
              <a:gd name="connsiteY3" fmla="*/ 1146932 h 5661167"/>
              <a:gd name="connsiteX4" fmla="*/ 7008863 w 7008863"/>
              <a:gd name="connsiteY4" fmla="*/ 5659171 h 5661167"/>
              <a:gd name="connsiteX5" fmla="*/ 0 w 7008863"/>
              <a:gd name="connsiteY5" fmla="*/ 5661167 h 5661167"/>
              <a:gd name="connsiteX6" fmla="*/ 14176 w 7008863"/>
              <a:gd name="connsiteY6" fmla="*/ 1139843 h 5661167"/>
              <a:gd name="connsiteX0" fmla="*/ 14176 w 7028123"/>
              <a:gd name="connsiteY0" fmla="*/ 1139843 h 5661167"/>
              <a:gd name="connsiteX1" fmla="*/ 1195932 w 7028123"/>
              <a:gd name="connsiteY1" fmla="*/ 617 h 5661167"/>
              <a:gd name="connsiteX2" fmla="*/ 5775480 w 7028123"/>
              <a:gd name="connsiteY2" fmla="*/ 617 h 5661167"/>
              <a:gd name="connsiteX3" fmla="*/ 7028123 w 7028123"/>
              <a:gd name="connsiteY3" fmla="*/ 1132755 h 5661167"/>
              <a:gd name="connsiteX4" fmla="*/ 7008863 w 7028123"/>
              <a:gd name="connsiteY4" fmla="*/ 5659171 h 5661167"/>
              <a:gd name="connsiteX5" fmla="*/ 0 w 7028123"/>
              <a:gd name="connsiteY5" fmla="*/ 5661167 h 5661167"/>
              <a:gd name="connsiteX6" fmla="*/ 14176 w 7028123"/>
              <a:gd name="connsiteY6" fmla="*/ 1139843 h 5661167"/>
              <a:gd name="connsiteX0" fmla="*/ 14176 w 7008863"/>
              <a:gd name="connsiteY0" fmla="*/ 1139843 h 5661167"/>
              <a:gd name="connsiteX1" fmla="*/ 1195932 w 7008863"/>
              <a:gd name="connsiteY1" fmla="*/ 617 h 5661167"/>
              <a:gd name="connsiteX2" fmla="*/ 5775480 w 7008863"/>
              <a:gd name="connsiteY2" fmla="*/ 617 h 5661167"/>
              <a:gd name="connsiteX3" fmla="*/ 6985593 w 7008863"/>
              <a:gd name="connsiteY3" fmla="*/ 1125667 h 5661167"/>
              <a:gd name="connsiteX4" fmla="*/ 7008863 w 7008863"/>
              <a:gd name="connsiteY4" fmla="*/ 5659171 h 5661167"/>
              <a:gd name="connsiteX5" fmla="*/ 0 w 7008863"/>
              <a:gd name="connsiteY5" fmla="*/ 5661167 h 5661167"/>
              <a:gd name="connsiteX6" fmla="*/ 14176 w 7008863"/>
              <a:gd name="connsiteY6" fmla="*/ 1139843 h 5661167"/>
              <a:gd name="connsiteX0" fmla="*/ 14176 w 7021035"/>
              <a:gd name="connsiteY0" fmla="*/ 1139843 h 5661167"/>
              <a:gd name="connsiteX1" fmla="*/ 1195932 w 7021035"/>
              <a:gd name="connsiteY1" fmla="*/ 617 h 5661167"/>
              <a:gd name="connsiteX2" fmla="*/ 5775480 w 7021035"/>
              <a:gd name="connsiteY2" fmla="*/ 617 h 5661167"/>
              <a:gd name="connsiteX3" fmla="*/ 7021035 w 7021035"/>
              <a:gd name="connsiteY3" fmla="*/ 1125667 h 5661167"/>
              <a:gd name="connsiteX4" fmla="*/ 7008863 w 7021035"/>
              <a:gd name="connsiteY4" fmla="*/ 5659171 h 5661167"/>
              <a:gd name="connsiteX5" fmla="*/ 0 w 7021035"/>
              <a:gd name="connsiteY5" fmla="*/ 5661167 h 5661167"/>
              <a:gd name="connsiteX6" fmla="*/ 14176 w 7021035"/>
              <a:gd name="connsiteY6" fmla="*/ 1139843 h 5661167"/>
              <a:gd name="connsiteX0" fmla="*/ 14176 w 7029101"/>
              <a:gd name="connsiteY0" fmla="*/ 1139843 h 5661167"/>
              <a:gd name="connsiteX1" fmla="*/ 1195932 w 7029101"/>
              <a:gd name="connsiteY1" fmla="*/ 617 h 5661167"/>
              <a:gd name="connsiteX2" fmla="*/ 5775480 w 7029101"/>
              <a:gd name="connsiteY2" fmla="*/ 617 h 5661167"/>
              <a:gd name="connsiteX3" fmla="*/ 7021035 w 7029101"/>
              <a:gd name="connsiteY3" fmla="*/ 1125667 h 5661167"/>
              <a:gd name="connsiteX4" fmla="*/ 7008863 w 7029101"/>
              <a:gd name="connsiteY4" fmla="*/ 5659171 h 5661167"/>
              <a:gd name="connsiteX5" fmla="*/ 0 w 7029101"/>
              <a:gd name="connsiteY5" fmla="*/ 5661167 h 5661167"/>
              <a:gd name="connsiteX6" fmla="*/ 14176 w 7029101"/>
              <a:gd name="connsiteY6" fmla="*/ 1139843 h 5661167"/>
              <a:gd name="connsiteX0" fmla="*/ 14176 w 7029101"/>
              <a:gd name="connsiteY0" fmla="*/ 1147369 h 5668693"/>
              <a:gd name="connsiteX1" fmla="*/ 1195932 w 7029101"/>
              <a:gd name="connsiteY1" fmla="*/ 8143 h 5668693"/>
              <a:gd name="connsiteX2" fmla="*/ 5775480 w 7029101"/>
              <a:gd name="connsiteY2" fmla="*/ 8143 h 5668693"/>
              <a:gd name="connsiteX3" fmla="*/ 7021035 w 7029101"/>
              <a:gd name="connsiteY3" fmla="*/ 1133193 h 5668693"/>
              <a:gd name="connsiteX4" fmla="*/ 7008863 w 7029101"/>
              <a:gd name="connsiteY4" fmla="*/ 5666697 h 5668693"/>
              <a:gd name="connsiteX5" fmla="*/ 0 w 7029101"/>
              <a:gd name="connsiteY5" fmla="*/ 5668693 h 5668693"/>
              <a:gd name="connsiteX6" fmla="*/ 14176 w 7029101"/>
              <a:gd name="connsiteY6" fmla="*/ 1147369 h 5668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9101" h="5668693">
                <a:moveTo>
                  <a:pt x="14176" y="1147369"/>
                </a:moveTo>
                <a:cubicBezTo>
                  <a:pt x="14176" y="518192"/>
                  <a:pt x="-120820" y="-76918"/>
                  <a:pt x="1195932" y="8143"/>
                </a:cubicBezTo>
                <a:lnTo>
                  <a:pt x="5775480" y="8143"/>
                </a:lnTo>
                <a:cubicBezTo>
                  <a:pt x="7113494" y="64850"/>
                  <a:pt x="7042303" y="-169380"/>
                  <a:pt x="7021035" y="1133193"/>
                </a:cubicBezTo>
                <a:cubicBezTo>
                  <a:pt x="7016978" y="2644361"/>
                  <a:pt x="7012920" y="4155529"/>
                  <a:pt x="7008863" y="5666697"/>
                </a:cubicBezTo>
                <a:lnTo>
                  <a:pt x="0" y="5668693"/>
                </a:lnTo>
                <a:cubicBezTo>
                  <a:pt x="0" y="4149771"/>
                  <a:pt x="14176" y="2666291"/>
                  <a:pt x="14176" y="1147369"/>
                </a:cubicBezTo>
                <a:close/>
              </a:path>
            </a:pathLst>
          </a:custGeom>
          <a:solidFill>
            <a:srgbClr val="99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93F40A3-8C3A-2BBC-1351-2D62FD68E9AB}"/>
              </a:ext>
            </a:extLst>
          </p:cNvPr>
          <p:cNvSpPr txBox="1"/>
          <p:nvPr/>
        </p:nvSpPr>
        <p:spPr>
          <a:xfrm>
            <a:off x="214358" y="1894302"/>
            <a:ext cx="515291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dirty="0">
                <a:solidFill>
                  <a:schemeClr val="lt1"/>
                </a:solidFill>
              </a:rPr>
              <a:t>Inflamação e anemia: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dirty="0">
                <a:solidFill>
                  <a:schemeClr val="lt1"/>
                </a:solidFill>
              </a:rPr>
              <a:t>uma visão prática sobre a origem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dirty="0">
                <a:solidFill>
                  <a:schemeClr val="lt1"/>
                </a:solidFill>
              </a:rPr>
              <a:t>e o tratamento nutricional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IN Next LT Pro Heavy" panose="020B0503020203050203" pitchFamily="34" charset="77"/>
              <a:ea typeface="+mn-ea"/>
              <a:cs typeface="+mn-cs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E59C9A4-08D4-2194-E577-7A0DC409C0DF}"/>
              </a:ext>
            </a:extLst>
          </p:cNvPr>
          <p:cNvSpPr txBox="1"/>
          <p:nvPr/>
        </p:nvSpPr>
        <p:spPr>
          <a:xfrm>
            <a:off x="5581629" y="2005102"/>
            <a:ext cx="6610371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600"/>
              <a:buNone/>
            </a:pPr>
            <a:r>
              <a:rPr lang="pt-BR" sz="2400" b="1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Gabriel de Carvalho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600"/>
              <a:buNone/>
            </a:pPr>
            <a:r>
              <a:rPr lang="pt-BR" sz="2400" b="1" dirty="0">
                <a:solidFill>
                  <a:schemeClr val="tx1"/>
                </a:solidFill>
              </a:rPr>
              <a:t>Introdutor da Nutrição Funcional no Brasil em 1999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600"/>
              <a:buNone/>
            </a:pPr>
            <a:r>
              <a:rPr lang="pt-BR" sz="2400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Nutricionista e Farmacêutico Bioquímico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600"/>
              <a:buNone/>
            </a:pPr>
            <a:r>
              <a:rPr lang="pt-BR" sz="2400" dirty="0" err="1">
                <a:solidFill>
                  <a:schemeClr val="tx1"/>
                </a:solidFill>
              </a:rPr>
              <a:t>Co-fundador</a:t>
            </a:r>
            <a:r>
              <a:rPr lang="pt-BR" sz="2400" dirty="0">
                <a:solidFill>
                  <a:schemeClr val="tx1"/>
                </a:solidFill>
              </a:rPr>
              <a:t> da Faculdade de Saúde Avançada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600"/>
              <a:buNone/>
            </a:pPr>
            <a:r>
              <a:rPr lang="pt-BR" sz="2400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Presidente de Honra do Instituto Brasileiro de Nutrição Funcional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E8E8E8">
                  <a:lumMod val="25000"/>
                </a:srgbClr>
              </a:solidFill>
              <a:effectLst/>
              <a:uLnTx/>
              <a:uFillTx/>
              <a:latin typeface="DIN Next LT Pro" panose="020B0503020203050203" pitchFamily="34" charset="77"/>
              <a:ea typeface="+mn-ea"/>
              <a:cs typeface="+mn-cs"/>
            </a:endParaRPr>
          </a:p>
        </p:txBody>
      </p:sp>
      <p:pic>
        <p:nvPicPr>
          <p:cNvPr id="8" name="Imagem 7" descr="Frutas em superfície preta&#10;&#10;Descrição gerada automaticamente">
            <a:extLst>
              <a:ext uri="{FF2B5EF4-FFF2-40B4-BE49-F238E27FC236}">
                <a16:creationId xmlns:a16="http://schemas.microsoft.com/office/drawing/2014/main" id="{09830E73-DF7B-F8EB-06B7-4588944FA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1974" y="5237518"/>
            <a:ext cx="3367778" cy="1805910"/>
          </a:xfrm>
          <a:prstGeom prst="rect">
            <a:avLst/>
          </a:prstGeom>
        </p:spPr>
      </p:pic>
      <p:sp>
        <p:nvSpPr>
          <p:cNvPr id="3" name="Espaço Reservado para Texto 5">
            <a:extLst>
              <a:ext uri="{FF2B5EF4-FFF2-40B4-BE49-F238E27FC236}">
                <a16:creationId xmlns:a16="http://schemas.microsoft.com/office/drawing/2014/main" id="{983D2B76-975B-B767-1DF0-400A5916B944}"/>
              </a:ext>
            </a:extLst>
          </p:cNvPr>
          <p:cNvSpPr txBox="1">
            <a:spLocks/>
          </p:cNvSpPr>
          <p:nvPr/>
        </p:nvSpPr>
        <p:spPr>
          <a:xfrm>
            <a:off x="-87064" y="5573186"/>
            <a:ext cx="6400800" cy="1455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 sz="2400" b="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pt-BR" sz="2400" dirty="0">
                <a:solidFill>
                  <a:schemeClr val="bg1"/>
                </a:solidFill>
              </a:rPr>
              <a:t>@gabrieldecarvalho_professor</a:t>
            </a:r>
          </a:p>
          <a:p>
            <a:r>
              <a:rPr lang="pt-BR" sz="2400" dirty="0">
                <a:solidFill>
                  <a:schemeClr val="bg1"/>
                </a:solidFill>
              </a:rPr>
              <a:t>@fsa_saudeavancada</a:t>
            </a:r>
          </a:p>
        </p:txBody>
      </p:sp>
    </p:spTree>
    <p:extLst>
      <p:ext uri="{BB962C8B-B14F-4D97-AF65-F5344CB8AC3E}">
        <p14:creationId xmlns:p14="http://schemas.microsoft.com/office/powerpoint/2010/main" val="22417248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5D61A44D-FFE8-4951-8E41-B0527C34E17C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9887558" y="5334373"/>
            <a:ext cx="874059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43E63-AA96-5A48-AAD1-E69AB532A01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BF1329B-84F5-4607-A11A-0A9F922F6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259" y="108280"/>
            <a:ext cx="10515600" cy="1325563"/>
          </a:xfrm>
        </p:spPr>
        <p:txBody>
          <a:bodyPr>
            <a:noAutofit/>
          </a:bodyPr>
          <a:lstStyle/>
          <a:p>
            <a:r>
              <a:rPr lang="pt-BR" sz="4400" b="1" dirty="0">
                <a:solidFill>
                  <a:schemeClr val="tx1"/>
                </a:solidFill>
              </a:rPr>
              <a:t>Fatores que ajudam a agravar a </a:t>
            </a:r>
            <a:br>
              <a:rPr lang="pt-BR" sz="4400" b="1" dirty="0">
                <a:solidFill>
                  <a:schemeClr val="tx1"/>
                </a:solidFill>
              </a:rPr>
            </a:br>
            <a:r>
              <a:rPr lang="pt-BR" sz="4400" b="1" dirty="0">
                <a:solidFill>
                  <a:schemeClr val="tx1"/>
                </a:solidFill>
              </a:rPr>
              <a:t>anemia da inflamação</a:t>
            </a:r>
          </a:p>
        </p:txBody>
      </p:sp>
      <p:sp>
        <p:nvSpPr>
          <p:cNvPr id="18" name="Espaço Reservado para Texto 17">
            <a:extLst>
              <a:ext uri="{FF2B5EF4-FFF2-40B4-BE49-F238E27FC236}">
                <a16:creationId xmlns:a16="http://schemas.microsoft.com/office/drawing/2014/main" id="{CC4C1D65-CAC9-4CA5-39DD-84B2A22D40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03F5041-330A-4356-899D-019722EB0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1175"/>
            <a:ext cx="12192000" cy="87863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CB0C018-6BBD-4D9E-BE0B-9C0AB80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79808"/>
            <a:ext cx="12192000" cy="109446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FCA50C7-95B8-45ED-BAB1-186AE9FA31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75278"/>
            <a:ext cx="12192000" cy="10923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C105D28-0132-430F-ACAA-B674629AF2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940" y="4468585"/>
            <a:ext cx="12192000" cy="42886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EFB52CB-B91B-4E09-BC97-FECC1E78AC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940" y="4855295"/>
            <a:ext cx="12192000" cy="76296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516789EE-AFE8-401A-A38B-EBD826BCF41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307" y="5795558"/>
            <a:ext cx="2958844" cy="21134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Tinta 9">
                <a:extLst>
                  <a:ext uri="{FF2B5EF4-FFF2-40B4-BE49-F238E27FC236}">
                    <a16:creationId xmlns:a16="http://schemas.microsoft.com/office/drawing/2014/main" id="{ADBCE3D0-DF79-A8A9-660C-11DBD9863B8E}"/>
                  </a:ext>
                </a:extLst>
              </p14:cNvPr>
              <p14:cNvContentPartPr/>
              <p14:nvPr/>
            </p14:nvContentPartPr>
            <p14:xfrm>
              <a:off x="4094889" y="4674921"/>
              <a:ext cx="855720" cy="94680"/>
            </p14:xfrm>
          </p:contentPart>
        </mc:Choice>
        <mc:Fallback xmlns="">
          <p:pic>
            <p:nvPicPr>
              <p:cNvPr id="10" name="Tinta 9">
                <a:extLst>
                  <a:ext uri="{FF2B5EF4-FFF2-40B4-BE49-F238E27FC236}">
                    <a16:creationId xmlns:a16="http://schemas.microsoft.com/office/drawing/2014/main" id="{ADBCE3D0-DF79-A8A9-660C-11DBD9863B8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040889" y="4566921"/>
                <a:ext cx="963360" cy="31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Tinta 10">
                <a:extLst>
                  <a:ext uri="{FF2B5EF4-FFF2-40B4-BE49-F238E27FC236}">
                    <a16:creationId xmlns:a16="http://schemas.microsoft.com/office/drawing/2014/main" id="{3E0629C8-07D0-14A7-A9C3-ED44AA1F0D05}"/>
                  </a:ext>
                </a:extLst>
              </p14:cNvPr>
              <p14:cNvContentPartPr/>
              <p14:nvPr/>
            </p14:nvContentPartPr>
            <p14:xfrm>
              <a:off x="120849" y="4967961"/>
              <a:ext cx="1507680" cy="166320"/>
            </p14:xfrm>
          </p:contentPart>
        </mc:Choice>
        <mc:Fallback xmlns="">
          <p:pic>
            <p:nvPicPr>
              <p:cNvPr id="11" name="Tinta 10">
                <a:extLst>
                  <a:ext uri="{FF2B5EF4-FFF2-40B4-BE49-F238E27FC236}">
                    <a16:creationId xmlns:a16="http://schemas.microsoft.com/office/drawing/2014/main" id="{3E0629C8-07D0-14A7-A9C3-ED44AA1F0D0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6849" y="4860194"/>
                <a:ext cx="1615320" cy="3814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Tinta 11">
                <a:extLst>
                  <a:ext uri="{FF2B5EF4-FFF2-40B4-BE49-F238E27FC236}">
                    <a16:creationId xmlns:a16="http://schemas.microsoft.com/office/drawing/2014/main" id="{68293140-15DC-1EDB-5B10-B92A0ABEAC7B}"/>
                  </a:ext>
                </a:extLst>
              </p14:cNvPr>
              <p14:cNvContentPartPr/>
              <p14:nvPr/>
            </p14:nvContentPartPr>
            <p14:xfrm>
              <a:off x="5310249" y="5190441"/>
              <a:ext cx="598320" cy="36000"/>
            </p14:xfrm>
          </p:contentPart>
        </mc:Choice>
        <mc:Fallback xmlns="">
          <p:pic>
            <p:nvPicPr>
              <p:cNvPr id="12" name="Tinta 11">
                <a:extLst>
                  <a:ext uri="{FF2B5EF4-FFF2-40B4-BE49-F238E27FC236}">
                    <a16:creationId xmlns:a16="http://schemas.microsoft.com/office/drawing/2014/main" id="{68293140-15DC-1EDB-5B10-B92A0ABEAC7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256249" y="5082441"/>
                <a:ext cx="705960" cy="25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Tinta 12">
                <a:extLst>
                  <a:ext uri="{FF2B5EF4-FFF2-40B4-BE49-F238E27FC236}">
                    <a16:creationId xmlns:a16="http://schemas.microsoft.com/office/drawing/2014/main" id="{1E7F8471-9573-6694-8E49-774035E8ACD0}"/>
                  </a:ext>
                </a:extLst>
              </p14:cNvPr>
              <p14:cNvContentPartPr/>
              <p14:nvPr/>
            </p14:nvContentPartPr>
            <p14:xfrm>
              <a:off x="2918769" y="5472321"/>
              <a:ext cx="1090080" cy="71280"/>
            </p14:xfrm>
          </p:contentPart>
        </mc:Choice>
        <mc:Fallback xmlns="">
          <p:pic>
            <p:nvPicPr>
              <p:cNvPr id="13" name="Tinta 12">
                <a:extLst>
                  <a:ext uri="{FF2B5EF4-FFF2-40B4-BE49-F238E27FC236}">
                    <a16:creationId xmlns:a16="http://schemas.microsoft.com/office/drawing/2014/main" id="{1E7F8471-9573-6694-8E49-774035E8ACD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864769" y="5364321"/>
                <a:ext cx="1197720" cy="28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4" name="Tinta 13">
                <a:extLst>
                  <a:ext uri="{FF2B5EF4-FFF2-40B4-BE49-F238E27FC236}">
                    <a16:creationId xmlns:a16="http://schemas.microsoft.com/office/drawing/2014/main" id="{E41C391E-643B-57ED-7C3E-5D65A4360092}"/>
                  </a:ext>
                </a:extLst>
              </p14:cNvPr>
              <p14:cNvContentPartPr/>
              <p14:nvPr/>
            </p14:nvContentPartPr>
            <p14:xfrm>
              <a:off x="2731569" y="4921161"/>
              <a:ext cx="1968840" cy="118440"/>
            </p14:xfrm>
          </p:contentPart>
        </mc:Choice>
        <mc:Fallback xmlns="">
          <p:pic>
            <p:nvPicPr>
              <p:cNvPr id="14" name="Tinta 13">
                <a:extLst>
                  <a:ext uri="{FF2B5EF4-FFF2-40B4-BE49-F238E27FC236}">
                    <a16:creationId xmlns:a16="http://schemas.microsoft.com/office/drawing/2014/main" id="{E41C391E-643B-57ED-7C3E-5D65A436009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677569" y="4812832"/>
                <a:ext cx="2076480" cy="3347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" name="Tinta 14">
                <a:extLst>
                  <a:ext uri="{FF2B5EF4-FFF2-40B4-BE49-F238E27FC236}">
                    <a16:creationId xmlns:a16="http://schemas.microsoft.com/office/drawing/2014/main" id="{FA6429B1-E5E9-D6FD-C1D8-5E4D132F7089}"/>
                  </a:ext>
                </a:extLst>
              </p14:cNvPr>
              <p14:cNvContentPartPr/>
              <p14:nvPr/>
            </p14:nvContentPartPr>
            <p14:xfrm>
              <a:off x="4712649" y="5003601"/>
              <a:ext cx="386280" cy="360"/>
            </p14:xfrm>
          </p:contentPart>
        </mc:Choice>
        <mc:Fallback xmlns="">
          <p:pic>
            <p:nvPicPr>
              <p:cNvPr id="15" name="Tinta 14">
                <a:extLst>
                  <a:ext uri="{FF2B5EF4-FFF2-40B4-BE49-F238E27FC236}">
                    <a16:creationId xmlns:a16="http://schemas.microsoft.com/office/drawing/2014/main" id="{FA6429B1-E5E9-D6FD-C1D8-5E4D132F7089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658649" y="4895601"/>
                <a:ext cx="49392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CaixaDeTexto 1">
            <a:extLst>
              <a:ext uri="{FF2B5EF4-FFF2-40B4-BE49-F238E27FC236}">
                <a16:creationId xmlns:a16="http://schemas.microsoft.com/office/drawing/2014/main" id="{2B67D6B0-52A6-91D9-9BFA-B5BB979452F6}"/>
              </a:ext>
            </a:extLst>
          </p:cNvPr>
          <p:cNvSpPr txBox="1"/>
          <p:nvPr/>
        </p:nvSpPr>
        <p:spPr>
          <a:xfrm>
            <a:off x="4511824" y="1974975"/>
            <a:ext cx="35872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400" dirty="0">
                <a:solidFill>
                  <a:schemeClr val="bg1">
                    <a:lumMod val="75000"/>
                  </a:schemeClr>
                </a:solidFill>
              </a:rPr>
              <a:t>@fsa_saudeavancada</a:t>
            </a:r>
          </a:p>
        </p:txBody>
      </p:sp>
    </p:spTree>
    <p:extLst>
      <p:ext uri="{BB962C8B-B14F-4D97-AF65-F5344CB8AC3E}">
        <p14:creationId xmlns:p14="http://schemas.microsoft.com/office/powerpoint/2010/main" val="308517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07B25D3F-3A0A-46C0-D8AC-1BBA3B4B3E7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BCEBAD72-7700-ABE6-3BA8-6AE08C88613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2664" y="-1978"/>
            <a:ext cx="5999336" cy="6859978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7385AB37-0461-182A-D795-E8DA40FE2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125" y="1204856"/>
            <a:ext cx="5195943" cy="3357619"/>
          </a:xfrm>
        </p:spPr>
        <p:txBody>
          <a:bodyPr>
            <a:normAutofit/>
          </a:bodyPr>
          <a:lstStyle/>
          <a:p>
            <a:r>
              <a:rPr lang="pt-BR" sz="7200" b="1" dirty="0">
                <a:solidFill>
                  <a:schemeClr val="tx1"/>
                </a:solidFill>
              </a:rPr>
              <a:t>Efeito dos hormônios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7D74234-3E9E-1E7C-8B5A-40987259F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959275"/>
            <a:ext cx="10515600" cy="1130375"/>
          </a:xfrm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909632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5AA8AD6E-E744-479B-5BD1-3177D385E73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22</a:t>
            </a:fld>
            <a:endParaRPr lang="pt-BR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11C82E91-09C3-50BE-EB39-68D675D8F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906"/>
            <a:ext cx="10515600" cy="1325563"/>
          </a:xfrm>
        </p:spPr>
        <p:txBody>
          <a:bodyPr/>
          <a:lstStyle/>
          <a:p>
            <a:r>
              <a:rPr lang="pt-BR" dirty="0"/>
              <a:t>Administração de testosterona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8928406-7E40-2411-3A85-0691327D0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4156" y="5824904"/>
            <a:ext cx="2407239" cy="299834"/>
          </a:xfrm>
          <a:prstGeom prst="rect">
            <a:avLst/>
          </a:prstGeom>
        </p:spPr>
      </p:pic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A2901677-0C0C-FEFB-456E-40AD855707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74641065"/>
              </p:ext>
            </p:extLst>
          </p:nvPr>
        </p:nvGraphicFramePr>
        <p:xfrm>
          <a:off x="464371" y="968189"/>
          <a:ext cx="11263257" cy="20331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ítulo 2">
            <a:extLst>
              <a:ext uri="{FF2B5EF4-FFF2-40B4-BE49-F238E27FC236}">
                <a16:creationId xmlns:a16="http://schemas.microsoft.com/office/drawing/2014/main" id="{F8E53E70-F696-ADA6-DF09-C12073345B84}"/>
              </a:ext>
            </a:extLst>
          </p:cNvPr>
          <p:cNvSpPr txBox="1">
            <a:spLocks/>
          </p:cNvSpPr>
          <p:nvPr/>
        </p:nvSpPr>
        <p:spPr>
          <a:xfrm>
            <a:off x="838199" y="299363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5F89"/>
              </a:buClr>
              <a:buSzPts val="1800"/>
              <a:buFont typeface="Roboto"/>
              <a:buNone/>
              <a:defRPr sz="48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dirty="0"/>
              <a:t>Administração de progesterona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F82E8120-77D3-E0AC-E191-63D242D8FC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2659793"/>
              </p:ext>
            </p:extLst>
          </p:nvPr>
        </p:nvGraphicFramePr>
        <p:xfrm>
          <a:off x="979843" y="4518480"/>
          <a:ext cx="7540214" cy="11545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4" name="Espaço Reservado para Texto 5">
            <a:extLst>
              <a:ext uri="{FF2B5EF4-FFF2-40B4-BE49-F238E27FC236}">
                <a16:creationId xmlns:a16="http://schemas.microsoft.com/office/drawing/2014/main" id="{01354846-26DE-3FE8-43AA-B35B22EDA4DD}"/>
              </a:ext>
            </a:extLst>
          </p:cNvPr>
          <p:cNvSpPr txBox="1">
            <a:spLocks/>
          </p:cNvSpPr>
          <p:nvPr/>
        </p:nvSpPr>
        <p:spPr>
          <a:xfrm>
            <a:off x="8906329" y="4821838"/>
            <a:ext cx="3120720" cy="771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 sz="2400" b="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pt-BR" sz="1200" dirty="0">
                <a:solidFill>
                  <a:schemeClr val="bg1">
                    <a:lumMod val="65000"/>
                  </a:schemeClr>
                </a:solidFill>
              </a:rPr>
              <a:t>@gabrieldecarvalho_professor</a:t>
            </a:r>
          </a:p>
          <a:p>
            <a:r>
              <a:rPr lang="pt-BR" sz="1200" dirty="0">
                <a:solidFill>
                  <a:schemeClr val="bg1">
                    <a:lumMod val="65000"/>
                  </a:schemeClr>
                </a:solidFill>
              </a:rPr>
              <a:t>@fsa_saudeavancada</a:t>
            </a:r>
          </a:p>
        </p:txBody>
      </p:sp>
    </p:spTree>
    <p:extLst>
      <p:ext uri="{BB962C8B-B14F-4D97-AF65-F5344CB8AC3E}">
        <p14:creationId xmlns:p14="http://schemas.microsoft.com/office/powerpoint/2010/main" val="286901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6B3EC5B-FFB2-450C-8428-8119465654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graphicEl>
                                              <a:dgm id="{C6B3EC5B-FFB2-450C-8428-8119465654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graphicEl>
                                              <a:dgm id="{C6B3EC5B-FFB2-450C-8428-8119465654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3454606-4AC2-4571-8928-87951E627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graphicEl>
                                              <a:dgm id="{A3454606-4AC2-4571-8928-87951E627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graphicEl>
                                              <a:dgm id="{A3454606-4AC2-4571-8928-87951E627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C91C084-DA78-4EE4-A9DD-D82A086F28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graphicEl>
                                              <a:dgm id="{CC91C084-DA78-4EE4-A9DD-D82A086F28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graphicEl>
                                              <a:dgm id="{CC91C084-DA78-4EE4-A9DD-D82A086F28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084CEFB-F36A-4D29-B5A5-B272EA6941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graphicEl>
                                              <a:dgm id="{B084CEFB-F36A-4D29-B5A5-B272EA6941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graphicEl>
                                              <a:dgm id="{B084CEFB-F36A-4D29-B5A5-B272EA6941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9B97538-D549-4C40-A339-CF2592F199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graphicEl>
                                              <a:dgm id="{F9B97538-D549-4C40-A339-CF2592F199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graphicEl>
                                              <a:dgm id="{F9B97538-D549-4C40-A339-CF2592F199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6F0AAE5-170D-407E-8787-2B49CBADF3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graphicEl>
                                              <a:dgm id="{46F0AAE5-170D-407E-8787-2B49CBADF3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graphicEl>
                                              <a:dgm id="{46F0AAE5-170D-407E-8787-2B49CBADF3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DB93BA3-7C6A-44C5-9990-183B2D21ED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graphicEl>
                                              <a:dgm id="{4DB93BA3-7C6A-44C5-9990-183B2D21ED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graphicEl>
                                              <a:dgm id="{4DB93BA3-7C6A-44C5-9990-183B2D21ED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6B3EC5B-FFB2-450C-8428-8119465654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graphicEl>
                                              <a:dgm id="{C6B3EC5B-FFB2-450C-8428-8119465654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graphicEl>
                                              <a:dgm id="{C6B3EC5B-FFB2-450C-8428-8119465654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3454606-4AC2-4571-8928-87951E627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>
                                            <p:graphicEl>
                                              <a:dgm id="{A3454606-4AC2-4571-8928-87951E627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>
                                            <p:graphicEl>
                                              <a:dgm id="{A3454606-4AC2-4571-8928-87951E627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DB93BA3-7C6A-44C5-9990-183B2D21ED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>
                                            <p:graphicEl>
                                              <a:dgm id="{4DB93BA3-7C6A-44C5-9990-183B2D21ED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>
                                            <p:graphicEl>
                                              <a:dgm id="{4DB93BA3-7C6A-44C5-9990-183B2D21ED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  <p:bldGraphic spid="9" grpId="0">
        <p:bldSub>
          <a:bldDgm bld="one"/>
        </p:bldSub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90E4BAC0-258C-831D-0F5B-7A56F39F8E6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23</a:t>
            </a:fld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3F4CD5E8-3D29-33DE-820F-D6BF65918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095" y="205041"/>
            <a:ext cx="4519484" cy="58138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2F6CC7FB-C1FC-3C8B-77F3-391A2DBF4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7065" y="1726424"/>
            <a:ext cx="6507537" cy="18940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A8F8F617-B16A-F92F-884D-3ECA49A979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0819" y="5824227"/>
            <a:ext cx="2770654" cy="222514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EEC86A5F-A69B-C8B9-182B-360CC9340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07" y="4012428"/>
            <a:ext cx="11860866" cy="1325563"/>
          </a:xfrm>
        </p:spPr>
        <p:txBody>
          <a:bodyPr>
            <a:normAutofit/>
          </a:bodyPr>
          <a:lstStyle/>
          <a:p>
            <a:pPr algn="ctr"/>
            <a:r>
              <a:rPr lang="pt-BR" sz="5400" dirty="0">
                <a:solidFill>
                  <a:srgbClr val="FF0000"/>
                </a:solidFill>
              </a:rPr>
              <a:t>Tratamento da anemia inflamatória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39FAD06-441A-C696-F636-4A3BAD76AB75}"/>
              </a:ext>
            </a:extLst>
          </p:cNvPr>
          <p:cNvSpPr txBox="1"/>
          <p:nvPr/>
        </p:nvSpPr>
        <p:spPr>
          <a:xfrm>
            <a:off x="4619081" y="3809759"/>
            <a:ext cx="2953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>
                    <a:lumMod val="65000"/>
                  </a:schemeClr>
                </a:solidFill>
              </a:rPr>
              <a:t>@gabrieldecarvalho_professor</a:t>
            </a:r>
          </a:p>
        </p:txBody>
      </p:sp>
    </p:spTree>
    <p:extLst>
      <p:ext uri="{BB962C8B-B14F-4D97-AF65-F5344CB8AC3E}">
        <p14:creationId xmlns:p14="http://schemas.microsoft.com/office/powerpoint/2010/main" val="351577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Imagem de fogo&#10;&#10;Descrição gerada automaticamente com confiança baixa">
            <a:extLst>
              <a:ext uri="{FF2B5EF4-FFF2-40B4-BE49-F238E27FC236}">
                <a16:creationId xmlns:a16="http://schemas.microsoft.com/office/drawing/2014/main" id="{23A40FE7-8241-2E22-FAD4-BAC8011EB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431928" y="0"/>
            <a:ext cx="10281979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52D99239-7E46-082A-365A-AE3BBD7EF4D4}"/>
              </a:ext>
            </a:extLst>
          </p:cNvPr>
          <p:cNvSpPr txBox="1"/>
          <p:nvPr/>
        </p:nvSpPr>
        <p:spPr>
          <a:xfrm>
            <a:off x="955010" y="6858000"/>
            <a:ext cx="102819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s://www.pngall.com/pt/fire-flames-png/download/1816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4" tooltip="https://creativecommons.org/licenses/by-nc/3.0/"/>
              </a:rPr>
              <a:t>CC BY-NC</a:t>
            </a:r>
            <a:endParaRPr lang="pt-BR" sz="900"/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E176137A-1D43-631B-78F4-890BC373D26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24</a:t>
            </a:fld>
            <a:endParaRPr lang="pt-BR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F8C5264C-FE46-ED5F-A2E9-63F74654C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367" y="4240259"/>
            <a:ext cx="11263255" cy="1529197"/>
          </a:xfrm>
        </p:spPr>
        <p:txBody>
          <a:bodyPr>
            <a:normAutofit/>
          </a:bodyPr>
          <a:lstStyle/>
          <a:p>
            <a:pPr algn="ctr"/>
            <a:r>
              <a:rPr lang="pt-BR" sz="7200" dirty="0"/>
              <a:t>i.e: tratar a inflamação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BD8B111-6181-15DA-4FC8-E12BBBD92D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8940" y="833272"/>
            <a:ext cx="11510683" cy="2595728"/>
          </a:xfrm>
        </p:spPr>
        <p:txBody>
          <a:bodyPr>
            <a:normAutofit/>
          </a:bodyPr>
          <a:lstStyle/>
          <a:p>
            <a:pPr algn="ctr"/>
            <a:r>
              <a:rPr lang="pt-BR" sz="4800" b="1" dirty="0"/>
              <a:t>“O melhor tratamento é a inibição da produção e atividade da hepcidina”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465376F-37EC-9D79-1DB0-55C1F00BD8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6290" y="5905981"/>
            <a:ext cx="2770654" cy="222514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B0CB138-3D27-2136-4034-3B5DAF0B0885}"/>
              </a:ext>
            </a:extLst>
          </p:cNvPr>
          <p:cNvSpPr txBox="1"/>
          <p:nvPr/>
        </p:nvSpPr>
        <p:spPr>
          <a:xfrm>
            <a:off x="4619081" y="3164300"/>
            <a:ext cx="2953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>
                    <a:lumMod val="65000"/>
                  </a:schemeClr>
                </a:solidFill>
              </a:rPr>
              <a:t>@gabrieldecarvalho_professor</a:t>
            </a:r>
          </a:p>
        </p:txBody>
      </p:sp>
    </p:spTree>
    <p:extLst>
      <p:ext uri="{BB962C8B-B14F-4D97-AF65-F5344CB8AC3E}">
        <p14:creationId xmlns:p14="http://schemas.microsoft.com/office/powerpoint/2010/main" val="113858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07B25D3F-3A0A-46C0-D8AC-1BBA3B4B3E7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BCEBAD72-7700-ABE6-3BA8-6AE08C88613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2664" y="-1978"/>
            <a:ext cx="5999336" cy="6859978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7385AB37-0461-182A-D795-E8DA40FE2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125" y="1204856"/>
            <a:ext cx="5568875" cy="3357619"/>
          </a:xfrm>
        </p:spPr>
        <p:txBody>
          <a:bodyPr>
            <a:normAutofit fontScale="90000"/>
          </a:bodyPr>
          <a:lstStyle/>
          <a:p>
            <a:r>
              <a:rPr lang="pt-BR" sz="7200" b="1" dirty="0">
                <a:solidFill>
                  <a:schemeClr val="tx1"/>
                </a:solidFill>
              </a:rPr>
              <a:t>O que desencadeia a inflamação?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7D74234-3E9E-1E7C-8B5A-40987259F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959275"/>
            <a:ext cx="10515600" cy="1130375"/>
          </a:xfrm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561112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900F08D-0AFC-449A-8CE5-4646A58C1B0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4629" y="0"/>
            <a:ext cx="4717089" cy="6858000"/>
          </a:xfrm>
          <a:prstGeom prst="rect">
            <a:avLst/>
          </a:prstGeom>
        </p:spPr>
      </p:pic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D391DB6-5086-40AA-A560-11F5E9D37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43E63-AA96-5A48-AAD1-E69AB532A011}" type="slidenum">
              <a:rPr lang="en-US" smtClean="0"/>
              <a:t>26</a:t>
            </a:fld>
            <a:endParaRPr lang="en-US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9055A8E-4BB7-6DC7-03D4-138A0D2B61E2}"/>
              </a:ext>
            </a:extLst>
          </p:cNvPr>
          <p:cNvSpPr txBox="1"/>
          <p:nvPr/>
        </p:nvSpPr>
        <p:spPr>
          <a:xfrm>
            <a:off x="6970956" y="2990625"/>
            <a:ext cx="4851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/>
              <a:t>ibnfuncional.com.br</a:t>
            </a:r>
          </a:p>
          <a:p>
            <a:pPr algn="ctr"/>
            <a:r>
              <a:rPr lang="pt-BR" sz="3600" dirty="0"/>
              <a:t>@ibnfuncional</a:t>
            </a:r>
          </a:p>
        </p:txBody>
      </p:sp>
    </p:spTree>
    <p:extLst>
      <p:ext uri="{BB962C8B-B14F-4D97-AF65-F5344CB8AC3E}">
        <p14:creationId xmlns:p14="http://schemas.microsoft.com/office/powerpoint/2010/main" val="120828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8CDBB4FA-EA50-4B1C-BF09-FFD52E459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100" y="0"/>
            <a:ext cx="6848061" cy="192210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95F67E0-2C6F-418D-92ED-16789440B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2150" y="2347400"/>
            <a:ext cx="6849680" cy="165980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A74A0B9-4522-42EC-8536-D358FE8F1A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2150" y="3977389"/>
            <a:ext cx="6848061" cy="130280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36D111B-CE2A-49BC-BF0F-A6F18FA1D4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9862" y="5582829"/>
            <a:ext cx="6848061" cy="1290927"/>
          </a:xfrm>
          <a:prstGeom prst="rect">
            <a:avLst/>
          </a:prstGeom>
        </p:spPr>
      </p:pic>
      <p:sp>
        <p:nvSpPr>
          <p:cNvPr id="8" name="Seta: para Baixo 7">
            <a:extLst>
              <a:ext uri="{FF2B5EF4-FFF2-40B4-BE49-F238E27FC236}">
                <a16:creationId xmlns:a16="http://schemas.microsoft.com/office/drawing/2014/main" id="{3F01C86B-C2B8-4C20-A3C0-02CF7B30B64F}"/>
              </a:ext>
            </a:extLst>
          </p:cNvPr>
          <p:cNvSpPr/>
          <p:nvPr/>
        </p:nvSpPr>
        <p:spPr>
          <a:xfrm>
            <a:off x="3230682" y="1941881"/>
            <a:ext cx="4079803" cy="413736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: para Baixo 8">
            <a:extLst>
              <a:ext uri="{FF2B5EF4-FFF2-40B4-BE49-F238E27FC236}">
                <a16:creationId xmlns:a16="http://schemas.microsoft.com/office/drawing/2014/main" id="{45C3B4F9-5528-4A96-9BA6-1BD30B4F7D14}"/>
              </a:ext>
            </a:extLst>
          </p:cNvPr>
          <p:cNvSpPr/>
          <p:nvPr/>
        </p:nvSpPr>
        <p:spPr>
          <a:xfrm>
            <a:off x="3392415" y="5248030"/>
            <a:ext cx="4079803" cy="413736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spaço Reservado para Número de Slide 10">
            <a:extLst>
              <a:ext uri="{FF2B5EF4-FFF2-40B4-BE49-F238E27FC236}">
                <a16:creationId xmlns:a16="http://schemas.microsoft.com/office/drawing/2014/main" id="{00F4F2B8-EECD-4530-8491-2ECC40F7E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43E63-AA96-5A48-AAD1-E69AB532A011}" type="slidenum">
              <a:rPr lang="en-US" smtClean="0"/>
              <a:t>27</a:t>
            </a:fld>
            <a:endParaRPr lang="en-US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70E393C4-4D0B-4183-9CEE-AE1B0D9476A7}"/>
              </a:ext>
            </a:extLst>
          </p:cNvPr>
          <p:cNvSpPr txBox="1"/>
          <p:nvPr/>
        </p:nvSpPr>
        <p:spPr>
          <a:xfrm>
            <a:off x="12739" y="1303116"/>
            <a:ext cx="1927123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Autoimunidade</a:t>
            </a:r>
          </a:p>
          <a:p>
            <a:pPr algn="ctr"/>
            <a:r>
              <a:rPr lang="pt-BR" dirty="0"/>
              <a:t>Danos aos tecidos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C20DCC8-172A-4488-8245-09385A424426}"/>
              </a:ext>
            </a:extLst>
          </p:cNvPr>
          <p:cNvSpPr txBox="1"/>
          <p:nvPr/>
        </p:nvSpPr>
        <p:spPr>
          <a:xfrm>
            <a:off x="148382" y="2951518"/>
            <a:ext cx="1845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i="1" dirty="0"/>
              <a:t>Individualidade</a:t>
            </a:r>
          </a:p>
          <a:p>
            <a:pPr algn="ctr"/>
            <a:r>
              <a:rPr lang="pt-BR" i="1" dirty="0"/>
              <a:t>genética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095BC47-9DF9-4F42-9810-A543BAF0356D}"/>
              </a:ext>
            </a:extLst>
          </p:cNvPr>
          <p:cNvSpPr txBox="1"/>
          <p:nvPr/>
        </p:nvSpPr>
        <p:spPr>
          <a:xfrm>
            <a:off x="8971934" y="2580200"/>
            <a:ext cx="2035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i="1" dirty="0"/>
              <a:t>Individualidade</a:t>
            </a:r>
          </a:p>
          <a:p>
            <a:pPr algn="ctr"/>
            <a:r>
              <a:rPr lang="pt-BR" i="1" dirty="0"/>
              <a:t>genética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1B8DBED4-2861-4989-8AD3-7DB785090102}"/>
              </a:ext>
            </a:extLst>
          </p:cNvPr>
          <p:cNvSpPr txBox="1"/>
          <p:nvPr/>
        </p:nvSpPr>
        <p:spPr>
          <a:xfrm>
            <a:off x="-41340" y="5892582"/>
            <a:ext cx="2035279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i="1" dirty="0"/>
              <a:t>Individualidade</a:t>
            </a:r>
          </a:p>
          <a:p>
            <a:pPr algn="ctr"/>
            <a:r>
              <a:rPr lang="pt-BR" i="1" dirty="0"/>
              <a:t>genética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9276517-9AA5-E403-9899-C1A68C591474}"/>
              </a:ext>
            </a:extLst>
          </p:cNvPr>
          <p:cNvSpPr txBox="1"/>
          <p:nvPr/>
        </p:nvSpPr>
        <p:spPr>
          <a:xfrm>
            <a:off x="8780211" y="5557739"/>
            <a:ext cx="2440015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Anemia</a:t>
            </a:r>
          </a:p>
        </p:txBody>
      </p:sp>
    </p:spTree>
    <p:extLst>
      <p:ext uri="{BB962C8B-B14F-4D97-AF65-F5344CB8AC3E}">
        <p14:creationId xmlns:p14="http://schemas.microsoft.com/office/powerpoint/2010/main" val="275351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/>
      <p:bldP spid="13" grpId="0"/>
      <p:bldP spid="14" grpId="0" animBg="1"/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idx="12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algn="r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2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21D4A7-D7DD-4496-9690-7E7429F96808}" type="slidenum">
              <a:rPr kumimoji="0" lang="pt-BR" sz="1400" b="0" i="0" u="none" strike="noStrike" kern="1200" cap="none" spc="0" normalizeH="0" baseline="0" noProof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pt-BR" sz="1400" b="0" i="0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6179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29092" y="136525"/>
            <a:ext cx="10929769" cy="1143000"/>
          </a:xfrm>
        </p:spPr>
        <p:txBody>
          <a:bodyPr anchor="ctr">
            <a:normAutofit/>
          </a:bodyPr>
          <a:lstStyle/>
          <a:p>
            <a:r>
              <a:rPr lang="pt-BR" b="1" dirty="0"/>
              <a:t>Os gatilhos da inflamação</a:t>
            </a:r>
          </a:p>
        </p:txBody>
      </p:sp>
      <p:sp>
        <p:nvSpPr>
          <p:cNvPr id="161797" name="Rectangle 5"/>
          <p:cNvSpPr>
            <a:spLocks noGrp="1" noChangeArrowheads="1"/>
          </p:cNvSpPr>
          <p:nvPr>
            <p:ph type="subTitle" idx="4294967295"/>
          </p:nvPr>
        </p:nvSpPr>
        <p:spPr>
          <a:xfrm>
            <a:off x="129092" y="1250633"/>
            <a:ext cx="6788075" cy="5354562"/>
          </a:xfrm>
        </p:spPr>
        <p:txBody>
          <a:bodyPr>
            <a:normAutofit lnSpcReduction="10000"/>
          </a:bodyPr>
          <a:lstStyle/>
          <a:p>
            <a:pPr marL="639369" indent="-639369" algn="l">
              <a:buClrTx/>
              <a:buSzPct val="100000"/>
              <a:buFont typeface="Wingdings" pitchFamily="2" charset="2"/>
              <a:buAutoNum type="arabicPeriod"/>
            </a:pPr>
            <a:r>
              <a:rPr lang="pt-BR" sz="2300" dirty="0">
                <a:solidFill>
                  <a:schemeClr val="tx1"/>
                </a:solidFill>
              </a:rPr>
              <a:t>Microbioma</a:t>
            </a:r>
          </a:p>
          <a:p>
            <a:pPr marL="639369" indent="-639369" algn="l">
              <a:buClrTx/>
              <a:buSzPct val="100000"/>
              <a:buFont typeface="Wingdings" pitchFamily="2" charset="2"/>
              <a:buAutoNum type="arabicPeriod"/>
            </a:pPr>
            <a:r>
              <a:rPr lang="pt-BR" sz="2300" dirty="0">
                <a:solidFill>
                  <a:schemeClr val="tx1"/>
                </a:solidFill>
              </a:rPr>
              <a:t>Agrotóxicos e outros poluentes</a:t>
            </a:r>
            <a:endParaRPr lang="pt-BR" sz="2300" dirty="0"/>
          </a:p>
          <a:p>
            <a:pPr marL="639369" indent="-639369" algn="l">
              <a:buClrTx/>
              <a:buSzPct val="100000"/>
              <a:buFont typeface="Wingdings" pitchFamily="2" charset="2"/>
              <a:buAutoNum type="arabicPeriod"/>
            </a:pPr>
            <a:r>
              <a:rPr lang="pt-BR" sz="2300" dirty="0">
                <a:solidFill>
                  <a:schemeClr val="tx1"/>
                </a:solidFill>
              </a:rPr>
              <a:t>Metais tóxicos</a:t>
            </a:r>
          </a:p>
          <a:p>
            <a:pPr marL="639369" indent="-639369" algn="l">
              <a:buClrTx/>
              <a:buSzPct val="100000"/>
              <a:buFont typeface="Wingdings" pitchFamily="2" charset="2"/>
              <a:buAutoNum type="arabicPeriod"/>
            </a:pPr>
            <a:r>
              <a:rPr lang="pt-BR" sz="2300" dirty="0"/>
              <a:t>Poluição do ar e cigarro</a:t>
            </a:r>
            <a:endParaRPr lang="pt-BR" sz="2300" dirty="0">
              <a:solidFill>
                <a:schemeClr val="tx1"/>
              </a:solidFill>
            </a:endParaRPr>
          </a:p>
          <a:p>
            <a:pPr marL="639369" indent="-639369" algn="l">
              <a:buClrTx/>
              <a:buSzPct val="100000"/>
              <a:buFont typeface="Wingdings" pitchFamily="2" charset="2"/>
              <a:buAutoNum type="arabicPeriod"/>
            </a:pPr>
            <a:r>
              <a:rPr lang="pt-BR" sz="2300" dirty="0">
                <a:solidFill>
                  <a:schemeClr val="tx1"/>
                </a:solidFill>
              </a:rPr>
              <a:t>Estresse </a:t>
            </a:r>
            <a:r>
              <a:rPr lang="pt-BR" sz="2300" dirty="0" err="1">
                <a:solidFill>
                  <a:schemeClr val="tx1"/>
                </a:solidFill>
              </a:rPr>
              <a:t>oxidativo</a:t>
            </a:r>
            <a:endParaRPr lang="pt-BR" sz="2300" dirty="0">
              <a:solidFill>
                <a:schemeClr val="tx1"/>
              </a:solidFill>
            </a:endParaRPr>
          </a:p>
          <a:p>
            <a:pPr marL="639369" indent="-639369" algn="l">
              <a:buClrTx/>
              <a:buSzPct val="100000"/>
              <a:buFont typeface="Wingdings" pitchFamily="2" charset="2"/>
              <a:buAutoNum type="arabicPeriod"/>
            </a:pPr>
            <a:r>
              <a:rPr lang="pt-BR" sz="2300" dirty="0" err="1">
                <a:solidFill>
                  <a:schemeClr val="tx1"/>
                </a:solidFill>
              </a:rPr>
              <a:t>Hipóxia</a:t>
            </a:r>
            <a:r>
              <a:rPr lang="pt-BR" sz="2300" dirty="0">
                <a:solidFill>
                  <a:schemeClr val="tx1"/>
                </a:solidFill>
              </a:rPr>
              <a:t> e isquemia</a:t>
            </a:r>
          </a:p>
          <a:p>
            <a:pPr marL="639369" indent="-639369" algn="l">
              <a:buClrTx/>
              <a:buSzPct val="100000"/>
              <a:buFont typeface="Wingdings" pitchFamily="2" charset="2"/>
              <a:buAutoNum type="arabicPeriod"/>
            </a:pPr>
            <a:r>
              <a:rPr lang="pt-BR" sz="2300" dirty="0" err="1">
                <a:solidFill>
                  <a:schemeClr val="tx1"/>
                </a:solidFill>
              </a:rPr>
              <a:t>Citocinas</a:t>
            </a:r>
            <a:endParaRPr lang="pt-BR" sz="2300" dirty="0">
              <a:solidFill>
                <a:schemeClr val="tx1"/>
              </a:solidFill>
            </a:endParaRPr>
          </a:p>
          <a:p>
            <a:pPr marL="639369" indent="-639369" algn="l">
              <a:buClrTx/>
              <a:buSzPct val="100000"/>
              <a:buFont typeface="Wingdings" pitchFamily="2" charset="2"/>
              <a:buAutoNum type="arabicPeriod"/>
            </a:pPr>
            <a:r>
              <a:rPr lang="pt-BR" sz="2300" dirty="0">
                <a:solidFill>
                  <a:schemeClr val="tx1"/>
                </a:solidFill>
              </a:rPr>
              <a:t>Alergias</a:t>
            </a:r>
          </a:p>
          <a:p>
            <a:pPr marL="639369" indent="-639369" algn="l">
              <a:buClrTx/>
              <a:buSzPct val="100000"/>
              <a:buFont typeface="Wingdings" pitchFamily="2" charset="2"/>
              <a:buAutoNum type="arabicPeriod"/>
            </a:pPr>
            <a:r>
              <a:rPr lang="pt-BR" sz="2300" dirty="0" err="1"/>
              <a:t>Ác</a:t>
            </a:r>
            <a:r>
              <a:rPr lang="pt-BR" sz="2300" dirty="0"/>
              <a:t>. Graxos </a:t>
            </a:r>
            <a:r>
              <a:rPr lang="pt-BR" sz="2300" dirty="0" err="1"/>
              <a:t>trans</a:t>
            </a:r>
            <a:r>
              <a:rPr lang="pt-BR" sz="2300" dirty="0"/>
              <a:t> industriais</a:t>
            </a:r>
          </a:p>
          <a:p>
            <a:pPr marL="639369" indent="-639369" algn="l">
              <a:buClrTx/>
              <a:buSzPct val="100000"/>
              <a:buFont typeface="Wingdings" pitchFamily="2" charset="2"/>
              <a:buAutoNum type="arabicPeriod"/>
            </a:pPr>
            <a:r>
              <a:rPr lang="pt-BR" sz="2300" dirty="0"/>
              <a:t>Produtos Avançados de </a:t>
            </a:r>
            <a:r>
              <a:rPr lang="pt-BR" sz="2300" dirty="0" err="1"/>
              <a:t>Glicação</a:t>
            </a:r>
            <a:r>
              <a:rPr lang="pt-BR" sz="2300" dirty="0"/>
              <a:t> – </a:t>
            </a:r>
            <a:r>
              <a:rPr lang="pt-BR" sz="2300" dirty="0" err="1"/>
              <a:t>AGE´s</a:t>
            </a:r>
            <a:endParaRPr lang="pt-BR" sz="2300" dirty="0"/>
          </a:p>
          <a:p>
            <a:pPr marL="639369" indent="-639369">
              <a:buClrTx/>
              <a:buSzPct val="100000"/>
              <a:buFont typeface="Wingdings" pitchFamily="2" charset="2"/>
              <a:buAutoNum type="arabicPeriod"/>
            </a:pPr>
            <a:r>
              <a:rPr lang="pt-BR" sz="2300" dirty="0"/>
              <a:t>Cloreto de Sódio</a:t>
            </a:r>
          </a:p>
          <a:p>
            <a:pPr marL="639369" indent="-639369">
              <a:buClrTx/>
              <a:buSzPct val="100000"/>
              <a:buFont typeface="Wingdings" pitchFamily="2" charset="2"/>
              <a:buAutoNum type="arabicPeriod"/>
            </a:pPr>
            <a:r>
              <a:rPr lang="pt-BR" sz="2300" dirty="0"/>
              <a:t>Outros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AA1E97ED-FB93-F4B2-6AA4-833BA6E2E7CA}"/>
              </a:ext>
            </a:extLst>
          </p:cNvPr>
          <p:cNvGrpSpPr/>
          <p:nvPr/>
        </p:nvGrpSpPr>
        <p:grpSpPr>
          <a:xfrm>
            <a:off x="8328323" y="615650"/>
            <a:ext cx="3863677" cy="3603757"/>
            <a:chOff x="8328323" y="615650"/>
            <a:chExt cx="3863677" cy="3603757"/>
          </a:xfrm>
        </p:grpSpPr>
        <p:pic>
          <p:nvPicPr>
            <p:cNvPr id="2" name="Imagem 1">
              <a:extLst>
                <a:ext uri="{FF2B5EF4-FFF2-40B4-BE49-F238E27FC236}">
                  <a16:creationId xmlns:a16="http://schemas.microsoft.com/office/drawing/2014/main" id="{1A9A8E6B-FA18-2675-4FE0-7398F6688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28323" y="615650"/>
              <a:ext cx="3863677" cy="3603757"/>
            </a:xfrm>
            <a:prstGeom prst="rect">
              <a:avLst/>
            </a:prstGeom>
          </p:spPr>
        </p:pic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F97E0FC0-464D-52B7-06C6-25242F193573}"/>
                </a:ext>
              </a:extLst>
            </p:cNvPr>
            <p:cNvSpPr txBox="1"/>
            <p:nvPr/>
          </p:nvSpPr>
          <p:spPr>
            <a:xfrm rot="21013351">
              <a:off x="8645560" y="2840678"/>
              <a:ext cx="218738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5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Gabriel de Carvalho</a:t>
              </a:r>
            </a:p>
          </p:txBody>
        </p:sp>
      </p:grpSp>
      <p:pic>
        <p:nvPicPr>
          <p:cNvPr id="6" name="Imagem 5">
            <a:extLst>
              <a:ext uri="{FF2B5EF4-FFF2-40B4-BE49-F238E27FC236}">
                <a16:creationId xmlns:a16="http://schemas.microsoft.com/office/drawing/2014/main" id="{FE315A49-C87D-E31C-A89E-44F58137B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9572" y="4565560"/>
            <a:ext cx="1439704" cy="146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01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6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/>
              <a:t>© FACULDADE DE SAÚDE AVANÇADA - Todos os direitos reservados.</a:t>
            </a:r>
            <a:endParaRPr/>
          </a:p>
        </p:txBody>
      </p:sp>
      <p:sp>
        <p:nvSpPr>
          <p:cNvPr id="105" name="Google Shape;105;p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pt-BR"/>
              <a:t>29</a:t>
            </a:fld>
            <a:endParaRPr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4DFE9B5-FCB5-4D72-3FA3-C4587EEA7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652" y="283435"/>
            <a:ext cx="10661724" cy="1471057"/>
          </a:xfrm>
        </p:spPr>
        <p:txBody>
          <a:bodyPr>
            <a:normAutofit fontScale="90000"/>
          </a:bodyPr>
          <a:lstStyle/>
          <a:p>
            <a:r>
              <a:rPr lang="pt-BR" dirty="0"/>
              <a:t>Papel da deficiência de Vitamina D no tratamento da anemia da doença crônica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974B562-98C9-374E-BE77-44C2E50BE89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034" y="2072760"/>
            <a:ext cx="2802764" cy="39657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F70FE86-13E4-8439-C8AA-80050B82E2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1798" y="3034537"/>
            <a:ext cx="6726099" cy="18962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Agrupar 11">
            <a:extLst>
              <a:ext uri="{FF2B5EF4-FFF2-40B4-BE49-F238E27FC236}">
                <a16:creationId xmlns:a16="http://schemas.microsoft.com/office/drawing/2014/main" id="{47AE9E3F-0831-E6AE-D810-A732C61476DF}"/>
              </a:ext>
            </a:extLst>
          </p:cNvPr>
          <p:cNvGrpSpPr/>
          <p:nvPr/>
        </p:nvGrpSpPr>
        <p:grpSpPr>
          <a:xfrm>
            <a:off x="9401488" y="5677693"/>
            <a:ext cx="2634523" cy="360389"/>
            <a:chOff x="9401488" y="5677693"/>
            <a:chExt cx="2634523" cy="360389"/>
          </a:xfrm>
        </p:grpSpPr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F4A020F7-E0AF-BD3D-17C2-B5FFF7B8C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24284" y="5895388"/>
              <a:ext cx="2611727" cy="142694"/>
            </a:xfrm>
            <a:prstGeom prst="rect">
              <a:avLst/>
            </a:prstGeom>
          </p:spPr>
        </p:pic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A59EB277-60A2-6D0D-8BB3-76000C350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01488" y="5677693"/>
              <a:ext cx="2611727" cy="184815"/>
            </a:xfrm>
            <a:prstGeom prst="rect">
              <a:avLst/>
            </a:prstGeom>
          </p:spPr>
        </p:pic>
      </p:grp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F6C07217-31D5-5949-3AF1-4CA7818B8D9B}"/>
              </a:ext>
            </a:extLst>
          </p:cNvPr>
          <p:cNvSpPr txBox="1"/>
          <p:nvPr/>
        </p:nvSpPr>
        <p:spPr>
          <a:xfrm>
            <a:off x="4619081" y="2056263"/>
            <a:ext cx="2953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>
                    <a:lumMod val="65000"/>
                  </a:schemeClr>
                </a:solidFill>
              </a:rPr>
              <a:t>@gabrieldecarvalho_professor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D5B918E6-351B-DB2C-D216-C3F3C314C6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039349"/>
            <a:ext cx="8499438" cy="2748265"/>
          </a:xfrm>
        </p:spPr>
        <p:txBody>
          <a:bodyPr/>
          <a:lstStyle/>
          <a:p>
            <a:r>
              <a:rPr lang="pt-BR" dirty="0"/>
              <a:t>Origem / Mecanismos</a:t>
            </a:r>
            <a:br>
              <a:rPr lang="pt-BR" dirty="0"/>
            </a:br>
            <a:r>
              <a:rPr lang="pt-BR" dirty="0"/>
              <a:t>Diagnóstico</a:t>
            </a:r>
            <a:br>
              <a:rPr lang="pt-BR" dirty="0"/>
            </a:br>
            <a:r>
              <a:rPr lang="pt-BR" dirty="0"/>
              <a:t>Tratamentos nutricionais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80616328-C4EE-0103-2087-6361409B3AC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319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ronson Vitamin D3 1000 IU, 200 Softgels - Walmart.com">
            <a:extLst>
              <a:ext uri="{FF2B5EF4-FFF2-40B4-BE49-F238E27FC236}">
                <a16:creationId xmlns:a16="http://schemas.microsoft.com/office/drawing/2014/main" id="{18755A20-FE1E-2A97-6DA7-AC39D4722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7345" y="75310"/>
            <a:ext cx="5420472" cy="542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674F2938-E999-7462-DC5F-F1D9ECE59A3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30</a:t>
            </a:fld>
            <a:endParaRPr lang="pt-BR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5B479E28-FA31-762C-A1AA-5B6E96717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090" y="412949"/>
            <a:ext cx="10563710" cy="1277739"/>
          </a:xfrm>
        </p:spPr>
        <p:txBody>
          <a:bodyPr/>
          <a:lstStyle/>
          <a:p>
            <a:r>
              <a:rPr lang="pt-BR" dirty="0"/>
              <a:t>Estudo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2C84EA4D-C827-732B-FCC3-823ACB33CC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7732" y="2008956"/>
            <a:ext cx="10676068" cy="3154715"/>
          </a:xfrm>
        </p:spPr>
        <p:txBody>
          <a:bodyPr>
            <a:normAutofit/>
          </a:bodyPr>
          <a:lstStyle/>
          <a:p>
            <a:r>
              <a:rPr lang="pt-BR" sz="3600" b="1" dirty="0"/>
              <a:t>318 diabéticos</a:t>
            </a:r>
          </a:p>
          <a:p>
            <a:r>
              <a:rPr lang="pt-BR" sz="3600" b="1" dirty="0"/>
              <a:t>Divididos em 3 grupos</a:t>
            </a:r>
          </a:p>
          <a:p>
            <a:r>
              <a:rPr lang="pt-BR" sz="3600" b="1" dirty="0"/>
              <a:t>Suplementação de vitamina D</a:t>
            </a:r>
          </a:p>
          <a:p>
            <a:r>
              <a:rPr lang="pt-BR" sz="3600" b="1" dirty="0"/>
              <a:t>Exames laboratoriais antes e depois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EFB699ED-B6EA-9E74-6826-A753B02AEA48}"/>
              </a:ext>
            </a:extLst>
          </p:cNvPr>
          <p:cNvGrpSpPr/>
          <p:nvPr/>
        </p:nvGrpSpPr>
        <p:grpSpPr>
          <a:xfrm>
            <a:off x="9557477" y="5745871"/>
            <a:ext cx="2634523" cy="360389"/>
            <a:chOff x="9401488" y="5677693"/>
            <a:chExt cx="2634523" cy="360389"/>
          </a:xfrm>
        </p:grpSpPr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69B2D36B-7046-AFD1-5D81-81DB6B6D31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24284" y="5895388"/>
              <a:ext cx="2611727" cy="142694"/>
            </a:xfrm>
            <a:prstGeom prst="rect">
              <a:avLst/>
            </a:prstGeom>
          </p:spPr>
        </p:pic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6DF69A55-0D71-EC6B-23A7-793A9C4E9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01488" y="5677693"/>
              <a:ext cx="2611727" cy="1848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611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E2ED12E2-D015-0E55-5B3B-EEF53827DA5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31</a:t>
            </a:fld>
            <a:endParaRPr lang="pt-BR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A9015BC1-E2DE-2521-E498-29856933EC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196C4943-53DA-54EF-534B-2C9505565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0096"/>
            <a:ext cx="12192000" cy="1029730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E33E4AE8-CB5B-EB8A-83E8-F9B44C785376}"/>
              </a:ext>
            </a:extLst>
          </p:cNvPr>
          <p:cNvGrpSpPr/>
          <p:nvPr/>
        </p:nvGrpSpPr>
        <p:grpSpPr>
          <a:xfrm>
            <a:off x="9401488" y="5677693"/>
            <a:ext cx="2634523" cy="360389"/>
            <a:chOff x="9401488" y="5677693"/>
            <a:chExt cx="2634523" cy="360389"/>
          </a:xfrm>
        </p:grpSpPr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461262DD-3226-DFC8-8012-4CF4FCB87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24284" y="5895388"/>
              <a:ext cx="2611727" cy="142694"/>
            </a:xfrm>
            <a:prstGeom prst="rect">
              <a:avLst/>
            </a:prstGeom>
          </p:spPr>
        </p:pic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C24A1BA4-FDDE-60E4-C26F-0C5D89339C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01488" y="5677693"/>
              <a:ext cx="2611727" cy="184815"/>
            </a:xfrm>
            <a:prstGeom prst="rect">
              <a:avLst/>
            </a:prstGeom>
          </p:spPr>
        </p:pic>
      </p:grpSp>
      <p:pic>
        <p:nvPicPr>
          <p:cNvPr id="17" name="Imagem 16">
            <a:extLst>
              <a:ext uri="{FF2B5EF4-FFF2-40B4-BE49-F238E27FC236}">
                <a16:creationId xmlns:a16="http://schemas.microsoft.com/office/drawing/2014/main" id="{6CF55CA4-C553-C59F-23A2-811994250E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47560"/>
            <a:ext cx="12192000" cy="308624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8" name="Tinta 17">
                <a:extLst>
                  <a:ext uri="{FF2B5EF4-FFF2-40B4-BE49-F238E27FC236}">
                    <a16:creationId xmlns:a16="http://schemas.microsoft.com/office/drawing/2014/main" id="{95E048C5-4849-C8C3-0DDB-39E963EC57B4}"/>
                  </a:ext>
                </a:extLst>
              </p14:cNvPr>
              <p14:cNvContentPartPr/>
              <p14:nvPr/>
            </p14:nvContentPartPr>
            <p14:xfrm>
              <a:off x="3776464" y="1807793"/>
              <a:ext cx="1698120" cy="441000"/>
            </p14:xfrm>
          </p:contentPart>
        </mc:Choice>
        <mc:Fallback xmlns="">
          <p:pic>
            <p:nvPicPr>
              <p:cNvPr id="18" name="Tinta 17">
                <a:extLst>
                  <a:ext uri="{FF2B5EF4-FFF2-40B4-BE49-F238E27FC236}">
                    <a16:creationId xmlns:a16="http://schemas.microsoft.com/office/drawing/2014/main" id="{95E048C5-4849-C8C3-0DDB-39E963EC57B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722464" y="1700153"/>
                <a:ext cx="1805760" cy="65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9" name="Tinta 18">
                <a:extLst>
                  <a:ext uri="{FF2B5EF4-FFF2-40B4-BE49-F238E27FC236}">
                    <a16:creationId xmlns:a16="http://schemas.microsoft.com/office/drawing/2014/main" id="{D6719B4F-ECEE-6FB1-FB5C-9EE54252A23F}"/>
                  </a:ext>
                </a:extLst>
              </p14:cNvPr>
              <p14:cNvContentPartPr/>
              <p14:nvPr/>
            </p14:nvContentPartPr>
            <p14:xfrm>
              <a:off x="5993344" y="1710233"/>
              <a:ext cx="1584000" cy="527760"/>
            </p14:xfrm>
          </p:contentPart>
        </mc:Choice>
        <mc:Fallback xmlns="">
          <p:pic>
            <p:nvPicPr>
              <p:cNvPr id="19" name="Tinta 18">
                <a:extLst>
                  <a:ext uri="{FF2B5EF4-FFF2-40B4-BE49-F238E27FC236}">
                    <a16:creationId xmlns:a16="http://schemas.microsoft.com/office/drawing/2014/main" id="{D6719B4F-ECEE-6FB1-FB5C-9EE54252A23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939344" y="1602233"/>
                <a:ext cx="1691640" cy="74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0" name="Tinta 19">
                <a:extLst>
                  <a:ext uri="{FF2B5EF4-FFF2-40B4-BE49-F238E27FC236}">
                    <a16:creationId xmlns:a16="http://schemas.microsoft.com/office/drawing/2014/main" id="{B70E2F6D-A75C-1D21-42D5-2E8059E40C79}"/>
                  </a:ext>
                </a:extLst>
              </p14:cNvPr>
              <p14:cNvContentPartPr/>
              <p14:nvPr/>
            </p14:nvContentPartPr>
            <p14:xfrm>
              <a:off x="8110864" y="1849913"/>
              <a:ext cx="859680" cy="66240"/>
            </p14:xfrm>
          </p:contentPart>
        </mc:Choice>
        <mc:Fallback xmlns="">
          <p:pic>
            <p:nvPicPr>
              <p:cNvPr id="20" name="Tinta 19">
                <a:extLst>
                  <a:ext uri="{FF2B5EF4-FFF2-40B4-BE49-F238E27FC236}">
                    <a16:creationId xmlns:a16="http://schemas.microsoft.com/office/drawing/2014/main" id="{B70E2F6D-A75C-1D21-42D5-2E8059E40C7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056864" y="1742273"/>
                <a:ext cx="967320" cy="28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1" name="Tinta 20">
                <a:extLst>
                  <a:ext uri="{FF2B5EF4-FFF2-40B4-BE49-F238E27FC236}">
                    <a16:creationId xmlns:a16="http://schemas.microsoft.com/office/drawing/2014/main" id="{EB5676A4-F17E-AD07-D6C9-3693ECE70545}"/>
                  </a:ext>
                </a:extLst>
              </p14:cNvPr>
              <p14:cNvContentPartPr/>
              <p14:nvPr/>
            </p14:nvContentPartPr>
            <p14:xfrm>
              <a:off x="3710944" y="3336353"/>
              <a:ext cx="449640" cy="95400"/>
            </p14:xfrm>
          </p:contentPart>
        </mc:Choice>
        <mc:Fallback xmlns="">
          <p:pic>
            <p:nvPicPr>
              <p:cNvPr id="21" name="Tinta 20">
                <a:extLst>
                  <a:ext uri="{FF2B5EF4-FFF2-40B4-BE49-F238E27FC236}">
                    <a16:creationId xmlns:a16="http://schemas.microsoft.com/office/drawing/2014/main" id="{EB5676A4-F17E-AD07-D6C9-3693ECE7054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657304" y="3228353"/>
                <a:ext cx="557280" cy="31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2" name="Tinta 21">
                <a:extLst>
                  <a:ext uri="{FF2B5EF4-FFF2-40B4-BE49-F238E27FC236}">
                    <a16:creationId xmlns:a16="http://schemas.microsoft.com/office/drawing/2014/main" id="{740E71FE-1D52-A153-A4C7-CDCC8503107D}"/>
                  </a:ext>
                </a:extLst>
              </p14:cNvPr>
              <p14:cNvContentPartPr/>
              <p14:nvPr/>
            </p14:nvContentPartPr>
            <p14:xfrm>
              <a:off x="6142384" y="3334553"/>
              <a:ext cx="428040" cy="28800"/>
            </p14:xfrm>
          </p:contentPart>
        </mc:Choice>
        <mc:Fallback xmlns="">
          <p:pic>
            <p:nvPicPr>
              <p:cNvPr id="22" name="Tinta 21">
                <a:extLst>
                  <a:ext uri="{FF2B5EF4-FFF2-40B4-BE49-F238E27FC236}">
                    <a16:creationId xmlns:a16="http://schemas.microsoft.com/office/drawing/2014/main" id="{740E71FE-1D52-A153-A4C7-CDCC8503107D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088744" y="3226913"/>
                <a:ext cx="535680" cy="24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3" name="Tinta 22">
                <a:extLst>
                  <a:ext uri="{FF2B5EF4-FFF2-40B4-BE49-F238E27FC236}">
                    <a16:creationId xmlns:a16="http://schemas.microsoft.com/office/drawing/2014/main" id="{DED97706-274C-1B80-75E4-DF89750714EE}"/>
                  </a:ext>
                </a:extLst>
              </p14:cNvPr>
              <p14:cNvContentPartPr/>
              <p14:nvPr/>
            </p14:nvContentPartPr>
            <p14:xfrm>
              <a:off x="8412544" y="3366953"/>
              <a:ext cx="495720" cy="43920"/>
            </p14:xfrm>
          </p:contentPart>
        </mc:Choice>
        <mc:Fallback xmlns="">
          <p:pic>
            <p:nvPicPr>
              <p:cNvPr id="23" name="Tinta 22">
                <a:extLst>
                  <a:ext uri="{FF2B5EF4-FFF2-40B4-BE49-F238E27FC236}">
                    <a16:creationId xmlns:a16="http://schemas.microsoft.com/office/drawing/2014/main" id="{DED97706-274C-1B80-75E4-DF89750714E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358904" y="3258953"/>
                <a:ext cx="60336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4" name="Tinta 23">
                <a:extLst>
                  <a:ext uri="{FF2B5EF4-FFF2-40B4-BE49-F238E27FC236}">
                    <a16:creationId xmlns:a16="http://schemas.microsoft.com/office/drawing/2014/main" id="{FFCB601C-AA40-6BFC-E31F-6D369895F108}"/>
                  </a:ext>
                </a:extLst>
              </p14:cNvPr>
              <p14:cNvContentPartPr/>
              <p14:nvPr/>
            </p14:nvContentPartPr>
            <p14:xfrm>
              <a:off x="989344" y="4571873"/>
              <a:ext cx="979920" cy="75240"/>
            </p14:xfrm>
          </p:contentPart>
        </mc:Choice>
        <mc:Fallback xmlns="">
          <p:pic>
            <p:nvPicPr>
              <p:cNvPr id="24" name="Tinta 23">
                <a:extLst>
                  <a:ext uri="{FF2B5EF4-FFF2-40B4-BE49-F238E27FC236}">
                    <a16:creationId xmlns:a16="http://schemas.microsoft.com/office/drawing/2014/main" id="{FFCB601C-AA40-6BFC-E31F-6D369895F10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35704" y="4464233"/>
                <a:ext cx="1087560" cy="29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5" name="Tinta 24">
                <a:extLst>
                  <a:ext uri="{FF2B5EF4-FFF2-40B4-BE49-F238E27FC236}">
                    <a16:creationId xmlns:a16="http://schemas.microsoft.com/office/drawing/2014/main" id="{2A7782E2-E6B6-61A9-A5F0-BAB60576021F}"/>
                  </a:ext>
                </a:extLst>
              </p14:cNvPr>
              <p14:cNvContentPartPr/>
              <p14:nvPr/>
            </p14:nvContentPartPr>
            <p14:xfrm>
              <a:off x="3786544" y="4647113"/>
              <a:ext cx="472680" cy="43920"/>
            </p14:xfrm>
          </p:contentPart>
        </mc:Choice>
        <mc:Fallback xmlns="">
          <p:pic>
            <p:nvPicPr>
              <p:cNvPr id="25" name="Tinta 24">
                <a:extLst>
                  <a:ext uri="{FF2B5EF4-FFF2-40B4-BE49-F238E27FC236}">
                    <a16:creationId xmlns:a16="http://schemas.microsoft.com/office/drawing/2014/main" id="{2A7782E2-E6B6-61A9-A5F0-BAB60576021F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732544" y="4539113"/>
                <a:ext cx="58032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6" name="Tinta 25">
                <a:extLst>
                  <a:ext uri="{FF2B5EF4-FFF2-40B4-BE49-F238E27FC236}">
                    <a16:creationId xmlns:a16="http://schemas.microsoft.com/office/drawing/2014/main" id="{FBF8762E-A40B-33D8-DF1B-9E105147E979}"/>
                  </a:ext>
                </a:extLst>
              </p14:cNvPr>
              <p14:cNvContentPartPr/>
              <p14:nvPr/>
            </p14:nvContentPartPr>
            <p14:xfrm>
              <a:off x="6099544" y="4643153"/>
              <a:ext cx="449640" cy="37440"/>
            </p14:xfrm>
          </p:contentPart>
        </mc:Choice>
        <mc:Fallback xmlns="">
          <p:pic>
            <p:nvPicPr>
              <p:cNvPr id="26" name="Tinta 25">
                <a:extLst>
                  <a:ext uri="{FF2B5EF4-FFF2-40B4-BE49-F238E27FC236}">
                    <a16:creationId xmlns:a16="http://schemas.microsoft.com/office/drawing/2014/main" id="{FBF8762E-A40B-33D8-DF1B-9E105147E979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045544" y="4535153"/>
                <a:ext cx="557280" cy="25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7" name="Tinta 26">
                <a:extLst>
                  <a:ext uri="{FF2B5EF4-FFF2-40B4-BE49-F238E27FC236}">
                    <a16:creationId xmlns:a16="http://schemas.microsoft.com/office/drawing/2014/main" id="{197F7DC6-EA58-5EC1-B92A-B3B0B1726182}"/>
                  </a:ext>
                </a:extLst>
              </p14:cNvPr>
              <p14:cNvContentPartPr/>
              <p14:nvPr/>
            </p14:nvContentPartPr>
            <p14:xfrm>
              <a:off x="8337304" y="4561073"/>
              <a:ext cx="817920" cy="22320"/>
            </p14:xfrm>
          </p:contentPart>
        </mc:Choice>
        <mc:Fallback xmlns="">
          <p:pic>
            <p:nvPicPr>
              <p:cNvPr id="27" name="Tinta 26">
                <a:extLst>
                  <a:ext uri="{FF2B5EF4-FFF2-40B4-BE49-F238E27FC236}">
                    <a16:creationId xmlns:a16="http://schemas.microsoft.com/office/drawing/2014/main" id="{197F7DC6-EA58-5EC1-B92A-B3B0B1726182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283304" y="4453433"/>
                <a:ext cx="925560" cy="2379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Imagem 3">
            <a:extLst>
              <a:ext uri="{FF2B5EF4-FFF2-40B4-BE49-F238E27FC236}">
                <a16:creationId xmlns:a16="http://schemas.microsoft.com/office/drawing/2014/main" id="{ED6B06C2-5F28-D867-71DA-E9432AD0A89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344706" y="383627"/>
            <a:ext cx="3639058" cy="97168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88A829F-2252-25F3-1681-C23BCECD7886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80120" y="385274"/>
            <a:ext cx="1164586" cy="100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65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E2ED12E2-D015-0E55-5B3B-EEF53827DA5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32</a:t>
            </a:fld>
            <a:endParaRPr lang="pt-BR"/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818D03B6-44C6-D882-8E0E-58E7E4710208}"/>
              </a:ext>
            </a:extLst>
          </p:cNvPr>
          <p:cNvGrpSpPr/>
          <p:nvPr/>
        </p:nvGrpSpPr>
        <p:grpSpPr>
          <a:xfrm>
            <a:off x="7873902" y="6355940"/>
            <a:ext cx="2634523" cy="360389"/>
            <a:chOff x="9401488" y="5677693"/>
            <a:chExt cx="2634523" cy="360389"/>
          </a:xfrm>
        </p:grpSpPr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EA768031-ACA8-D90A-B07A-EAD521E88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24284" y="5895388"/>
              <a:ext cx="2611727" cy="142694"/>
            </a:xfrm>
            <a:prstGeom prst="rect">
              <a:avLst/>
            </a:prstGeom>
          </p:spPr>
        </p:pic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6645EB6B-FDF3-505E-61AA-68BE11D89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01488" y="5677693"/>
              <a:ext cx="2611727" cy="184815"/>
            </a:xfrm>
            <a:prstGeom prst="rect">
              <a:avLst/>
            </a:prstGeom>
          </p:spPr>
        </p:pic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A448F900-0B5F-2611-AA22-D35673242909}"/>
              </a:ext>
            </a:extLst>
          </p:cNvPr>
          <p:cNvGrpSpPr/>
          <p:nvPr/>
        </p:nvGrpSpPr>
        <p:grpSpPr>
          <a:xfrm>
            <a:off x="582706" y="792121"/>
            <a:ext cx="11026588" cy="5273758"/>
            <a:chOff x="0" y="-31901"/>
            <a:chExt cx="12192000" cy="6102097"/>
          </a:xfrm>
        </p:grpSpPr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196C4943-53DA-54EF-534B-2C9505565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31901"/>
              <a:ext cx="12192000" cy="1029730"/>
            </a:xfrm>
            <a:prstGeom prst="rect">
              <a:avLst/>
            </a:prstGeom>
          </p:spPr>
        </p:pic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29831D0A-AD1E-C849-60E2-1F68C1AB8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995492"/>
              <a:ext cx="12192000" cy="5074704"/>
            </a:xfrm>
            <a:prstGeom prst="rect">
              <a:avLst/>
            </a:prstGeom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7" name="Tinta 16">
                <a:extLst>
                  <a:ext uri="{FF2B5EF4-FFF2-40B4-BE49-F238E27FC236}">
                    <a16:creationId xmlns:a16="http://schemas.microsoft.com/office/drawing/2014/main" id="{1B078BA0-2F45-F583-F635-D1A9D7CE205C}"/>
                  </a:ext>
                </a:extLst>
              </p14:cNvPr>
              <p14:cNvContentPartPr/>
              <p14:nvPr/>
            </p14:nvContentPartPr>
            <p14:xfrm>
              <a:off x="4012264" y="1118033"/>
              <a:ext cx="1492200" cy="259920"/>
            </p14:xfrm>
          </p:contentPart>
        </mc:Choice>
        <mc:Fallback xmlns="">
          <p:pic>
            <p:nvPicPr>
              <p:cNvPr id="17" name="Tinta 16">
                <a:extLst>
                  <a:ext uri="{FF2B5EF4-FFF2-40B4-BE49-F238E27FC236}">
                    <a16:creationId xmlns:a16="http://schemas.microsoft.com/office/drawing/2014/main" id="{1B078BA0-2F45-F583-F635-D1A9D7CE205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958264" y="1010393"/>
                <a:ext cx="1599840" cy="47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8" name="Tinta 17">
                <a:extLst>
                  <a:ext uri="{FF2B5EF4-FFF2-40B4-BE49-F238E27FC236}">
                    <a16:creationId xmlns:a16="http://schemas.microsoft.com/office/drawing/2014/main" id="{1D515892-36AC-10D0-7DFC-0EED5637D8E2}"/>
                  </a:ext>
                </a:extLst>
              </p14:cNvPr>
              <p14:cNvContentPartPr/>
              <p14:nvPr/>
            </p14:nvContentPartPr>
            <p14:xfrm>
              <a:off x="6035104" y="1086353"/>
              <a:ext cx="1237320" cy="313200"/>
            </p14:xfrm>
          </p:contentPart>
        </mc:Choice>
        <mc:Fallback xmlns="">
          <p:pic>
            <p:nvPicPr>
              <p:cNvPr id="18" name="Tinta 17">
                <a:extLst>
                  <a:ext uri="{FF2B5EF4-FFF2-40B4-BE49-F238E27FC236}">
                    <a16:creationId xmlns:a16="http://schemas.microsoft.com/office/drawing/2014/main" id="{1D515892-36AC-10D0-7DFC-0EED5637D8E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981104" y="978353"/>
                <a:ext cx="1344960" cy="52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9" name="Tinta 18">
                <a:extLst>
                  <a:ext uri="{FF2B5EF4-FFF2-40B4-BE49-F238E27FC236}">
                    <a16:creationId xmlns:a16="http://schemas.microsoft.com/office/drawing/2014/main" id="{96D9C545-344F-C458-7E97-A92350E8E07B}"/>
                  </a:ext>
                </a:extLst>
              </p14:cNvPr>
              <p14:cNvContentPartPr/>
              <p14:nvPr/>
            </p14:nvContentPartPr>
            <p14:xfrm>
              <a:off x="7917544" y="1139633"/>
              <a:ext cx="967680" cy="32760"/>
            </p14:xfrm>
          </p:contentPart>
        </mc:Choice>
        <mc:Fallback xmlns="">
          <p:pic>
            <p:nvPicPr>
              <p:cNvPr id="19" name="Tinta 18">
                <a:extLst>
                  <a:ext uri="{FF2B5EF4-FFF2-40B4-BE49-F238E27FC236}">
                    <a16:creationId xmlns:a16="http://schemas.microsoft.com/office/drawing/2014/main" id="{96D9C545-344F-C458-7E97-A92350E8E07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863904" y="1031993"/>
                <a:ext cx="107532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0" name="Tinta 19">
                <a:extLst>
                  <a:ext uri="{FF2B5EF4-FFF2-40B4-BE49-F238E27FC236}">
                    <a16:creationId xmlns:a16="http://schemas.microsoft.com/office/drawing/2014/main" id="{7F5DB13C-F894-AB78-A5C9-0682F461993F}"/>
                  </a:ext>
                </a:extLst>
              </p14:cNvPr>
              <p14:cNvContentPartPr/>
              <p14:nvPr/>
            </p14:nvContentPartPr>
            <p14:xfrm>
              <a:off x="3054664" y="3313673"/>
              <a:ext cx="474480" cy="43200"/>
            </p14:xfrm>
          </p:contentPart>
        </mc:Choice>
        <mc:Fallback xmlns="">
          <p:pic>
            <p:nvPicPr>
              <p:cNvPr id="20" name="Tinta 19">
                <a:extLst>
                  <a:ext uri="{FF2B5EF4-FFF2-40B4-BE49-F238E27FC236}">
                    <a16:creationId xmlns:a16="http://schemas.microsoft.com/office/drawing/2014/main" id="{7F5DB13C-F894-AB78-A5C9-0682F461993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001024" y="3206033"/>
                <a:ext cx="582120" cy="25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1" name="Tinta 20">
                <a:extLst>
                  <a:ext uri="{FF2B5EF4-FFF2-40B4-BE49-F238E27FC236}">
                    <a16:creationId xmlns:a16="http://schemas.microsoft.com/office/drawing/2014/main" id="{D402D7A4-2BD7-3D6B-9A81-D2437A172931}"/>
                  </a:ext>
                </a:extLst>
              </p14:cNvPr>
              <p14:cNvContentPartPr/>
              <p14:nvPr/>
            </p14:nvContentPartPr>
            <p14:xfrm>
              <a:off x="5572144" y="3289913"/>
              <a:ext cx="689040" cy="34200"/>
            </p14:xfrm>
          </p:contentPart>
        </mc:Choice>
        <mc:Fallback xmlns="">
          <p:pic>
            <p:nvPicPr>
              <p:cNvPr id="21" name="Tinta 20">
                <a:extLst>
                  <a:ext uri="{FF2B5EF4-FFF2-40B4-BE49-F238E27FC236}">
                    <a16:creationId xmlns:a16="http://schemas.microsoft.com/office/drawing/2014/main" id="{D402D7A4-2BD7-3D6B-9A81-D2437A172931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518144" y="3182273"/>
                <a:ext cx="796680" cy="24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2" name="Tinta 21">
                <a:extLst>
                  <a:ext uri="{FF2B5EF4-FFF2-40B4-BE49-F238E27FC236}">
                    <a16:creationId xmlns:a16="http://schemas.microsoft.com/office/drawing/2014/main" id="{706C4033-525C-8B64-4861-FEC8F655443F}"/>
                  </a:ext>
                </a:extLst>
              </p14:cNvPr>
              <p14:cNvContentPartPr/>
              <p14:nvPr/>
            </p14:nvContentPartPr>
            <p14:xfrm>
              <a:off x="8229304" y="3442193"/>
              <a:ext cx="608760" cy="12240"/>
            </p14:xfrm>
          </p:contentPart>
        </mc:Choice>
        <mc:Fallback xmlns="">
          <p:pic>
            <p:nvPicPr>
              <p:cNvPr id="22" name="Tinta 21">
                <a:extLst>
                  <a:ext uri="{FF2B5EF4-FFF2-40B4-BE49-F238E27FC236}">
                    <a16:creationId xmlns:a16="http://schemas.microsoft.com/office/drawing/2014/main" id="{706C4033-525C-8B64-4861-FEC8F655443F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175304" y="3334553"/>
                <a:ext cx="716400" cy="22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3" name="Tinta 22">
                <a:extLst>
                  <a:ext uri="{FF2B5EF4-FFF2-40B4-BE49-F238E27FC236}">
                    <a16:creationId xmlns:a16="http://schemas.microsoft.com/office/drawing/2014/main" id="{06859571-0655-818A-8859-D71B4FF59762}"/>
                  </a:ext>
                </a:extLst>
              </p14:cNvPr>
              <p14:cNvContentPartPr/>
              <p14:nvPr/>
            </p14:nvContentPartPr>
            <p14:xfrm>
              <a:off x="3022624" y="4367393"/>
              <a:ext cx="524880" cy="22680"/>
            </p14:xfrm>
          </p:contentPart>
        </mc:Choice>
        <mc:Fallback xmlns="">
          <p:pic>
            <p:nvPicPr>
              <p:cNvPr id="23" name="Tinta 22">
                <a:extLst>
                  <a:ext uri="{FF2B5EF4-FFF2-40B4-BE49-F238E27FC236}">
                    <a16:creationId xmlns:a16="http://schemas.microsoft.com/office/drawing/2014/main" id="{06859571-0655-818A-8859-D71B4FF59762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968984" y="4259393"/>
                <a:ext cx="632520" cy="23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4" name="Tinta 23">
                <a:extLst>
                  <a:ext uri="{FF2B5EF4-FFF2-40B4-BE49-F238E27FC236}">
                    <a16:creationId xmlns:a16="http://schemas.microsoft.com/office/drawing/2014/main" id="{A7C7E2B9-C8E8-A4EC-A75E-78F3A39F93FE}"/>
                  </a:ext>
                </a:extLst>
              </p14:cNvPr>
              <p14:cNvContentPartPr/>
              <p14:nvPr/>
            </p14:nvContentPartPr>
            <p14:xfrm>
              <a:off x="5593384" y="4401953"/>
              <a:ext cx="880560" cy="8640"/>
            </p14:xfrm>
          </p:contentPart>
        </mc:Choice>
        <mc:Fallback xmlns="">
          <p:pic>
            <p:nvPicPr>
              <p:cNvPr id="24" name="Tinta 23">
                <a:extLst>
                  <a:ext uri="{FF2B5EF4-FFF2-40B4-BE49-F238E27FC236}">
                    <a16:creationId xmlns:a16="http://schemas.microsoft.com/office/drawing/2014/main" id="{A7C7E2B9-C8E8-A4EC-A75E-78F3A39F93F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539744" y="4294313"/>
                <a:ext cx="988200" cy="22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5" name="Tinta 24">
                <a:extLst>
                  <a:ext uri="{FF2B5EF4-FFF2-40B4-BE49-F238E27FC236}">
                    <a16:creationId xmlns:a16="http://schemas.microsoft.com/office/drawing/2014/main" id="{70781B00-2A8B-D589-4571-592437466B8E}"/>
                  </a:ext>
                </a:extLst>
              </p14:cNvPr>
              <p14:cNvContentPartPr/>
              <p14:nvPr/>
            </p14:nvContentPartPr>
            <p14:xfrm>
              <a:off x="8347744" y="4421393"/>
              <a:ext cx="449640" cy="22680"/>
            </p14:xfrm>
          </p:contentPart>
        </mc:Choice>
        <mc:Fallback xmlns="">
          <p:pic>
            <p:nvPicPr>
              <p:cNvPr id="25" name="Tinta 24">
                <a:extLst>
                  <a:ext uri="{FF2B5EF4-FFF2-40B4-BE49-F238E27FC236}">
                    <a16:creationId xmlns:a16="http://schemas.microsoft.com/office/drawing/2014/main" id="{70781B00-2A8B-D589-4571-592437466B8E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293744" y="4313393"/>
                <a:ext cx="557280" cy="238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4553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E2ED12E2-D015-0E55-5B3B-EEF53827DA5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33</a:t>
            </a:fld>
            <a:endParaRPr lang="pt-BR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A3DC11AA-4E62-E61D-FBC8-197C1C3D0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A9015BC1-E2DE-2521-E498-29856933EC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196C4943-53DA-54EF-534B-2C9505565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75"/>
            <a:ext cx="12192000" cy="102973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D5F08AF-DC2E-271E-DB44-AD28E6DAD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7906"/>
            <a:ext cx="12192000" cy="2543006"/>
          </a:xfrm>
          <a:prstGeom prst="rect">
            <a:avLst/>
          </a:prstGeom>
        </p:spPr>
      </p:pic>
      <p:grpSp>
        <p:nvGrpSpPr>
          <p:cNvPr id="7" name="Agrupar 6">
            <a:extLst>
              <a:ext uri="{FF2B5EF4-FFF2-40B4-BE49-F238E27FC236}">
                <a16:creationId xmlns:a16="http://schemas.microsoft.com/office/drawing/2014/main" id="{87E5C4D2-1B27-7FD7-A1A2-07A7A4B21708}"/>
              </a:ext>
            </a:extLst>
          </p:cNvPr>
          <p:cNvGrpSpPr/>
          <p:nvPr/>
        </p:nvGrpSpPr>
        <p:grpSpPr>
          <a:xfrm>
            <a:off x="9401488" y="5677693"/>
            <a:ext cx="2634523" cy="360389"/>
            <a:chOff x="9401488" y="5677693"/>
            <a:chExt cx="2634523" cy="360389"/>
          </a:xfrm>
        </p:grpSpPr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09156456-DEB3-6135-B5E9-9F319D7F3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24284" y="5895388"/>
              <a:ext cx="2611727" cy="142694"/>
            </a:xfrm>
            <a:prstGeom prst="rect">
              <a:avLst/>
            </a:prstGeom>
          </p:spPr>
        </p:pic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3C73E847-B2B6-A2A7-1A63-FB85FD7C7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01488" y="5677693"/>
              <a:ext cx="2611727" cy="184815"/>
            </a:xfrm>
            <a:prstGeom prst="rect">
              <a:avLst/>
            </a:prstGeom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Tinta 10">
                <a:extLst>
                  <a:ext uri="{FF2B5EF4-FFF2-40B4-BE49-F238E27FC236}">
                    <a16:creationId xmlns:a16="http://schemas.microsoft.com/office/drawing/2014/main" id="{3B7634C4-C290-A789-3455-753A095F42DD}"/>
                  </a:ext>
                </a:extLst>
              </p14:cNvPr>
              <p14:cNvContentPartPr/>
              <p14:nvPr/>
            </p14:nvContentPartPr>
            <p14:xfrm>
              <a:off x="8541127" y="3011273"/>
              <a:ext cx="579960" cy="76320"/>
            </p14:xfrm>
          </p:contentPart>
        </mc:Choice>
        <mc:Fallback xmlns="">
          <p:pic>
            <p:nvPicPr>
              <p:cNvPr id="11" name="Tinta 10">
                <a:extLst>
                  <a:ext uri="{FF2B5EF4-FFF2-40B4-BE49-F238E27FC236}">
                    <a16:creationId xmlns:a16="http://schemas.microsoft.com/office/drawing/2014/main" id="{3B7634C4-C290-A789-3455-753A095F42D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487487" y="2903633"/>
                <a:ext cx="687600" cy="291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128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BD8193F7-5736-DCE0-D425-A3945566713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34</a:t>
            </a:fld>
            <a:endParaRPr lang="pt-BR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22ED1AD6-FD66-3DA9-2CBF-DC5FCEEF3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827" y="279689"/>
            <a:ext cx="5175013" cy="1325563"/>
          </a:xfrm>
        </p:spPr>
        <p:txBody>
          <a:bodyPr>
            <a:normAutofit fontScale="90000"/>
          </a:bodyPr>
          <a:lstStyle/>
          <a:p>
            <a:r>
              <a:rPr lang="pt-BR" sz="3200" dirty="0"/>
              <a:t>Correlação da Vitamina D e outros exames, pré e pós tratamento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EB64B33-79BC-4311-3A42-BE680FAD98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5793" y="2084925"/>
            <a:ext cx="6512860" cy="3198530"/>
          </a:xfrm>
        </p:spPr>
        <p:txBody>
          <a:bodyPr>
            <a:normAutofit/>
          </a:bodyPr>
          <a:lstStyle/>
          <a:p>
            <a:endParaRPr lang="pt-BR" dirty="0"/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90BC8680-6A8F-E1D2-DECB-3AF9A2F07BAE}"/>
              </a:ext>
            </a:extLst>
          </p:cNvPr>
          <p:cNvGrpSpPr/>
          <p:nvPr/>
        </p:nvGrpSpPr>
        <p:grpSpPr>
          <a:xfrm>
            <a:off x="218827" y="2084925"/>
            <a:ext cx="4798808" cy="2413079"/>
            <a:chOff x="1095095" y="1825600"/>
            <a:chExt cx="7419975" cy="3755343"/>
          </a:xfrm>
        </p:grpSpPr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92509AFB-20E7-2318-4E06-7E90BA96A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95095" y="1825600"/>
              <a:ext cx="7419975" cy="3514725"/>
            </a:xfrm>
            <a:prstGeom prst="rect">
              <a:avLst/>
            </a:prstGeom>
          </p:spPr>
        </p:pic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5654A582-CD64-80E8-323F-A7B269CA4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8795" y="5257241"/>
              <a:ext cx="7368989" cy="323702"/>
            </a:xfrm>
            <a:prstGeom prst="rect">
              <a:avLst/>
            </a:prstGeom>
          </p:spPr>
        </p:pic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846E276A-6C2E-0AF9-1BF3-F39E872522ED}"/>
              </a:ext>
            </a:extLst>
          </p:cNvPr>
          <p:cNvGrpSpPr/>
          <p:nvPr/>
        </p:nvGrpSpPr>
        <p:grpSpPr>
          <a:xfrm>
            <a:off x="234155" y="5677692"/>
            <a:ext cx="2634523" cy="360389"/>
            <a:chOff x="9401488" y="5677693"/>
            <a:chExt cx="2634523" cy="360389"/>
          </a:xfrm>
        </p:grpSpPr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54D4B2DF-E8F1-9E03-8A1D-98E05CB2A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24284" y="5895388"/>
              <a:ext cx="2611727" cy="142694"/>
            </a:xfrm>
            <a:prstGeom prst="rect">
              <a:avLst/>
            </a:prstGeom>
          </p:spPr>
        </p:pic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7F5554BA-4BE5-2631-46ED-D00B3082E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01488" y="5677693"/>
              <a:ext cx="2611727" cy="184815"/>
            </a:xfrm>
            <a:prstGeom prst="rect">
              <a:avLst/>
            </a:prstGeom>
          </p:spPr>
        </p:pic>
      </p:grp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D1ED251A-252C-87D2-1B62-393E3E2224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5654474"/>
              </p:ext>
            </p:extLst>
          </p:nvPr>
        </p:nvGraphicFramePr>
        <p:xfrm>
          <a:off x="3948058" y="136524"/>
          <a:ext cx="8803926" cy="5901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4" name="CaixaDeTexto 1">
            <a:extLst>
              <a:ext uri="{FF2B5EF4-FFF2-40B4-BE49-F238E27FC236}">
                <a16:creationId xmlns:a16="http://schemas.microsoft.com/office/drawing/2014/main" id="{7AD6A3C7-0A05-AA27-8EE6-B5B374759731}"/>
              </a:ext>
            </a:extLst>
          </p:cNvPr>
          <p:cNvSpPr txBox="1"/>
          <p:nvPr/>
        </p:nvSpPr>
        <p:spPr>
          <a:xfrm>
            <a:off x="777068" y="5036847"/>
            <a:ext cx="35872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400" dirty="0">
                <a:solidFill>
                  <a:schemeClr val="bg1">
                    <a:lumMod val="75000"/>
                  </a:schemeClr>
                </a:solidFill>
              </a:rPr>
              <a:t>@fsa_saudeavancada</a:t>
            </a:r>
          </a:p>
        </p:txBody>
      </p:sp>
    </p:spTree>
    <p:extLst>
      <p:ext uri="{BB962C8B-B14F-4D97-AF65-F5344CB8AC3E}">
        <p14:creationId xmlns:p14="http://schemas.microsoft.com/office/powerpoint/2010/main" val="320664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A4C660A1-CA05-43B8-839F-6F7079BAD3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graphicEl>
                                              <a:dgm id="{A4C660A1-CA05-43B8-839F-6F7079BAD3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B97EFED0-AEF9-4285-9076-4E38709D27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graphicEl>
                                              <a:dgm id="{B97EFED0-AEF9-4285-9076-4E38709D27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6F35C0F5-D319-4958-9DE2-EFC4F7CC7A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graphicEl>
                                              <a:dgm id="{6F35C0F5-D319-4958-9DE2-EFC4F7CC7A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66ED1235-D188-425F-8370-0463443E5C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graphicEl>
                                              <a:dgm id="{66ED1235-D188-425F-8370-0463443E5C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66C30CC2-C87C-463F-A650-C9DF027778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>
                                            <p:graphicEl>
                                              <a:dgm id="{66C30CC2-C87C-463F-A650-C9DF027778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F3C12F13-6EA6-4F01-80E1-78F2890017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>
                                            <p:graphicEl>
                                              <a:dgm id="{F3C12F13-6EA6-4F01-80E1-78F2890017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DCE759C5-4F57-400F-9BCB-ABB628AEC0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>
                                            <p:graphicEl>
                                              <a:dgm id="{DCE759C5-4F57-400F-9BCB-ABB628AEC0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F16FA6EE-D2E8-4310-98AF-20171783D4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>
                                            <p:graphicEl>
                                              <a:dgm id="{F16FA6EE-D2E8-4310-98AF-20171783D4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04FE91D5-8759-423B-BE13-CB900974F1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>
                                            <p:graphicEl>
                                              <a:dgm id="{04FE91D5-8759-423B-BE13-CB900974F1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D2457058-DA0C-4B53-BAAE-53D4A326DB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>
                                            <p:graphicEl>
                                              <a:dgm id="{D2457058-DA0C-4B53-BAAE-53D4A326DB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7B206437-2448-4465-875A-1A50AF3F83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>
                                            <p:graphicEl>
                                              <a:dgm id="{7B206437-2448-4465-875A-1A50AF3F83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804F5B04-8250-4191-9728-01F6F906C4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>
                                            <p:graphicEl>
                                              <a:dgm id="{804F5B04-8250-4191-9728-01F6F906C4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EDAF38FF-4A16-4FB5-8FFF-EA42A7CA4F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>
                                            <p:graphicEl>
                                              <a:dgm id="{EDAF38FF-4A16-4FB5-8FFF-EA42A7CA4F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Sub>
          <a:bldDgm bld="one"/>
        </p:bldSub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F3716F02-A74B-4A7F-0475-1E03742651A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35</a:t>
            </a:fld>
            <a:endParaRPr lang="pt-BR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962B5FA4-9F53-3151-6A29-68A11DB1E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831" y="136525"/>
            <a:ext cx="10515600" cy="1325563"/>
          </a:xfrm>
        </p:spPr>
        <p:txBody>
          <a:bodyPr/>
          <a:lstStyle/>
          <a:p>
            <a:r>
              <a:rPr lang="pt-BR" dirty="0"/>
              <a:t>Vitamina C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5668885-A5E7-6E49-6FD6-3CB0F6C023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830" y="1462088"/>
            <a:ext cx="11662735" cy="4180800"/>
          </a:xfrm>
        </p:spPr>
        <p:txBody>
          <a:bodyPr/>
          <a:lstStyle/>
          <a:p>
            <a:pPr marL="685800" indent="-457200">
              <a:buFont typeface="Wingdings" panose="05000000000000000000" pitchFamily="2" charset="2"/>
              <a:buChar char="ü"/>
            </a:pPr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FFD1734-C825-043B-04DC-BD7FF2675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7558" y="5789626"/>
            <a:ext cx="2027749" cy="21837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D2BE4E6-EB3E-3BD2-1AD3-C1C1806BD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7557" y="5439676"/>
            <a:ext cx="2027749" cy="258362"/>
          </a:xfrm>
          <a:prstGeom prst="rect">
            <a:avLst/>
          </a:prstGeom>
        </p:spPr>
      </p:pic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EB913404-3939-460C-0B12-EA4175FA80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148448"/>
              </p:ext>
            </p:extLst>
          </p:nvPr>
        </p:nvGraphicFramePr>
        <p:xfrm>
          <a:off x="143435" y="1315350"/>
          <a:ext cx="11771871" cy="38913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7332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A1DACAC-62EB-4756-90AA-CF67CE4D30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graphicEl>
                                              <a:dgm id="{7A1DACAC-62EB-4756-90AA-CF67CE4D30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E8772FF-95BA-4559-970C-520F00F48F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graphicEl>
                                              <a:dgm id="{AE8772FF-95BA-4559-970C-520F00F48F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291F50F-32D2-46E5-81E5-616820531E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graphicEl>
                                              <a:dgm id="{6291F50F-32D2-46E5-81E5-616820531E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1C5F62E-4F6F-4AF5-A559-696D7DDE9F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51C5F62E-4F6F-4AF5-A559-696D7DDE9F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242AD52-794B-4B54-93AB-54BF8E109A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graphicEl>
                                              <a:dgm id="{1242AD52-794B-4B54-93AB-54BF8E109A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3CC118D-D77D-4E3C-B285-97947A339F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graphicEl>
                                              <a:dgm id="{93CC118D-D77D-4E3C-B285-97947A339F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Graphic spid="7" grpId="0">
        <p:bldSub>
          <a:bldDgm bld="one"/>
        </p:bldSub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10D6593F-1E67-B12F-F994-F3AA0955AE5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36</a:t>
            </a:fld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D89E7BB-9DB0-59A7-DFA3-55760663B6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D1515A7-44BB-E890-A922-59BF4A9CC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544" y="311971"/>
            <a:ext cx="4138088" cy="552405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2433532-A992-1A6A-DB9B-B35B66E1E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50" y="1475650"/>
            <a:ext cx="10706100" cy="9906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BF4527F1-CFCC-3317-6F34-7EBCA7128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61759"/>
            <a:ext cx="10706099" cy="1781548"/>
          </a:xfr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pt-BR" dirty="0"/>
              <a:t>Sulforafano atenua a liberação de hepcidina estimulada por LPS</a:t>
            </a:r>
          </a:p>
        </p:txBody>
      </p:sp>
    </p:spTree>
    <p:extLst>
      <p:ext uri="{BB962C8B-B14F-4D97-AF65-F5344CB8AC3E}">
        <p14:creationId xmlns:p14="http://schemas.microsoft.com/office/powerpoint/2010/main" val="340259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EDFE03F-D889-6BC5-BB85-24C2F126DA1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697" y="204394"/>
            <a:ext cx="4379148" cy="56657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69904B7C-BB09-E6FC-3B92-B2FAEDBE322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37</a:t>
            </a:fld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9CCCD12-856C-309A-9715-5087523CCD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3562" y="3429000"/>
            <a:ext cx="11241741" cy="2096280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pt-BR" sz="4000" b="1" dirty="0"/>
              <a:t>Cúrcuma (6g, 120mg de curcumina) reduziu hepcidina em voluntário saudáveis (15 – 19%)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738E870-DBE5-DC50-722D-EBE10B1CE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6206" y="741050"/>
            <a:ext cx="5393243" cy="20962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AE3BF598-F930-A354-6DF2-952F43597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3471" y="5940560"/>
            <a:ext cx="5141922" cy="19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58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B8FC1303-D49F-A14D-65E2-3AFD1F017C5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38</a:t>
            </a:fld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10616E7-0949-8B64-6E03-CBCC8FCB40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85D9A00-0CA6-259E-7687-AAF2DDE1740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587" y="451821"/>
            <a:ext cx="4128565" cy="54272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20254AF-2F6D-ADDB-0A60-A89544AB1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035" y="1690688"/>
            <a:ext cx="8649148" cy="12436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9D549BEF-5F76-1F70-07AC-9A31D5C6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587" y="3429000"/>
            <a:ext cx="11078338" cy="1738312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pt-BR" dirty="0"/>
              <a:t>Efeito da curcumina em marcadores inflamatórios e perfil do ferro em mulheres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A92C90FE-8D56-284C-A758-7EAC32EC80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1950" y="5905948"/>
            <a:ext cx="1963417" cy="20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64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32D3490F-E710-0F89-A4AB-1E3F024599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39</a:t>
            </a:fld>
            <a:endParaRPr lang="pt-BR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DA0EB4B4-3811-201F-3CAC-05B04885B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Estudo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9606372-6825-8CDC-EAF2-BD270E225E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5002" y="1825600"/>
            <a:ext cx="11403106" cy="4180800"/>
          </a:xfrm>
        </p:spPr>
        <p:txBody>
          <a:bodyPr>
            <a:normAutofit/>
          </a:bodyPr>
          <a:lstStyle/>
          <a:p>
            <a:r>
              <a:rPr lang="pt-BR" sz="3600" b="1" dirty="0"/>
              <a:t>76 pacientes</a:t>
            </a:r>
          </a:p>
          <a:p>
            <a:r>
              <a:rPr lang="pt-BR" sz="3600" b="1" dirty="0"/>
              <a:t>Triplo cego</a:t>
            </a:r>
          </a:p>
          <a:p>
            <a:r>
              <a:rPr lang="pt-BR" sz="3600" b="1" dirty="0"/>
              <a:t>500mg </a:t>
            </a:r>
            <a:r>
              <a:rPr lang="pt-BR" sz="3600" b="1" dirty="0" err="1"/>
              <a:t>curcuminóides</a:t>
            </a:r>
            <a:r>
              <a:rPr lang="pt-BR" sz="3600" b="1" dirty="0"/>
              <a:t> + piperina vs placebo</a:t>
            </a:r>
          </a:p>
          <a:p>
            <a:r>
              <a:rPr lang="pt-BR" sz="3600" b="1" dirty="0"/>
              <a:t>7 dias antes + 3 dias após menstruar – 3 ciclos seguidos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25C33B2-A1A0-75AE-6411-D4DA1A05B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1950" y="5905948"/>
            <a:ext cx="1963417" cy="20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51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5D61A44D-FFE8-4951-8E41-B0527C34E17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0343E63-AA96-5A48-AAD1-E69AB532A011}" type="slidenum">
              <a:rPr lang="en-US" smtClean="0"/>
              <a:t>4</a:t>
            </a:fld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C1EA1C3-B51E-4A0A-88CA-B8A7E4361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906" y="457254"/>
            <a:ext cx="11867094" cy="984271"/>
          </a:xfrm>
        </p:spPr>
        <p:txBody>
          <a:bodyPr>
            <a:normAutofit/>
          </a:bodyPr>
          <a:lstStyle/>
          <a:p>
            <a:pPr algn="ctr"/>
            <a:r>
              <a:rPr lang="pt-BR" sz="4000" dirty="0"/>
              <a:t>Doenças onde anemia da infamação é comum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7B47621-E065-40C3-B948-ABC41ECC5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2766" y="5898030"/>
            <a:ext cx="2958844" cy="211346"/>
          </a:xfrm>
          <a:prstGeom prst="rect">
            <a:avLst/>
          </a:prstGeom>
        </p:spPr>
      </p:pic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40A63BDA-F47C-7F1A-F650-49F1EECA24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0398514"/>
              </p:ext>
            </p:extLst>
          </p:nvPr>
        </p:nvGraphicFramePr>
        <p:xfrm>
          <a:off x="0" y="1441525"/>
          <a:ext cx="12192000" cy="44208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CaixaDeTexto 8">
            <a:extLst>
              <a:ext uri="{FF2B5EF4-FFF2-40B4-BE49-F238E27FC236}">
                <a16:creationId xmlns:a16="http://schemas.microsoft.com/office/drawing/2014/main" id="{ADF3B59D-A7AC-F4D9-9719-34BA248250C2}"/>
              </a:ext>
            </a:extLst>
          </p:cNvPr>
          <p:cNvSpPr txBox="1"/>
          <p:nvPr/>
        </p:nvSpPr>
        <p:spPr>
          <a:xfrm>
            <a:off x="4781534" y="3498075"/>
            <a:ext cx="2953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@gabrieldecarvalho_professor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527556AE-F7F1-EDF3-AFAA-5E8E9C10AE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1120" y="5680033"/>
            <a:ext cx="2930490" cy="18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90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108129C-6AE1-4002-B574-67AAF46684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7108129C-6AE1-4002-B574-67AAF46684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34E1031-B922-4272-A8A1-FEEE4637D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034E1031-B922-4272-A8A1-FEEE4637DE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1965978-D769-4295-962A-93BE5D1C0B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81965978-D769-4295-962A-93BE5D1C0B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AC2D064-BF92-4DA6-B8FB-0B1B31B8B3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7AC2D064-BF92-4DA6-B8FB-0B1B31B8B3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648E55C-ADF1-437E-9C37-4BA9428F10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9648E55C-ADF1-437E-9C37-4BA9428F10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47CEED7-9EAA-467D-926F-26CCB94082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F47CEED7-9EAA-467D-926F-26CCB94082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8A8E24C-7A38-47E1-B956-019BB07541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graphicEl>
                                              <a:dgm id="{18A8E24C-7A38-47E1-B956-019BB07541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516DD82-E39C-48D2-A26C-737617E914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graphicEl>
                                              <a:dgm id="{B516DD82-E39C-48D2-A26C-737617E914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DEA3C2F-5765-423A-8607-049625B6FF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graphicEl>
                                              <a:dgm id="{8DEA3C2F-5765-423A-8607-049625B6FF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C05037A-C0A5-446C-8F02-1F28A26A44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>
                                            <p:graphicEl>
                                              <a:dgm id="{1C05037A-C0A5-446C-8F02-1F28A26A44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Dgm bld="one"/>
        </p:bldSub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28FC35D7-7AF4-DC0E-6999-31BB427D9FC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40</a:t>
            </a:fld>
            <a:endParaRPr lang="pt-BR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E1DB9873-8387-D6AE-3E8D-E2C5203B5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652" y="136525"/>
            <a:ext cx="10515600" cy="960755"/>
          </a:xfrm>
        </p:spPr>
        <p:txBody>
          <a:bodyPr/>
          <a:lstStyle/>
          <a:p>
            <a:r>
              <a:rPr lang="pt-BR" dirty="0"/>
              <a:t>Resultados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0BB00B1-41CC-73AB-334F-1F198B2AB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652" y="1731050"/>
            <a:ext cx="9277350" cy="14478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7E012A7-0897-B880-ACD3-94AEEEA34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652" y="951055"/>
            <a:ext cx="9277350" cy="77999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2456E19-FC74-A178-741B-536ECECA8E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652" y="3178850"/>
            <a:ext cx="9277350" cy="2987934"/>
          </a:xfrm>
          <a:prstGeom prst="rect">
            <a:avLst/>
          </a:prstGeom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2A524B4-A8E9-DFE0-9587-5C247E333D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rot="20678193">
            <a:off x="-68590" y="2683113"/>
            <a:ext cx="12498032" cy="91192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normAutofit fontScale="92500"/>
          </a:bodyPr>
          <a:lstStyle/>
          <a:p>
            <a:pPr algn="ctr"/>
            <a:r>
              <a:rPr lang="pt-BR" sz="3600" b="1" dirty="0"/>
              <a:t>Curcumina 500mg 10 dias/mês, 3 meses, </a:t>
            </a:r>
            <a:r>
              <a:rPr lang="pt-BR" sz="3600" b="1" u="sng" dirty="0"/>
              <a:t>não funcionou</a:t>
            </a:r>
          </a:p>
        </p:txBody>
      </p:sp>
    </p:spTree>
    <p:extLst>
      <p:ext uri="{BB962C8B-B14F-4D97-AF65-F5344CB8AC3E}">
        <p14:creationId xmlns:p14="http://schemas.microsoft.com/office/powerpoint/2010/main" val="231596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y forskningsrapport: Omega-3-tilskudd hjelper ikke mot hjertesykdommer ...">
            <a:extLst>
              <a:ext uri="{FF2B5EF4-FFF2-40B4-BE49-F238E27FC236}">
                <a16:creationId xmlns:a16="http://schemas.microsoft.com/office/drawing/2014/main" id="{39F4B64E-C017-0AD8-E18F-9E892613C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4857" y="-1"/>
            <a:ext cx="10987144" cy="618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63DBB9D4-F709-DF55-04A9-F75962157F4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41</a:t>
            </a:fld>
            <a:endParaRPr lang="pt-BR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C4C6C0D3-AC62-4C4B-8D07-F65A8A900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4856" y="365125"/>
            <a:ext cx="10148943" cy="1325563"/>
          </a:xfrm>
        </p:spPr>
        <p:txBody>
          <a:bodyPr>
            <a:normAutofit/>
          </a:bodyPr>
          <a:lstStyle/>
          <a:p>
            <a:r>
              <a:rPr lang="pt-BR" sz="6000" dirty="0"/>
              <a:t>Ômega 3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391A399-9D87-692D-96EE-C9DF4AA5D3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Texto 5">
            <a:extLst>
              <a:ext uri="{FF2B5EF4-FFF2-40B4-BE49-F238E27FC236}">
                <a16:creationId xmlns:a16="http://schemas.microsoft.com/office/drawing/2014/main" id="{C7D26963-533F-EC5A-22DB-995CE008A6F9}"/>
              </a:ext>
            </a:extLst>
          </p:cNvPr>
          <p:cNvSpPr txBox="1">
            <a:spLocks/>
          </p:cNvSpPr>
          <p:nvPr/>
        </p:nvSpPr>
        <p:spPr>
          <a:xfrm>
            <a:off x="128196" y="4550485"/>
            <a:ext cx="6400800" cy="1455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 sz="2400" b="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pt-BR" sz="2400" dirty="0"/>
              <a:t>@gabrieldecarvalho_professor</a:t>
            </a:r>
          </a:p>
          <a:p>
            <a:r>
              <a:rPr lang="pt-BR" sz="2400" dirty="0"/>
              <a:t>@fsa_saudeavancada</a:t>
            </a:r>
          </a:p>
        </p:txBody>
      </p:sp>
    </p:spTree>
    <p:extLst>
      <p:ext uri="{BB962C8B-B14F-4D97-AF65-F5344CB8AC3E}">
        <p14:creationId xmlns:p14="http://schemas.microsoft.com/office/powerpoint/2010/main" val="343080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A81AE277-53C7-37F6-3963-B795BE0B01C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42</a:t>
            </a:fld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69E88D0-9BC6-7E9D-F87E-7C0DD0DF5F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B562795-9E4B-2429-392F-D59368651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502" y="332768"/>
            <a:ext cx="4252058" cy="56736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21A6436A-0912-5CA7-D9FB-CF8271288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398" y="1761858"/>
            <a:ext cx="7520324" cy="179055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411B01F3-E3D4-CB46-2C13-432DD2CF9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395" y="4003602"/>
            <a:ext cx="11790381" cy="179055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pt-BR" dirty="0"/>
              <a:t>“Ômega 3, 1800mg/dia, não teve efeitos na anemia, mas reduziu inflamação sistêmica”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7B7DF2B-A430-42FB-3310-26C920F7F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9977" y="5894450"/>
            <a:ext cx="3389219" cy="17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49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>
            <a:extLst>
              <a:ext uri="{FF2B5EF4-FFF2-40B4-BE49-F238E27FC236}">
                <a16:creationId xmlns:a16="http://schemas.microsoft.com/office/drawing/2014/main" id="{7A194C9C-4F12-ED3B-EF2A-9219FDD1C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8357" y="1725538"/>
            <a:ext cx="7667625" cy="1409700"/>
          </a:xfrm>
          <a:prstGeom prst="rect">
            <a:avLst/>
          </a:prstGeom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10D6593F-1E67-B12F-F994-F3AA0955AE5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43</a:t>
            </a:fld>
            <a:endParaRPr lang="pt-BR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BF4527F1-CFCC-3317-6F34-7EBCA7128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33" y="136525"/>
            <a:ext cx="4508351" cy="658407"/>
          </a:xfrm>
        </p:spPr>
        <p:txBody>
          <a:bodyPr>
            <a:noAutofit/>
          </a:bodyPr>
          <a:lstStyle/>
          <a:p>
            <a:r>
              <a:rPr lang="pt-BR" sz="3600" dirty="0"/>
              <a:t>Resultados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F430B868-E332-5404-D4C3-D9F7502F9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8357" y="-21851"/>
            <a:ext cx="7715250" cy="2114550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AE0CD485-92FC-9169-48CF-784B9545F4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8832" y="3093996"/>
            <a:ext cx="7677150" cy="1162050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2FF77D06-E49F-202F-EA3E-3F9FF3F4E9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6457" y="4122977"/>
            <a:ext cx="7591425" cy="1181100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9288E3DC-EF7A-A5F6-64F1-1AD7E69810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8357" y="5250521"/>
            <a:ext cx="7686675" cy="923925"/>
          </a:xfrm>
          <a:prstGeom prst="rect">
            <a:avLst/>
          </a:prstGeom>
        </p:spPr>
      </p:pic>
      <p:graphicFrame>
        <p:nvGraphicFramePr>
          <p:cNvPr id="24" name="Diagrama 23">
            <a:extLst>
              <a:ext uri="{FF2B5EF4-FFF2-40B4-BE49-F238E27FC236}">
                <a16:creationId xmlns:a16="http://schemas.microsoft.com/office/drawing/2014/main" id="{F4AA5071-7C01-10F0-9F08-46DFD7A5BC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3919677"/>
              </p:ext>
            </p:extLst>
          </p:nvPr>
        </p:nvGraphicFramePr>
        <p:xfrm>
          <a:off x="644563" y="953308"/>
          <a:ext cx="3023796" cy="51462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25" name="Imagem 24">
            <a:extLst>
              <a:ext uri="{FF2B5EF4-FFF2-40B4-BE49-F238E27FC236}">
                <a16:creationId xmlns:a16="http://schemas.microsoft.com/office/drawing/2014/main" id="{603F1D2A-5DCF-06F5-EDDA-D159AE07D61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29977" y="6012683"/>
            <a:ext cx="3389219" cy="173806"/>
          </a:xfrm>
          <a:prstGeom prst="rect">
            <a:avLst/>
          </a:prstGeom>
        </p:spPr>
      </p:pic>
      <p:sp>
        <p:nvSpPr>
          <p:cNvPr id="26" name="Espaço Reservado para Texto 3">
            <a:extLst>
              <a:ext uri="{FF2B5EF4-FFF2-40B4-BE49-F238E27FC236}">
                <a16:creationId xmlns:a16="http://schemas.microsoft.com/office/drawing/2014/main" id="{8F2450F4-6A09-6F17-4842-BF335244D8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rot="20678193">
            <a:off x="241183" y="2672204"/>
            <a:ext cx="11851387" cy="926287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/>
            <a:r>
              <a:rPr lang="pt-BR" sz="3600" b="1" dirty="0"/>
              <a:t>Ômega 3 1800mg/dia, 4 meses, </a:t>
            </a:r>
            <a:r>
              <a:rPr lang="pt-BR" sz="3600" b="1" u="sng" dirty="0"/>
              <a:t>não funcionou</a:t>
            </a:r>
          </a:p>
        </p:txBody>
      </p:sp>
    </p:spTree>
    <p:extLst>
      <p:ext uri="{BB962C8B-B14F-4D97-AF65-F5344CB8AC3E}">
        <p14:creationId xmlns:p14="http://schemas.microsoft.com/office/powerpoint/2010/main" val="406512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935C004F-E518-9912-7B27-8799A3820D4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44</a:t>
            </a:fld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303D9690-6653-C36E-C053-756C71C3204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211" y="656216"/>
            <a:ext cx="3348124" cy="473741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24408B32-F603-1804-5E75-DE271A89A3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248" y="873657"/>
            <a:ext cx="4561243" cy="7942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E2A9C2FE-131C-CBCB-55AC-38EC0D0ABC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306" y="5669578"/>
            <a:ext cx="2599485" cy="25606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E74739D-D3DE-5F25-FA01-6FB5E9AFCCD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8042" y="473070"/>
            <a:ext cx="4020500" cy="52873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2A8948BC-6F50-4B72-5525-E8EAAC2DED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3340" y="5878409"/>
            <a:ext cx="2790825" cy="27622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46B8E46F-E013-846A-8253-552115E6F3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0640" y="1785858"/>
            <a:ext cx="6534598" cy="70659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BF8AD899-0D69-E436-CBE9-885786444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803" y="3429000"/>
            <a:ext cx="11181986" cy="199162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t-BR" sz="4000" dirty="0"/>
              <a:t>Prebióticos, probióticos e pós bióticos no tratamento da anemia</a:t>
            </a:r>
            <a:br>
              <a:rPr lang="pt-BR" sz="4000" dirty="0"/>
            </a:br>
            <a:r>
              <a:rPr lang="pt-BR" sz="4000" dirty="0"/>
              <a:t>quem sabe no futuro...</a:t>
            </a:r>
          </a:p>
        </p:txBody>
      </p:sp>
    </p:spTree>
    <p:extLst>
      <p:ext uri="{BB962C8B-B14F-4D97-AF65-F5344CB8AC3E}">
        <p14:creationId xmlns:p14="http://schemas.microsoft.com/office/powerpoint/2010/main" val="210330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BAF468ED-9C13-039B-8698-C0B10DEF217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45</a:t>
            </a:fld>
            <a:endParaRPr lang="pt-BR"/>
          </a:p>
        </p:txBody>
      </p: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F823CE70-3F0C-60AE-8C8A-A08336A350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38596CA-186C-0D0F-59E1-52EC2E8419E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484" y="396287"/>
            <a:ext cx="4193536" cy="56101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8CCEC85-6A02-14DA-9423-C26A69375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856" y="1374724"/>
            <a:ext cx="8218842" cy="16643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B94F6638-FD6C-C31C-B229-928864CAC1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3373" y="5830188"/>
            <a:ext cx="2376487" cy="176212"/>
          </a:xfrm>
          <a:prstGeom prst="rect">
            <a:avLst/>
          </a:prstGeom>
        </p:spPr>
      </p:pic>
      <p:sp>
        <p:nvSpPr>
          <p:cNvPr id="11" name="Título 10">
            <a:extLst>
              <a:ext uri="{FF2B5EF4-FFF2-40B4-BE49-F238E27FC236}">
                <a16:creationId xmlns:a16="http://schemas.microsoft.com/office/drawing/2014/main" id="{82D8BF1C-415C-5DBF-FEA5-B11A675E0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486" y="3616406"/>
            <a:ext cx="11616373" cy="1325563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pt-BR" sz="5400" dirty="0"/>
              <a:t>Lactoferrina vs Ferro endovenoso</a:t>
            </a:r>
          </a:p>
        </p:txBody>
      </p:sp>
    </p:spTree>
    <p:extLst>
      <p:ext uri="{BB962C8B-B14F-4D97-AF65-F5344CB8AC3E}">
        <p14:creationId xmlns:p14="http://schemas.microsoft.com/office/powerpoint/2010/main" val="248571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9009C9B7-75D2-94CE-6980-1981BF354AD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108123" y="4475028"/>
            <a:ext cx="2256042" cy="165443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3BFC19C-03B5-85FE-B6D1-7FFDCFE7F86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7939144" y="-320522"/>
            <a:ext cx="4252856" cy="4252856"/>
          </a:xfrm>
          <a:prstGeom prst="rect">
            <a:avLst/>
          </a:prstGeom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10D6593F-1E67-B12F-F994-F3AA0955AE5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46</a:t>
            </a:fld>
            <a:endParaRPr lang="pt-BR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BF4527F1-CFCC-3317-6F34-7EBCA7128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Estudo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D89E7BB-9DB0-59A7-DFA3-55760663B6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4596" y="1773434"/>
            <a:ext cx="11662808" cy="3249877"/>
          </a:xfr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r>
              <a:rPr lang="pt-BR" b="1" dirty="0"/>
              <a:t>Lactoferrina</a:t>
            </a:r>
            <a:r>
              <a:rPr lang="pt-BR" dirty="0"/>
              <a:t> + Eritropoietina recombinante humana</a:t>
            </a:r>
          </a:p>
          <a:p>
            <a:r>
              <a:rPr lang="pt-BR" b="1" dirty="0"/>
              <a:t>(Lactoferrina 200mg/dia </a:t>
            </a:r>
            <a:r>
              <a:rPr lang="pt-BR" dirty="0"/>
              <a:t>+ </a:t>
            </a:r>
            <a:r>
              <a:rPr lang="pt-BR" dirty="0" err="1"/>
              <a:t>rHuEPO</a:t>
            </a:r>
            <a:r>
              <a:rPr lang="pt-BR" dirty="0"/>
              <a:t> 30.000UI/semana)</a:t>
            </a:r>
          </a:p>
          <a:p>
            <a:r>
              <a:rPr lang="pt-BR" b="1" dirty="0"/>
              <a:t>n=75</a:t>
            </a:r>
          </a:p>
          <a:p>
            <a:r>
              <a:rPr lang="pt-BR" dirty="0"/>
              <a:t>Vs.</a:t>
            </a:r>
          </a:p>
          <a:p>
            <a:r>
              <a:rPr lang="pt-BR" b="1" dirty="0"/>
              <a:t>Ferro EV </a:t>
            </a:r>
            <a:r>
              <a:rPr lang="pt-BR" dirty="0"/>
              <a:t>+ Eritropoietina recombinante humana</a:t>
            </a:r>
          </a:p>
          <a:p>
            <a:r>
              <a:rPr lang="pt-BR" dirty="0"/>
              <a:t>(Gluconato férrico 125mg/semana + </a:t>
            </a:r>
            <a:r>
              <a:rPr lang="pt-BR" dirty="0" err="1"/>
              <a:t>rHuEPO</a:t>
            </a:r>
            <a:r>
              <a:rPr lang="pt-BR" dirty="0"/>
              <a:t>)</a:t>
            </a:r>
          </a:p>
          <a:p>
            <a:r>
              <a:rPr lang="pt-BR" b="1" dirty="0"/>
              <a:t>n=73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607B1BE8-BFC9-4885-9E56-BC38EB32CC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3373" y="5830188"/>
            <a:ext cx="2376487" cy="17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3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91A3FA7B-FDB8-FB22-FEDA-42D0DCE0844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47</a:t>
            </a:fld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B6D56B4-D4D8-FF50-6E67-2E9A6859D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3978"/>
            <a:ext cx="10226769" cy="527617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56A319F-D0B1-D5CD-D3DA-71F9AB55D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3373" y="5917612"/>
            <a:ext cx="2376487" cy="176212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A615B5C1-C8C5-881B-49AC-77BE3B0C2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034" y="4077532"/>
            <a:ext cx="11650532" cy="926512"/>
          </a:xfr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pt-BR" sz="3600" dirty="0"/>
              <a:t>Hemoglobina de ambos grupos durante o estudo</a:t>
            </a:r>
          </a:p>
        </p:txBody>
      </p:sp>
    </p:spTree>
    <p:extLst>
      <p:ext uri="{BB962C8B-B14F-4D97-AF65-F5344CB8AC3E}">
        <p14:creationId xmlns:p14="http://schemas.microsoft.com/office/powerpoint/2010/main" val="4129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C2034819-2C93-D727-8621-EC90F2A344D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48</a:t>
            </a:fld>
            <a:endParaRPr lang="pt-BR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D78811F4-9AD7-AC02-4352-1ADD455A8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8050" y="0"/>
            <a:ext cx="10515600" cy="1325563"/>
          </a:xfrm>
        </p:spPr>
        <p:txBody>
          <a:bodyPr>
            <a:normAutofit/>
          </a:bodyPr>
          <a:lstStyle/>
          <a:p>
            <a:r>
              <a:rPr lang="pt-BR" dirty="0"/>
              <a:t>Resultados após a intervenção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BEBF792-CE13-7C44-B86A-E4D515E403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1F81CBA-2158-EF43-6FAF-09CD7254C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3373" y="5917612"/>
            <a:ext cx="2376487" cy="17621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25B9353E-960F-543B-C9CD-651ED7B03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3337"/>
            <a:ext cx="12192000" cy="4674275"/>
          </a:xfrm>
          <a:prstGeom prst="rect">
            <a:avLst/>
          </a:prstGeom>
        </p:spPr>
      </p:pic>
      <p:sp>
        <p:nvSpPr>
          <p:cNvPr id="9" name="Espaço Reservado para Texto 3">
            <a:extLst>
              <a:ext uri="{FF2B5EF4-FFF2-40B4-BE49-F238E27FC236}">
                <a16:creationId xmlns:a16="http://schemas.microsoft.com/office/drawing/2014/main" id="{CBEA4046-0211-0A8E-A891-2636CA3B9BA4}"/>
              </a:ext>
            </a:extLst>
          </p:cNvPr>
          <p:cNvSpPr txBox="1">
            <a:spLocks/>
          </p:cNvSpPr>
          <p:nvPr/>
        </p:nvSpPr>
        <p:spPr>
          <a:xfrm rot="20678193">
            <a:off x="241183" y="2672204"/>
            <a:ext cx="11851387" cy="92628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 sz="2400" b="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/>
            <a:r>
              <a:rPr lang="pt-BR" sz="3600" b="1" dirty="0"/>
              <a:t>Lactoferrina, 200mg/dia, 12 sem. funcionou!</a:t>
            </a:r>
          </a:p>
        </p:txBody>
      </p:sp>
    </p:spTree>
    <p:extLst>
      <p:ext uri="{BB962C8B-B14F-4D97-AF65-F5344CB8AC3E}">
        <p14:creationId xmlns:p14="http://schemas.microsoft.com/office/powerpoint/2010/main" val="208759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6FEDB5E3-AB4E-CA67-C3CD-2392C5FC1C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49</a:t>
            </a:fld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0C31334-DCDD-F8A4-E35B-DF3B1EE41A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br>
              <a:rPr lang="pt-BR" dirty="0"/>
            </a:br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DC52330-5402-307D-7C18-1904F2667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7558" y="5789626"/>
            <a:ext cx="2027749" cy="218373"/>
          </a:xfrm>
          <a:prstGeom prst="rect">
            <a:avLst/>
          </a:prstGeom>
        </p:spPr>
      </p:pic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0CB6DB4A-7DE4-C0C2-F45C-19CD45CE90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54195569"/>
              </p:ext>
            </p:extLst>
          </p:nvPr>
        </p:nvGraphicFramePr>
        <p:xfrm>
          <a:off x="-1" y="136526"/>
          <a:ext cx="12048565" cy="60018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3939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4A100E4-B6D8-4D93-B89E-938343A18C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dgm id="{04A100E4-B6D8-4D93-B89E-938343A18C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5B02AC3-C107-4C60-A1C3-3DFDA5B19D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graphicEl>
                                              <a:dgm id="{15B02AC3-C107-4C60-A1C3-3DFDA5B19D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AC7E4E9-C86A-40CB-B4D7-72A6D28150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dgm id="{FAC7E4E9-C86A-40CB-B4D7-72A6D28150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BE22489-CB0E-4343-BFB5-95B52E57B3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graphicEl>
                                              <a:dgm id="{3BE22489-CB0E-4343-BFB5-95B52E57B3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1F85409-01E6-4B0E-80B2-D3BC90A369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graphicEl>
                                              <a:dgm id="{E1F85409-01E6-4B0E-80B2-D3BC90A369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5C5FBED-D880-4D9A-BAF8-C0A849CAA6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graphicEl>
                                              <a:dgm id="{15C5FBED-D880-4D9A-BAF8-C0A849CAA6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D54FD43-2602-4BB0-9532-B7407C8F9D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graphicEl>
                                              <a:dgm id="{8D54FD43-2602-4BB0-9532-B7407C8F9D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B5178F4-0EE1-4002-8291-38BB5430C5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graphicEl>
                                              <a:dgm id="{2B5178F4-0EE1-4002-8291-38BB5430C5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E199C97-E3F7-4F13-AE4A-507D3D14EA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graphicEl>
                                              <a:dgm id="{2E199C97-E3F7-4F13-AE4A-507D3D14EA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A33C1FC-29C1-4776-A0A2-D862BDB2C1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graphicEl>
                                              <a:dgm id="{AA33C1FC-29C1-4776-A0A2-D862BDB2C1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E52C201-F49B-4417-8510-63E03692EC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graphicEl>
                                              <a:dgm id="{EE52C201-F49B-4417-8510-63E03692EC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20F0510-0358-49B3-8748-A8C750F5A9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>
                                            <p:graphicEl>
                                              <a:dgm id="{220F0510-0358-49B3-8748-A8C750F5A9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EB96520-3F61-44B2-BC84-EF6ED04993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>
                                            <p:graphicEl>
                                              <a:dgm id="{8EB96520-3F61-44B2-BC84-EF6ED04993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7371678-F173-44CF-91FA-A830A351AD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>
                                            <p:graphicEl>
                                              <a:dgm id="{F7371678-F173-44CF-91FA-A830A351AD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lvl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75DEAA8-A5F8-7497-E1FD-04FA42B7C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392810" cy="6196405"/>
          </a:xfrm>
          <a:prstGeom prst="rect">
            <a:avLst/>
          </a:prstGeom>
        </p:spPr>
      </p:pic>
      <p:pic>
        <p:nvPicPr>
          <p:cNvPr id="769" name="Google Shape;769;p8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5769" y="290455"/>
            <a:ext cx="3978907" cy="5564589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770" name="Google Shape;770;p8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36286" y="3259567"/>
            <a:ext cx="7337267" cy="198874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771" name="Google Shape;771;p88"/>
          <p:cNvSpPr txBox="1"/>
          <p:nvPr/>
        </p:nvSpPr>
        <p:spPr>
          <a:xfrm>
            <a:off x="11628" y="6446661"/>
            <a:ext cx="428417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Referencia: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 ENGL J MED 381;12    NEJM.ORG   SEPTEMBER 19, 2019</a:t>
            </a:r>
            <a:endParaRPr sz="10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FAE07E08-437E-FDBB-6A76-5EBC2422F23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1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F9017870-0582-13AE-63A0-454B0801A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183" y="154"/>
            <a:ext cx="11686418" cy="925793"/>
          </a:xfrm>
        </p:spPr>
        <p:txBody>
          <a:bodyPr>
            <a:normAutofit/>
          </a:bodyPr>
          <a:lstStyle/>
          <a:p>
            <a:r>
              <a:rPr lang="pt-BR" sz="3600" dirty="0"/>
              <a:t>Conclusões – tratamentos para anemia da inflamação: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E9F2A74-EFBB-E338-9A67-5740DAF40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7399" y="714862"/>
            <a:ext cx="11112676" cy="5524573"/>
          </a:xfrm>
        </p:spPr>
        <p:txBody>
          <a:bodyPr anchor="ctr">
            <a:normAutofit fontScale="85000" lnSpcReduction="20000"/>
          </a:bodyPr>
          <a:lstStyle/>
          <a:p>
            <a:pPr marL="971550" indent="-742950">
              <a:buSzPct val="100000"/>
              <a:buFont typeface="+mj-lt"/>
              <a:buAutoNum type="arabicPeriod"/>
            </a:pPr>
            <a:r>
              <a:rPr lang="pt-BR" b="1" dirty="0"/>
              <a:t>Ferro</a:t>
            </a:r>
            <a:r>
              <a:rPr lang="pt-BR" dirty="0"/>
              <a:t> (?)</a:t>
            </a:r>
          </a:p>
          <a:p>
            <a:pPr marL="971550" indent="-742950">
              <a:buSzPct val="100000"/>
              <a:buFont typeface="+mj-lt"/>
              <a:buAutoNum type="arabicPeriod"/>
            </a:pPr>
            <a:r>
              <a:rPr lang="pt-BR" b="1" dirty="0"/>
              <a:t>Folato e B12</a:t>
            </a:r>
          </a:p>
          <a:p>
            <a:pPr marL="971550" indent="-742950">
              <a:buSzPct val="100000"/>
              <a:buFont typeface="+mj-lt"/>
              <a:buAutoNum type="arabicPeriod"/>
            </a:pPr>
            <a:r>
              <a:rPr lang="pt-BR" dirty="0"/>
              <a:t>Vitamina </a:t>
            </a:r>
            <a:r>
              <a:rPr lang="pt-BR" b="1" dirty="0"/>
              <a:t>D</a:t>
            </a:r>
          </a:p>
          <a:p>
            <a:pPr marL="971550" indent="-742950">
              <a:buSzPct val="100000"/>
              <a:buFont typeface="+mj-lt"/>
              <a:buAutoNum type="arabicPeriod"/>
            </a:pPr>
            <a:r>
              <a:rPr lang="pt-BR" dirty="0"/>
              <a:t>Outras “deficiências vitamínicas”</a:t>
            </a:r>
          </a:p>
          <a:p>
            <a:pPr marL="971550" indent="-742950">
              <a:buSzPct val="100000"/>
              <a:buFont typeface="+mj-lt"/>
              <a:buAutoNum type="arabicPeriod"/>
            </a:pPr>
            <a:r>
              <a:rPr lang="pt-BR" b="1" dirty="0"/>
              <a:t>B1</a:t>
            </a:r>
            <a:r>
              <a:rPr lang="pt-BR" dirty="0"/>
              <a:t> sintética – </a:t>
            </a:r>
            <a:r>
              <a:rPr lang="pt-BR" dirty="0" err="1"/>
              <a:t>fursultiamina</a:t>
            </a:r>
            <a:endParaRPr lang="pt-BR" dirty="0"/>
          </a:p>
          <a:p>
            <a:pPr marL="971550" indent="-742950">
              <a:buSzPct val="100000"/>
              <a:buFont typeface="+mj-lt"/>
              <a:buAutoNum type="arabicPeriod"/>
            </a:pPr>
            <a:r>
              <a:rPr lang="pt-BR" dirty="0"/>
              <a:t>Vitamina </a:t>
            </a:r>
            <a:r>
              <a:rPr lang="pt-BR" b="1" dirty="0"/>
              <a:t>B6</a:t>
            </a:r>
          </a:p>
          <a:p>
            <a:pPr marL="971550" indent="-742950">
              <a:buSzPct val="100000"/>
              <a:buFont typeface="+mj-lt"/>
              <a:buAutoNum type="arabicPeriod"/>
            </a:pPr>
            <a:r>
              <a:rPr lang="pt-BR" dirty="0"/>
              <a:t>Vitamina </a:t>
            </a:r>
            <a:r>
              <a:rPr lang="pt-BR" b="1" dirty="0"/>
              <a:t>C</a:t>
            </a:r>
            <a:endParaRPr lang="pt-BR" dirty="0">
              <a:sym typeface="Symbol" panose="05050102010706020507" pitchFamily="18" charset="2"/>
            </a:endParaRPr>
          </a:p>
          <a:p>
            <a:pPr marL="971550" indent="-742950">
              <a:buSzPct val="100000"/>
              <a:buFont typeface="+mj-lt"/>
              <a:buAutoNum type="arabicPeriod"/>
            </a:pPr>
            <a:r>
              <a:rPr lang="pt-BR" dirty="0">
                <a:sym typeface="Symbol" panose="05050102010706020507" pitchFamily="18" charset="2"/>
              </a:rPr>
              <a:t>Adequação </a:t>
            </a:r>
            <a:r>
              <a:rPr lang="pt-BR" dirty="0" err="1">
                <a:sym typeface="Symbol" panose="05050102010706020507" pitchFamily="18" charset="2"/>
              </a:rPr>
              <a:t>protéica</a:t>
            </a:r>
            <a:endParaRPr lang="pt-BR" dirty="0">
              <a:sym typeface="Symbol" panose="05050102010706020507" pitchFamily="18" charset="2"/>
            </a:endParaRPr>
          </a:p>
          <a:p>
            <a:pPr marL="971550" indent="-742950">
              <a:buSzPct val="100000"/>
              <a:buFont typeface="+mj-lt"/>
              <a:buAutoNum type="arabicPeriod"/>
            </a:pPr>
            <a:r>
              <a:rPr lang="pt-BR" dirty="0">
                <a:sym typeface="Symbol" panose="05050102010706020507" pitchFamily="18" charset="2"/>
              </a:rPr>
              <a:t>Curcumina ?</a:t>
            </a:r>
          </a:p>
          <a:p>
            <a:pPr marL="971550" indent="-742950">
              <a:buSzPct val="100000"/>
              <a:buFont typeface="+mj-lt"/>
              <a:buAutoNum type="arabicPeriod"/>
            </a:pPr>
            <a:r>
              <a:rPr lang="pt-BR" dirty="0">
                <a:sym typeface="Symbol" panose="05050102010706020507" pitchFamily="18" charset="2"/>
              </a:rPr>
              <a:t>Sulforafano (?)</a:t>
            </a:r>
          </a:p>
          <a:p>
            <a:pPr marL="971550" indent="-742950">
              <a:buSzPct val="100000"/>
              <a:buFont typeface="+mj-lt"/>
              <a:buAutoNum type="arabicPeriod"/>
            </a:pPr>
            <a:r>
              <a:rPr lang="pt-BR" b="1" dirty="0">
                <a:sym typeface="Symbol" panose="05050102010706020507" pitchFamily="18" charset="2"/>
              </a:rPr>
              <a:t>Lactoferrina</a:t>
            </a:r>
          </a:p>
          <a:p>
            <a:pPr marL="971550" indent="-742950">
              <a:buSzPct val="100000"/>
              <a:buFont typeface="+mj-lt"/>
              <a:buAutoNum type="arabicPeriod"/>
            </a:pPr>
            <a:r>
              <a:rPr lang="pt-BR" b="1" dirty="0">
                <a:sym typeface="Symbol" panose="05050102010706020507" pitchFamily="18" charset="2"/>
              </a:rPr>
              <a:t>E...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BEAB85BB-AC7E-B424-9942-89C28C25C417}"/>
              </a:ext>
            </a:extLst>
          </p:cNvPr>
          <p:cNvSpPr txBox="1"/>
          <p:nvPr/>
        </p:nvSpPr>
        <p:spPr>
          <a:xfrm>
            <a:off x="4619081" y="2034747"/>
            <a:ext cx="2953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>
                    <a:lumMod val="65000"/>
                  </a:schemeClr>
                </a:solidFill>
              </a:rPr>
              <a:t>@gabrieldecarvalho_professor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44CA970-04C6-624E-7465-20A06A14F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1430" y="5932643"/>
            <a:ext cx="1954593" cy="21049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A80B278-C524-A347-02B4-C3BE8686D6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5369" y="5710129"/>
            <a:ext cx="2770654" cy="22251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968E5CC-3B05-02FE-A81B-A91F523DEAD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5757" y="5497850"/>
            <a:ext cx="2958844" cy="21134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F6F38EC1-3638-DBEB-41DA-3200AA00AD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4544" y="5314912"/>
            <a:ext cx="3760057" cy="14027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D5D53967-56D3-EF57-4079-2074324A10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4447" y="5126494"/>
            <a:ext cx="4041576" cy="164637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209B3C60-E00E-2C44-1453-04FDE23019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47644" y="4828300"/>
            <a:ext cx="2015538" cy="22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Imagem de fogo&#10;&#10;Descrição gerada automaticamente com confiança baixa">
            <a:extLst>
              <a:ext uri="{FF2B5EF4-FFF2-40B4-BE49-F238E27FC236}">
                <a16:creationId xmlns:a16="http://schemas.microsoft.com/office/drawing/2014/main" id="{62B008BB-BC84-F811-38B3-ECDF87814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256685" y="115416"/>
            <a:ext cx="10281979" cy="68580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E4CD903-1696-1F98-AC51-B9BA312E9420}"/>
              </a:ext>
            </a:extLst>
          </p:cNvPr>
          <p:cNvSpPr txBox="1"/>
          <p:nvPr/>
        </p:nvSpPr>
        <p:spPr>
          <a:xfrm>
            <a:off x="955010" y="6858000"/>
            <a:ext cx="102819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s://www.pngall.com/pt/fire-flames-png/download/1816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4" tooltip="https://creativecommons.org/licenses/by-nc/3.0/"/>
              </a:rPr>
              <a:t>CC BY-NC</a:t>
            </a:r>
            <a:endParaRPr lang="pt-BR" sz="900"/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874D1CF-8E7E-BB07-FB32-B1DCD2BA891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51</a:t>
            </a:fld>
            <a:endParaRPr lang="pt-BR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3F1F7971-0256-E0C8-94E6-9E6D85A3C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582CC55-E5E8-F6A6-E9F9-CC18A6493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828339"/>
            <a:ext cx="12146944" cy="4232721"/>
          </a:xfrm>
        </p:spPr>
        <p:txBody>
          <a:bodyPr>
            <a:normAutofit/>
          </a:bodyPr>
          <a:lstStyle/>
          <a:p>
            <a:pPr algn="ctr"/>
            <a:r>
              <a:rPr lang="pt-BR" sz="4400" b="1" dirty="0"/>
              <a:t>“A prevenção de deficiências alimentares e a nutrição adequada continuam sendo a principal forma de prevenir qualquer tipo de anemia, incluindo a anemia por doenças crônicas”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B8EA1A9-1BEE-74D1-DBAD-6F256D52B9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6290" y="5905981"/>
            <a:ext cx="2770654" cy="22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47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A91A35C7-D641-6A20-B495-03BC5CE4C39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52</a:t>
            </a:fld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576BD04-5258-A9A0-900A-6F52C1B0976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929" y="220000"/>
            <a:ext cx="4025716" cy="56961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DAC6A63-F656-FABD-3973-C3423EE4B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827" y="316856"/>
            <a:ext cx="3799213" cy="151675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BA267A2A-EF9E-5CE0-1C0B-A5EB96261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6579" y="5715242"/>
            <a:ext cx="2449101" cy="401865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BF6E490B-719F-F251-7924-256C513EF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928" y="2150984"/>
            <a:ext cx="11771751" cy="1485101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pt-BR" sz="4000" dirty="0"/>
              <a:t>Houve correlação positiva entre o Índice Inflamatório da dieta e a incidência de anemia</a:t>
            </a:r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5264BDBE-3E43-7E33-DE8E-E07296939E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0160078"/>
              </p:ext>
            </p:extLst>
          </p:nvPr>
        </p:nvGraphicFramePr>
        <p:xfrm>
          <a:off x="403704" y="3953459"/>
          <a:ext cx="11532198" cy="13700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10904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Graphic spid="11" grpId="0">
        <p:bldAsOne/>
      </p:bldGraphic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4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/>
              <a:t>© FACULDADE DE SAÚDE AVANÇADA - Todos os direitos reservados.</a:t>
            </a:r>
            <a:endParaRPr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622C9FAA-6966-0763-1C95-6A97589AC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BEC28A6C-C195-B49D-D22E-ED50F63236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354321"/>
            <a:ext cx="6400800" cy="1455915"/>
          </a:xfrm>
        </p:spPr>
        <p:txBody>
          <a:bodyPr>
            <a:normAutofit/>
          </a:bodyPr>
          <a:lstStyle/>
          <a:p>
            <a:pPr algn="ctr"/>
            <a:r>
              <a:rPr lang="pt-BR" sz="2400" dirty="0"/>
              <a:t>@gabrieldecarvalho_professor</a:t>
            </a:r>
          </a:p>
          <a:p>
            <a:pPr algn="ctr"/>
            <a:r>
              <a:rPr lang="pt-BR" sz="2400" dirty="0"/>
              <a:t>@fsa_saudeavancada</a:t>
            </a:r>
          </a:p>
        </p:txBody>
      </p:sp>
      <p:pic>
        <p:nvPicPr>
          <p:cNvPr id="3" name="Imagem 2" descr="Homem e mulher sentados no sofá">
            <a:extLst>
              <a:ext uri="{FF2B5EF4-FFF2-40B4-BE49-F238E27FC236}">
                <a16:creationId xmlns:a16="http://schemas.microsoft.com/office/drawing/2014/main" id="{A3DB06BC-C3E2-4EA2-7FAB-35354D3CA0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223" y="136526"/>
            <a:ext cx="5504835" cy="3671682"/>
          </a:xfrm>
          <a:prstGeom prst="rect">
            <a:avLst/>
          </a:prstGeom>
        </p:spPr>
      </p:pic>
      <p:pic>
        <p:nvPicPr>
          <p:cNvPr id="4" name="WhatsApp Video 2024-07-26 at 12.25.43">
            <a:hlinkClick r:id="" action="ppaction://media"/>
            <a:extLst>
              <a:ext uri="{FF2B5EF4-FFF2-40B4-BE49-F238E27FC236}">
                <a16:creationId xmlns:a16="http://schemas.microsoft.com/office/drawing/2014/main" id="{8EEF4E50-554C-00E8-B319-20E9F82C48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25865" y="136525"/>
            <a:ext cx="3376613" cy="59642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4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98266A-A153-113B-CCAE-679E5B4F79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BA7AAB6F-5DDB-3135-87B5-E7DC1E8FBD12}"/>
              </a:ext>
            </a:extLst>
          </p:cNvPr>
          <p:cNvSpPr/>
          <p:nvPr/>
        </p:nvSpPr>
        <p:spPr>
          <a:xfrm>
            <a:off x="0" y="0"/>
            <a:ext cx="12207429" cy="6858000"/>
          </a:xfrm>
          <a:prstGeom prst="rect">
            <a:avLst/>
          </a:prstGeom>
          <a:solidFill>
            <a:srgbClr val="99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95BD7E-2BB9-609F-8BD8-951DF38D810E}"/>
              </a:ext>
            </a:extLst>
          </p:cNvPr>
          <p:cNvSpPr txBox="1"/>
          <p:nvPr/>
        </p:nvSpPr>
        <p:spPr>
          <a:xfrm>
            <a:off x="11204417" y="6170304"/>
            <a:ext cx="727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2A46414-2F7B-4BF0-8365-7FEAAD210EB1}" type="slidenum">
              <a:rPr lang="en-US" sz="3200" spc="10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54</a:t>
            </a:fld>
            <a:endParaRPr lang="en-ID" sz="3200" spc="100" dirty="0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AB9FFD-BE40-E14E-E73A-81C2182B8E11}"/>
              </a:ext>
            </a:extLst>
          </p:cNvPr>
          <p:cNvSpPr txBox="1"/>
          <p:nvPr/>
        </p:nvSpPr>
        <p:spPr>
          <a:xfrm>
            <a:off x="892094" y="3349592"/>
            <a:ext cx="52791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DIN Next LT Pro Bold" panose="020B0503020203050203" pitchFamily="34" charset="77"/>
                <a:ea typeface="Jost Medium" pitchFamily="2" charset="77"/>
                <a:cs typeface="Poppins Medium" pitchFamily="2" charset="77"/>
              </a:rPr>
              <a:t>OBRIGADO</a:t>
            </a:r>
            <a:r>
              <a:rPr lang="en-US" sz="6600" b="1" dirty="0">
                <a:solidFill>
                  <a:schemeClr val="bg1"/>
                </a:solidFill>
                <a:latin typeface="DIN Next LT Pro Bold" panose="020B0503020203050203" pitchFamily="34" charset="77"/>
                <a:ea typeface="Jost Medium" pitchFamily="2" charset="77"/>
                <a:cs typeface="Poppins Medium" pitchFamily="2" charset="77"/>
              </a:rPr>
              <a:t>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8C8187-0619-37FB-19F5-F7E92B556896}"/>
              </a:ext>
            </a:extLst>
          </p:cNvPr>
          <p:cNvSpPr txBox="1"/>
          <p:nvPr/>
        </p:nvSpPr>
        <p:spPr>
          <a:xfrm>
            <a:off x="1978980" y="4673209"/>
            <a:ext cx="3105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u="none" strike="noStrike" spc="140" dirty="0" err="1">
                <a:solidFill>
                  <a:schemeClr val="bg1"/>
                </a:solidFill>
                <a:effectLst/>
                <a:latin typeface="DIN Next LT Pro Light" panose="020B0303020203050203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www.</a:t>
            </a:r>
            <a:r>
              <a:rPr lang="en-ID" b="1" u="none" strike="noStrike" spc="140" dirty="0" err="1">
                <a:solidFill>
                  <a:schemeClr val="bg1"/>
                </a:solidFill>
                <a:effectLst/>
                <a:latin typeface="DIN Next LT Pro Bold" panose="020B0503020203050203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nutricaoin</a:t>
            </a:r>
            <a:r>
              <a:rPr lang="en-ID" u="none" strike="noStrike" spc="140" dirty="0" err="1">
                <a:solidFill>
                  <a:schemeClr val="bg1"/>
                </a:solidFill>
                <a:effectLst/>
                <a:latin typeface="DIN Next LT Pro Light" panose="020B0303020203050203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.com.br</a:t>
            </a:r>
            <a:endParaRPr lang="en-US" spc="140" dirty="0">
              <a:solidFill>
                <a:schemeClr val="bg1"/>
              </a:solidFill>
              <a:latin typeface="DIN Next LT Pro Light" panose="020B0303020203050203" pitchFamily="34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6" name="Espaço Reservado para Imagem 15">
            <a:extLst>
              <a:ext uri="{FF2B5EF4-FFF2-40B4-BE49-F238E27FC236}">
                <a16:creationId xmlns:a16="http://schemas.microsoft.com/office/drawing/2014/main" id="{78E98D33-F186-B15E-DC77-99566EC1B47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3575" y="0"/>
            <a:ext cx="5194300" cy="6858000"/>
          </a:xfrm>
        </p:spPr>
      </p:pic>
      <p:pic>
        <p:nvPicPr>
          <p:cNvPr id="2" name="Imagem 1" descr="Texto&#10;&#10;Descrição gerada automaticamente com confiança baixa">
            <a:extLst>
              <a:ext uri="{FF2B5EF4-FFF2-40B4-BE49-F238E27FC236}">
                <a16:creationId xmlns:a16="http://schemas.microsoft.com/office/drawing/2014/main" id="{7EB1D6E1-2588-3D17-B638-97000AE64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2343" y="1956392"/>
            <a:ext cx="3835768" cy="123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1624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289E4A2B-57B2-839C-87F2-CB10B42404C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55</a:t>
            </a:fld>
            <a:endParaRPr lang="pt-BR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8F752F69-DA95-F8B5-8DB8-AB3A920D5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Exames para definir definir se o paciente precisa de ferro ou não.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C1F16BA-2BA2-5B83-AF54-DACC511415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0155" y="1825625"/>
            <a:ext cx="10783645" cy="4381537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742950" indent="-514350">
              <a:buSzPct val="100000"/>
              <a:buFont typeface="+mj-lt"/>
              <a:buAutoNum type="arabicPeriod"/>
            </a:pPr>
            <a:r>
              <a:rPr lang="pt-BR" b="1" dirty="0"/>
              <a:t>Conteúdo de hemoglobina do reticulócito</a:t>
            </a:r>
          </a:p>
          <a:p>
            <a:pPr marL="1200150" lvl="1" indent="-514350">
              <a:buSzPct val="100000"/>
              <a:buFont typeface="+mj-lt"/>
              <a:buAutoNum type="arabicPeriod"/>
            </a:pPr>
            <a:r>
              <a:rPr lang="pt-BR" dirty="0"/>
              <a:t>indicador confiável de falta de ferro (reduzido = falta ferro)</a:t>
            </a:r>
          </a:p>
          <a:p>
            <a:pPr marL="1200150" lvl="1" indent="-514350">
              <a:buSzPct val="100000"/>
              <a:buFont typeface="+mj-lt"/>
              <a:buAutoNum type="arabicPeriod"/>
            </a:pPr>
            <a:r>
              <a:rPr lang="pt-BR" dirty="0"/>
              <a:t>não influenciado pela inflamação</a:t>
            </a:r>
          </a:p>
          <a:p>
            <a:pPr marL="742950" indent="-514350">
              <a:buSzPct val="100000"/>
              <a:buFont typeface="+mj-lt"/>
              <a:buAutoNum type="arabicPeriod"/>
            </a:pPr>
            <a:r>
              <a:rPr lang="pt-BR" b="1" dirty="0"/>
              <a:t>Receptor solúvel da transferrina (</a:t>
            </a:r>
            <a:r>
              <a:rPr lang="pt-BR" b="1" dirty="0" err="1"/>
              <a:t>sTfR</a:t>
            </a:r>
            <a:r>
              <a:rPr lang="pt-BR" b="1" dirty="0"/>
              <a:t>)</a:t>
            </a:r>
          </a:p>
          <a:p>
            <a:pPr marL="1200150" lvl="1" indent="-514350">
              <a:buSzPct val="100000"/>
              <a:buFont typeface="+mj-lt"/>
              <a:buAutoNum type="arabicPeriod"/>
            </a:pPr>
            <a:r>
              <a:rPr lang="pt-BR" dirty="0"/>
              <a:t>Elevado em pacientes com deficiência de ferro</a:t>
            </a:r>
          </a:p>
          <a:p>
            <a:pPr marL="1200150" lvl="1" indent="-514350">
              <a:buSzPct val="100000"/>
              <a:buFont typeface="+mj-lt"/>
              <a:buAutoNum type="arabicPeriod"/>
            </a:pPr>
            <a:r>
              <a:rPr lang="pt-BR" dirty="0"/>
              <a:t>Afetado pela inflamação</a:t>
            </a:r>
          </a:p>
          <a:p>
            <a:pPr marL="742950" indent="-514350">
              <a:buSzPct val="100000"/>
              <a:buFont typeface="+mj-lt"/>
              <a:buAutoNum type="arabicPeriod"/>
            </a:pPr>
            <a:r>
              <a:rPr lang="pt-BR" b="1" dirty="0" err="1"/>
              <a:t>sTFR</a:t>
            </a:r>
            <a:r>
              <a:rPr lang="pt-BR" b="1" dirty="0"/>
              <a:t>/log ferritina = índice de ferritina</a:t>
            </a:r>
          </a:p>
          <a:p>
            <a:pPr marL="1200150" lvl="1" indent="-514350">
              <a:buSzPct val="100000"/>
              <a:buFont typeface="+mj-lt"/>
              <a:buAutoNum type="arabicPeriod"/>
            </a:pPr>
            <a:r>
              <a:rPr lang="pt-BR" dirty="0"/>
              <a:t>&gt; 2 = anemia da inflamação E deficiência de ferro</a:t>
            </a:r>
          </a:p>
          <a:p>
            <a:pPr marL="1200150" lvl="1" indent="-514350">
              <a:buSzPct val="100000"/>
              <a:buFont typeface="+mj-lt"/>
              <a:buAutoNum type="arabicPeriod"/>
            </a:pPr>
            <a:r>
              <a:rPr lang="pt-BR" dirty="0"/>
              <a:t>&lt;1 = anemia da inflamação SEM deficiência de ferro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17452F1-E245-8F95-FB7F-F6C04AE53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2785" y="6469779"/>
            <a:ext cx="1954593" cy="21049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5BFBBB17-FC9E-98D2-9124-042BE9798615}"/>
              </a:ext>
            </a:extLst>
          </p:cNvPr>
          <p:cNvSpPr txBox="1"/>
          <p:nvPr/>
        </p:nvSpPr>
        <p:spPr>
          <a:xfrm>
            <a:off x="5490916" y="4215815"/>
            <a:ext cx="2953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@gabrieldecarvalho_professor</a:t>
            </a:r>
          </a:p>
        </p:txBody>
      </p:sp>
    </p:spTree>
    <p:extLst>
      <p:ext uri="{BB962C8B-B14F-4D97-AF65-F5344CB8AC3E}">
        <p14:creationId xmlns:p14="http://schemas.microsoft.com/office/powerpoint/2010/main" val="292776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13853680-3040-6A65-E8D5-AFBD74ECCF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960575"/>
            <a:ext cx="10618694" cy="916775"/>
          </a:xfrm>
        </p:spPr>
        <p:txBody>
          <a:bodyPr/>
          <a:lstStyle/>
          <a:p>
            <a:r>
              <a:rPr lang="pt-BR" dirty="0"/>
              <a:t>Tratamentos farmacológicos</a:t>
            </a:r>
          </a:p>
        </p:txBody>
      </p:sp>
      <p:sp>
        <p:nvSpPr>
          <p:cNvPr id="6" name="Subtítulo 5">
            <a:extLst>
              <a:ext uri="{FF2B5EF4-FFF2-40B4-BE49-F238E27FC236}">
                <a16:creationId xmlns:a16="http://schemas.microsoft.com/office/drawing/2014/main" id="{3E0F5DB1-35E2-D0E9-E604-25FC7FFFF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506993"/>
            <a:ext cx="9715051" cy="2657139"/>
          </a:xfrm>
        </p:spPr>
        <p:txBody>
          <a:bodyPr/>
          <a:lstStyle/>
          <a:p>
            <a:pPr marL="685800" indent="-457200">
              <a:buFont typeface="Arial" panose="020B0604020202020204" pitchFamily="34" charset="0"/>
              <a:buChar char="•"/>
            </a:pPr>
            <a:r>
              <a:rPr lang="pt-BR" dirty="0"/>
              <a:t>Inibidores de TNF-alfa, IL-6 e IL-1beta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pt-BR" b="1" dirty="0"/>
              <a:t>Estatinas:</a:t>
            </a:r>
            <a:r>
              <a:rPr lang="pt-BR" dirty="0"/>
              <a:t> </a:t>
            </a:r>
            <a:r>
              <a:rPr lang="pt-BR" dirty="0">
                <a:sym typeface="Symbol" panose="05050102010706020507" pitchFamily="18" charset="2"/>
              </a:rPr>
              <a:t> hepcidina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pt-BR" dirty="0">
                <a:sym typeface="Symbol" panose="05050102010706020507" pitchFamily="18" charset="2"/>
              </a:rPr>
              <a:t>Agentes estimulantes da </a:t>
            </a:r>
            <a:r>
              <a:rPr lang="pt-BR" b="1" dirty="0">
                <a:sym typeface="Symbol" panose="05050102010706020507" pitchFamily="18" charset="2"/>
              </a:rPr>
              <a:t>eritropoiese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pt-BR" b="1" dirty="0">
                <a:sym typeface="Symbol" panose="05050102010706020507" pitchFamily="18" charset="2"/>
              </a:rPr>
              <a:t>Transfusão </a:t>
            </a:r>
            <a:r>
              <a:rPr lang="pt-BR" dirty="0">
                <a:sym typeface="Symbol" panose="05050102010706020507" pitchFamily="18" charset="2"/>
              </a:rPr>
              <a:t>de eritrócitos</a:t>
            </a:r>
            <a:endParaRPr lang="pt-BR" dirty="0"/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F9B36C0A-A3E5-32B4-75F2-3E137AECB41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56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C5B8725-3486-FF68-A7D7-BBA43514D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1430" y="6510980"/>
            <a:ext cx="1954593" cy="21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67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C2034819-2C93-D727-8621-EC90F2A344D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57</a:t>
            </a:fld>
            <a:endParaRPr lang="pt-BR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D78811F4-9AD7-AC02-4352-1ADD455A8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8050" y="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pt-BR" dirty="0"/>
              <a:t>Vamos olhar em detalhes os pacientes no início do estudo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BEBF792-CE13-7C44-B86A-E4D515E403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1270B53-123E-02D0-AC18-854EFE66C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6964"/>
            <a:ext cx="12192000" cy="452938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1F81CBA-2158-EF43-6FAF-09CD7254C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3373" y="5917612"/>
            <a:ext cx="2376487" cy="17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38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F3716F02-A74B-4A7F-0475-1E03742651A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58</a:t>
            </a:fld>
            <a:endParaRPr lang="pt-BR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962B5FA4-9F53-3151-6A29-68A11DB1E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831" y="136525"/>
            <a:ext cx="10515600" cy="1325563"/>
          </a:xfrm>
        </p:spPr>
        <p:txBody>
          <a:bodyPr/>
          <a:lstStyle/>
          <a:p>
            <a:r>
              <a:rPr lang="pt-BR" dirty="0"/>
              <a:t>Vitamina C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5668885-A5E7-6E49-6FD6-3CB0F6C023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830" y="1462088"/>
            <a:ext cx="11662735" cy="4180800"/>
          </a:xfrm>
        </p:spPr>
        <p:txBody>
          <a:bodyPr/>
          <a:lstStyle/>
          <a:p>
            <a:pPr marL="685800" indent="-457200">
              <a:buFont typeface="Wingdings" panose="05000000000000000000" pitchFamily="2" charset="2"/>
              <a:buChar char="ü"/>
            </a:pPr>
            <a:r>
              <a:rPr lang="pt-BR" b="1" dirty="0">
                <a:sym typeface="Symbol" panose="05050102010706020507" pitchFamily="18" charset="2"/>
              </a:rPr>
              <a:t> </a:t>
            </a:r>
            <a:r>
              <a:rPr lang="pt-BR" b="1" dirty="0"/>
              <a:t>Hepcidina</a:t>
            </a:r>
          </a:p>
          <a:p>
            <a:pPr marL="685800" indent="-457200">
              <a:buFont typeface="Wingdings" panose="05000000000000000000" pitchFamily="2" charset="2"/>
              <a:buChar char="ü"/>
            </a:pPr>
            <a:r>
              <a:rPr lang="pt-BR" b="1" dirty="0">
                <a:sym typeface="Symbol" panose="05050102010706020507" pitchFamily="18" charset="2"/>
              </a:rPr>
              <a:t> </a:t>
            </a:r>
            <a:r>
              <a:rPr lang="pt-BR" b="1" dirty="0" err="1">
                <a:sym typeface="Symbol" panose="05050102010706020507" pitchFamily="18" charset="2"/>
              </a:rPr>
              <a:t>PCRus</a:t>
            </a:r>
            <a:r>
              <a:rPr lang="pt-BR" b="1" dirty="0"/>
              <a:t> </a:t>
            </a:r>
          </a:p>
          <a:p>
            <a:pPr marL="685800" indent="-457200">
              <a:buFont typeface="Wingdings" panose="05000000000000000000" pitchFamily="2" charset="2"/>
              <a:buChar char="ü"/>
            </a:pPr>
            <a:r>
              <a:rPr lang="pt-BR" dirty="0">
                <a:sym typeface="Symbol" panose="05050102010706020507" pitchFamily="18" charset="2"/>
              </a:rPr>
              <a:t> receptor </a:t>
            </a:r>
            <a:r>
              <a:rPr lang="pt-BR" b="1" dirty="0">
                <a:sym typeface="Symbol" panose="05050102010706020507" pitchFamily="18" charset="2"/>
              </a:rPr>
              <a:t>Eritropoietina</a:t>
            </a:r>
          </a:p>
          <a:p>
            <a:pPr marL="685800" indent="-457200">
              <a:buFont typeface="Wingdings" panose="05000000000000000000" pitchFamily="2" charset="2"/>
              <a:buChar char="ü"/>
            </a:pPr>
            <a:r>
              <a:rPr lang="pt-BR" dirty="0"/>
              <a:t>Facilita </a:t>
            </a:r>
            <a:r>
              <a:rPr lang="pt-BR" b="1" dirty="0"/>
              <a:t>absorção do ferro</a:t>
            </a:r>
          </a:p>
          <a:p>
            <a:pPr marL="685800" indent="-457200">
              <a:buFont typeface="Wingdings" panose="05000000000000000000" pitchFamily="2" charset="2"/>
              <a:buChar char="ü"/>
            </a:pPr>
            <a:r>
              <a:rPr lang="pt-BR" dirty="0"/>
              <a:t>Ação </a:t>
            </a:r>
            <a:r>
              <a:rPr lang="pt-BR" b="1" dirty="0"/>
              <a:t>antioxidante</a:t>
            </a:r>
            <a:r>
              <a:rPr lang="pt-BR" dirty="0"/>
              <a:t> – protege </a:t>
            </a:r>
            <a:r>
              <a:rPr lang="pt-BR" dirty="0" err="1"/>
              <a:t>hemáceas</a:t>
            </a:r>
            <a:r>
              <a:rPr lang="pt-BR" dirty="0"/>
              <a:t> da destruição</a:t>
            </a:r>
          </a:p>
          <a:p>
            <a:pPr marL="685800" indent="-457200">
              <a:buFont typeface="Wingdings" panose="05000000000000000000" pitchFamily="2" charset="2"/>
              <a:buChar char="ü"/>
            </a:pPr>
            <a:r>
              <a:rPr lang="pt-BR" dirty="0">
                <a:sym typeface="Symbol" panose="05050102010706020507" pitchFamily="18" charset="2"/>
              </a:rPr>
              <a:t>Cofator da </a:t>
            </a:r>
            <a:r>
              <a:rPr lang="pt-BR" dirty="0" err="1">
                <a:sym typeface="Symbol" panose="05050102010706020507" pitchFamily="18" charset="2"/>
              </a:rPr>
              <a:t>asparagil</a:t>
            </a:r>
            <a:r>
              <a:rPr lang="pt-BR" dirty="0">
                <a:sym typeface="Symbol" panose="05050102010706020507" pitchFamily="18" charset="2"/>
              </a:rPr>
              <a:t> e </a:t>
            </a:r>
            <a:r>
              <a:rPr lang="pt-BR" dirty="0" err="1">
                <a:sym typeface="Symbol" panose="05050102010706020507" pitchFamily="18" charset="2"/>
              </a:rPr>
              <a:t>prolil-hidroxilases</a:t>
            </a:r>
            <a:endParaRPr lang="pt-BR" dirty="0">
              <a:sym typeface="Symbol" panose="05050102010706020507" pitchFamily="18" charset="2"/>
            </a:endParaRPr>
          </a:p>
          <a:p>
            <a:pPr marL="685800" indent="-457200">
              <a:buFont typeface="Wingdings" panose="05000000000000000000" pitchFamily="2" charset="2"/>
              <a:buChar char="ü"/>
            </a:pPr>
            <a:r>
              <a:rPr lang="pt-BR" dirty="0">
                <a:sym typeface="Symbol" panose="05050102010706020507" pitchFamily="18" charset="2"/>
              </a:rPr>
              <a:t>	</a:t>
            </a:r>
            <a:r>
              <a:rPr lang="pt-BR" sz="2800" i="1" dirty="0">
                <a:sym typeface="Symbol" panose="05050102010706020507" pitchFamily="18" charset="2"/>
              </a:rPr>
              <a:t>fazem </a:t>
            </a:r>
            <a:r>
              <a:rPr lang="pt-BR" sz="2800" i="1" dirty="0" err="1">
                <a:sym typeface="Symbol" panose="05050102010706020507" pitchFamily="18" charset="2"/>
              </a:rPr>
              <a:t>downregulation</a:t>
            </a:r>
            <a:r>
              <a:rPr lang="pt-BR" sz="2800" i="1" dirty="0">
                <a:sym typeface="Symbol" panose="05050102010706020507" pitchFamily="18" charset="2"/>
              </a:rPr>
              <a:t> do HIF-1alfa</a:t>
            </a:r>
            <a:endParaRPr lang="pt-BR" i="1" dirty="0">
              <a:sym typeface="Symbol" panose="05050102010706020507" pitchFamily="18" charset="2"/>
            </a:endParaRPr>
          </a:p>
          <a:p>
            <a:pPr marL="685800" indent="-457200">
              <a:buFont typeface="Wingdings" panose="05000000000000000000" pitchFamily="2" charset="2"/>
              <a:buChar char="ü"/>
            </a:pPr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FFD1734-C825-043B-04DC-BD7FF2675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7558" y="5789626"/>
            <a:ext cx="2027749" cy="21837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D2BE4E6-EB3E-3BD2-1AD3-C1C1806BD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7557" y="5439676"/>
            <a:ext cx="2027749" cy="25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3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C69B5228-C073-1051-3FF2-E844204D541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6</a:t>
            </a:fld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B95C66D-6555-AE01-3A2F-AF6D594D9C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4F3F8FC-C166-D41A-61E2-374CA66E3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436" y="0"/>
            <a:ext cx="8439128" cy="622643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10960D0-1421-BE56-C7B9-D6158DBFB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6355" y="6369778"/>
            <a:ext cx="6043669" cy="246194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67236C64-B2C7-2BBE-5DF4-F24C57BE4336}"/>
              </a:ext>
            </a:extLst>
          </p:cNvPr>
          <p:cNvSpPr txBox="1"/>
          <p:nvPr/>
        </p:nvSpPr>
        <p:spPr>
          <a:xfrm>
            <a:off x="298005" y="186430"/>
            <a:ext cx="3001382" cy="46166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Anemia/Hipoxia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9E4E8F6-F6AA-7632-CDB4-D21774060D48}"/>
              </a:ext>
            </a:extLst>
          </p:cNvPr>
          <p:cNvSpPr txBox="1"/>
          <p:nvPr/>
        </p:nvSpPr>
        <p:spPr>
          <a:xfrm>
            <a:off x="3399417" y="-9491"/>
            <a:ext cx="2133599" cy="46166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Inflamação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2E466B36-DEEC-BB4F-AE57-85049417991C}"/>
              </a:ext>
            </a:extLst>
          </p:cNvPr>
          <p:cNvSpPr/>
          <p:nvPr/>
        </p:nvSpPr>
        <p:spPr>
          <a:xfrm>
            <a:off x="2444318" y="938559"/>
            <a:ext cx="623944" cy="432986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/>
              <a:t>-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8E57868B-0EFF-471A-2649-BA68A18CEE7C}"/>
              </a:ext>
            </a:extLst>
          </p:cNvPr>
          <p:cNvSpPr/>
          <p:nvPr/>
        </p:nvSpPr>
        <p:spPr>
          <a:xfrm>
            <a:off x="3917638" y="682240"/>
            <a:ext cx="623944" cy="461665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+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C1B12D59-80ED-76D0-AFFC-BD709A335F54}"/>
              </a:ext>
            </a:extLst>
          </p:cNvPr>
          <p:cNvSpPr txBox="1"/>
          <p:nvPr/>
        </p:nvSpPr>
        <p:spPr>
          <a:xfrm>
            <a:off x="3068262" y="1226139"/>
            <a:ext cx="1413968" cy="40011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Hepcidina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02B87F36-F481-9D51-2977-A9514057FA7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9211" y="3040096"/>
            <a:ext cx="667707" cy="411753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08AF69A6-9A01-FB58-F1A8-0884A430C6E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9211" y="3572473"/>
            <a:ext cx="667707" cy="411753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07A6DA33-DC00-5E1A-5992-BF5CA2D8EFA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3873" y="3379964"/>
            <a:ext cx="667709" cy="411754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4CA135B2-AD94-FA23-FA31-8D1A733B377D}"/>
              </a:ext>
            </a:extLst>
          </p:cNvPr>
          <p:cNvSpPr txBox="1"/>
          <p:nvPr/>
        </p:nvSpPr>
        <p:spPr>
          <a:xfrm>
            <a:off x="4482230" y="2000167"/>
            <a:ext cx="29538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>
                    <a:lumMod val="50000"/>
                  </a:schemeClr>
                </a:solidFill>
              </a:rPr>
              <a:t>@gabrieldecarvalho_professor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B980960-6AB7-129D-A718-1B4D498EAF4C}"/>
              </a:ext>
            </a:extLst>
          </p:cNvPr>
          <p:cNvSpPr txBox="1"/>
          <p:nvPr/>
        </p:nvSpPr>
        <p:spPr>
          <a:xfrm>
            <a:off x="1925378" y="1964058"/>
            <a:ext cx="2133599" cy="461665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tx1"/>
                </a:solidFill>
              </a:rPr>
              <a:t>Ferroportina</a:t>
            </a:r>
          </a:p>
        </p:txBody>
      </p:sp>
      <p:sp>
        <p:nvSpPr>
          <p:cNvPr id="5" name="Espaço Reservado para Texto 5">
            <a:extLst>
              <a:ext uri="{FF2B5EF4-FFF2-40B4-BE49-F238E27FC236}">
                <a16:creationId xmlns:a16="http://schemas.microsoft.com/office/drawing/2014/main" id="{44E153F9-C1F8-F049-832B-8A447779C291}"/>
              </a:ext>
            </a:extLst>
          </p:cNvPr>
          <p:cNvSpPr txBox="1">
            <a:spLocks/>
          </p:cNvSpPr>
          <p:nvPr/>
        </p:nvSpPr>
        <p:spPr>
          <a:xfrm>
            <a:off x="-122611" y="4969866"/>
            <a:ext cx="6400800" cy="1455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 sz="2400" b="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pt-BR" sz="1200" dirty="0">
                <a:solidFill>
                  <a:schemeClr val="tx1"/>
                </a:solidFill>
              </a:rPr>
              <a:t>@gabrieldecarvalho_professor</a:t>
            </a:r>
          </a:p>
          <a:p>
            <a:r>
              <a:rPr lang="pt-BR" sz="1200" dirty="0">
                <a:solidFill>
                  <a:schemeClr val="tx1"/>
                </a:solidFill>
              </a:rPr>
              <a:t>@fsa_saudeavancada</a:t>
            </a:r>
          </a:p>
        </p:txBody>
      </p:sp>
    </p:spTree>
    <p:extLst>
      <p:ext uri="{BB962C8B-B14F-4D97-AF65-F5344CB8AC3E}">
        <p14:creationId xmlns:p14="http://schemas.microsoft.com/office/powerpoint/2010/main" val="427457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3" grpId="0" animBg="1"/>
      <p:bldP spid="14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DC30F16B-44DF-497D-95DF-45DF5A4B559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43E63-AA96-5A48-AAD1-E69AB532A01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B30417D-6E9C-4958-9ACC-ED53F3275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680" y="15627"/>
            <a:ext cx="7468780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2D6D922-56DE-4677-B241-823FEC5C22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6200" y="6669360"/>
            <a:ext cx="2947976" cy="142875"/>
          </a:xfrm>
          <a:prstGeom prst="rect">
            <a:avLst/>
          </a:prstGeom>
        </p:spPr>
      </p:pic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91A7429C-1A73-13AE-F8C2-85EF5FBD07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4145424"/>
              </p:ext>
            </p:extLst>
          </p:nvPr>
        </p:nvGraphicFramePr>
        <p:xfrm>
          <a:off x="7444100" y="41935"/>
          <a:ext cx="4583832" cy="62419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CaixaDeTexto 1">
            <a:extLst>
              <a:ext uri="{FF2B5EF4-FFF2-40B4-BE49-F238E27FC236}">
                <a16:creationId xmlns:a16="http://schemas.microsoft.com/office/drawing/2014/main" id="{2B67D6B0-52A6-91D9-9BFA-B5BB979452F6}"/>
              </a:ext>
            </a:extLst>
          </p:cNvPr>
          <p:cNvSpPr txBox="1"/>
          <p:nvPr/>
        </p:nvSpPr>
        <p:spPr>
          <a:xfrm>
            <a:off x="3647728" y="2924944"/>
            <a:ext cx="35872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400" dirty="0">
                <a:solidFill>
                  <a:schemeClr val="bg1">
                    <a:lumMod val="75000"/>
                  </a:schemeClr>
                </a:solidFill>
              </a:rPr>
              <a:t>@fsa_saudeavancada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825328D-02E3-E5B0-5343-8B4BDB03F241}"/>
              </a:ext>
            </a:extLst>
          </p:cNvPr>
          <p:cNvSpPr txBox="1"/>
          <p:nvPr/>
        </p:nvSpPr>
        <p:spPr>
          <a:xfrm>
            <a:off x="6225313" y="4591508"/>
            <a:ext cx="2953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@gabrieldecarvalho_professor</a:t>
            </a:r>
          </a:p>
        </p:txBody>
      </p:sp>
    </p:spTree>
    <p:extLst>
      <p:ext uri="{BB962C8B-B14F-4D97-AF65-F5344CB8AC3E}">
        <p14:creationId xmlns:p14="http://schemas.microsoft.com/office/powerpoint/2010/main" val="61062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0D186E9-F010-41F0-9140-E7903619EF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graphicEl>
                                              <a:dgm id="{50D186E9-F010-41F0-9140-E7903619EF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graphicEl>
                                              <a:dgm id="{50D186E9-F010-41F0-9140-E7903619EF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graphicEl>
                                              <a:dgm id="{50D186E9-F010-41F0-9140-E7903619EF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7472D1A-5100-4AE2-A8E2-FCB0A8D7E4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graphicEl>
                                              <a:dgm id="{B7472D1A-5100-4AE2-A8E2-FCB0A8D7E4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graphicEl>
                                              <a:dgm id="{B7472D1A-5100-4AE2-A8E2-FCB0A8D7E4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graphicEl>
                                              <a:dgm id="{B7472D1A-5100-4AE2-A8E2-FCB0A8D7E4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3365AC7-C9B1-40D4-AC7A-1ADD433181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graphicEl>
                                              <a:dgm id="{B3365AC7-C9B1-40D4-AC7A-1ADD433181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graphicEl>
                                              <a:dgm id="{B3365AC7-C9B1-40D4-AC7A-1ADD433181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graphicEl>
                                              <a:dgm id="{B3365AC7-C9B1-40D4-AC7A-1ADD433181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6691080-7641-4EA7-947C-9275B93CCD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graphicEl>
                                              <a:dgm id="{B6691080-7641-4EA7-947C-9275B93CCD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graphicEl>
                                              <a:dgm id="{B6691080-7641-4EA7-947C-9275B93CCD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graphicEl>
                                              <a:dgm id="{B6691080-7641-4EA7-947C-9275B93CCD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F6857D9-555D-4566-8CD0-0AD39F542A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graphicEl>
                                              <a:dgm id="{1F6857D9-555D-4566-8CD0-0AD39F542A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graphicEl>
                                              <a:dgm id="{1F6857D9-555D-4566-8CD0-0AD39F542A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graphicEl>
                                              <a:dgm id="{1F6857D9-555D-4566-8CD0-0AD39F542A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678ED4F-3D44-4260-A83B-A0A3D2D1AB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graphicEl>
                                              <a:dgm id="{D678ED4F-3D44-4260-A83B-A0A3D2D1AB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graphicEl>
                                              <a:dgm id="{D678ED4F-3D44-4260-A83B-A0A3D2D1AB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graphicEl>
                                              <a:dgm id="{D678ED4F-3D44-4260-A83B-A0A3D2D1AB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C41D3DF-0C06-4E6C-B388-A3528C164C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>
                                            <p:graphicEl>
                                              <a:dgm id="{BC41D3DF-0C06-4E6C-B388-A3528C164C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graphicEl>
                                              <a:dgm id="{BC41D3DF-0C06-4E6C-B388-A3528C164C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graphicEl>
                                              <a:dgm id="{BC41D3DF-0C06-4E6C-B388-A3528C164C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F8E8B1A-2748-499A-8E4E-C83776EEE7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>
                                            <p:graphicEl>
                                              <a:dgm id="{BF8E8B1A-2748-499A-8E4E-C83776EEE7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graphicEl>
                                              <a:dgm id="{BF8E8B1A-2748-499A-8E4E-C83776EEE7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>
                                            <p:graphicEl>
                                              <a:dgm id="{BF8E8B1A-2748-499A-8E4E-C83776EEE7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F3174CC-8CCF-4AE3-82C7-B2B5BFB83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>
                                            <p:graphicEl>
                                              <a:dgm id="{3F3174CC-8CCF-4AE3-82C7-B2B5BFB83F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graphicEl>
                                              <a:dgm id="{3F3174CC-8CCF-4AE3-82C7-B2B5BFB83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graphicEl>
                                              <a:dgm id="{3F3174CC-8CCF-4AE3-82C7-B2B5BFB83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0F6B595-EAB7-46A3-9260-21609728B5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">
                                            <p:graphicEl>
                                              <a:dgm id="{30F6B595-EAB7-46A3-9260-21609728B5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>
                                            <p:graphicEl>
                                              <a:dgm id="{30F6B595-EAB7-46A3-9260-21609728B5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graphicEl>
                                              <a:dgm id="{30F6B595-EAB7-46A3-9260-21609728B5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47BE524-6F52-49B9-A835-80A28103ED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">
                                            <p:graphicEl>
                                              <a:dgm id="{847BE524-6F52-49B9-A835-80A28103ED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>
                                            <p:graphicEl>
                                              <a:dgm id="{847BE524-6F52-49B9-A835-80A28103ED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>
                                            <p:graphicEl>
                                              <a:dgm id="{847BE524-6F52-49B9-A835-80A28103ED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90BC63E-DD08-4D93-A56A-DCF98C08C6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">
                                            <p:graphicEl>
                                              <a:dgm id="{690BC63E-DD08-4D93-A56A-DCF98C08C6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">
                                            <p:graphicEl>
                                              <a:dgm id="{690BC63E-DD08-4D93-A56A-DCF98C08C6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">
                                            <p:graphicEl>
                                              <a:dgm id="{690BC63E-DD08-4D93-A56A-DCF98C08C6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86E62A1-EDF7-42F0-BC16-7B9E4CE935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">
                                            <p:graphicEl>
                                              <a:dgm id="{586E62A1-EDF7-42F0-BC16-7B9E4CE935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">
                                            <p:graphicEl>
                                              <a:dgm id="{586E62A1-EDF7-42F0-BC16-7B9E4CE935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">
                                            <p:graphicEl>
                                              <a:dgm id="{586E62A1-EDF7-42F0-BC16-7B9E4CE935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53CA835-8078-F85C-B489-68A71CD1F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76" y="0"/>
            <a:ext cx="7927918" cy="6858000"/>
          </a:xfrm>
          <a:prstGeom prst="rect">
            <a:avLst/>
          </a:prstGeom>
        </p:spPr>
      </p:pic>
      <p:grpSp>
        <p:nvGrpSpPr>
          <p:cNvPr id="28" name="Agrupar 27">
            <a:extLst>
              <a:ext uri="{FF2B5EF4-FFF2-40B4-BE49-F238E27FC236}">
                <a16:creationId xmlns:a16="http://schemas.microsoft.com/office/drawing/2014/main" id="{5CEC3F9B-075C-757F-D946-5AE7D3A17B5B}"/>
              </a:ext>
            </a:extLst>
          </p:cNvPr>
          <p:cNvGrpSpPr/>
          <p:nvPr/>
        </p:nvGrpSpPr>
        <p:grpSpPr>
          <a:xfrm>
            <a:off x="3144159" y="0"/>
            <a:ext cx="7653220" cy="6858000"/>
            <a:chOff x="3144159" y="0"/>
            <a:chExt cx="7653220" cy="6858000"/>
          </a:xfrm>
        </p:grpSpPr>
        <p:pic>
          <p:nvPicPr>
            <p:cNvPr id="25" name="Imagem 24">
              <a:extLst>
                <a:ext uri="{FF2B5EF4-FFF2-40B4-BE49-F238E27FC236}">
                  <a16:creationId xmlns:a16="http://schemas.microsoft.com/office/drawing/2014/main" id="{7625F762-4C9A-BBA7-0F02-1D2C0E41D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44159" y="0"/>
              <a:ext cx="5903681" cy="68580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Imagem 26">
              <a:extLst>
                <a:ext uri="{FF2B5EF4-FFF2-40B4-BE49-F238E27FC236}">
                  <a16:creationId xmlns:a16="http://schemas.microsoft.com/office/drawing/2014/main" id="{6DC11F66-D629-ABCB-B192-3655917F5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79441" y="3023823"/>
              <a:ext cx="2017938" cy="81035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F871A933-0652-27D9-5438-DA95A71DBEA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9034426" y="6329531"/>
            <a:ext cx="2804160" cy="3429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871E6C9-6387-1D1B-BBE7-71432A46D1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0879" y="6413575"/>
            <a:ext cx="2476500" cy="2667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47337B3-D325-0EB4-74F8-2312576765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8321" y="88751"/>
            <a:ext cx="7691717" cy="49813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3" name="Agrupar 22">
            <a:extLst>
              <a:ext uri="{FF2B5EF4-FFF2-40B4-BE49-F238E27FC236}">
                <a16:creationId xmlns:a16="http://schemas.microsoft.com/office/drawing/2014/main" id="{D934A09D-9CAE-FA94-7A10-6D719B8193AE}"/>
              </a:ext>
            </a:extLst>
          </p:cNvPr>
          <p:cNvGrpSpPr/>
          <p:nvPr/>
        </p:nvGrpSpPr>
        <p:grpSpPr>
          <a:xfrm>
            <a:off x="-1" y="185569"/>
            <a:ext cx="11134166" cy="6535271"/>
            <a:chOff x="-1" y="185569"/>
            <a:chExt cx="11134166" cy="6535271"/>
          </a:xfrm>
        </p:grpSpPr>
        <p:grpSp>
          <p:nvGrpSpPr>
            <p:cNvPr id="18" name="Agrupar 17">
              <a:extLst>
                <a:ext uri="{FF2B5EF4-FFF2-40B4-BE49-F238E27FC236}">
                  <a16:creationId xmlns:a16="http://schemas.microsoft.com/office/drawing/2014/main" id="{C9FB0D00-5DF6-3A3B-A424-A6F8B8A1E718}"/>
                </a:ext>
              </a:extLst>
            </p:cNvPr>
            <p:cNvGrpSpPr/>
            <p:nvPr/>
          </p:nvGrpSpPr>
          <p:grpSpPr>
            <a:xfrm>
              <a:off x="851523" y="185569"/>
              <a:ext cx="10282642" cy="6535271"/>
              <a:chOff x="991372" y="0"/>
              <a:chExt cx="10761561" cy="685800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pic>
            <p:nvPicPr>
              <p:cNvPr id="12" name="Imagem 11">
                <a:extLst>
                  <a:ext uri="{FF2B5EF4-FFF2-40B4-BE49-F238E27FC236}">
                    <a16:creationId xmlns:a16="http://schemas.microsoft.com/office/drawing/2014/main" id="{5978F28D-0618-8D0A-6C20-62579D162E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91372" y="0"/>
                <a:ext cx="7786868" cy="6858000"/>
              </a:xfrm>
              <a:prstGeom prst="rect">
                <a:avLst/>
              </a:prstGeom>
            </p:spPr>
          </p:pic>
          <p:pic>
            <p:nvPicPr>
              <p:cNvPr id="14" name="Imagem 13">
                <a:extLst>
                  <a:ext uri="{FF2B5EF4-FFF2-40B4-BE49-F238E27FC236}">
                    <a16:creationId xmlns:a16="http://schemas.microsoft.com/office/drawing/2014/main" id="{3B773DB0-0B73-F3D4-1334-444002AECC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304883" y="1544139"/>
                <a:ext cx="3448050" cy="3962400"/>
              </a:xfrm>
              <a:prstGeom prst="rect">
                <a:avLst/>
              </a:prstGeom>
            </p:spPr>
          </p:pic>
        </p:grpSp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id="{58BABD57-5372-0489-B890-B6B95EDE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1" y="1441525"/>
              <a:ext cx="1681795" cy="672718"/>
            </a:xfrm>
            <a:prstGeom prst="rect">
              <a:avLst/>
            </a:prstGeom>
          </p:spPr>
        </p:pic>
      </p:grp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B34E4598-B61D-3C5B-1486-ECE4BFED2C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1454569"/>
              </p:ext>
            </p:extLst>
          </p:nvPr>
        </p:nvGraphicFramePr>
        <p:xfrm>
          <a:off x="6130644" y="409687"/>
          <a:ext cx="5807563" cy="58270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:a16="http://schemas.microsoft.com/office/drawing/2014/main" id="{9BF088B0-8A2A-768B-EB91-BF63ED17371D}"/>
              </a:ext>
            </a:extLst>
          </p:cNvPr>
          <p:cNvSpPr txBox="1"/>
          <p:nvPr/>
        </p:nvSpPr>
        <p:spPr>
          <a:xfrm>
            <a:off x="5360426" y="6442727"/>
            <a:ext cx="2953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@gabrieldecarvalho_professor</a:t>
            </a:r>
          </a:p>
        </p:txBody>
      </p:sp>
    </p:spTree>
    <p:extLst>
      <p:ext uri="{BB962C8B-B14F-4D97-AF65-F5344CB8AC3E}">
        <p14:creationId xmlns:p14="http://schemas.microsoft.com/office/powerpoint/2010/main" val="64127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9AE60B39-B90D-FEA5-EABA-7508124BD13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/>
          </a:p>
        </p:txBody>
      </p:sp>
      <p:sp>
        <p:nvSpPr>
          <p:cNvPr id="10" name="Título 9">
            <a:extLst>
              <a:ext uri="{FF2B5EF4-FFF2-40B4-BE49-F238E27FC236}">
                <a16:creationId xmlns:a16="http://schemas.microsoft.com/office/drawing/2014/main" id="{15C68AF4-683E-C41E-0FB3-2A754F5E8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E70B1120-8949-255A-87E6-22E252B023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01B3BF6A-5847-D59D-F6B7-950877B6C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5363"/>
            <a:ext cx="12192000" cy="536363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2DBABB6E-D306-897D-E69E-F3CA219DE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8993" y="5836097"/>
            <a:ext cx="2930490" cy="18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74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2235</TotalTime>
  <Words>1326</Words>
  <Application>Microsoft Office PowerPoint</Application>
  <PresentationFormat>Widescreen</PresentationFormat>
  <Paragraphs>359</Paragraphs>
  <Slides>58</Slides>
  <Notes>13</Notes>
  <HiddenSlides>4</HiddenSlides>
  <MMClips>1</MMClips>
  <ScaleCrop>false</ScaleCrop>
  <HeadingPairs>
    <vt:vector size="6" baseType="variant">
      <vt:variant>
        <vt:lpstr>Fontes usadas</vt:lpstr>
      </vt:variant>
      <vt:variant>
        <vt:i4>15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58</vt:i4>
      </vt:variant>
    </vt:vector>
  </HeadingPairs>
  <TitlesOfParts>
    <vt:vector size="75" baseType="lpstr">
      <vt:lpstr>Open Sans</vt:lpstr>
      <vt:lpstr>Wingdings</vt:lpstr>
      <vt:lpstr>DIN Next LT Pro Heavy</vt:lpstr>
      <vt:lpstr>Arial</vt:lpstr>
      <vt:lpstr>Aptos Display</vt:lpstr>
      <vt:lpstr>DINNextRoundedLTW01-Regular</vt:lpstr>
      <vt:lpstr>Aptos</vt:lpstr>
      <vt:lpstr>DIN Next LT Pro Bold</vt:lpstr>
      <vt:lpstr>Symbol</vt:lpstr>
      <vt:lpstr>DIN Next LT Pro</vt:lpstr>
      <vt:lpstr>Roboto</vt:lpstr>
      <vt:lpstr>Tahoma</vt:lpstr>
      <vt:lpstr>Montserrat</vt:lpstr>
      <vt:lpstr>DIN Next LT Pro Light</vt:lpstr>
      <vt:lpstr>Calibri</vt:lpstr>
      <vt:lpstr>Tema do Office</vt:lpstr>
      <vt:lpstr>1_Tema do Office</vt:lpstr>
      <vt:lpstr>Apresentação do PowerPoint</vt:lpstr>
      <vt:lpstr>Apresentação do PowerPoint</vt:lpstr>
      <vt:lpstr>Origem / Mecanismos Diagnóstico Tratamentos nutricionais</vt:lpstr>
      <vt:lpstr>Doenças onde anemia da infamação é comum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Anemia ferropênica vs. anemia da inflamação</vt:lpstr>
      <vt:lpstr>Apresentação do PowerPoint</vt:lpstr>
      <vt:lpstr>Com números...</vt:lpstr>
      <vt:lpstr>Em paciente inflamados ( PCRus &gt;5mg/L ou &gt; 0,5 mg/dL )</vt:lpstr>
      <vt:lpstr>Ou seja, um paciente</vt:lpstr>
      <vt:lpstr>E se eu suplementei errado?</vt:lpstr>
      <vt:lpstr>Pensando o tratamento</vt:lpstr>
      <vt:lpstr>Fatores associados a resistência / má resposta a eritropoietina</vt:lpstr>
      <vt:lpstr>Fatores que ajudam a agravar a  anemia da inflamação</vt:lpstr>
      <vt:lpstr>Efeito dos hormônios</vt:lpstr>
      <vt:lpstr>Administração de testosterona</vt:lpstr>
      <vt:lpstr>Tratamento da anemia inflamatória</vt:lpstr>
      <vt:lpstr>i.e: tratar a inflamação</vt:lpstr>
      <vt:lpstr>O que desencadeia a inflamação?</vt:lpstr>
      <vt:lpstr>Apresentação do PowerPoint</vt:lpstr>
      <vt:lpstr>Apresentação do PowerPoint</vt:lpstr>
      <vt:lpstr>Os gatilhos da inflamação</vt:lpstr>
      <vt:lpstr>Papel da deficiência de Vitamina D no tratamento da anemia da doença crônica</vt:lpstr>
      <vt:lpstr>Estudo</vt:lpstr>
      <vt:lpstr>Apresentação do PowerPoint</vt:lpstr>
      <vt:lpstr>Apresentação do PowerPoint</vt:lpstr>
      <vt:lpstr>Apresentação do PowerPoint</vt:lpstr>
      <vt:lpstr>Correlação da Vitamina D e outros exames, pré e pós tratamento</vt:lpstr>
      <vt:lpstr>Vitamina C</vt:lpstr>
      <vt:lpstr>Sulforafano atenua a liberação de hepcidina estimulada por LPS</vt:lpstr>
      <vt:lpstr>Apresentação do PowerPoint</vt:lpstr>
      <vt:lpstr>Efeito da curcumina em marcadores inflamatórios e perfil do ferro em mulheres</vt:lpstr>
      <vt:lpstr>Estudo</vt:lpstr>
      <vt:lpstr>Resultados</vt:lpstr>
      <vt:lpstr>Ômega 3</vt:lpstr>
      <vt:lpstr>“Ômega 3, 1800mg/dia, não teve efeitos na anemia, mas reduziu inflamação sistêmica”</vt:lpstr>
      <vt:lpstr>Resultados</vt:lpstr>
      <vt:lpstr>Prebióticos, probióticos e pós bióticos no tratamento da anemia quem sabe no futuro...</vt:lpstr>
      <vt:lpstr>Lactoferrina vs Ferro endovenoso</vt:lpstr>
      <vt:lpstr>Estudo</vt:lpstr>
      <vt:lpstr>Hemoglobina de ambos grupos durante o estudo</vt:lpstr>
      <vt:lpstr>Resultados após a intervenção</vt:lpstr>
      <vt:lpstr>Apresentação do PowerPoint</vt:lpstr>
      <vt:lpstr>Conclusões – tratamentos para anemia da inflamação:</vt:lpstr>
      <vt:lpstr>Apresentação do PowerPoint</vt:lpstr>
      <vt:lpstr>Houve correlação positiva entre o Índice Inflamatório da dieta e a incidência de anemia</vt:lpstr>
      <vt:lpstr>Apresentação do PowerPoint</vt:lpstr>
      <vt:lpstr>Apresentação do PowerPoint</vt:lpstr>
      <vt:lpstr>Exames para definir definir se o paciente precisa de ferro ou não.</vt:lpstr>
      <vt:lpstr>Tratamentos farmacológicos</vt:lpstr>
      <vt:lpstr>Vamos olhar em detalhes os pacientes no início do estudo</vt:lpstr>
      <vt:lpstr>Vitamina 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Luan Martins</dc:creator>
  <cp:lastModifiedBy>Gabriel de Carvalho</cp:lastModifiedBy>
  <cp:revision>53</cp:revision>
  <dcterms:created xsi:type="dcterms:W3CDTF">2024-01-15T18:35:49Z</dcterms:created>
  <dcterms:modified xsi:type="dcterms:W3CDTF">2024-07-26T18:00:08Z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D3918D98804B4128851E4F3E7EA7F204_13</vt:lpwstr>
  </property>
  <property fmtid="{D5CDD505-2E9C-101B-9397-08002B2CF9AE}" pid="3" name="KSOProductBuildVer">
    <vt:lpwstr>1033-12.2.0.13412</vt:lpwstr>
  </property>
</Properties>
</file>