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75" r:id="rId5"/>
    <p:sldMasterId id="2147483687" r:id="rId6"/>
    <p:sldMasterId id="2147483701" r:id="rId7"/>
    <p:sldMasterId id="2147483724" r:id="rId8"/>
    <p:sldMasterId id="2147483737" r:id="rId9"/>
    <p:sldMasterId id="2147483749" r:id="rId10"/>
    <p:sldMasterId id="2147483769" r:id="rId11"/>
    <p:sldMasterId id="2147483783" r:id="rId12"/>
  </p:sldMasterIdLst>
  <p:notesMasterIdLst>
    <p:notesMasterId r:id="rId102"/>
  </p:notesMasterIdLst>
  <p:sldIdLst>
    <p:sldId id="283" r:id="rId13"/>
    <p:sldId id="257" r:id="rId14"/>
    <p:sldId id="4509" r:id="rId15"/>
    <p:sldId id="5351" r:id="rId16"/>
    <p:sldId id="5364" r:id="rId17"/>
    <p:sldId id="270" r:id="rId18"/>
    <p:sldId id="5321" r:id="rId19"/>
    <p:sldId id="5322" r:id="rId20"/>
    <p:sldId id="5323" r:id="rId21"/>
    <p:sldId id="1547" r:id="rId22"/>
    <p:sldId id="5324" r:id="rId23"/>
    <p:sldId id="5329" r:id="rId24"/>
    <p:sldId id="5330" r:id="rId25"/>
    <p:sldId id="5360" r:id="rId26"/>
    <p:sldId id="5331" r:id="rId27"/>
    <p:sldId id="5332" r:id="rId28"/>
    <p:sldId id="5334" r:id="rId29"/>
    <p:sldId id="4957" r:id="rId30"/>
    <p:sldId id="5325" r:id="rId31"/>
    <p:sldId id="4352" r:id="rId32"/>
    <p:sldId id="5326" r:id="rId33"/>
    <p:sldId id="4988" r:id="rId34"/>
    <p:sldId id="5327" r:id="rId35"/>
    <p:sldId id="5328" r:id="rId36"/>
    <p:sldId id="5335" r:id="rId37"/>
    <p:sldId id="5337" r:id="rId38"/>
    <p:sldId id="5362" r:id="rId39"/>
    <p:sldId id="5338" r:id="rId40"/>
    <p:sldId id="4685" r:id="rId41"/>
    <p:sldId id="5301" r:id="rId42"/>
    <p:sldId id="4997" r:id="rId43"/>
    <p:sldId id="4999" r:id="rId44"/>
    <p:sldId id="5339" r:id="rId45"/>
    <p:sldId id="5320" r:id="rId46"/>
    <p:sldId id="5315" r:id="rId47"/>
    <p:sldId id="5316" r:id="rId48"/>
    <p:sldId id="5308" r:id="rId49"/>
    <p:sldId id="5349" r:id="rId50"/>
    <p:sldId id="5366" r:id="rId51"/>
    <p:sldId id="287" r:id="rId52"/>
    <p:sldId id="5341" r:id="rId53"/>
    <p:sldId id="5249" r:id="rId54"/>
    <p:sldId id="5369" r:id="rId55"/>
    <p:sldId id="5342" r:id="rId56"/>
    <p:sldId id="4275" r:id="rId57"/>
    <p:sldId id="4285" r:id="rId58"/>
    <p:sldId id="4443" r:id="rId59"/>
    <p:sldId id="5355" r:id="rId60"/>
    <p:sldId id="5343" r:id="rId61"/>
    <p:sldId id="4954" r:id="rId62"/>
    <p:sldId id="4595" r:id="rId63"/>
    <p:sldId id="5353" r:id="rId64"/>
    <p:sldId id="4461" r:id="rId65"/>
    <p:sldId id="407" r:id="rId66"/>
    <p:sldId id="1005" r:id="rId67"/>
    <p:sldId id="310" r:id="rId68"/>
    <p:sldId id="4862" r:id="rId69"/>
    <p:sldId id="4879" r:id="rId70"/>
    <p:sldId id="1011" r:id="rId71"/>
    <p:sldId id="4451" r:id="rId72"/>
    <p:sldId id="4511" r:id="rId73"/>
    <p:sldId id="4892" r:id="rId74"/>
    <p:sldId id="5352" r:id="rId75"/>
    <p:sldId id="5368" r:id="rId76"/>
    <p:sldId id="288" r:id="rId77"/>
    <p:sldId id="5345" r:id="rId78"/>
    <p:sldId id="356" r:id="rId79"/>
    <p:sldId id="4315" r:id="rId80"/>
    <p:sldId id="5296" r:id="rId81"/>
    <p:sldId id="4975" r:id="rId82"/>
    <p:sldId id="4127" r:id="rId83"/>
    <p:sldId id="4128" r:id="rId84"/>
    <p:sldId id="1546" r:id="rId85"/>
    <p:sldId id="4066" r:id="rId86"/>
    <p:sldId id="5357" r:id="rId87"/>
    <p:sldId id="4861" r:id="rId88"/>
    <p:sldId id="4878" r:id="rId89"/>
    <p:sldId id="3610" r:id="rId90"/>
    <p:sldId id="4888" r:id="rId91"/>
    <p:sldId id="4889" r:id="rId92"/>
    <p:sldId id="5346" r:id="rId93"/>
    <p:sldId id="615" r:id="rId94"/>
    <p:sldId id="3502" r:id="rId95"/>
    <p:sldId id="5347" r:id="rId96"/>
    <p:sldId id="3911" r:id="rId97"/>
    <p:sldId id="5356" r:id="rId98"/>
    <p:sldId id="5359" r:id="rId99"/>
    <p:sldId id="5361" r:id="rId100"/>
    <p:sldId id="279" r:id="rId101"/>
  </p:sldIdLst>
  <p:sldSz cx="12192000" cy="6858000"/>
  <p:notesSz cx="6858000" cy="9144000"/>
  <p:embeddedFontLst>
    <p:embeddedFont>
      <p:font typeface="Comic Sans MS" panose="030F0702030302020204" pitchFamily="66" charset="0"/>
      <p:regular r:id="rId103"/>
      <p:bold r:id="rId104"/>
      <p:italic r:id="rId105"/>
      <p:boldItalic r:id="rId106"/>
    </p:embeddedFont>
    <p:embeddedFont>
      <p:font typeface="DINNextRoundedLTW01-Regular" panose="020F0503020203050203" charset="0"/>
      <p:regular r:id="rId107"/>
    </p:embeddedFont>
    <p:embeddedFont>
      <p:font typeface="Montserrat SemiBold" panose="00000700000000000000" pitchFamily="2" charset="0"/>
      <p:regular r:id="rId108"/>
      <p:bold r:id="rId109"/>
      <p:italic r:id="rId110"/>
      <p:boldItalic r:id="rId111"/>
    </p:embeddedFont>
    <p:embeddedFont>
      <p:font typeface="Open Sans" panose="020B0606030504020204" pitchFamily="34" charset="0"/>
      <p:regular r:id="rId112"/>
      <p:bold r:id="rId113"/>
      <p:italic r:id="rId114"/>
      <p:boldItalic r:id="rId115"/>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ly Gill" initials="SG" lastIdx="7" clrIdx="0">
    <p:extLst>
      <p:ext uri="{19B8F6BF-5375-455C-9EA6-DF929625EA0E}">
        <p15:presenceInfo xmlns:p15="http://schemas.microsoft.com/office/powerpoint/2012/main" userId="e2d78e7b09b410c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600"/>
    <a:srgbClr val="FEFAE6"/>
    <a:srgbClr val="AC8300"/>
    <a:srgbClr val="991919"/>
    <a:srgbClr val="F8FCF6"/>
    <a:srgbClr val="FAECF8"/>
    <a:srgbClr val="78206E"/>
    <a:srgbClr val="FEF0FB"/>
    <a:srgbClr val="DEA900"/>
    <a:srgbClr val="C04F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00" autoAdjust="0"/>
    <p:restoredTop sz="76773" autoAdjust="0"/>
  </p:normalViewPr>
  <p:slideViewPr>
    <p:cSldViewPr snapToGrid="0">
      <p:cViewPr varScale="1">
        <p:scale>
          <a:sx n="79" d="100"/>
          <a:sy n="79" d="100"/>
        </p:scale>
        <p:origin x="672" y="60"/>
      </p:cViewPr>
      <p:guideLst/>
    </p:cSldViewPr>
  </p:slideViewPr>
  <p:outlineViewPr>
    <p:cViewPr>
      <p:scale>
        <a:sx n="33" d="100"/>
        <a:sy n="33" d="100"/>
      </p:scale>
      <p:origin x="0" y="-10592"/>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presProps" Target="presProps.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font" Target="fonts/font10.fntdata"/><Relationship Id="rId16" Type="http://schemas.openxmlformats.org/officeDocument/2006/relationships/slide" Target="slides/slide4.xml"/><Relationship Id="rId107" Type="http://schemas.openxmlformats.org/officeDocument/2006/relationships/font" Target="fonts/font5.fntdata"/><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font" Target="fonts/font11.fntdata"/><Relationship Id="rId118" Type="http://schemas.openxmlformats.org/officeDocument/2006/relationships/viewProps" Target="viewProps.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9.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font" Target="fonts/font1.fntdata"/><Relationship Id="rId108" Type="http://schemas.openxmlformats.org/officeDocument/2006/relationships/font" Target="fonts/font6.fntdata"/><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font" Target="fonts/font12.fntdata"/><Relationship Id="rId119"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font" Target="fonts/font7.fntdata"/><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font" Target="fonts/font2.fntdata"/><Relationship Id="rId120"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font" Target="fonts/font8.fntdata"/><Relationship Id="rId115" Type="http://schemas.openxmlformats.org/officeDocument/2006/relationships/font" Target="fonts/font13.fntdata"/><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font" Target="fonts/font3.fntdata"/><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customXml" Target="../customXml/item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commentAuthors" Target="commentAuthors.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font" Target="fonts/font9.fntdata"/><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2C2DC6-A9DF-8347-AF30-050CB418FCC0}" type="datetimeFigureOut">
              <a:rPr lang="pt-BR" smtClean="0"/>
              <a:t>20/06/2024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38BFEA-5463-7B43-A397-993DEB555D08}" type="slidenum">
              <a:rPr lang="pt-BR" smtClean="0"/>
              <a:t>‹#›</a:t>
            </a:fld>
            <a:endParaRPr lang="pt-BR"/>
          </a:p>
        </p:txBody>
      </p:sp>
    </p:spTree>
    <p:extLst>
      <p:ext uri="{BB962C8B-B14F-4D97-AF65-F5344CB8AC3E}">
        <p14:creationId xmlns:p14="http://schemas.microsoft.com/office/powerpoint/2010/main" val="3868985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cbi.nlm.nih.gov/pmc/about/copyright/"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i.org/10.1155/2019/212507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cbi.nlm.nih.gov/pmc/about/copyrigh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ncbi.nlm.nih.gov/pmc/about/copyright/"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creativecommons.org/licenses/by/4.0/"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cbi.nlm.nih.gov/pmc/about/copyrigh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ncbi.nlm.nih.gov/pmc/about/copyright/"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dx.doi.org/10.1155/2015/760689"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creativecommons.org/licenses/by/4.0/" TargetMode="External"/><Relationship Id="rId4" Type="http://schemas.openxmlformats.org/officeDocument/2006/relationships/hyperlink" Target="http://creativecommons.org/licenses/by/3.0/"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pointinstitute.org/"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pointinstitute.org/product/the-role-of-stress-and-the-hpa-axis-in-chronic-disease-management/"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ncbi.nlm.nih.gov/pmc/about/copyright/"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ncbi.nlm.nih.gov/pmc/about/copyright/"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dropbox.com/search/personal?path=%2FIMAGES+-+Shutterstock%2F2+-Shutterstock+-+Use+for+Design+Work&amp;query=trees&amp;search_token=G6zK2CdGAKwfHdVSNauUp%2BiQ%2FoumRz2eEpV8miinuAw%3D&amp;typeahead_session_id=82090146405965319460132894335796"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ncbi.nlm.nih.gov/pmc/about/copyright/"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ncbi.nlm.nih.gov/books/NBK519036/"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dx.doi.org/10.1155/2015/760689"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s://creativecommons.org/licenses/by/4.0/" TargetMode="External"/><Relationship Id="rId4" Type="http://schemas.openxmlformats.org/officeDocument/2006/relationships/hyperlink" Target="http://creativecommons.org/licenses/by/3.0/"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dx.doi.org/10.1155/2015/760689"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s://creativecommons.org/licenses/by/4.0/" TargetMode="External"/><Relationship Id="rId4" Type="http://schemas.openxmlformats.org/officeDocument/2006/relationships/hyperlink" Target="http://creativecommons.org/licenses/by/3.0/" TargetMode="External"/></Relationships>
</file>

<file path=ppt/notesSlides/_rels/notesSlide52.xml.rels><?xml version="1.0" encoding="UTF-8" standalone="yes"?>
<Relationships xmlns="http://schemas.openxmlformats.org/package/2006/relationships"><Relationship Id="rId8" Type="http://schemas.openxmlformats.org/officeDocument/2006/relationships/hyperlink" Target="http://www.ncbi.nlm.nih.gov/pubmed?term=Glade%20MJ%5bAuthor%5d&amp;cauthor=true&amp;cauthor_uid=22480801" TargetMode="External"/><Relationship Id="rId13" Type="http://schemas.openxmlformats.org/officeDocument/2006/relationships/hyperlink" Target="https://www.ncbi.nlm.nih.gov/pubmed/?term=Gaziano%20JM%5BAuthor%5D&amp;cauthor=true&amp;cauthor_uid=14684396" TargetMode="External"/><Relationship Id="rId3" Type="http://schemas.openxmlformats.org/officeDocument/2006/relationships/hyperlink" Target="http://www.ncbi.nlm.nih.gov/pubmed?term=Riccioni%20G%5bAuthor%5d&amp;cauthor=true&amp;cauthor_uid=22480801" TargetMode="External"/><Relationship Id="rId7" Type="http://schemas.openxmlformats.org/officeDocument/2006/relationships/hyperlink" Target="http://www.ncbi.nlm.nih.gov/pubmed?term=D'Orazio%20N%5bAuthor%5d&amp;cauthor=true&amp;cauthor_uid=22480801" TargetMode="External"/><Relationship Id="rId12" Type="http://schemas.openxmlformats.org/officeDocument/2006/relationships/hyperlink" Target="https://www.ncbi.nlm.nih.gov/pubmed/?term=Norkus%20EP%5BAuthor%5D&amp;cauthor=true&amp;cauthor_uid=14684396"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www.ncbi.nlm.nih.gov/pubmed?term=Cusenza%20S%5bAuthor%5d&amp;cauthor=true&amp;cauthor_uid=22480801" TargetMode="External"/><Relationship Id="rId11" Type="http://schemas.openxmlformats.org/officeDocument/2006/relationships/hyperlink" Target="https://www.ncbi.nlm.nih.gov/pubmed/?term=Buring%20JE%5BAuthor%5D&amp;cauthor=true&amp;cauthor_uid=14684396" TargetMode="External"/><Relationship Id="rId5" Type="http://schemas.openxmlformats.org/officeDocument/2006/relationships/hyperlink" Target="http://www.ncbi.nlm.nih.gov/pubmed?term=Pesce%20M%5bAuthor%5d&amp;cauthor=true&amp;cauthor_uid=22480801" TargetMode="External"/><Relationship Id="rId10" Type="http://schemas.openxmlformats.org/officeDocument/2006/relationships/hyperlink" Target="https://www.ncbi.nlm.nih.gov/pubmed/?term=Sesso%20HD%5BAuthor%5D&amp;cauthor=true&amp;cauthor_uid=14684396" TargetMode="External"/><Relationship Id="rId4" Type="http://schemas.openxmlformats.org/officeDocument/2006/relationships/hyperlink" Target="http://www.ncbi.nlm.nih.gov/pubmed?term=Speranza%20L%5bAuthor%5d&amp;cauthor=true&amp;cauthor_uid=22480801" TargetMode="External"/><Relationship Id="rId9" Type="http://schemas.openxmlformats.org/officeDocument/2006/relationships/hyperlink" Target="https://www.ncbi.nlm.nih.gov/pubmed/?term=women%27s+health+study+lycopene+and+39%2C876"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dropbox.com/search/personal?path=%2FIMAGES+-+Shutterstock%2F2+-Shutterstock+-+Use+for+Design+Work&amp;query=avocado&amp;search_token=G6zK2CdGAKwfHdVSNauUp%2BiQ%2FoumRz2eEpV8miinuAw%3D&amp;typeahead_session_id=88102347242949127680991828297660"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ncbi.nlm.nih.gov/pubmed/?term=Curr+Atheroscler+Rep.+2011+Dec%3B13(6)%3A484-92."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www.ncbi.nlm.nih.gov/pubmed/?term=Hord%20NG%5BAuthor%5D&amp;cauthor=true&amp;cauthor_uid=21968645"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ncbi.nlm.nih.gov/pmc/about/copyright/"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frontiersin.org/articles/10.3389/fimmu.2017.00598/full"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creativecommons.org/licenses/by/4.0/" TargetMode="Externa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ncbi.nlm.nih.gov/pubmed?term=Konturek%20PC%5bAuthor%5d&amp;cauthor=true&amp;cauthor_uid=22314561" TargetMode="External"/><Relationship Id="rId2" Type="http://schemas.openxmlformats.org/officeDocument/2006/relationships/slide" Target="../slides/slide72.xml"/><Relationship Id="rId1" Type="http://schemas.openxmlformats.org/officeDocument/2006/relationships/notesMaster" Target="../notesMasters/notesMaster1.xml"/><Relationship Id="rId5" Type="http://schemas.openxmlformats.org/officeDocument/2006/relationships/hyperlink" Target="http://www.ncbi.nlm.nih.gov/pubmed?term=Konturek%20SJ%5bAuthor%5d&amp;cauthor=true&amp;cauthor_uid=22314561" TargetMode="External"/><Relationship Id="rId4" Type="http://schemas.openxmlformats.org/officeDocument/2006/relationships/hyperlink" Target="http://www.ncbi.nlm.nih.gov/pubmed?term=Brzozowski%20T%5bAuthor%5d&amp;cauthor=true&amp;cauthor_uid=22314561" TargetMode="Externa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en.wikipedia.org/wiki/en:public_domain" TargetMode="External"/><Relationship Id="rId2" Type="http://schemas.openxmlformats.org/officeDocument/2006/relationships/slide" Target="../slides/slide73.xml"/><Relationship Id="rId1" Type="http://schemas.openxmlformats.org/officeDocument/2006/relationships/notesMaster" Target="../notesMasters/notesMaster1.xml"/><Relationship Id="rId6" Type="http://schemas.openxmlformats.org/officeDocument/2006/relationships/hyperlink" Target="https://en.wikipedia.org/wiki/en:User:Studio34" TargetMode="External"/><Relationship Id="rId5" Type="http://schemas.openxmlformats.org/officeDocument/2006/relationships/hyperlink" Target="https://en.wikipedia.org/wiki/" TargetMode="External"/><Relationship Id="rId4" Type="http://schemas.openxmlformats.org/officeDocument/2006/relationships/hyperlink" Target="https://en.wikipedia.org/wiki/User:Studio34" TargetMode="Externa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naturaldatabase.therapeuticresearch.com/nd/Search.aspx?cs=&amp;s=ND&amp;pt=101&amp;sh=62&amp;id=961&amp;id2=7401#7401" TargetMode="External"/><Relationship Id="rId2" Type="http://schemas.openxmlformats.org/officeDocument/2006/relationships/slide" Target="../slides/slide78.xml"/><Relationship Id="rId1" Type="http://schemas.openxmlformats.org/officeDocument/2006/relationships/notesMaster" Target="../notesMasters/notesMaster1.xml"/><Relationship Id="rId6" Type="http://schemas.openxmlformats.org/officeDocument/2006/relationships/hyperlink" Target="http://naturaldatabase.therapeuticresearch.com/nd/Search.aspx?cs=&amp;s=ND&amp;pt=101&amp;sh=62&amp;id=961&amp;id2=12634#12634" TargetMode="External"/><Relationship Id="rId5" Type="http://schemas.openxmlformats.org/officeDocument/2006/relationships/hyperlink" Target="http://naturaldatabase.therapeuticresearch.com/nd/Search.aspx?cs=&amp;s=ND&amp;pt=101&amp;sh=62&amp;id=961&amp;id2=12473#12473" TargetMode="External"/><Relationship Id="rId4" Type="http://schemas.openxmlformats.org/officeDocument/2006/relationships/hyperlink" Target="http://naturaldatabase.therapeuticresearch.com/nd/Search.aspx?cs=&amp;s=ND&amp;pt=101&amp;sh=62&amp;id=961&amp;id2=18210#18210"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doi.org/10.1186/1129-2377-15-69" TargetMode="External"/><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hyperlink" Target="https://doi.org/10.1053/j.gastro.2012.03.001"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r>
              <a:rPr lang="en-US" sz="1800" b="0" i="0" u="none" strike="noStrike" baseline="0" dirty="0">
                <a:latin typeface="CIDFont+F4"/>
              </a:rPr>
              <a:t>1,000-1,100 healthcare professionals; 90% of the public is formed by clinical dietitians.</a:t>
            </a:r>
          </a:p>
          <a:p>
            <a:pPr algn="l"/>
            <a:r>
              <a:rPr lang="en-US" sz="1800" b="0" i="0" u="none" strike="noStrike" baseline="0" dirty="0">
                <a:latin typeface="CIDFont+F4"/>
              </a:rPr>
              <a:t>July 26</a:t>
            </a:r>
            <a:r>
              <a:rPr lang="en-US" sz="1800" b="0" i="0" u="none" strike="noStrike" baseline="30000" dirty="0">
                <a:latin typeface="CIDFont+F4"/>
              </a:rPr>
              <a:t>th</a:t>
            </a:r>
            <a:r>
              <a:rPr lang="en-US" sz="1800" b="0" i="0" u="none" strike="noStrike" baseline="0" dirty="0">
                <a:latin typeface="CIDFont+F4"/>
              </a:rPr>
              <a:t> 1:50 PM – 14:30PM</a:t>
            </a:r>
          </a:p>
          <a:p>
            <a:pPr algn="l"/>
            <a:endParaRPr lang="en-US" sz="1800" b="0" i="0" u="none" strike="noStrike" baseline="0" dirty="0">
              <a:latin typeface="CIDFont+F4"/>
            </a:endParaRPr>
          </a:p>
          <a:p>
            <a:pPr algn="l"/>
            <a:r>
              <a:rPr lang="en-US" sz="1800" b="0" i="0" u="none" strike="noStrike" baseline="0" dirty="0">
                <a:latin typeface="CIDFont+F4"/>
              </a:rPr>
              <a:t>Bring the scientific background of your study area</a:t>
            </a:r>
          </a:p>
          <a:p>
            <a:pPr algn="l"/>
            <a:r>
              <a:rPr lang="en-US" sz="1800" b="0" i="0" u="none" strike="noStrike" baseline="0" dirty="0">
                <a:latin typeface="CIDFont+F6"/>
              </a:rPr>
              <a:t>• </a:t>
            </a:r>
            <a:r>
              <a:rPr lang="en-US" sz="1800" b="0" i="0" u="none" strike="noStrike" baseline="0" dirty="0">
                <a:latin typeface="CIDFont+F4"/>
              </a:rPr>
              <a:t>New publications in these areas</a:t>
            </a:r>
          </a:p>
          <a:p>
            <a:pPr algn="l"/>
            <a:r>
              <a:rPr lang="en-US" sz="1800" b="0" i="0" u="none" strike="noStrike" baseline="0" dirty="0">
                <a:latin typeface="CIDFont+F6"/>
              </a:rPr>
              <a:t>• </a:t>
            </a:r>
            <a:r>
              <a:rPr lang="en-US" sz="1800" b="0" i="0" u="none" strike="noStrike" baseline="0" dirty="0">
                <a:latin typeface="CIDFont+F4"/>
              </a:rPr>
              <a:t>How supplements can be an allies to achieve results</a:t>
            </a:r>
          </a:p>
          <a:p>
            <a:pPr algn="l"/>
            <a:r>
              <a:rPr lang="en-US" sz="1800" b="0" i="0" u="none" strike="noStrike" baseline="0" dirty="0">
                <a:latin typeface="CIDFont+F6"/>
              </a:rPr>
              <a:t>• </a:t>
            </a:r>
            <a:r>
              <a:rPr lang="en-US" sz="1800" b="0" i="0" u="none" strike="noStrike" baseline="0" dirty="0">
                <a:latin typeface="CIDFont+F4"/>
              </a:rPr>
              <a:t>How to apply the concept in the clinical practice (strategies, examples, </a:t>
            </a:r>
            <a:r>
              <a:rPr lang="en-US" sz="1800" b="0" i="0" u="none" strike="noStrike" baseline="0" dirty="0" err="1">
                <a:latin typeface="CIDFont+F4"/>
              </a:rPr>
              <a:t>etc</a:t>
            </a:r>
            <a:r>
              <a:rPr lang="en-US" sz="1800" b="0" i="0" u="none" strike="noStrike" baseline="0" dirty="0">
                <a:latin typeface="CIDFont+F4"/>
              </a:rPr>
              <a:t>) – is there any protocol to follow?</a:t>
            </a:r>
          </a:p>
          <a:p>
            <a:pPr algn="l"/>
            <a:endParaRPr lang="en-US" sz="1800" b="0" i="0" u="none" strike="noStrike" baseline="0" dirty="0">
              <a:latin typeface="CIDFont+F4"/>
            </a:endParaRPr>
          </a:p>
          <a:p>
            <a:pPr algn="l"/>
            <a:r>
              <a:rPr lang="en-US" sz="1800" b="0" i="0" u="none" strike="noStrike" baseline="0" dirty="0">
                <a:latin typeface="CIDFont+F5"/>
              </a:rPr>
              <a:t>Attention: </a:t>
            </a:r>
            <a:r>
              <a:rPr lang="en-US" sz="1800" b="0" i="0" u="none" strike="noStrike" baseline="0" dirty="0">
                <a:latin typeface="CIDFont+F4"/>
              </a:rPr>
              <a:t>BR legislation has some substances that are not allowed or in high concentrations needs to be prescribed by a doctor. Important to reinforce that the dietitians needs to adapt the learnings to the local legislation.</a:t>
            </a:r>
            <a:endParaRPr lang="pt-BR" dirty="0"/>
          </a:p>
        </p:txBody>
      </p:sp>
      <p:sp>
        <p:nvSpPr>
          <p:cNvPr id="4" name="Espaço Reservado para Número de Slide 3"/>
          <p:cNvSpPr>
            <a:spLocks noGrp="1"/>
          </p:cNvSpPr>
          <p:nvPr>
            <p:ph type="sldNum" sz="quarter" idx="5"/>
          </p:nvPr>
        </p:nvSpPr>
        <p:spPr/>
        <p:txBody>
          <a:bodyPr/>
          <a:lstStyle/>
          <a:p>
            <a:fld id="{C69C1805-E35C-784D-B96F-17AE2FE957A7}" type="slidenum">
              <a:rPr lang="pt-BR" smtClean="0"/>
              <a:t>1</a:t>
            </a:fld>
            <a:endParaRPr lang="pt-BR"/>
          </a:p>
        </p:txBody>
      </p:sp>
    </p:spTree>
    <p:extLst>
      <p:ext uri="{BB962C8B-B14F-4D97-AF65-F5344CB8AC3E}">
        <p14:creationId xmlns:p14="http://schemas.microsoft.com/office/powerpoint/2010/main" val="464719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38BFEA-5463-7B43-A397-993DEB555D08}" type="slidenum">
              <a:rPr lang="pt-BR" smtClean="0"/>
              <a:t>10</a:t>
            </a:fld>
            <a:endParaRPr lang="pt-BR"/>
          </a:p>
        </p:txBody>
      </p:sp>
    </p:spTree>
    <p:extLst>
      <p:ext uri="{BB962C8B-B14F-4D97-AF65-F5344CB8AC3E}">
        <p14:creationId xmlns:p14="http://schemas.microsoft.com/office/powerpoint/2010/main" val="3283402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dirty="0">
                <a:solidFill>
                  <a:schemeClr val="tx1">
                    <a:lumMod val="65000"/>
                    <a:lumOff val="35000"/>
                  </a:schemeClr>
                </a:solidFill>
                <a:latin typeface="Arial" panose="020B0604020202020204" pitchFamily="34" charset="0"/>
                <a:cs typeface="Arial" panose="020B0604020202020204" pitchFamily="34" charset="0"/>
              </a:rPr>
              <a:t>2. Kumar, M. R., Azizi, N. F., Yeap, S. K., Abdullah, J. O., Khalid, M., Omar, A. R., Osman, M. A., </a:t>
            </a:r>
            <a:r>
              <a:rPr lang="en-US" sz="1200" dirty="0" err="1">
                <a:solidFill>
                  <a:schemeClr val="tx1">
                    <a:lumMod val="65000"/>
                    <a:lumOff val="35000"/>
                  </a:schemeClr>
                </a:solidFill>
                <a:latin typeface="Arial" panose="020B0604020202020204" pitchFamily="34" charset="0"/>
                <a:cs typeface="Arial" panose="020B0604020202020204" pitchFamily="34" charset="0"/>
              </a:rPr>
              <a:t>Leow</a:t>
            </a:r>
            <a:r>
              <a:rPr lang="en-US" sz="1200" dirty="0">
                <a:solidFill>
                  <a:schemeClr val="tx1">
                    <a:lumMod val="65000"/>
                    <a:lumOff val="35000"/>
                  </a:schemeClr>
                </a:solidFill>
                <a:latin typeface="Arial" panose="020B0604020202020204" pitchFamily="34" charset="0"/>
                <a:cs typeface="Arial" panose="020B0604020202020204" pitchFamily="34" charset="0"/>
              </a:rPr>
              <a:t>, A. T. C., </a:t>
            </a:r>
            <a:r>
              <a:rPr lang="en-US" sz="1200" dirty="0" err="1">
                <a:solidFill>
                  <a:schemeClr val="tx1">
                    <a:lumMod val="65000"/>
                    <a:lumOff val="35000"/>
                  </a:schemeClr>
                </a:solidFill>
                <a:latin typeface="Arial" panose="020B0604020202020204" pitchFamily="34" charset="0"/>
                <a:cs typeface="Arial" panose="020B0604020202020204" pitchFamily="34" charset="0"/>
              </a:rPr>
              <a:t>Mortadza</a:t>
            </a:r>
            <a:r>
              <a:rPr lang="en-US" sz="1200" dirty="0">
                <a:solidFill>
                  <a:schemeClr val="tx1">
                    <a:lumMod val="65000"/>
                    <a:lumOff val="35000"/>
                  </a:schemeClr>
                </a:solidFill>
                <a:latin typeface="Arial" panose="020B0604020202020204" pitchFamily="34" charset="0"/>
                <a:cs typeface="Arial" panose="020B0604020202020204" pitchFamily="34" charset="0"/>
              </a:rPr>
              <a:t>, S. A. S., &amp; </a:t>
            </a:r>
            <a:r>
              <a:rPr lang="en-US" sz="1200" dirty="0" err="1">
                <a:solidFill>
                  <a:schemeClr val="tx1">
                    <a:lumMod val="65000"/>
                    <a:lumOff val="35000"/>
                  </a:schemeClr>
                </a:solidFill>
                <a:latin typeface="Arial" panose="020B0604020202020204" pitchFamily="34" charset="0"/>
                <a:cs typeface="Arial" panose="020B0604020202020204" pitchFamily="34" charset="0"/>
              </a:rPr>
              <a:t>Alitheen</a:t>
            </a:r>
            <a:r>
              <a:rPr lang="en-US" sz="1200" dirty="0">
                <a:solidFill>
                  <a:schemeClr val="tx1">
                    <a:lumMod val="65000"/>
                    <a:lumOff val="35000"/>
                  </a:schemeClr>
                </a:solidFill>
                <a:latin typeface="Arial" panose="020B0604020202020204" pitchFamily="34" charset="0"/>
                <a:cs typeface="Arial" panose="020B0604020202020204" pitchFamily="34" charset="0"/>
              </a:rPr>
              <a:t>, N. B. (2022). Clinical and Preclinical Studies of Fermented Foods and Their Effects on Alzheimer's Disease. Antioxidants (Basel, Switzerland), 11(5), 883. https://doi.org/10.3390/antiox11050883. PMID: 35624749</a:t>
            </a:r>
          </a:p>
          <a:p>
            <a:r>
              <a:rPr lang="en-US" sz="1200" dirty="0">
                <a:solidFill>
                  <a:schemeClr val="tx1">
                    <a:lumMod val="65000"/>
                    <a:lumOff val="35000"/>
                  </a:schemeClr>
                </a:solidFill>
                <a:latin typeface="Arial" panose="020B0604020202020204" pitchFamily="34" charset="0"/>
                <a:cs typeface="Arial" panose="020B0604020202020204" pitchFamily="34" charset="0"/>
              </a:rPr>
              <a:t>3. </a:t>
            </a:r>
            <a:r>
              <a:rPr lang="en-US" sz="1200" dirty="0" err="1">
                <a:solidFill>
                  <a:schemeClr val="tx1">
                    <a:lumMod val="65000"/>
                    <a:lumOff val="35000"/>
                  </a:schemeClr>
                </a:solidFill>
                <a:latin typeface="Arial" panose="020B0604020202020204" pitchFamily="34" charset="0"/>
                <a:cs typeface="Arial" panose="020B0604020202020204" pitchFamily="34" charset="0"/>
              </a:rPr>
              <a:t>Travica</a:t>
            </a:r>
            <a:r>
              <a:rPr lang="en-US" sz="1200" dirty="0">
                <a:solidFill>
                  <a:schemeClr val="tx1">
                    <a:lumMod val="65000"/>
                    <a:lumOff val="35000"/>
                  </a:schemeClr>
                </a:solidFill>
                <a:latin typeface="Arial" panose="020B0604020202020204" pitchFamily="34" charset="0"/>
                <a:cs typeface="Arial" panose="020B0604020202020204" pitchFamily="34" charset="0"/>
              </a:rPr>
              <a:t>, N., D'Cunha, N. M., </a:t>
            </a:r>
            <a:r>
              <a:rPr lang="en-US" sz="1200" dirty="0" err="1">
                <a:solidFill>
                  <a:schemeClr val="tx1">
                    <a:lumMod val="65000"/>
                    <a:lumOff val="35000"/>
                  </a:schemeClr>
                </a:solidFill>
                <a:latin typeface="Arial" panose="020B0604020202020204" pitchFamily="34" charset="0"/>
                <a:cs typeface="Arial" panose="020B0604020202020204" pitchFamily="34" charset="0"/>
              </a:rPr>
              <a:t>Naumovski</a:t>
            </a:r>
            <a:r>
              <a:rPr lang="en-US" sz="1200" dirty="0">
                <a:solidFill>
                  <a:schemeClr val="tx1">
                    <a:lumMod val="65000"/>
                    <a:lumOff val="35000"/>
                  </a:schemeClr>
                </a:solidFill>
                <a:latin typeface="Arial" panose="020B0604020202020204" pitchFamily="34" charset="0"/>
                <a:cs typeface="Arial" panose="020B0604020202020204" pitchFamily="34" charset="0"/>
              </a:rPr>
              <a:t>, N., Kent, K., Mellor, D. D., Firth, J., </a:t>
            </a:r>
            <a:r>
              <a:rPr lang="en-US" sz="1200" dirty="0" err="1">
                <a:solidFill>
                  <a:schemeClr val="tx1">
                    <a:lumMod val="65000"/>
                    <a:lumOff val="35000"/>
                  </a:schemeClr>
                </a:solidFill>
                <a:latin typeface="Arial" panose="020B0604020202020204" pitchFamily="34" charset="0"/>
                <a:cs typeface="Arial" panose="020B0604020202020204" pitchFamily="34" charset="0"/>
              </a:rPr>
              <a:t>Georgousopoulou</a:t>
            </a:r>
            <a:r>
              <a:rPr lang="en-US" sz="1200" dirty="0">
                <a:solidFill>
                  <a:schemeClr val="tx1">
                    <a:lumMod val="65000"/>
                    <a:lumOff val="35000"/>
                  </a:schemeClr>
                </a:solidFill>
                <a:latin typeface="Arial" panose="020B0604020202020204" pitchFamily="34" charset="0"/>
                <a:cs typeface="Arial" panose="020B0604020202020204" pitchFamily="34" charset="0"/>
              </a:rPr>
              <a:t>, E. N., Dean, O. M., </a:t>
            </a:r>
            <a:r>
              <a:rPr lang="en-US" sz="1200" dirty="0" err="1">
                <a:solidFill>
                  <a:schemeClr val="tx1">
                    <a:lumMod val="65000"/>
                    <a:lumOff val="35000"/>
                  </a:schemeClr>
                </a:solidFill>
                <a:latin typeface="Arial" panose="020B0604020202020204" pitchFamily="34" charset="0"/>
                <a:cs typeface="Arial" panose="020B0604020202020204" pitchFamily="34" charset="0"/>
              </a:rPr>
              <a:t>Loughman</a:t>
            </a:r>
            <a:r>
              <a:rPr lang="en-US" sz="1200" dirty="0">
                <a:solidFill>
                  <a:schemeClr val="tx1">
                    <a:lumMod val="65000"/>
                    <a:lumOff val="35000"/>
                  </a:schemeClr>
                </a:solidFill>
                <a:latin typeface="Arial" panose="020B0604020202020204" pitchFamily="34" charset="0"/>
                <a:cs typeface="Arial" panose="020B0604020202020204" pitchFamily="34" charset="0"/>
              </a:rPr>
              <a:t>, A., </a:t>
            </a:r>
            <a:r>
              <a:rPr lang="en-US" sz="1200" dirty="0" err="1">
                <a:solidFill>
                  <a:schemeClr val="tx1">
                    <a:lumMod val="65000"/>
                    <a:lumOff val="35000"/>
                  </a:schemeClr>
                </a:solidFill>
                <a:latin typeface="Arial" panose="020B0604020202020204" pitchFamily="34" charset="0"/>
                <a:cs typeface="Arial" panose="020B0604020202020204" pitchFamily="34" charset="0"/>
              </a:rPr>
              <a:t>Jacka</a:t>
            </a:r>
            <a:r>
              <a:rPr lang="en-US" sz="1200" dirty="0">
                <a:solidFill>
                  <a:schemeClr val="tx1">
                    <a:lumMod val="65000"/>
                    <a:lumOff val="35000"/>
                  </a:schemeClr>
                </a:solidFill>
                <a:latin typeface="Arial" panose="020B0604020202020204" pitchFamily="34" charset="0"/>
                <a:cs typeface="Arial" panose="020B0604020202020204" pitchFamily="34" charset="0"/>
              </a:rPr>
              <a:t>, F., &amp; Marx, W. (2020). The effect of blueberry interventions on cognitive performance and mood: A systematic review of randomized controlled trials. Brain, behavior, and immunity, 85, 96–105. https://doi.org/10.1016/j.bbi.2019.04.001.  PMID: 30999017</a:t>
            </a:r>
          </a:p>
          <a:p>
            <a:r>
              <a:rPr lang="en-US" sz="1200" dirty="0">
                <a:solidFill>
                  <a:schemeClr val="tx1">
                    <a:lumMod val="65000"/>
                    <a:lumOff val="35000"/>
                  </a:schemeClr>
                </a:solidFill>
                <a:latin typeface="Arial" panose="020B0604020202020204" pitchFamily="34" charset="0"/>
                <a:cs typeface="Arial" panose="020B0604020202020204" pitchFamily="34" charset="0"/>
              </a:rPr>
              <a:t>4. </a:t>
            </a:r>
            <a:r>
              <a:rPr lang="en-US" b="0" i="0" dirty="0">
                <a:solidFill>
                  <a:srgbClr val="212121"/>
                </a:solidFill>
                <a:effectLst/>
                <a:latin typeface="BlinkMacSystemFont"/>
              </a:rPr>
              <a:t>Huang, Y., Wei, Y., Xu, J., &amp; Wei, X. (2022). A comprehensive review on the prevention and regulation of Alzheimer's disease by tea and its active ingredients. </a:t>
            </a:r>
            <a:r>
              <a:rPr lang="en-US" b="0" i="1" dirty="0">
                <a:solidFill>
                  <a:srgbClr val="212121"/>
                </a:solidFill>
                <a:effectLst/>
                <a:latin typeface="BlinkMacSystemFont"/>
              </a:rPr>
              <a:t>Critical reviews in food science and nutrition</a:t>
            </a:r>
            <a:r>
              <a:rPr lang="en-US" b="0" i="0" dirty="0">
                <a:solidFill>
                  <a:srgbClr val="212121"/>
                </a:solidFill>
                <a:effectLst/>
                <a:latin typeface="BlinkMacSystemFont"/>
              </a:rPr>
              <a:t>, 1–25. Advance online publication. https://doi.org/10.1080/10408398.2022.2081128. </a:t>
            </a:r>
            <a:r>
              <a:rPr lang="en-US" sz="1200" dirty="0">
                <a:solidFill>
                  <a:schemeClr val="tx1">
                    <a:lumMod val="65000"/>
                    <a:lumOff val="35000"/>
                  </a:schemeClr>
                </a:solidFill>
                <a:latin typeface="Arial" panose="020B0604020202020204" pitchFamily="34" charset="0"/>
                <a:cs typeface="Arial" panose="020B0604020202020204" pitchFamily="34" charset="0"/>
              </a:rPr>
              <a:t>PMID: 35647742</a:t>
            </a:r>
          </a:p>
          <a:p>
            <a:r>
              <a:rPr lang="en-US" sz="1200" b="0" i="0" dirty="0">
                <a:solidFill>
                  <a:schemeClr val="tx1">
                    <a:lumMod val="65000"/>
                    <a:lumOff val="35000"/>
                  </a:schemeClr>
                </a:solidFill>
                <a:effectLst/>
                <a:latin typeface="Arial" panose="020B0604020202020204" pitchFamily="34" charset="0"/>
                <a:cs typeface="Arial" panose="020B0604020202020204" pitchFamily="34" charset="0"/>
              </a:rPr>
              <a:t>5. </a:t>
            </a:r>
            <a:r>
              <a:rPr lang="en-US" b="0" i="0" dirty="0">
                <a:solidFill>
                  <a:srgbClr val="212121"/>
                </a:solidFill>
                <a:effectLst/>
                <a:latin typeface="BlinkMacSystemFont"/>
              </a:rPr>
              <a:t>Gardener, S. L., Rainey-Smith, S. R., </a:t>
            </a:r>
            <a:r>
              <a:rPr lang="en-US" b="0" i="0" dirty="0" err="1">
                <a:solidFill>
                  <a:srgbClr val="212121"/>
                </a:solidFill>
                <a:effectLst/>
                <a:latin typeface="BlinkMacSystemFont"/>
              </a:rPr>
              <a:t>Weinborn</a:t>
            </a:r>
            <a:r>
              <a:rPr lang="en-US" b="0" i="0" dirty="0">
                <a:solidFill>
                  <a:srgbClr val="212121"/>
                </a:solidFill>
                <a:effectLst/>
                <a:latin typeface="BlinkMacSystemFont"/>
              </a:rPr>
              <a:t>, M., </a:t>
            </a:r>
            <a:r>
              <a:rPr lang="en-US" b="0" i="0" dirty="0" err="1">
                <a:solidFill>
                  <a:srgbClr val="212121"/>
                </a:solidFill>
                <a:effectLst/>
                <a:latin typeface="BlinkMacSystemFont"/>
              </a:rPr>
              <a:t>Bondonno</a:t>
            </a:r>
            <a:r>
              <a:rPr lang="en-US" b="0" i="0" dirty="0">
                <a:solidFill>
                  <a:srgbClr val="212121"/>
                </a:solidFill>
                <a:effectLst/>
                <a:latin typeface="BlinkMacSystemFont"/>
              </a:rPr>
              <a:t>, C. P., &amp; Martins, R. N. (2021). Intake of Products Containing Anthocyanins, Flavanols, and Flavanones, and Cognitive Function: A Narrative Review. </a:t>
            </a:r>
            <a:r>
              <a:rPr lang="en-US" b="0" i="1" dirty="0">
                <a:solidFill>
                  <a:srgbClr val="212121"/>
                </a:solidFill>
                <a:effectLst/>
                <a:latin typeface="BlinkMacSystemFont"/>
              </a:rPr>
              <a:t>Frontiers in aging neuroscience</a:t>
            </a:r>
            <a:r>
              <a:rPr lang="en-US" b="0" i="0" dirty="0">
                <a:solidFill>
                  <a:srgbClr val="212121"/>
                </a:solidFill>
                <a:effectLst/>
                <a:latin typeface="BlinkMacSystemFont"/>
              </a:rPr>
              <a:t>, </a:t>
            </a:r>
            <a:r>
              <a:rPr lang="en-US" b="0" i="1" dirty="0">
                <a:solidFill>
                  <a:srgbClr val="212121"/>
                </a:solidFill>
                <a:effectLst/>
                <a:latin typeface="BlinkMacSystemFont"/>
              </a:rPr>
              <a:t>13</a:t>
            </a:r>
            <a:r>
              <a:rPr lang="en-US" b="0" i="0" dirty="0">
                <a:solidFill>
                  <a:srgbClr val="212121"/>
                </a:solidFill>
                <a:effectLst/>
                <a:latin typeface="BlinkMacSystemFont"/>
              </a:rPr>
              <a:t>, 640381. https://doi.org/10.3389/fnagi.2021.640381. </a:t>
            </a:r>
            <a:r>
              <a:rPr lang="en-US" sz="1200" dirty="0">
                <a:solidFill>
                  <a:schemeClr val="tx1">
                    <a:lumMod val="65000"/>
                    <a:lumOff val="35000"/>
                  </a:schemeClr>
                </a:solidFill>
                <a:latin typeface="Arial" panose="020B0604020202020204" pitchFamily="34" charset="0"/>
                <a:cs typeface="Arial" panose="020B0604020202020204" pitchFamily="34" charset="0"/>
              </a:rPr>
              <a:t>PMID: 34539375</a:t>
            </a:r>
          </a:p>
          <a:p>
            <a:r>
              <a:rPr lang="en-US" sz="1200" dirty="0">
                <a:solidFill>
                  <a:schemeClr val="tx1">
                    <a:lumMod val="65000"/>
                    <a:lumOff val="35000"/>
                  </a:schemeClr>
                </a:solidFill>
                <a:latin typeface="Arial" panose="020B0604020202020204" pitchFamily="34" charset="0"/>
                <a:cs typeface="Arial" panose="020B0604020202020204" pitchFamily="34" charset="0"/>
              </a:rPr>
              <a:t>6. </a:t>
            </a:r>
            <a:r>
              <a:rPr lang="en-US" b="0" i="0" dirty="0">
                <a:solidFill>
                  <a:srgbClr val="212121"/>
                </a:solidFill>
                <a:effectLst/>
                <a:latin typeface="BlinkMacSystemFont"/>
              </a:rPr>
              <a:t>Zhao, D., Simon, J. E., &amp; Wu, Q. (2020). A critical review on grape polyphenols for neuroprotection: Strategies to enhance </a:t>
            </a:r>
            <a:r>
              <a:rPr lang="en-US" b="0" i="0" dirty="0" err="1">
                <a:solidFill>
                  <a:srgbClr val="212121"/>
                </a:solidFill>
                <a:effectLst/>
                <a:latin typeface="BlinkMacSystemFont"/>
              </a:rPr>
              <a:t>bioefficacy</a:t>
            </a:r>
            <a:r>
              <a:rPr lang="en-US" b="0" i="0" dirty="0">
                <a:solidFill>
                  <a:srgbClr val="212121"/>
                </a:solidFill>
                <a:effectLst/>
                <a:latin typeface="BlinkMacSystemFont"/>
              </a:rPr>
              <a:t>. </a:t>
            </a:r>
            <a:r>
              <a:rPr lang="en-US" b="0" i="1" dirty="0">
                <a:solidFill>
                  <a:srgbClr val="212121"/>
                </a:solidFill>
                <a:effectLst/>
                <a:latin typeface="BlinkMacSystemFont"/>
              </a:rPr>
              <a:t>Critical reviews in food science and nutrition</a:t>
            </a:r>
            <a:r>
              <a:rPr lang="en-US" b="0" i="0" dirty="0">
                <a:solidFill>
                  <a:srgbClr val="212121"/>
                </a:solidFill>
                <a:effectLst/>
                <a:latin typeface="BlinkMacSystemFont"/>
              </a:rPr>
              <a:t>, </a:t>
            </a:r>
            <a:r>
              <a:rPr lang="en-US" b="0" i="1" dirty="0">
                <a:solidFill>
                  <a:srgbClr val="212121"/>
                </a:solidFill>
                <a:effectLst/>
                <a:latin typeface="BlinkMacSystemFont"/>
              </a:rPr>
              <a:t>60</a:t>
            </a:r>
            <a:r>
              <a:rPr lang="en-US" b="0" i="0" dirty="0">
                <a:solidFill>
                  <a:srgbClr val="212121"/>
                </a:solidFill>
                <a:effectLst/>
                <a:latin typeface="BlinkMacSystemFont"/>
              </a:rPr>
              <a:t>(4), 597–625. https://doi.org/10.1080/10408398.2018.1546668 </a:t>
            </a:r>
            <a:r>
              <a:rPr lang="en-US" sz="1200" dirty="0">
                <a:solidFill>
                  <a:schemeClr val="tx1">
                    <a:lumMod val="65000"/>
                    <a:lumOff val="35000"/>
                  </a:schemeClr>
                </a:solidFill>
                <a:latin typeface="Arial" panose="020B0604020202020204" pitchFamily="34" charset="0"/>
                <a:cs typeface="Arial" panose="020B0604020202020204" pitchFamily="34" charset="0"/>
              </a:rPr>
              <a:t>PMID: 30614258</a:t>
            </a:r>
          </a:p>
          <a:p>
            <a:r>
              <a:rPr lang="en-US" sz="1200" dirty="0">
                <a:solidFill>
                  <a:schemeClr val="tx1">
                    <a:lumMod val="65000"/>
                    <a:lumOff val="35000"/>
                  </a:schemeClr>
                </a:solidFill>
                <a:latin typeface="Arial" panose="020B0604020202020204" pitchFamily="34" charset="0"/>
                <a:cs typeface="Arial" panose="020B0604020202020204" pitchFamily="34" charset="0"/>
              </a:rPr>
              <a:t>7. Kabir, E. R., Chowdhury, N. M., Yasmin, H., Kabir, M. T., Akter, R., </a:t>
            </a:r>
            <a:r>
              <a:rPr lang="en-US" sz="1200" dirty="0" err="1">
                <a:solidFill>
                  <a:schemeClr val="tx1">
                    <a:lumMod val="65000"/>
                    <a:lumOff val="35000"/>
                  </a:schemeClr>
                </a:solidFill>
                <a:latin typeface="Arial" panose="020B0604020202020204" pitchFamily="34" charset="0"/>
                <a:cs typeface="Arial" panose="020B0604020202020204" pitchFamily="34" charset="0"/>
              </a:rPr>
              <a:t>Perveen</a:t>
            </a:r>
            <a:r>
              <a:rPr lang="en-US" sz="1200" dirty="0">
                <a:solidFill>
                  <a:schemeClr val="tx1">
                    <a:lumMod val="65000"/>
                    <a:lumOff val="35000"/>
                  </a:schemeClr>
                </a:solidFill>
                <a:latin typeface="Arial" panose="020B0604020202020204" pitchFamily="34" charset="0"/>
                <a:cs typeface="Arial" panose="020B0604020202020204" pitchFamily="34" charset="0"/>
              </a:rPr>
              <a:t>, A., Ashraf, G. M., Akter, S., Rahman, M. H., &amp; </a:t>
            </a:r>
            <a:r>
              <a:rPr lang="en-US" sz="1200" dirty="0" err="1">
                <a:solidFill>
                  <a:schemeClr val="tx1">
                    <a:lumMod val="65000"/>
                    <a:lumOff val="35000"/>
                  </a:schemeClr>
                </a:solidFill>
                <a:latin typeface="Arial" panose="020B0604020202020204" pitchFamily="34" charset="0"/>
                <a:cs typeface="Arial" panose="020B0604020202020204" pitchFamily="34" charset="0"/>
              </a:rPr>
              <a:t>Sweilam</a:t>
            </a:r>
            <a:r>
              <a:rPr lang="en-US" sz="1200" dirty="0">
                <a:solidFill>
                  <a:schemeClr val="tx1">
                    <a:lumMod val="65000"/>
                    <a:lumOff val="35000"/>
                  </a:schemeClr>
                </a:solidFill>
                <a:latin typeface="Arial" panose="020B0604020202020204" pitchFamily="34" charset="0"/>
                <a:cs typeface="Arial" panose="020B0604020202020204" pitchFamily="34" charset="0"/>
              </a:rPr>
              <a:t>, S. H. (2022). Unveiling the Potential of Polyphenols as Anti-Amyloid Molecules in Alzheimer's Disease. Current neuropharmacology, 10.2174/1570159X20666221010113812. Advance online publication. https://doi.org/10.2174/1570159X20666221010113812 PMID: 36221865</a:t>
            </a:r>
            <a:endParaRPr lang="en-US" dirty="0"/>
          </a:p>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11</a:t>
            </a:fld>
            <a:endParaRPr lang="pt-BR"/>
          </a:p>
        </p:txBody>
      </p:sp>
    </p:spTree>
    <p:extLst>
      <p:ext uri="{BB962C8B-B14F-4D97-AF65-F5344CB8AC3E}">
        <p14:creationId xmlns:p14="http://schemas.microsoft.com/office/powerpoint/2010/main" val="1587026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12</a:t>
            </a:fld>
            <a:endParaRPr lang="pt-BR"/>
          </a:p>
        </p:txBody>
      </p:sp>
    </p:spTree>
    <p:extLst>
      <p:ext uri="{BB962C8B-B14F-4D97-AF65-F5344CB8AC3E}">
        <p14:creationId xmlns:p14="http://schemas.microsoft.com/office/powerpoint/2010/main" val="2084984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610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1000"/>
              </a:spcBef>
              <a:spcAft>
                <a:spcPts val="1000"/>
              </a:spcAft>
            </a:pPr>
            <a:r>
              <a:rPr lang="en-US" b="0" i="0" u="sng" dirty="0">
                <a:solidFill>
                  <a:srgbClr val="376FAA"/>
                </a:solidFill>
                <a:effectLst/>
                <a:highlight>
                  <a:srgbClr val="FFFFFF"/>
                </a:highlight>
                <a:latin typeface="HelveticaNeue-Light"/>
                <a:hlinkClick r:id="rId3"/>
              </a:rPr>
              <a:t>Copyright</a:t>
            </a:r>
            <a:r>
              <a:rPr lang="en-US" b="0" i="0" dirty="0">
                <a:solidFill>
                  <a:srgbClr val="333333"/>
                </a:solidFill>
                <a:effectLst/>
                <a:highlight>
                  <a:srgbClr val="FFFFFF"/>
                </a:highlight>
                <a:latin typeface="HelveticaNeue-Light"/>
              </a:rPr>
              <a:t> © 2023 by the authors.</a:t>
            </a:r>
          </a:p>
          <a:p>
            <a:pPr algn="l">
              <a:spcBef>
                <a:spcPts val="1000"/>
              </a:spcBef>
              <a:spcAft>
                <a:spcPts val="1000"/>
              </a:spcAft>
            </a:pPr>
            <a:r>
              <a:rPr lang="en-US" b="0" i="0" dirty="0">
                <a:solidFill>
                  <a:srgbClr val="333333"/>
                </a:solidFill>
                <a:effectLst/>
                <a:highlight>
                  <a:srgbClr val="FFFFFF"/>
                </a:highlight>
                <a:latin typeface="HelveticaNeue-Light"/>
              </a:rPr>
              <a:t>Licensee MDPI, Basel, Switzerland. This article is an open access article distributed under the terms and conditions of the Creative Commons Attribution (CC BY) license (</a:t>
            </a:r>
            <a:r>
              <a:rPr lang="en-US" b="0" i="0" u="sng" dirty="0">
                <a:solidFill>
                  <a:srgbClr val="376FAA"/>
                </a:solidFill>
                <a:effectLst/>
                <a:highlight>
                  <a:srgbClr val="FFFFFF"/>
                </a:highlight>
                <a:latin typeface="HelveticaNeue-Light"/>
                <a:hlinkClick r:id="rId4"/>
              </a:rPr>
              <a:t>https://creativecommons.org/licenses/by/4.0/</a:t>
            </a:r>
            <a:r>
              <a:rPr lang="en-US" b="0" i="0" dirty="0">
                <a:solidFill>
                  <a:srgbClr val="333333"/>
                </a:solidFill>
                <a:effectLst/>
                <a:highlight>
                  <a:srgbClr val="FFFFFF"/>
                </a:highlight>
                <a:latin typeface="HelveticaNeue-Light"/>
              </a:rPr>
              <a:t>).</a:t>
            </a:r>
          </a:p>
          <a:p>
            <a:endParaRPr lang="en-US" dirty="0"/>
          </a:p>
        </p:txBody>
      </p:sp>
      <p:sp>
        <p:nvSpPr>
          <p:cNvPr id="4" name="Slide Number Placeholder 3"/>
          <p:cNvSpPr>
            <a:spLocks noGrp="1"/>
          </p:cNvSpPr>
          <p:nvPr>
            <p:ph type="sldNum" sz="quarter" idx="5"/>
          </p:nvPr>
        </p:nvSpPr>
        <p:spPr/>
        <p:txBody>
          <a:bodyPr/>
          <a:lstStyle/>
          <a:p>
            <a:fld id="{EE38BFEA-5463-7B43-A397-993DEB555D08}" type="slidenum">
              <a:rPr lang="pt-BR" smtClean="0"/>
              <a:t>14</a:t>
            </a:fld>
            <a:endParaRPr lang="pt-BR"/>
          </a:p>
        </p:txBody>
      </p:sp>
    </p:spTree>
    <p:extLst>
      <p:ext uri="{BB962C8B-B14F-4D97-AF65-F5344CB8AC3E}">
        <p14:creationId xmlns:p14="http://schemas.microsoft.com/office/powerpoint/2010/main" val="4032745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743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148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DIN Next LT Pro" panose="020B0503020203050203"/>
              </a:rPr>
              <a:t>Minich DM, A Review of the Science of Colorful, Plant-Based Food and Practical Strategies for “Eating the Rainbow”, </a:t>
            </a:r>
            <a:r>
              <a:rPr kumimoji="0" lang="en-US" sz="1200" b="0" i="1" u="none" strike="noStrike" kern="1200" cap="none" spc="0" normalizeH="0" baseline="0" noProof="0" dirty="0">
                <a:ln>
                  <a:noFill/>
                </a:ln>
                <a:solidFill>
                  <a:srgbClr val="000000">
                    <a:lumMod val="65000"/>
                    <a:lumOff val="35000"/>
                  </a:srgbClr>
                </a:solidFill>
                <a:effectLst/>
                <a:uLnTx/>
                <a:uFillTx/>
                <a:latin typeface="DIN Next LT Pro" panose="020B0503020203050203"/>
              </a:rPr>
              <a:t>Journal of Nutrition and Metabolism</a:t>
            </a:r>
            <a:r>
              <a:rPr kumimoji="0" lang="en-US" sz="1200" b="0" i="0" u="none" strike="noStrike" kern="1200" cap="none" spc="0" normalizeH="0" baseline="0" noProof="0" dirty="0">
                <a:ln>
                  <a:noFill/>
                </a:ln>
                <a:solidFill>
                  <a:srgbClr val="000000">
                    <a:lumMod val="65000"/>
                    <a:lumOff val="35000"/>
                  </a:srgbClr>
                </a:solidFill>
                <a:effectLst/>
                <a:uLnTx/>
                <a:uFillTx/>
                <a:latin typeface="DIN Next LT Pro" panose="020B0503020203050203"/>
              </a:rPr>
              <a:t>, vol. 2019, Article ID 2125070, 19 pages, 2019..</a:t>
            </a:r>
            <a:r>
              <a:rPr kumimoji="0" lang="en-US" sz="1200" b="0" i="0" u="none" strike="noStrike" kern="1200" cap="none" spc="0" normalizeH="0" baseline="0" noProof="0" dirty="0">
                <a:ln>
                  <a:noFill/>
                </a:ln>
                <a:solidFill>
                  <a:srgbClr val="000000">
                    <a:lumMod val="65000"/>
                    <a:lumOff val="35000"/>
                  </a:srgbClr>
                </a:solidFill>
                <a:effectLst/>
                <a:uLnTx/>
                <a:uFillTx/>
                <a:latin typeface="DIN Next LT Pro" panose="020B0503020203050203"/>
                <a:hlinkClick r:id="rId3"/>
              </a:rPr>
              <a:t> https://doi.org/10.1155/2019/2125070</a:t>
            </a:r>
            <a:r>
              <a:rPr kumimoji="0" lang="en-US" sz="1200" b="0" i="0" u="none" strike="noStrike" kern="1200" cap="none" spc="0" normalizeH="0" baseline="0" noProof="0" dirty="0">
                <a:ln>
                  <a:noFill/>
                </a:ln>
                <a:solidFill>
                  <a:srgbClr val="000000">
                    <a:lumMod val="65000"/>
                    <a:lumOff val="35000"/>
                  </a:srgbClr>
                </a:solidFill>
                <a:effectLst/>
                <a:uLnTx/>
                <a:uFillTx/>
                <a:latin typeface="DIN Next LT Pro" panose="020B0503020203050203"/>
              </a:rPr>
              <a:t>, </a:t>
            </a:r>
            <a:r>
              <a:rPr lang="en-US" b="0" i="0" dirty="0">
                <a:solidFill>
                  <a:srgbClr val="212121"/>
                </a:solidFill>
                <a:effectLst/>
                <a:highlight>
                  <a:srgbClr val="FFFFFF"/>
                </a:highlight>
                <a:latin typeface="BlinkMacSystemFont"/>
              </a:rPr>
              <a:t>PMID: 33414957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DIN Next LT Pro" panose="020B0503020203050203"/>
              </a:rPr>
              <a:t> </a:t>
            </a:r>
            <a:r>
              <a:rPr kumimoji="0" lang="en-US"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Khalid S, Barfoot KL, May G, et al. Effects of acute blueberry flavonoids on mood in children and young adults. </a:t>
            </a:r>
            <a:r>
              <a:rPr kumimoji="0" lang="en-US" sz="1200" b="0" i="1"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Nutrients</a:t>
            </a:r>
            <a:r>
              <a:rPr kumimoji="0" lang="en-US"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 2017;9(2):158. Published 2017 Feb 20. doi:10.3390/nu9020158. </a:t>
            </a:r>
            <a:r>
              <a:rPr lang="en-US" b="0" i="0" dirty="0">
                <a:solidFill>
                  <a:srgbClr val="212121"/>
                </a:solidFill>
                <a:effectLst/>
                <a:highlight>
                  <a:srgbClr val="FFFFFF"/>
                </a:highlight>
                <a:latin typeface="BlinkMacSystemFont"/>
              </a:rPr>
              <a:t>PMID: 28230732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Barfoot KL, May G, </a:t>
            </a:r>
            <a:r>
              <a:rPr kumimoji="0" lang="en-US" sz="1200" b="0" i="0" u="none" strike="noStrike" kern="1200" cap="none" spc="0" normalizeH="0" baseline="0" noProof="0" dirty="0" err="1">
                <a:ln>
                  <a:noFill/>
                </a:ln>
                <a:solidFill>
                  <a:prstClr val="black">
                    <a:lumMod val="65000"/>
                    <a:lumOff val="35000"/>
                  </a:prstClr>
                </a:solidFill>
                <a:effectLst/>
                <a:uLnTx/>
                <a:uFillTx/>
                <a:latin typeface="DIN Next LT Pro" panose="020B0503020203050203"/>
                <a:cs typeface="Arial" panose="020B0604020202020204" pitchFamily="34" charset="0"/>
              </a:rPr>
              <a:t>Lamport</a:t>
            </a:r>
            <a:r>
              <a:rPr kumimoji="0" lang="en-US"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 DJ, Ricketts J, Riddell PM, Williams CM. The effects of acute wild blueberry supplementation on the cognition of 7-10-year-old schoolchildren. </a:t>
            </a:r>
            <a:r>
              <a:rPr kumimoji="0" lang="en-US" sz="1200" b="0" i="1" u="none" strike="noStrike" kern="1200" cap="none" spc="0" normalizeH="0" baseline="0" noProof="0" dirty="0" err="1">
                <a:ln>
                  <a:noFill/>
                </a:ln>
                <a:solidFill>
                  <a:prstClr val="black">
                    <a:lumMod val="65000"/>
                    <a:lumOff val="35000"/>
                  </a:prstClr>
                </a:solidFill>
                <a:effectLst/>
                <a:uLnTx/>
                <a:uFillTx/>
                <a:latin typeface="DIN Next LT Pro" panose="020B0503020203050203"/>
                <a:cs typeface="Arial" panose="020B0604020202020204" pitchFamily="34" charset="0"/>
              </a:rPr>
              <a:t>Eur</a:t>
            </a:r>
            <a:r>
              <a:rPr kumimoji="0" lang="en-US" sz="1200" b="0" i="1"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 J </a:t>
            </a:r>
            <a:r>
              <a:rPr kumimoji="0" lang="en-US" sz="1200" b="0" i="1" u="none" strike="noStrike" kern="1200" cap="none" spc="0" normalizeH="0" baseline="0" noProof="0" dirty="0" err="1">
                <a:ln>
                  <a:noFill/>
                </a:ln>
                <a:solidFill>
                  <a:prstClr val="black">
                    <a:lumMod val="65000"/>
                    <a:lumOff val="35000"/>
                  </a:prstClr>
                </a:solidFill>
                <a:effectLst/>
                <a:uLnTx/>
                <a:uFillTx/>
                <a:latin typeface="DIN Next LT Pro" panose="020B0503020203050203"/>
                <a:cs typeface="Arial" panose="020B0604020202020204" pitchFamily="34" charset="0"/>
              </a:rPr>
              <a:t>Nutr</a:t>
            </a:r>
            <a:r>
              <a:rPr kumimoji="0" lang="en-US"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 2019;58(7):2911–2920. doi:10.1007/s00394-018-1843-6. </a:t>
            </a:r>
            <a:r>
              <a:rPr lang="en-US" b="0" i="0" dirty="0">
                <a:solidFill>
                  <a:srgbClr val="212121"/>
                </a:solidFill>
                <a:effectLst/>
                <a:highlight>
                  <a:srgbClr val="FFFFFF"/>
                </a:highlight>
                <a:latin typeface="BlinkMacSystemFont"/>
              </a:rPr>
              <a:t>PMID: 30327868</a:t>
            </a:r>
            <a:endParaRPr kumimoji="0" lang="en-US"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Fragua V, </a:t>
            </a:r>
            <a:r>
              <a:rPr kumimoji="0" lang="en-US" sz="1200" b="0" i="0" u="none" strike="noStrike" kern="1200" cap="none" spc="0" normalizeH="0" baseline="0" noProof="0" dirty="0" err="1">
                <a:ln>
                  <a:noFill/>
                </a:ln>
                <a:solidFill>
                  <a:prstClr val="black">
                    <a:lumMod val="65000"/>
                    <a:lumOff val="35000"/>
                  </a:prstClr>
                </a:solidFill>
                <a:effectLst/>
                <a:uLnTx/>
                <a:uFillTx/>
                <a:latin typeface="DIN Next LT Pro" panose="020B0503020203050203"/>
                <a:cs typeface="Arial" panose="020B0604020202020204" pitchFamily="34" charset="0"/>
              </a:rPr>
              <a:t>Lepoudère</a:t>
            </a:r>
            <a:r>
              <a:rPr kumimoji="0" lang="en-US"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 A, </a:t>
            </a:r>
            <a:r>
              <a:rPr kumimoji="0" lang="en-US" sz="1200" b="0" i="0" u="none" strike="noStrike" kern="1200" cap="none" spc="0" normalizeH="0" baseline="0" noProof="0" dirty="0" err="1">
                <a:ln>
                  <a:noFill/>
                </a:ln>
                <a:solidFill>
                  <a:prstClr val="black">
                    <a:lumMod val="65000"/>
                    <a:lumOff val="35000"/>
                  </a:prstClr>
                </a:solidFill>
                <a:effectLst/>
                <a:uLnTx/>
                <a:uFillTx/>
                <a:latin typeface="DIN Next LT Pro" panose="020B0503020203050203"/>
                <a:cs typeface="Arial" panose="020B0604020202020204" pitchFamily="34" charset="0"/>
              </a:rPr>
              <a:t>Leray</a:t>
            </a:r>
            <a:r>
              <a:rPr kumimoji="0" lang="en-US"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 V, et al. Effects of dietary supplementation with a mixed blueberry and grape extract on working memory in aged beagle dogs. </a:t>
            </a:r>
            <a:r>
              <a:rPr kumimoji="0" lang="en-US" sz="1200" b="0" i="1"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J </a:t>
            </a:r>
            <a:r>
              <a:rPr kumimoji="0" lang="en-US" sz="1200" b="0" i="1" u="none" strike="noStrike" kern="1200" cap="none" spc="0" normalizeH="0" baseline="0" noProof="0" dirty="0" err="1">
                <a:ln>
                  <a:noFill/>
                </a:ln>
                <a:solidFill>
                  <a:prstClr val="black">
                    <a:lumMod val="65000"/>
                    <a:lumOff val="35000"/>
                  </a:prstClr>
                </a:solidFill>
                <a:effectLst/>
                <a:uLnTx/>
                <a:uFillTx/>
                <a:latin typeface="DIN Next LT Pro" panose="020B0503020203050203"/>
                <a:cs typeface="Arial" panose="020B0604020202020204" pitchFamily="34" charset="0"/>
              </a:rPr>
              <a:t>Nutr</a:t>
            </a:r>
            <a:r>
              <a:rPr kumimoji="0" lang="en-US" sz="1200" b="0" i="1"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 Sci</a:t>
            </a:r>
            <a:r>
              <a:rPr kumimoji="0" lang="en-US"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 2017;6:e35. Published 2017 Jul 12. doi:10.1017/jns.2017.33. </a:t>
            </a:r>
            <a:r>
              <a:rPr lang="en-US" b="0" i="0" dirty="0">
                <a:solidFill>
                  <a:srgbClr val="212121"/>
                </a:solidFill>
                <a:effectLst/>
                <a:highlight>
                  <a:srgbClr val="FFFFFF"/>
                </a:highlight>
                <a:latin typeface="BlinkMacSystemFont"/>
              </a:rPr>
              <a:t>PMID: 29152239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 </a:t>
            </a:r>
            <a:r>
              <a:rPr kumimoji="0" lang="en-US" sz="1200" b="0" i="0" u="none" strike="noStrike" kern="1200" cap="none" spc="0" normalizeH="0" baseline="0" noProof="0" dirty="0" err="1">
                <a:ln>
                  <a:noFill/>
                </a:ln>
                <a:solidFill>
                  <a:prstClr val="black">
                    <a:lumMod val="65000"/>
                    <a:lumOff val="35000"/>
                  </a:prstClr>
                </a:solidFill>
                <a:effectLst/>
                <a:uLnTx/>
                <a:uFillTx/>
                <a:latin typeface="DIN Next LT Pro" panose="020B0503020203050203"/>
                <a:cs typeface="Arial" panose="020B0604020202020204" pitchFamily="34" charset="0"/>
              </a:rPr>
              <a:t>Rendeiro</a:t>
            </a:r>
            <a:r>
              <a:rPr kumimoji="0" lang="en-US"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 C, </a:t>
            </a:r>
            <a:r>
              <a:rPr kumimoji="0" lang="en-US" sz="1200" b="0" i="0" u="none" strike="noStrike" kern="1200" cap="none" spc="0" normalizeH="0" baseline="0" noProof="0" dirty="0" err="1">
                <a:ln>
                  <a:noFill/>
                </a:ln>
                <a:solidFill>
                  <a:prstClr val="black">
                    <a:lumMod val="65000"/>
                    <a:lumOff val="35000"/>
                  </a:prstClr>
                </a:solidFill>
                <a:effectLst/>
                <a:uLnTx/>
                <a:uFillTx/>
                <a:latin typeface="DIN Next LT Pro" panose="020B0503020203050203"/>
                <a:cs typeface="Arial" panose="020B0604020202020204" pitchFamily="34" charset="0"/>
              </a:rPr>
              <a:t>Vauzour</a:t>
            </a:r>
            <a:r>
              <a:rPr kumimoji="0" lang="en-US"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 D, Rattray M, et al. Dietary levels of pure flavonoids improve spatial memory performance and increase hippocampal brain-derived neurotrophic factor. </a:t>
            </a:r>
            <a:r>
              <a:rPr kumimoji="0" lang="en-US" sz="1200" b="0" i="1" u="none" strike="noStrike" kern="1200" cap="none" spc="0" normalizeH="0" baseline="0" noProof="0" dirty="0" err="1">
                <a:ln>
                  <a:noFill/>
                </a:ln>
                <a:solidFill>
                  <a:prstClr val="black">
                    <a:lumMod val="65000"/>
                    <a:lumOff val="35000"/>
                  </a:prstClr>
                </a:solidFill>
                <a:effectLst/>
                <a:uLnTx/>
                <a:uFillTx/>
                <a:latin typeface="DIN Next LT Pro" panose="020B0503020203050203"/>
                <a:cs typeface="Arial" panose="020B0604020202020204" pitchFamily="34" charset="0"/>
              </a:rPr>
              <a:t>PLoS</a:t>
            </a:r>
            <a:r>
              <a:rPr kumimoji="0" lang="en-US" sz="1200" b="0" i="1"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 One</a:t>
            </a:r>
            <a:r>
              <a:rPr kumimoji="0" lang="en-US"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 2013;8(5):e63535. Published 2013 May 28. doi:10.1371/journal.pone.0063535, </a:t>
            </a:r>
            <a:r>
              <a:rPr lang="en-US" b="0" i="0" dirty="0">
                <a:solidFill>
                  <a:srgbClr val="212121"/>
                </a:solidFill>
                <a:effectLst/>
                <a:highlight>
                  <a:srgbClr val="FFFFFF"/>
                </a:highlight>
                <a:latin typeface="BlinkMacSystemFont"/>
              </a:rPr>
              <a:t>PMID: 23723987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endParaRPr>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4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HelveticaNeue-Light"/>
              </a:rPr>
              <a:t>This is an open access article distributed under the Creative Commons Attribution License, which permits unrestricted use, distribution, and reproduction in any medium, provided the original work is properly cited.</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4B0ED8-913B-4D67-9BCB-E2E0D8EB2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911069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err="1">
                <a:solidFill>
                  <a:srgbClr val="000000">
                    <a:lumMod val="50000"/>
                    <a:lumOff val="50000"/>
                  </a:srgbClr>
                </a:solidFill>
                <a:latin typeface="DIN Next LT Pro" panose="020B0503020203050203"/>
                <a:cs typeface="Arial" panose="020B0604020202020204" pitchFamily="34" charset="0"/>
              </a:rPr>
              <a:t>Obrenovich</a:t>
            </a:r>
            <a:r>
              <a:rPr lang="en-US" sz="1200" dirty="0">
                <a:solidFill>
                  <a:srgbClr val="000000">
                    <a:lumMod val="50000"/>
                    <a:lumOff val="50000"/>
                  </a:srgbClr>
                </a:solidFill>
                <a:latin typeface="DIN Next LT Pro" panose="020B0503020203050203"/>
                <a:cs typeface="Arial" panose="020B0604020202020204" pitchFamily="34" charset="0"/>
              </a:rPr>
              <a:t>, M. (2018). Leaky gut, leaky brain? Microorganisms, 6(4), 107. https://doi.org/10.3390/microorganisms6040107  PMID: 30340384;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lumMod val="50000"/>
                    <a:lumOff val="50000"/>
                  </a:srgbClr>
                </a:solidFill>
                <a:latin typeface="DIN Next LT Pro" panose="020B0503020203050203"/>
                <a:cs typeface="Arial" panose="020B0604020202020204" pitchFamily="34" charset="0"/>
              </a:rPr>
              <a:t>2. Suda, K., &amp; Matsuda, K. (2022). How microbes affect depression: Underlying mechanisms via the gut-brain axis and the modulating role of probiotics. International Journal of Molecular Sciences, 23(3), 1172. https://doi.org/10.3390/ijms23031172 PMID: 35163104;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lumMod val="50000"/>
                    <a:lumOff val="50000"/>
                  </a:srgbClr>
                </a:solidFill>
                <a:latin typeface="DIN Next LT Pro" panose="020B0503020203050203"/>
                <a:cs typeface="Arial" panose="020B0604020202020204" pitchFamily="34" charset="0"/>
              </a:rPr>
              <a:t>3. Mohammad, S., &amp; </a:t>
            </a:r>
            <a:r>
              <a:rPr lang="en-US" sz="1200" dirty="0" err="1">
                <a:solidFill>
                  <a:srgbClr val="000000">
                    <a:lumMod val="50000"/>
                    <a:lumOff val="50000"/>
                  </a:srgbClr>
                </a:solidFill>
                <a:latin typeface="DIN Next LT Pro" panose="020B0503020203050203"/>
                <a:cs typeface="Arial" panose="020B0604020202020204" pitchFamily="34" charset="0"/>
              </a:rPr>
              <a:t>Thiemermann</a:t>
            </a:r>
            <a:r>
              <a:rPr lang="en-US" sz="1200" dirty="0">
                <a:solidFill>
                  <a:srgbClr val="000000">
                    <a:lumMod val="50000"/>
                    <a:lumOff val="50000"/>
                  </a:srgbClr>
                </a:solidFill>
                <a:latin typeface="DIN Next LT Pro" panose="020B0503020203050203"/>
                <a:cs typeface="Arial" panose="020B0604020202020204" pitchFamily="34" charset="0"/>
              </a:rPr>
              <a:t>, C. (2021). Role of metabolic endotoxemia in systemic inflammation and potential interventions. Frontiers in Immunology, 11, 594150. https://doi.org/10.3389/fimmu.2020.594150  PMID: 33505393;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lumMod val="50000"/>
                    <a:lumOff val="50000"/>
                  </a:srgbClr>
                </a:solidFill>
                <a:latin typeface="DIN Next LT Pro" panose="020B0503020203050203"/>
                <a:cs typeface="Arial" panose="020B0604020202020204" pitchFamily="34" charset="0"/>
              </a:rPr>
              <a:t> 4. Winter, G., et al. (2018). Gut microbiome and depression: What we know and what we need to know. Reviews in the Neurosciences, 29(6), 629–643. https://doi.org/10.1515/revneuro-2017-0072  PMID: 29397391</a:t>
            </a:r>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20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2</a:t>
            </a:fld>
            <a:endParaRPr lang="pt-BR"/>
          </a:p>
        </p:txBody>
      </p:sp>
    </p:spTree>
    <p:extLst>
      <p:ext uri="{BB962C8B-B14F-4D97-AF65-F5344CB8AC3E}">
        <p14:creationId xmlns:p14="http://schemas.microsoft.com/office/powerpoint/2010/main" val="3659555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Copyright</a:t>
            </a:r>
            <a:r>
              <a:rPr lang="en-US" sz="1200" b="0" i="0" kern="1200" dirty="0">
                <a:solidFill>
                  <a:schemeClr val="tx1"/>
                </a:solidFill>
                <a:effectLst/>
                <a:latin typeface="+mn-lt"/>
                <a:ea typeface="+mn-ea"/>
                <a:cs typeface="+mn-cs"/>
              </a:rPr>
              <a:t> © 2019 Westfall and Pasinetti. This is an open-access article distributed under the terms of the </a:t>
            </a:r>
            <a:r>
              <a:rPr lang="en-US" sz="1200" b="1" i="0" u="none" strike="noStrike" kern="1200" dirty="0">
                <a:solidFill>
                  <a:schemeClr val="tx1"/>
                </a:solidFill>
                <a:effectLst/>
                <a:latin typeface="+mn-lt"/>
                <a:ea typeface="+mn-ea"/>
                <a:cs typeface="+mn-cs"/>
                <a:hlinkClick r:id="rId3"/>
              </a:rPr>
              <a:t>Creative Commons Attribution License (CC BY)</a:t>
            </a:r>
            <a:r>
              <a:rPr lang="en-US" sz="1200" b="0" i="0" kern="1200" dirty="0">
                <a:solidFill>
                  <a:schemeClr val="tx1"/>
                </a:solidFill>
                <a:effectLst/>
                <a:latin typeface="+mn-lt"/>
                <a:ea typeface="+mn-ea"/>
                <a:cs typeface="+mn-cs"/>
              </a:rPr>
              <a:t>. The use, distribution or reproduction in other forums is permitted, provided the original author(s) and the copyright owner(s) are credited and that the original publication in this journal is cited, in accordance with accepted academic practice. No use, distribution or reproduction is permitted which does not comply with these terms. </a:t>
            </a:r>
            <a:r>
              <a:rPr lang="en-US" sz="1200" b="1" i="0" kern="1200" dirty="0">
                <a:solidFill>
                  <a:schemeClr val="tx1"/>
                </a:solidFill>
                <a:effectLst/>
                <a:latin typeface="+mn-lt"/>
                <a:ea typeface="+mn-ea"/>
                <a:cs typeface="+mn-cs"/>
              </a:rPr>
              <a:t>Attribution 4.0 International (CC BY 4.0)</a:t>
            </a:r>
          </a:p>
          <a:p>
            <a:r>
              <a:rPr lang="en-US" sz="1200" b="1" i="0" kern="1200" dirty="0">
                <a:solidFill>
                  <a:schemeClr val="tx1"/>
                </a:solidFill>
                <a:effectLst/>
                <a:latin typeface="+mn-lt"/>
                <a:ea typeface="+mn-ea"/>
                <a:cs typeface="+mn-cs"/>
              </a:rPr>
              <a:t>You are free to:</a:t>
            </a:r>
          </a:p>
          <a:p>
            <a:r>
              <a:rPr lang="en-US" sz="1200" b="1" i="0" kern="1200" dirty="0">
                <a:solidFill>
                  <a:schemeClr val="tx1"/>
                </a:solidFill>
                <a:effectLst/>
                <a:latin typeface="+mn-lt"/>
                <a:ea typeface="+mn-ea"/>
                <a:cs typeface="+mn-cs"/>
              </a:rPr>
              <a:t>Share</a:t>
            </a:r>
            <a:r>
              <a:rPr lang="en-US" sz="1200" b="0" i="0" kern="1200" dirty="0">
                <a:solidFill>
                  <a:schemeClr val="tx1"/>
                </a:solidFill>
                <a:effectLst/>
                <a:latin typeface="+mn-lt"/>
                <a:ea typeface="+mn-ea"/>
                <a:cs typeface="+mn-cs"/>
              </a:rPr>
              <a:t> — copy and redistribute the material in any medium or format</a:t>
            </a:r>
          </a:p>
          <a:p>
            <a:r>
              <a:rPr lang="en-US" sz="1200" b="1" i="0" kern="1200" dirty="0">
                <a:solidFill>
                  <a:schemeClr val="tx1"/>
                </a:solidFill>
                <a:effectLst/>
                <a:latin typeface="+mn-lt"/>
                <a:ea typeface="+mn-ea"/>
                <a:cs typeface="+mn-cs"/>
              </a:rPr>
              <a:t>Adapt</a:t>
            </a:r>
            <a:r>
              <a:rPr lang="en-US" sz="1200" b="0" i="0" kern="1200" dirty="0">
                <a:solidFill>
                  <a:schemeClr val="tx1"/>
                </a:solidFill>
                <a:effectLst/>
                <a:latin typeface="+mn-lt"/>
                <a:ea typeface="+mn-ea"/>
                <a:cs typeface="+mn-cs"/>
              </a:rPr>
              <a:t> — remix, transform, and build upon the material for any purpose, even commercially.</a:t>
            </a:r>
          </a:p>
          <a:p>
            <a:r>
              <a:rPr lang="en-US" dirty="0"/>
              <a:t>____</a:t>
            </a:r>
          </a:p>
          <a:p>
            <a:r>
              <a:rPr lang="en-US" sz="1200" b="1" i="0" kern="1200" dirty="0">
                <a:solidFill>
                  <a:schemeClr val="tx1"/>
                </a:solidFill>
                <a:effectLst/>
                <a:latin typeface="+mn-lt"/>
                <a:ea typeface="+mn-ea"/>
                <a:cs typeface="+mn-cs"/>
              </a:rPr>
              <a:t>Abstract</a:t>
            </a:r>
          </a:p>
          <a:p>
            <a:r>
              <a:rPr lang="en-US" sz="1200" b="0" i="0" kern="1200" dirty="0">
                <a:solidFill>
                  <a:schemeClr val="tx1"/>
                </a:solidFill>
                <a:effectLst/>
                <a:latin typeface="+mn-lt"/>
                <a:ea typeface="+mn-ea"/>
                <a:cs typeface="+mn-cs"/>
              </a:rPr>
              <a:t>The pathophysiology of depression is multifactorial yet generally aggravated by stress and its associated physiological consequences. To effectively treat these diverse risk factors, a broad acting strategy is required and is has been suggested that gut-brain-axis signaling may play a pinnacle role in promoting resilience to several of these stress-induced changes including pathogenic load, inflammation, </a:t>
            </a:r>
            <a:r>
              <a:rPr lang="en-US" sz="1200" b="0" i="0" kern="1200" dirty="0" err="1">
                <a:solidFill>
                  <a:schemeClr val="tx1"/>
                </a:solidFill>
                <a:effectLst/>
                <a:latin typeface="+mn-lt"/>
                <a:ea typeface="+mn-ea"/>
                <a:cs typeface="+mn-cs"/>
              </a:rPr>
              <a:t>HPA</a:t>
            </a:r>
            <a:r>
              <a:rPr lang="en-US" sz="1200" b="0" i="0" kern="1200" dirty="0">
                <a:solidFill>
                  <a:schemeClr val="tx1"/>
                </a:solidFill>
                <a:effectLst/>
                <a:latin typeface="+mn-lt"/>
                <a:ea typeface="+mn-ea"/>
                <a:cs typeface="+mn-cs"/>
              </a:rPr>
              <a:t>-axis activation, oxidative stress and neurotransmitter imbalances. The gut microbiota also manages the </a:t>
            </a:r>
            <a:r>
              <a:rPr lang="en-US" sz="1200" b="0" i="0" kern="1200" dirty="0" err="1">
                <a:solidFill>
                  <a:schemeClr val="tx1"/>
                </a:solidFill>
                <a:effectLst/>
                <a:latin typeface="+mn-lt"/>
                <a:ea typeface="+mn-ea"/>
                <a:cs typeface="+mn-cs"/>
              </a:rPr>
              <a:t>bioaccessibility</a:t>
            </a:r>
            <a:r>
              <a:rPr lang="en-US" sz="1200" b="0" i="0" kern="1200" dirty="0">
                <a:solidFill>
                  <a:schemeClr val="tx1"/>
                </a:solidFill>
                <a:effectLst/>
                <a:latin typeface="+mn-lt"/>
                <a:ea typeface="+mn-ea"/>
                <a:cs typeface="+mn-cs"/>
              </a:rPr>
              <a:t> of phenolic metabolites from dietary polyphenols whose multiple beneficial properties have known therapeutic efficacy against depression. Although several potential therapeutic mechanisms of dietary polyphenols toward establishing cognitive resilience to neuropsychiatric disorders have been established, only a handful of studies have systematically identified how the interaction of the gut microbiota with dietary polyphenols can synergistically alleviate the biological signatures of depression. The current review investigates several of these potential mechanisms and how </a:t>
            </a:r>
            <a:r>
              <a:rPr lang="en-US" sz="1200" b="0" i="0" kern="1200" dirty="0" err="1">
                <a:solidFill>
                  <a:schemeClr val="tx1"/>
                </a:solidFill>
                <a:effectLst/>
                <a:latin typeface="+mn-lt"/>
                <a:ea typeface="+mn-ea"/>
                <a:cs typeface="+mn-cs"/>
              </a:rPr>
              <a:t>synbiotics</a:t>
            </a:r>
            <a:r>
              <a:rPr lang="en-US" sz="1200" b="0" i="0" kern="1200" dirty="0">
                <a:solidFill>
                  <a:schemeClr val="tx1"/>
                </a:solidFill>
                <a:effectLst/>
                <a:latin typeface="+mn-lt"/>
                <a:ea typeface="+mn-ea"/>
                <a:cs typeface="+mn-cs"/>
              </a:rPr>
              <a:t>, that combine probiotics with dietary polyphenols, may provide a novel therapeutic strategy for depression. In particular, </a:t>
            </a:r>
            <a:r>
              <a:rPr lang="en-US" sz="1200" b="0" i="0" kern="1200" dirty="0" err="1">
                <a:solidFill>
                  <a:schemeClr val="tx1"/>
                </a:solidFill>
                <a:effectLst/>
                <a:latin typeface="+mn-lt"/>
                <a:ea typeface="+mn-ea"/>
                <a:cs typeface="+mn-cs"/>
              </a:rPr>
              <a:t>synbiotics</a:t>
            </a:r>
            <a:r>
              <a:rPr lang="en-US" sz="1200" b="0" i="0" kern="1200" dirty="0">
                <a:solidFill>
                  <a:schemeClr val="tx1"/>
                </a:solidFill>
                <a:effectLst/>
                <a:latin typeface="+mn-lt"/>
                <a:ea typeface="+mn-ea"/>
                <a:cs typeface="+mn-cs"/>
              </a:rPr>
              <a:t> have the potential to alleviate neuroinflammation by modulating microglial and inflammasome activation, reduce oxidative stress and balance serotonin metabolism therefore simultaneously targeting several of the major pathological risk factors of depression. Overall, </a:t>
            </a:r>
            <a:r>
              <a:rPr lang="en-US" sz="1200" b="0" i="0" kern="1200" dirty="0" err="1">
                <a:solidFill>
                  <a:schemeClr val="tx1"/>
                </a:solidFill>
                <a:effectLst/>
                <a:latin typeface="+mn-lt"/>
                <a:ea typeface="+mn-ea"/>
                <a:cs typeface="+mn-cs"/>
              </a:rPr>
              <a:t>synbiotics</a:t>
            </a:r>
            <a:r>
              <a:rPr lang="en-US" sz="1200" b="0" i="0" kern="1200" dirty="0">
                <a:solidFill>
                  <a:schemeClr val="tx1"/>
                </a:solidFill>
                <a:effectLst/>
                <a:latin typeface="+mn-lt"/>
                <a:ea typeface="+mn-ea"/>
                <a:cs typeface="+mn-cs"/>
              </a:rPr>
              <a:t> may act as a novel therapeutic paradigm for neuropsychiatric disorders and further understanding the fundamental mechanisms of gut-brain-axis signaling will allow full utilization of the gut microbiota's as a therapeutic tool.</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DD4DAE-0B64-4784-9E42-F001932EE9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56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872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FEC618-A368-44A8-8C1E-5130D66BF2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623777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r>
              <a:rPr lang="en-US" b="0" i="0" dirty="0">
                <a:solidFill>
                  <a:srgbClr val="642A8F"/>
                </a:solidFill>
                <a:effectLst/>
                <a:latin typeface="HelveticaNeue-Light"/>
                <a:hlinkClick r:id="rId3"/>
              </a:rPr>
              <a:t>Copyright</a:t>
            </a:r>
            <a:r>
              <a:rPr lang="en-US" b="0" i="0" dirty="0">
                <a:solidFill>
                  <a:srgbClr val="333333"/>
                </a:solidFill>
                <a:effectLst/>
                <a:latin typeface="HelveticaNeue-Light"/>
              </a:rPr>
              <a:t> © 2020 Silva, </a:t>
            </a:r>
            <a:r>
              <a:rPr lang="en-US" b="0" i="0" dirty="0" err="1">
                <a:solidFill>
                  <a:srgbClr val="333333"/>
                </a:solidFill>
                <a:effectLst/>
                <a:latin typeface="HelveticaNeue-Light"/>
              </a:rPr>
              <a:t>Bernardi</a:t>
            </a:r>
            <a:r>
              <a:rPr lang="en-US" b="0" i="0" dirty="0">
                <a:solidFill>
                  <a:srgbClr val="333333"/>
                </a:solidFill>
                <a:effectLst/>
                <a:latin typeface="HelveticaNeue-Light"/>
              </a:rPr>
              <a:t> and </a:t>
            </a:r>
            <a:r>
              <a:rPr lang="en-US" b="0" i="0" dirty="0" err="1">
                <a:solidFill>
                  <a:srgbClr val="333333"/>
                </a:solidFill>
                <a:effectLst/>
                <a:latin typeface="HelveticaNeue-Light"/>
              </a:rPr>
              <a:t>Frozza</a:t>
            </a:r>
            <a:r>
              <a:rPr lang="en-US" b="0" i="0" dirty="0">
                <a:solidFill>
                  <a:srgbClr val="333333"/>
                </a:solidFill>
                <a:effectLst/>
                <a:latin typeface="HelveticaNeue-Light"/>
              </a:rPr>
              <a:t>.</a:t>
            </a:r>
          </a:p>
          <a:p>
            <a:pPr algn="l"/>
            <a:r>
              <a:rPr lang="en-US" b="0" i="0" dirty="0">
                <a:solidFill>
                  <a:srgbClr val="333333"/>
                </a:solidFill>
                <a:effectLst/>
                <a:latin typeface="HelveticaNeue-Light"/>
              </a:rPr>
              <a:t>This is an open-access article distributed under the terms of the Creative Commons Attribution License (CC BY). The use, distribution or reproduction in other forums is permitted, provided the original author(s) and the copyright owner(s) are credited and that the original publication in this journal is cited, in accordance with accepted academic practice. No use, distribution or reproduction is permitted which does not comply with these terms.</a:t>
            </a:r>
          </a:p>
          <a:p>
            <a:endParaRPr lang="en-US" dirty="0"/>
          </a:p>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23</a:t>
            </a:fld>
            <a:endParaRPr lang="pt-BR"/>
          </a:p>
        </p:txBody>
      </p:sp>
    </p:spTree>
    <p:extLst>
      <p:ext uri="{BB962C8B-B14F-4D97-AF65-F5344CB8AC3E}">
        <p14:creationId xmlns:p14="http://schemas.microsoft.com/office/powerpoint/2010/main" val="688279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lumMod val="50000"/>
                    <a:lumOff val="50000"/>
                  </a:srgbClr>
                </a:solidFill>
                <a:latin typeface="DIN Next LT Pro"/>
                <a:cs typeface="Arial" panose="020B0604020202020204" pitchFamily="34" charset="0"/>
              </a:rPr>
              <a:t>1. van der Merwe, M. (2021). Gut microbiome changes induced by a diet rich in fruits and vegetables. </a:t>
            </a:r>
            <a:r>
              <a:rPr lang="en-US" sz="1200" i="1" dirty="0">
                <a:solidFill>
                  <a:srgbClr val="000000">
                    <a:lumMod val="50000"/>
                    <a:lumOff val="50000"/>
                  </a:srgbClr>
                </a:solidFill>
                <a:latin typeface="DIN Next LT Pro"/>
                <a:cs typeface="Arial" panose="020B0604020202020204" pitchFamily="34" charset="0"/>
              </a:rPr>
              <a:t>International Journal of Food Sciences and Nutrition</a:t>
            </a:r>
            <a:r>
              <a:rPr lang="en-US" sz="1200" dirty="0">
                <a:solidFill>
                  <a:srgbClr val="000000">
                    <a:lumMod val="50000"/>
                    <a:lumOff val="50000"/>
                  </a:srgbClr>
                </a:solidFill>
                <a:latin typeface="DIN Next LT Pro"/>
                <a:cs typeface="Arial" panose="020B0604020202020204" pitchFamily="34" charset="0"/>
              </a:rPr>
              <a:t>, 72(5), 665–669. https://doi.org/10.1080/09637486.2020.1852537. </a:t>
            </a:r>
            <a:r>
              <a:rPr lang="en-US" b="0" i="0" dirty="0">
                <a:solidFill>
                  <a:srgbClr val="212121"/>
                </a:solidFill>
                <a:effectLst/>
                <a:highlight>
                  <a:srgbClr val="FFFFFF"/>
                </a:highlight>
                <a:latin typeface="BlinkMacSystemFont"/>
              </a:rPr>
              <a:t>PMID: 33960869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lumMod val="50000"/>
                    <a:lumOff val="50000"/>
                  </a:srgbClr>
                </a:solidFill>
                <a:latin typeface="DIN Next LT Pro"/>
                <a:cs typeface="Arial" panose="020B0604020202020204" pitchFamily="34" charset="0"/>
              </a:rPr>
              <a:t> 2. </a:t>
            </a:r>
            <a:r>
              <a:rPr lang="en-US" sz="1200" dirty="0" err="1">
                <a:solidFill>
                  <a:srgbClr val="000000">
                    <a:lumMod val="50000"/>
                    <a:lumOff val="50000"/>
                  </a:srgbClr>
                </a:solidFill>
                <a:latin typeface="DIN Next LT Pro"/>
                <a:cs typeface="Arial" panose="020B0604020202020204" pitchFamily="34" charset="0"/>
              </a:rPr>
              <a:t>Dalile</a:t>
            </a:r>
            <a:r>
              <a:rPr lang="en-US" sz="1200" dirty="0">
                <a:solidFill>
                  <a:srgbClr val="000000">
                    <a:lumMod val="50000"/>
                    <a:lumOff val="50000"/>
                  </a:srgbClr>
                </a:solidFill>
                <a:latin typeface="DIN Next LT Pro"/>
                <a:cs typeface="Arial" panose="020B0604020202020204" pitchFamily="34" charset="0"/>
              </a:rPr>
              <a:t>, B., </a:t>
            </a:r>
            <a:r>
              <a:rPr lang="en-US" sz="1200" dirty="0" err="1">
                <a:solidFill>
                  <a:srgbClr val="000000">
                    <a:lumMod val="50000"/>
                    <a:lumOff val="50000"/>
                  </a:srgbClr>
                </a:solidFill>
                <a:latin typeface="DIN Next LT Pro"/>
                <a:cs typeface="Arial" panose="020B0604020202020204" pitchFamily="34" charset="0"/>
              </a:rPr>
              <a:t>Vervliet</a:t>
            </a:r>
            <a:r>
              <a:rPr lang="en-US" sz="1200" dirty="0">
                <a:solidFill>
                  <a:srgbClr val="000000">
                    <a:lumMod val="50000"/>
                    <a:lumOff val="50000"/>
                  </a:srgbClr>
                </a:solidFill>
                <a:latin typeface="DIN Next LT Pro"/>
                <a:cs typeface="Arial" panose="020B0604020202020204" pitchFamily="34" charset="0"/>
              </a:rPr>
              <a:t>, B., et al. (2020). Colon-delivered short-chain fatty acids attenuate the cortisol response to psychosocial stress in healthy men: A randomized, placebo-controlled trial. </a:t>
            </a:r>
            <a:r>
              <a:rPr lang="en-US" sz="1200" i="1" dirty="0">
                <a:solidFill>
                  <a:srgbClr val="000000">
                    <a:lumMod val="50000"/>
                    <a:lumOff val="50000"/>
                  </a:srgbClr>
                </a:solidFill>
                <a:latin typeface="DIN Next LT Pro"/>
                <a:cs typeface="Arial" panose="020B0604020202020204" pitchFamily="34" charset="0"/>
              </a:rPr>
              <a:t>Neuropsychopharmacology: Official Publication of the American College of Neuropsychopharmacology</a:t>
            </a:r>
            <a:r>
              <a:rPr lang="en-US" sz="1200" dirty="0">
                <a:solidFill>
                  <a:srgbClr val="000000">
                    <a:lumMod val="50000"/>
                    <a:lumOff val="50000"/>
                  </a:srgbClr>
                </a:solidFill>
                <a:latin typeface="DIN Next LT Pro"/>
                <a:cs typeface="Arial" panose="020B0604020202020204" pitchFamily="34" charset="0"/>
              </a:rPr>
              <a:t>, 45(13), 2257–2266. https://doi.org/10.1038/s41386-020-0732-x. </a:t>
            </a:r>
            <a:r>
              <a:rPr lang="en-US" b="0" i="0" dirty="0">
                <a:solidFill>
                  <a:srgbClr val="212121"/>
                </a:solidFill>
                <a:effectLst/>
                <a:highlight>
                  <a:srgbClr val="FFFFFF"/>
                </a:highlight>
                <a:latin typeface="BlinkMacSystemFont"/>
              </a:rPr>
              <a:t>PMID: 32521538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lumMod val="50000"/>
                    <a:lumOff val="50000"/>
                  </a:srgbClr>
                </a:solidFill>
                <a:latin typeface="DIN Next LT Pro"/>
                <a:cs typeface="Arial" panose="020B0604020202020204" pitchFamily="34" charset="0"/>
              </a:rPr>
              <a:t> 3. van de </a:t>
            </a:r>
            <a:r>
              <a:rPr lang="en-US" sz="1200" dirty="0" err="1">
                <a:solidFill>
                  <a:srgbClr val="000000">
                    <a:lumMod val="50000"/>
                    <a:lumOff val="50000"/>
                  </a:srgbClr>
                </a:solidFill>
                <a:latin typeface="DIN Next LT Pro"/>
                <a:cs typeface="Arial" panose="020B0604020202020204" pitchFamily="34" charset="0"/>
              </a:rPr>
              <a:t>Wouw</a:t>
            </a:r>
            <a:r>
              <a:rPr lang="en-US" sz="1200" dirty="0">
                <a:solidFill>
                  <a:srgbClr val="000000">
                    <a:lumMod val="50000"/>
                    <a:lumOff val="50000"/>
                  </a:srgbClr>
                </a:solidFill>
                <a:latin typeface="DIN Next LT Pro"/>
                <a:cs typeface="Arial" panose="020B0604020202020204" pitchFamily="34" charset="0"/>
              </a:rPr>
              <a:t>, M., Boehme, et al. (2018). Short-chain fatty acids: Microbial metabolites that alleviate stress-induced brain-gut axis alterations. </a:t>
            </a:r>
            <a:r>
              <a:rPr lang="en-US" sz="1200" i="1" dirty="0">
                <a:solidFill>
                  <a:srgbClr val="000000">
                    <a:lumMod val="50000"/>
                    <a:lumOff val="50000"/>
                  </a:srgbClr>
                </a:solidFill>
                <a:latin typeface="DIN Next LT Pro"/>
                <a:cs typeface="Arial" panose="020B0604020202020204" pitchFamily="34" charset="0"/>
              </a:rPr>
              <a:t>The Journal of Physiology</a:t>
            </a:r>
            <a:r>
              <a:rPr lang="en-US" sz="1200" dirty="0">
                <a:solidFill>
                  <a:srgbClr val="000000">
                    <a:lumMod val="50000"/>
                    <a:lumOff val="50000"/>
                  </a:srgbClr>
                </a:solidFill>
                <a:latin typeface="DIN Next LT Pro"/>
                <a:cs typeface="Arial" panose="020B0604020202020204" pitchFamily="34" charset="0"/>
              </a:rPr>
              <a:t>, 596(20), 4923–4944. https://doi.org/10.1113/JP276431. </a:t>
            </a:r>
            <a:r>
              <a:rPr lang="en-US" b="0" i="0" dirty="0">
                <a:solidFill>
                  <a:srgbClr val="212121"/>
                </a:solidFill>
                <a:effectLst/>
                <a:highlight>
                  <a:srgbClr val="FFFFFF"/>
                </a:highlight>
                <a:latin typeface="BlinkMacSystemFont"/>
              </a:rPr>
              <a:t>PMID: 30066368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lumMod val="50000"/>
                    <a:lumOff val="50000"/>
                  </a:srgbClr>
                </a:solidFill>
                <a:latin typeface="DIN Next LT Pro"/>
                <a:cs typeface="Arial" panose="020B0604020202020204" pitchFamily="34" charset="0"/>
              </a:rPr>
              <a:t> 4. Suda, K., &amp; Matsuda, K. (2022). How microbes affect depression: Underlying mechanisms via the gut-brain axis and the modulating role of probiotics. International Journal of Molecular Sciences, 23(3), 1172. https://doi.org/10.3390/ijms23031172. </a:t>
            </a:r>
            <a:r>
              <a:rPr lang="en-US" b="0" i="0" dirty="0">
                <a:solidFill>
                  <a:srgbClr val="212121"/>
                </a:solidFill>
                <a:effectLst/>
                <a:highlight>
                  <a:srgbClr val="FFFFFF"/>
                </a:highlight>
                <a:latin typeface="BlinkMacSystemFont"/>
              </a:rPr>
              <a:t>PMID: 35163104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0000">
                  <a:lumMod val="50000"/>
                  <a:lumOff val="50000"/>
                </a:srgbClr>
              </a:solidFill>
              <a:latin typeface="DIN Next LT Pro"/>
              <a:cs typeface="Arial" panose="020B0604020202020204" pitchFamily="34" charset="0"/>
            </a:endParaRPr>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661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6868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433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1000"/>
              </a:spcBef>
              <a:spcAft>
                <a:spcPts val="1000"/>
              </a:spcAft>
            </a:pPr>
            <a:r>
              <a:rPr lang="en-US" b="0" i="0" u="sng" dirty="0">
                <a:solidFill>
                  <a:srgbClr val="376FAA"/>
                </a:solidFill>
                <a:effectLst/>
                <a:highlight>
                  <a:srgbClr val="FFFFFF"/>
                </a:highlight>
                <a:latin typeface="HelveticaNeue-Light"/>
                <a:hlinkClick r:id="rId3"/>
              </a:rPr>
              <a:t>Copyright</a:t>
            </a:r>
            <a:r>
              <a:rPr lang="en-US" b="0" i="0" dirty="0">
                <a:solidFill>
                  <a:srgbClr val="333333"/>
                </a:solidFill>
                <a:effectLst/>
                <a:highlight>
                  <a:srgbClr val="FFFFFF"/>
                </a:highlight>
                <a:latin typeface="HelveticaNeue-Light"/>
              </a:rPr>
              <a:t> © 2020 by the authors.</a:t>
            </a:r>
          </a:p>
          <a:p>
            <a:pPr algn="l">
              <a:spcBef>
                <a:spcPts val="1000"/>
              </a:spcBef>
              <a:spcAft>
                <a:spcPts val="1000"/>
              </a:spcAft>
            </a:pPr>
            <a:r>
              <a:rPr lang="en-US" b="0" i="0" dirty="0">
                <a:solidFill>
                  <a:srgbClr val="333333"/>
                </a:solidFill>
                <a:effectLst/>
                <a:highlight>
                  <a:srgbClr val="FFFFFF"/>
                </a:highlight>
                <a:latin typeface="HelveticaNeue-Light"/>
              </a:rPr>
              <a:t>Licensee MDPI, Basel, Switzerland. This article is an open access article distributed under the terms and conditions of the Creative Commons Attribution (CC BY) license (</a:t>
            </a:r>
            <a:r>
              <a:rPr lang="en-US" b="0" i="0" u="sng" dirty="0">
                <a:solidFill>
                  <a:srgbClr val="376FAA"/>
                </a:solidFill>
                <a:effectLst/>
                <a:highlight>
                  <a:srgbClr val="FFFFFF"/>
                </a:highlight>
                <a:latin typeface="HelveticaNeue-Light"/>
                <a:hlinkClick r:id="rId4"/>
              </a:rPr>
              <a:t>http://creativecommons.org/licenses/by/4.0/</a:t>
            </a:r>
            <a:r>
              <a:rPr lang="en-US" b="0" i="0" dirty="0">
                <a:solidFill>
                  <a:srgbClr val="333333"/>
                </a:solidFill>
                <a:effectLst/>
                <a:highlight>
                  <a:srgbClr val="FFFFFF"/>
                </a:highlight>
                <a:latin typeface="HelveticaNeue-Light"/>
              </a:rPr>
              <a:t>).</a:t>
            </a:r>
          </a:p>
          <a:p>
            <a:endParaRPr lang="en-US" b="1" dirty="0"/>
          </a:p>
        </p:txBody>
      </p:sp>
      <p:sp>
        <p:nvSpPr>
          <p:cNvPr id="4" name="Slide Number Placeholder 3"/>
          <p:cNvSpPr>
            <a:spLocks noGrp="1"/>
          </p:cNvSpPr>
          <p:nvPr>
            <p:ph type="sldNum" sz="quarter" idx="5"/>
          </p:nvPr>
        </p:nvSpPr>
        <p:spPr/>
        <p:txBody>
          <a:bodyPr/>
          <a:lstStyle/>
          <a:p>
            <a:fld id="{EE38BFEA-5463-7B43-A397-993DEB555D08}" type="slidenum">
              <a:rPr lang="pt-BR" smtClean="0"/>
              <a:t>27</a:t>
            </a:fld>
            <a:endParaRPr lang="pt-BR"/>
          </a:p>
        </p:txBody>
      </p:sp>
    </p:spTree>
    <p:extLst>
      <p:ext uri="{BB962C8B-B14F-4D97-AF65-F5344CB8AC3E}">
        <p14:creationId xmlns:p14="http://schemas.microsoft.com/office/powerpoint/2010/main" val="2122086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3031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b="1">
                <a:solidFill>
                  <a:schemeClr val="tx1"/>
                </a:solidFill>
                <a:latin typeface="Arial" panose="020B0604020202020204" pitchFamily="34" charset="0"/>
                <a:cs typeface="Arial" panose="020B0604020202020204" pitchFamily="34" charset="0"/>
              </a:defRPr>
            </a:lvl1pPr>
            <a:lvl2pPr marL="742950" indent="-285750" defTabSz="931863">
              <a:defRPr sz="2400" b="1">
                <a:solidFill>
                  <a:schemeClr val="tx1"/>
                </a:solidFill>
                <a:latin typeface="Arial" panose="020B0604020202020204" pitchFamily="34" charset="0"/>
                <a:cs typeface="Arial" panose="020B0604020202020204" pitchFamily="34" charset="0"/>
              </a:defRPr>
            </a:lvl2pPr>
            <a:lvl3pPr marL="1143000" indent="-228600" defTabSz="931863">
              <a:defRPr sz="2400" b="1">
                <a:solidFill>
                  <a:schemeClr val="tx1"/>
                </a:solidFill>
                <a:latin typeface="Arial" panose="020B0604020202020204" pitchFamily="34" charset="0"/>
                <a:cs typeface="Arial" panose="020B0604020202020204" pitchFamily="34" charset="0"/>
              </a:defRPr>
            </a:lvl3pPr>
            <a:lvl4pPr marL="1600200" indent="-228600" defTabSz="931863">
              <a:defRPr sz="2400" b="1">
                <a:solidFill>
                  <a:schemeClr val="tx1"/>
                </a:solidFill>
                <a:latin typeface="Arial" panose="020B0604020202020204" pitchFamily="34" charset="0"/>
                <a:cs typeface="Arial" panose="020B0604020202020204" pitchFamily="34" charset="0"/>
              </a:defRPr>
            </a:lvl4pPr>
            <a:lvl5pPr marL="2057400" indent="-228600" defTabSz="931863">
              <a:defRPr sz="2400" b="1">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4D6ECCE8-DD0C-4C3D-B870-C5A0B93066E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75496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0" i="0" kern="1200" dirty="0">
                <a:solidFill>
                  <a:schemeClr val="tx1"/>
                </a:solidFill>
                <a:effectLst/>
                <a:latin typeface="+mn-lt"/>
                <a:ea typeface="+mn-ea"/>
                <a:cs typeface="+mn-cs"/>
                <a:hlinkClick r:id="rId3"/>
              </a:rPr>
              <a:t>Copyright</a:t>
            </a:r>
            <a:r>
              <a:rPr lang="en-US" sz="800" b="0" i="0" kern="1200" dirty="0">
                <a:solidFill>
                  <a:schemeClr val="tx1"/>
                </a:solidFill>
                <a:effectLst/>
                <a:latin typeface="+mn-lt"/>
                <a:ea typeface="+mn-ea"/>
                <a:cs typeface="+mn-cs"/>
              </a:rPr>
              <a:t> © 2019 </a:t>
            </a:r>
            <a:r>
              <a:rPr lang="en-US" sz="800" b="0" i="0" kern="1200" dirty="0" err="1">
                <a:solidFill>
                  <a:schemeClr val="tx1"/>
                </a:solidFill>
                <a:effectLst/>
                <a:latin typeface="+mn-lt"/>
                <a:ea typeface="+mn-ea"/>
                <a:cs typeface="+mn-cs"/>
              </a:rPr>
              <a:t>Morera</a:t>
            </a:r>
            <a:r>
              <a:rPr lang="en-US" sz="800" b="0" i="0" kern="1200" dirty="0">
                <a:solidFill>
                  <a:schemeClr val="tx1"/>
                </a:solidFill>
                <a:effectLst/>
                <a:latin typeface="+mn-lt"/>
                <a:ea typeface="+mn-ea"/>
                <a:cs typeface="+mn-cs"/>
              </a:rPr>
              <a:t>, </a:t>
            </a:r>
            <a:r>
              <a:rPr lang="en-US" sz="800" b="0" i="0" kern="1200" dirty="0" err="1">
                <a:solidFill>
                  <a:schemeClr val="tx1"/>
                </a:solidFill>
                <a:effectLst/>
                <a:latin typeface="+mn-lt"/>
                <a:ea typeface="+mn-ea"/>
                <a:cs typeface="+mn-cs"/>
              </a:rPr>
              <a:t>Marchiori</a:t>
            </a:r>
            <a:r>
              <a:rPr lang="en-US" sz="800" b="0" i="0" kern="1200" dirty="0">
                <a:solidFill>
                  <a:schemeClr val="tx1"/>
                </a:solidFill>
                <a:effectLst/>
                <a:latin typeface="+mn-lt"/>
                <a:ea typeface="+mn-ea"/>
                <a:cs typeface="+mn-cs"/>
              </a:rPr>
              <a:t>, Medrano and </a:t>
            </a:r>
            <a:r>
              <a:rPr lang="en-US" sz="800" b="0" i="0" kern="1200" dirty="0" err="1">
                <a:solidFill>
                  <a:schemeClr val="tx1"/>
                </a:solidFill>
                <a:effectLst/>
                <a:latin typeface="+mn-lt"/>
                <a:ea typeface="+mn-ea"/>
                <a:cs typeface="+mn-cs"/>
              </a:rPr>
              <a:t>Defagó</a:t>
            </a:r>
            <a:r>
              <a:rPr lang="en-US" sz="800" b="0" i="0" kern="1200" dirty="0">
                <a:solidFill>
                  <a:schemeClr val="tx1"/>
                </a:solidFill>
                <a:effectLst/>
                <a:latin typeface="+mn-lt"/>
                <a:ea typeface="+mn-ea"/>
                <a:cs typeface="+mn-cs"/>
              </a:rPr>
              <a:t>.</a:t>
            </a:r>
          </a:p>
          <a:p>
            <a:r>
              <a:rPr lang="en-US" sz="800" b="0" i="0" kern="1200" dirty="0">
                <a:solidFill>
                  <a:schemeClr val="tx1"/>
                </a:solidFill>
                <a:effectLst/>
                <a:latin typeface="+mn-lt"/>
                <a:ea typeface="+mn-ea"/>
                <a:cs typeface="+mn-cs"/>
              </a:rPr>
              <a:t>This is an open-access article distributed under the terms of the Creative Commons Attribution License (CC BY). The use, distribution or reproduction in other forums is permitted, provided the original author(s) and the copyright owner(s) are credited and that the original publication in this journal is cited, in accordance with accepted academic practice. No use, distribution or reproduction is permitted which does not comply with these terms.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FEC618-A368-44A8-8C1E-5130D66BF27B}"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05379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38BFEA-5463-7B43-A397-993DEB555D08}" type="slidenum">
              <a:rPr lang="pt-BR" smtClean="0"/>
              <a:t>30</a:t>
            </a:fld>
            <a:endParaRPr lang="pt-BR"/>
          </a:p>
        </p:txBody>
      </p:sp>
    </p:spTree>
    <p:extLst>
      <p:ext uri="{BB962C8B-B14F-4D97-AF65-F5344CB8AC3E}">
        <p14:creationId xmlns:p14="http://schemas.microsoft.com/office/powerpoint/2010/main" val="11126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D6D3003D-AF15-4CC0-8B2E-1FE677C66F84}"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32</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9162047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b="1">
                <a:solidFill>
                  <a:schemeClr val="tx1"/>
                </a:solidFill>
                <a:latin typeface="Arial" panose="020B0604020202020204" pitchFamily="34" charset="0"/>
                <a:cs typeface="Arial" panose="020B0604020202020204" pitchFamily="34" charset="0"/>
              </a:defRPr>
            </a:lvl1pPr>
            <a:lvl2pPr marL="742950" indent="-285750" defTabSz="931863">
              <a:defRPr sz="2400" b="1">
                <a:solidFill>
                  <a:schemeClr val="tx1"/>
                </a:solidFill>
                <a:latin typeface="Arial" panose="020B0604020202020204" pitchFamily="34" charset="0"/>
                <a:cs typeface="Arial" panose="020B0604020202020204" pitchFamily="34" charset="0"/>
              </a:defRPr>
            </a:lvl2pPr>
            <a:lvl3pPr marL="1143000" indent="-228600" defTabSz="931863">
              <a:defRPr sz="2400" b="1">
                <a:solidFill>
                  <a:schemeClr val="tx1"/>
                </a:solidFill>
                <a:latin typeface="Arial" panose="020B0604020202020204" pitchFamily="34" charset="0"/>
                <a:cs typeface="Arial" panose="020B0604020202020204" pitchFamily="34" charset="0"/>
              </a:defRPr>
            </a:lvl3pPr>
            <a:lvl4pPr marL="1600200" indent="-228600" defTabSz="931863">
              <a:defRPr sz="2400" b="1">
                <a:solidFill>
                  <a:schemeClr val="tx1"/>
                </a:solidFill>
                <a:latin typeface="Arial" panose="020B0604020202020204" pitchFamily="34" charset="0"/>
                <a:cs typeface="Arial" panose="020B0604020202020204" pitchFamily="34" charset="0"/>
              </a:defRPr>
            </a:lvl4pPr>
            <a:lvl5pPr marL="2057400" indent="-228600" defTabSz="931863">
              <a:defRPr sz="2400" b="1">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4D6ECCE8-DD0C-4C3D-B870-C5A0B93066E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15500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2021 by the authors. Licensee MDPI, Basel, Switzerland. This article is an open access article distributed under the terms and conditions of the Creative Commons Attribution (CC BY) license (</a:t>
            </a:r>
            <a:r>
              <a:rPr lang="en-US" dirty="0">
                <a:hlinkClick r:id="rId3"/>
              </a:rPr>
              <a:t>https://creativecommons.org/licenses/by/4.0/</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523A3-C023-49D3-9588-92DB57F8810B}"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138658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2021 by the authors. Licensee MDPI, Basel, Switzerland. This article is an open access article distributed under the terms and conditions of the Creative Commons Attribution (CC BY) license (</a:t>
            </a:r>
            <a:r>
              <a:rPr lang="en-US" dirty="0">
                <a:hlinkClick r:id="rId3"/>
              </a:rPr>
              <a:t>https://creativecommons.org/licenses/by/4.0/</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523A3-C023-49D3-9588-92DB57F8810B}"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5295914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523A3-C023-49D3-9588-92DB57F8810B}"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9066711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6031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1436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7840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chemeClr val="tx1">
                    <a:lumMod val="75000"/>
                    <a:lumOff val="25000"/>
                  </a:schemeClr>
                </a:solidFill>
                <a:effectLst/>
                <a:uLnTx/>
                <a:uFillTx/>
                <a:latin typeface="DIN Next LT Pro" panose="020B0503020203050203"/>
                <a:ea typeface="+mn-ea"/>
                <a:cs typeface="+mn-cs"/>
              </a:rPr>
              <a:t>Heightened stress response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solidFill>
                  <a:schemeClr val="tx1">
                    <a:lumMod val="75000"/>
                    <a:lumOff val="25000"/>
                  </a:schemeClr>
                </a:solidFill>
                <a:latin typeface="DIN Next LT Pro" panose="020B0503020203050203"/>
              </a:rPr>
              <a:t>Increased blood lipids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altLang="en-US" sz="1200" dirty="0">
                <a:solidFill>
                  <a:schemeClr val="tx1">
                    <a:lumMod val="75000"/>
                    <a:lumOff val="25000"/>
                  </a:schemeClr>
                </a:solidFill>
                <a:latin typeface="DIN Next LT Pro" panose="020B0503020203050203"/>
              </a:rPr>
              <a:t>High homocysteine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altLang="en-US" sz="1200" b="0" i="0" u="none" strike="noStrike" kern="1200" cap="none" spc="0" normalizeH="0" baseline="0" noProof="0" dirty="0">
              <a:ln>
                <a:noFill/>
              </a:ln>
              <a:solidFill>
                <a:schemeClr val="tx1">
                  <a:lumMod val="75000"/>
                  <a:lumOff val="25000"/>
                </a:schemeClr>
              </a:solidFill>
              <a:effectLst/>
              <a:uLnTx/>
              <a:uFillTx/>
              <a:latin typeface="DIN Next LT Pro" panose="020B0503020203050203"/>
              <a:ea typeface="+mn-ea"/>
              <a:cs typeface="+mn-cs"/>
            </a:endParaRPr>
          </a:p>
          <a:p>
            <a:pPr algn="l">
              <a:spcBef>
                <a:spcPts val="1000"/>
              </a:spcBef>
              <a:spcAft>
                <a:spcPts val="1000"/>
              </a:spcAft>
            </a:pPr>
            <a:r>
              <a:rPr lang="en-US" b="0" i="0" u="sng" dirty="0">
                <a:solidFill>
                  <a:srgbClr val="376FAA"/>
                </a:solidFill>
                <a:effectLst/>
                <a:highlight>
                  <a:srgbClr val="FFFFFF"/>
                </a:highlight>
                <a:latin typeface="HelveticaNeue-Light"/>
                <a:hlinkClick r:id="rId3"/>
              </a:rPr>
              <a:t>Copyright</a:t>
            </a:r>
            <a:r>
              <a:rPr lang="en-US" b="0" i="0" dirty="0">
                <a:solidFill>
                  <a:srgbClr val="333333"/>
                </a:solidFill>
                <a:effectLst/>
                <a:highlight>
                  <a:srgbClr val="FFFFFF"/>
                </a:highlight>
                <a:latin typeface="HelveticaNeue-Light"/>
              </a:rPr>
              <a:t> © 2022 by the authors.</a:t>
            </a:r>
          </a:p>
          <a:p>
            <a:pPr algn="l">
              <a:spcBef>
                <a:spcPts val="1000"/>
              </a:spcBef>
              <a:spcAft>
                <a:spcPts val="1000"/>
              </a:spcAft>
            </a:pPr>
            <a:r>
              <a:rPr lang="en-US" b="0" i="0" dirty="0">
                <a:solidFill>
                  <a:srgbClr val="333333"/>
                </a:solidFill>
                <a:effectLst/>
                <a:highlight>
                  <a:srgbClr val="FFFFFF"/>
                </a:highlight>
                <a:latin typeface="HelveticaNeue-Light"/>
              </a:rPr>
              <a:t>Licensee MDPI, Basel, Switzerland. This article is an open access article distributed under the terms and conditions of the Creative Commons Attribution (CC BY) license (</a:t>
            </a:r>
            <a:r>
              <a:rPr lang="en-US" b="0" i="0" u="sng" dirty="0">
                <a:solidFill>
                  <a:srgbClr val="376FAA"/>
                </a:solidFill>
                <a:effectLst/>
                <a:highlight>
                  <a:srgbClr val="FFFFFF"/>
                </a:highlight>
                <a:latin typeface="HelveticaNeue-Light"/>
                <a:hlinkClick r:id="rId4"/>
              </a:rPr>
              <a:t>https://creativecommons.org/licenses/by/4.0/</a:t>
            </a:r>
            <a:r>
              <a:rPr lang="en-US" b="0" i="0" dirty="0">
                <a:solidFill>
                  <a:srgbClr val="333333"/>
                </a:solidFill>
                <a:effectLst/>
                <a:highlight>
                  <a:srgbClr val="FFFFFF"/>
                </a:highlight>
                <a:latin typeface="HelveticaNeue-Light"/>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200" b="0" i="0" u="none" strike="noStrike" kern="1200" cap="none" spc="0" normalizeH="0" baseline="0" noProof="0" dirty="0">
              <a:ln>
                <a:noFill/>
              </a:ln>
              <a:solidFill>
                <a:schemeClr val="tx1">
                  <a:lumMod val="75000"/>
                  <a:lumOff val="25000"/>
                </a:schemeClr>
              </a:solidFill>
              <a:effectLst/>
              <a:uLnTx/>
              <a:uFillTx/>
              <a:latin typeface="DIN Next LT Pro" panose="020B0503020203050203"/>
              <a:ea typeface="+mn-ea"/>
              <a:cs typeface="+mn-cs"/>
            </a:endParaRPr>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702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4</a:t>
            </a:fld>
            <a:endParaRPr lang="pt-BR"/>
          </a:p>
        </p:txBody>
      </p:sp>
    </p:spTree>
    <p:extLst>
      <p:ext uri="{BB962C8B-B14F-4D97-AF65-F5344CB8AC3E}">
        <p14:creationId xmlns:p14="http://schemas.microsoft.com/office/powerpoint/2010/main" val="14343627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523A3-C023-49D3-9588-92DB57F881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5878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Hodges RE, Minich DM. Modulation of metabolic detoxification pathways using foods and food-derived components: A scientific review with clinical application. 2015. </a:t>
            </a:r>
            <a:r>
              <a:rPr lang="en-US" dirty="0"/>
              <a:t>Journal of Nutrition and Metabolism. Article ID 760689. </a:t>
            </a:r>
            <a:r>
              <a:rPr lang="en-US" sz="1200" b="0" u="sng" kern="1200" dirty="0">
                <a:solidFill>
                  <a:schemeClr val="tx1"/>
                </a:solidFill>
                <a:effectLst/>
                <a:latin typeface="+mn-lt"/>
                <a:ea typeface="+mn-ea"/>
                <a:cs typeface="+mn-cs"/>
                <a:hlinkClick r:id="rId3"/>
              </a:rPr>
              <a:t>http://</a:t>
            </a:r>
            <a:r>
              <a:rPr lang="en-US" sz="1200" b="0" u="sng" kern="1200" dirty="0" err="1">
                <a:solidFill>
                  <a:schemeClr val="tx1"/>
                </a:solidFill>
                <a:effectLst/>
                <a:latin typeface="+mn-lt"/>
                <a:ea typeface="+mn-ea"/>
                <a:cs typeface="+mn-cs"/>
                <a:hlinkClick r:id="rId3"/>
              </a:rPr>
              <a:t>dx.doi.org</a:t>
            </a:r>
            <a:r>
              <a:rPr lang="en-US" sz="1200" b="0" u="sng" kern="1200" dirty="0">
                <a:solidFill>
                  <a:schemeClr val="tx1"/>
                </a:solidFill>
                <a:effectLst/>
                <a:latin typeface="+mn-lt"/>
                <a:ea typeface="+mn-ea"/>
                <a:cs typeface="+mn-cs"/>
                <a:hlinkClick r:id="rId3"/>
              </a:rPr>
              <a:t>/10.1155/2015/760689</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__________________________________</a:t>
            </a:r>
          </a:p>
          <a:p>
            <a:r>
              <a:rPr lang="en-US" sz="1200" b="0" i="0" kern="1200" dirty="0">
                <a:solidFill>
                  <a:schemeClr val="tx1"/>
                </a:solidFill>
                <a:effectLst/>
                <a:latin typeface="+mn-lt"/>
                <a:ea typeface="+mn-ea"/>
                <a:cs typeface="+mn-cs"/>
              </a:rPr>
              <a:t>Copyright at </a:t>
            </a:r>
            <a:r>
              <a:rPr lang="en-US" sz="1200" b="0" i="0" kern="1200" dirty="0" err="1">
                <a:solidFill>
                  <a:schemeClr val="tx1"/>
                </a:solidFill>
                <a:effectLst/>
                <a:latin typeface="+mn-lt"/>
                <a:ea typeface="+mn-ea"/>
                <a:cs typeface="+mn-cs"/>
              </a:rPr>
              <a:t>Hindawi</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Copyright © 2015 Romilly E. Hodges and Deanna M. Minich. This is an open access article distributed under the </a:t>
            </a:r>
            <a:r>
              <a:rPr lang="en-US" sz="1200" b="0" i="0" u="none" strike="noStrike" kern="1200" dirty="0">
                <a:solidFill>
                  <a:schemeClr val="tx1"/>
                </a:solidFill>
                <a:effectLst/>
                <a:latin typeface="+mn-lt"/>
                <a:ea typeface="+mn-ea"/>
                <a:cs typeface="+mn-cs"/>
                <a:hlinkClick r:id="rId4"/>
              </a:rPr>
              <a:t>Creative Commons Attribution License</a:t>
            </a:r>
            <a:r>
              <a:rPr lang="en-US" sz="1200" b="0" i="0" kern="1200" dirty="0">
                <a:solidFill>
                  <a:schemeClr val="tx1"/>
                </a:solidFill>
                <a:effectLst/>
                <a:latin typeface="+mn-lt"/>
                <a:ea typeface="+mn-ea"/>
                <a:cs typeface="+mn-cs"/>
              </a:rPr>
              <a:t>, which permits unrestricted use, distribution, and reproduction in any medium, provided the original work is properly cited.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All </a:t>
            </a:r>
            <a:r>
              <a:rPr lang="en-US" sz="1200" b="0" i="0" kern="1200" dirty="0" err="1">
                <a:solidFill>
                  <a:schemeClr val="tx1"/>
                </a:solidFill>
                <a:effectLst/>
                <a:latin typeface="+mn-lt"/>
                <a:ea typeface="+mn-ea"/>
                <a:cs typeface="+mn-cs"/>
              </a:rPr>
              <a:t>Hindawi</a:t>
            </a:r>
            <a:r>
              <a:rPr lang="en-US" sz="1200" b="0" i="0" kern="1200" dirty="0">
                <a:solidFill>
                  <a:schemeClr val="tx1"/>
                </a:solidFill>
                <a:effectLst/>
                <a:latin typeface="+mn-lt"/>
                <a:ea typeface="+mn-ea"/>
                <a:cs typeface="+mn-cs"/>
              </a:rPr>
              <a:t> journals are published Open Access. This means all articles are immediately available free-of-charge upon publication. Articles in </a:t>
            </a:r>
            <a:r>
              <a:rPr lang="en-US" sz="1200" b="0" i="0" kern="1200" dirty="0" err="1">
                <a:solidFill>
                  <a:schemeClr val="tx1"/>
                </a:solidFill>
                <a:effectLst/>
                <a:latin typeface="+mn-lt"/>
                <a:ea typeface="+mn-ea"/>
                <a:cs typeface="+mn-cs"/>
              </a:rPr>
              <a:t>Hindawi</a:t>
            </a:r>
            <a:r>
              <a:rPr lang="en-US" sz="1200" b="0" i="0" kern="1200" dirty="0">
                <a:solidFill>
                  <a:schemeClr val="tx1"/>
                </a:solidFill>
                <a:effectLst/>
                <a:latin typeface="+mn-lt"/>
                <a:ea typeface="+mn-ea"/>
                <a:cs typeface="+mn-cs"/>
              </a:rPr>
              <a:t> journals can be downloaded, shared, and reused without restriction, as long as the original authors are properly cited.</a:t>
            </a:r>
          </a:p>
          <a:p>
            <a:r>
              <a:rPr lang="en-US" sz="1200" b="0" i="0" kern="1200" dirty="0">
                <a:solidFill>
                  <a:schemeClr val="tx1"/>
                </a:solidFill>
                <a:effectLst/>
                <a:latin typeface="+mn-lt"/>
                <a:ea typeface="+mn-ea"/>
                <a:cs typeface="+mn-cs"/>
              </a:rPr>
              <a:t>For the vast majority of articles in </a:t>
            </a:r>
            <a:r>
              <a:rPr lang="en-US" sz="1200" b="0" i="0" kern="1200" dirty="0" err="1">
                <a:solidFill>
                  <a:schemeClr val="tx1"/>
                </a:solidFill>
                <a:effectLst/>
                <a:latin typeface="+mn-lt"/>
                <a:ea typeface="+mn-ea"/>
                <a:cs typeface="+mn-cs"/>
              </a:rPr>
              <a:t>Hindawi</a:t>
            </a:r>
            <a:r>
              <a:rPr lang="en-US" sz="1200" b="0" i="0" kern="1200" dirty="0">
                <a:solidFill>
                  <a:schemeClr val="tx1"/>
                </a:solidFill>
                <a:effectLst/>
                <a:latin typeface="+mn-lt"/>
                <a:ea typeface="+mn-ea"/>
                <a:cs typeface="+mn-cs"/>
              </a:rPr>
              <a:t> journals, you do not need to seek permission from </a:t>
            </a:r>
            <a:r>
              <a:rPr lang="en-US" sz="1200" b="0" i="0" kern="1200" dirty="0" err="1">
                <a:solidFill>
                  <a:schemeClr val="tx1"/>
                </a:solidFill>
                <a:effectLst/>
                <a:latin typeface="+mn-lt"/>
                <a:ea typeface="+mn-ea"/>
                <a:cs typeface="+mn-cs"/>
              </a:rPr>
              <a:t>Hindawi</a:t>
            </a:r>
            <a:r>
              <a:rPr lang="en-US" sz="1200" b="0" i="0" kern="1200" dirty="0">
                <a:solidFill>
                  <a:schemeClr val="tx1"/>
                </a:solidFill>
                <a:effectLst/>
                <a:latin typeface="+mn-lt"/>
                <a:ea typeface="+mn-ea"/>
                <a:cs typeface="+mn-cs"/>
              </a:rPr>
              <a:t> for reuse. The copyright of most articles remains with the authors, who have chosen to make the articles available for reuse under an open license, such as the Creative Commons Attribution License (</a:t>
            </a:r>
            <a:r>
              <a:rPr lang="en-US" sz="1200" b="0" i="0" u="none" strike="noStrike" kern="1200" dirty="0">
                <a:solidFill>
                  <a:schemeClr val="tx1"/>
                </a:solidFill>
                <a:effectLst/>
                <a:latin typeface="+mn-lt"/>
                <a:ea typeface="+mn-ea"/>
                <a:cs typeface="+mn-cs"/>
                <a:hlinkClick r:id="rId5"/>
              </a:rPr>
              <a:t>CC-BY</a:t>
            </a:r>
            <a:r>
              <a:rPr lang="en-US" sz="1200" b="0" i="0" kern="1200" dirty="0">
                <a:solidFill>
                  <a:schemeClr val="tx1"/>
                </a:solidFill>
                <a:effectLst/>
                <a:latin typeface="+mn-lt"/>
                <a:ea typeface="+mn-ea"/>
                <a:cs typeface="+mn-cs"/>
              </a:rPr>
              <a:t>). These licenses permit reuse and adaptation, as long as the original authors are cited. The applicable license for all articles is included in the front matter of the article in human- and machine-readable formats.</a:t>
            </a:r>
          </a:p>
          <a:p>
            <a:r>
              <a:rPr lang="en-US" sz="1200" b="0" i="0" kern="1200" dirty="0">
                <a:solidFill>
                  <a:schemeClr val="tx1"/>
                </a:solidFill>
                <a:effectLst/>
                <a:latin typeface="+mn-lt"/>
                <a:ea typeface="+mn-ea"/>
                <a:cs typeface="+mn-cs"/>
              </a:rPr>
              <a:t>Rarely, </a:t>
            </a:r>
            <a:r>
              <a:rPr lang="en-US" sz="1200" b="0" i="0" kern="1200" dirty="0" err="1">
                <a:solidFill>
                  <a:schemeClr val="tx1"/>
                </a:solidFill>
                <a:effectLst/>
                <a:latin typeface="+mn-lt"/>
                <a:ea typeface="+mn-ea"/>
                <a:cs typeface="+mn-cs"/>
              </a:rPr>
              <a:t>Hindawi</a:t>
            </a:r>
            <a:r>
              <a:rPr lang="en-US" sz="1200" b="0" i="0" kern="1200" dirty="0">
                <a:solidFill>
                  <a:schemeClr val="tx1"/>
                </a:solidFill>
                <a:effectLst/>
                <a:latin typeface="+mn-lt"/>
                <a:ea typeface="+mn-ea"/>
                <a:cs typeface="+mn-cs"/>
              </a:rPr>
              <a:t> journals will contain material republished with permission under a more restrictive license. Where applicable, this will be clearly marked. In these cases, you may need to seek permission for reuse from the copyright holder.</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53F490-557D-49DA-942C-61E80319D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8998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6631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Gulliams</a:t>
            </a:r>
            <a:r>
              <a:rPr lang="en-US" sz="1200" kern="1200" dirty="0">
                <a:solidFill>
                  <a:schemeClr val="tx1"/>
                </a:solidFill>
                <a:effectLst/>
                <a:latin typeface="+mn-lt"/>
                <a:ea typeface="+mn-ea"/>
                <a:cs typeface="+mn-cs"/>
              </a:rPr>
              <a:t> -- Copyright © 2020 </a:t>
            </a:r>
            <a:r>
              <a:rPr lang="en-US" sz="1200" u="sng" kern="1200" dirty="0">
                <a:solidFill>
                  <a:schemeClr val="tx1"/>
                </a:solidFill>
                <a:effectLst/>
                <a:latin typeface="+mn-lt"/>
                <a:ea typeface="+mn-ea"/>
                <a:cs typeface="+mn-cs"/>
                <a:hlinkClick r:id="rId3"/>
              </a:rPr>
              <a:t>Point Institute</a:t>
            </a:r>
            <a:r>
              <a:rPr lang="en-US" sz="1200"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4"/>
              </a:rPr>
              <a:t>https://</a:t>
            </a:r>
            <a:r>
              <a:rPr lang="en-US" sz="1200" u="sng" kern="1200" dirty="0" err="1">
                <a:solidFill>
                  <a:schemeClr val="tx1"/>
                </a:solidFill>
                <a:effectLst/>
                <a:latin typeface="+mn-lt"/>
                <a:ea typeface="+mn-ea"/>
                <a:cs typeface="+mn-cs"/>
                <a:hlinkClick r:id="rId4"/>
              </a:rPr>
              <a:t>www.pointinstitute.org</a:t>
            </a:r>
            <a:r>
              <a:rPr lang="en-US" sz="1200" u="sng" kern="1200" dirty="0">
                <a:solidFill>
                  <a:schemeClr val="tx1"/>
                </a:solidFill>
                <a:effectLst/>
                <a:latin typeface="+mn-lt"/>
                <a:ea typeface="+mn-ea"/>
                <a:cs typeface="+mn-cs"/>
                <a:hlinkClick r:id="rId4"/>
              </a:rPr>
              <a:t>/product/the-role-of-stress-and-the-hpa-axis-in-chronic-disease-management/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Deanna, I see a copyright on the webpage but could not locate permission information on the website. </a:t>
            </a:r>
          </a:p>
          <a:p>
            <a:endParaRPr lang="en-US" i="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DD4DAE-0B64-4784-9E42-F001932EE9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287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FDF73C-8134-45FC-BA27-0B69504CAA1E}" type="slidenum">
              <a:rPr kumimoji="0" lang="en-US"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40291"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2"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i="0" kern="1200" dirty="0">
                <a:solidFill>
                  <a:schemeClr val="tx1"/>
                </a:solidFill>
                <a:effectLst/>
                <a:latin typeface="+mn-lt"/>
                <a:ea typeface="+mn-ea"/>
                <a:cs typeface="+mn-cs"/>
                <a:hlinkClick r:id="rId3"/>
              </a:rPr>
              <a:t>Copyright</a:t>
            </a:r>
            <a:r>
              <a:rPr lang="en-US" sz="1200" b="0" i="0" kern="1200" dirty="0">
                <a:solidFill>
                  <a:schemeClr val="tx1"/>
                </a:solidFill>
                <a:effectLst/>
                <a:latin typeface="+mn-lt"/>
                <a:ea typeface="+mn-ea"/>
                <a:cs typeface="+mn-cs"/>
              </a:rPr>
              <a:t> © 2018 </a:t>
            </a:r>
            <a:r>
              <a:rPr lang="en-US" sz="1200" b="0" i="0" kern="1200" dirty="0" err="1">
                <a:solidFill>
                  <a:schemeClr val="tx1"/>
                </a:solidFill>
                <a:effectLst/>
                <a:latin typeface="+mn-lt"/>
                <a:ea typeface="+mn-ea"/>
                <a:cs typeface="+mn-cs"/>
              </a:rPr>
              <a:t>Fioranelli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Bottaccioli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Bottaccioli</a:t>
            </a:r>
            <a:r>
              <a:rPr lang="en-US" sz="1200" b="0" i="0" kern="1200" dirty="0">
                <a:solidFill>
                  <a:schemeClr val="tx1"/>
                </a:solidFill>
                <a:effectLst/>
                <a:latin typeface="+mn-lt"/>
                <a:ea typeface="+mn-ea"/>
                <a:cs typeface="+mn-cs"/>
              </a:rPr>
              <a:t>, Bianchi, </a:t>
            </a:r>
            <a:r>
              <a:rPr lang="en-US" sz="1200" b="0" i="0" kern="1200" dirty="0" err="1">
                <a:solidFill>
                  <a:schemeClr val="tx1"/>
                </a:solidFill>
                <a:effectLst/>
                <a:latin typeface="+mn-lt"/>
                <a:ea typeface="+mn-ea"/>
                <a:cs typeface="+mn-cs"/>
              </a:rPr>
              <a:t>Rovesti</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Roccia</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is an open-access article distributed under the terms of the Creative Commons Attribution License (CC BY). The use, distribution or reproduction in other forums is permitted, provided the original author(s) and the copyright owner(s) are credited and that the original publication in this journal is cited, in accordance with accepted academic practice. No use, distribution or reproduction is permitted which does not comply with these terms.</a:t>
            </a:r>
          </a:p>
        </p:txBody>
      </p:sp>
    </p:spTree>
    <p:extLst>
      <p:ext uri="{BB962C8B-B14F-4D97-AF65-F5344CB8AC3E}">
        <p14:creationId xmlns:p14="http://schemas.microsoft.com/office/powerpoint/2010/main" val="2046221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hlinkClick r:id="rId3"/>
              </a:rPr>
              <a:t>Copyright</a:t>
            </a:r>
            <a:r>
              <a:rPr lang="en-US" sz="1200" b="0" i="0" kern="1200" dirty="0">
                <a:solidFill>
                  <a:schemeClr val="tx1"/>
                </a:solidFill>
                <a:effectLst/>
                <a:latin typeface="+mn-lt"/>
                <a:ea typeface="+mn-ea"/>
                <a:cs typeface="+mn-cs"/>
              </a:rPr>
              <a:t> © 2014 </a:t>
            </a:r>
            <a:r>
              <a:rPr lang="en-US" sz="1200" b="0" i="0" kern="1200" dirty="0" err="1">
                <a:solidFill>
                  <a:schemeClr val="tx1"/>
                </a:solidFill>
                <a:effectLst/>
                <a:latin typeface="+mn-lt"/>
                <a:ea typeface="+mn-ea"/>
                <a:cs typeface="+mn-cs"/>
              </a:rPr>
              <a:t>McCraty</a:t>
            </a:r>
            <a:r>
              <a:rPr lang="en-US" sz="1200" b="0" i="0" kern="1200" dirty="0">
                <a:solidFill>
                  <a:schemeClr val="tx1"/>
                </a:solidFill>
                <a:effectLst/>
                <a:latin typeface="+mn-lt"/>
                <a:ea typeface="+mn-ea"/>
                <a:cs typeface="+mn-cs"/>
              </a:rPr>
              <a:t> and Zayas.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is an open-access article distributed under the terms of the Creative Commons Attribution License (CC BY). The use, distribution or reproduction in other forums is permitted, provided the original author(s) or licensor are credited and that the original publication in this journal is cited, in accordance with accepted academic practice. No use, distribution or reproduction is permitted which does not comply with these terms. </a:t>
            </a:r>
            <a:r>
              <a:rPr lang="en-US" sz="1200" b="1" i="0" kern="1200" dirty="0">
                <a:solidFill>
                  <a:schemeClr val="tx1"/>
                </a:solidFill>
                <a:effectLst/>
                <a:latin typeface="+mn-lt"/>
                <a:ea typeface="+mn-ea"/>
                <a:cs typeface="+mn-cs"/>
              </a:rPr>
              <a:t>Attribution 4.0 International (CC BY 4.0)</a:t>
            </a:r>
          </a:p>
          <a:p>
            <a:r>
              <a:rPr lang="en-US" sz="1200" b="1" i="0" kern="1200" dirty="0">
                <a:solidFill>
                  <a:schemeClr val="tx1"/>
                </a:solidFill>
                <a:effectLst/>
                <a:latin typeface="+mn-lt"/>
                <a:ea typeface="+mn-ea"/>
                <a:cs typeface="+mn-cs"/>
              </a:rPr>
              <a:t>You are free to:</a:t>
            </a:r>
          </a:p>
          <a:p>
            <a:r>
              <a:rPr lang="en-US" sz="1200" b="1" i="0" kern="1200" dirty="0">
                <a:solidFill>
                  <a:schemeClr val="tx1"/>
                </a:solidFill>
                <a:effectLst/>
                <a:latin typeface="+mn-lt"/>
                <a:ea typeface="+mn-ea"/>
                <a:cs typeface="+mn-cs"/>
              </a:rPr>
              <a:t>Share</a:t>
            </a:r>
            <a:r>
              <a:rPr lang="en-US" sz="1200" b="0" i="0" kern="1200" dirty="0">
                <a:solidFill>
                  <a:schemeClr val="tx1"/>
                </a:solidFill>
                <a:effectLst/>
                <a:latin typeface="+mn-lt"/>
                <a:ea typeface="+mn-ea"/>
                <a:cs typeface="+mn-cs"/>
              </a:rPr>
              <a:t> — copy and redistribute the material in any medium or format</a:t>
            </a:r>
          </a:p>
          <a:p>
            <a:r>
              <a:rPr lang="en-US" sz="1200" b="1" i="0" kern="1200" dirty="0">
                <a:solidFill>
                  <a:schemeClr val="tx1"/>
                </a:solidFill>
                <a:effectLst/>
                <a:latin typeface="+mn-lt"/>
                <a:ea typeface="+mn-ea"/>
                <a:cs typeface="+mn-cs"/>
              </a:rPr>
              <a:t>Adapt</a:t>
            </a:r>
            <a:r>
              <a:rPr lang="en-US" sz="1200" b="0" i="0" kern="1200" dirty="0">
                <a:solidFill>
                  <a:schemeClr val="tx1"/>
                </a:solidFill>
                <a:effectLst/>
                <a:latin typeface="+mn-lt"/>
                <a:ea typeface="+mn-ea"/>
                <a:cs typeface="+mn-cs"/>
              </a:rPr>
              <a:t> — remix, transform, and build upon the material for any purpose, even commercially.</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FEC618-A368-44A8-8C1E-5130D66BF2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6253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SS </a:t>
            </a:r>
            <a:r>
              <a:rPr lang="en-US" i="0" u="none" strike="noStrike" dirty="0">
                <a:effectLst/>
                <a:highlight>
                  <a:srgbClr val="FFFFFF"/>
                </a:highlight>
                <a:latin typeface="Atlas Grotesk Web"/>
                <a:hlinkClick r:id="rId3"/>
              </a:rPr>
              <a:t>287122835</a:t>
            </a:r>
          </a:p>
          <a:p>
            <a:endParaRPr lang="en-US" dirty="0"/>
          </a:p>
        </p:txBody>
      </p:sp>
      <p:sp>
        <p:nvSpPr>
          <p:cNvPr id="4" name="Slide Number Placeholder 3"/>
          <p:cNvSpPr>
            <a:spLocks noGrp="1"/>
          </p:cNvSpPr>
          <p:nvPr>
            <p:ph type="sldNum" sz="quarter" idx="5"/>
          </p:nvPr>
        </p:nvSpPr>
        <p:spPr/>
        <p:txBody>
          <a:bodyPr/>
          <a:lstStyle/>
          <a:p>
            <a:fld id="{EE38BFEA-5463-7B43-A397-993DEB555D08}" type="slidenum">
              <a:rPr lang="pt-BR" smtClean="0"/>
              <a:t>48</a:t>
            </a:fld>
            <a:endParaRPr lang="pt-BR"/>
          </a:p>
        </p:txBody>
      </p:sp>
    </p:spTree>
    <p:extLst>
      <p:ext uri="{BB962C8B-B14F-4D97-AF65-F5344CB8AC3E}">
        <p14:creationId xmlns:p14="http://schemas.microsoft.com/office/powerpoint/2010/main" val="4768161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7914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38BFEA-5463-7B43-A397-993DEB555D08}" type="slidenum">
              <a:rPr lang="pt-BR" smtClean="0"/>
              <a:t>50</a:t>
            </a:fld>
            <a:endParaRPr lang="pt-BR"/>
          </a:p>
        </p:txBody>
      </p:sp>
    </p:spTree>
    <p:extLst>
      <p:ext uri="{BB962C8B-B14F-4D97-AF65-F5344CB8AC3E}">
        <p14:creationId xmlns:p14="http://schemas.microsoft.com/office/powerpoint/2010/main" val="14138998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333333"/>
              </a:solidFill>
              <a:effectLst/>
              <a:latin typeface="HelveticaNeue-Light"/>
            </a:endParaRPr>
          </a:p>
          <a:p>
            <a:pPr algn="l"/>
            <a:r>
              <a:rPr lang="en-US" b="0" i="0" dirty="0">
                <a:solidFill>
                  <a:srgbClr val="642A8F"/>
                </a:solidFill>
                <a:effectLst/>
                <a:latin typeface="HelveticaNeue-Light"/>
                <a:hlinkClick r:id="rId3"/>
              </a:rPr>
              <a:t>Copyright</a:t>
            </a:r>
            <a:r>
              <a:rPr lang="en-US" b="0" i="0" dirty="0">
                <a:solidFill>
                  <a:srgbClr val="333333"/>
                </a:solidFill>
                <a:effectLst/>
                <a:latin typeface="HelveticaNeue-Light"/>
              </a:rPr>
              <a:t> © 2017 Gerry K. </a:t>
            </a:r>
            <a:r>
              <a:rPr lang="en-US" b="0" i="0" dirty="0" err="1">
                <a:solidFill>
                  <a:srgbClr val="333333"/>
                </a:solidFill>
                <a:effectLst/>
                <a:latin typeface="HelveticaNeue-Light"/>
              </a:rPr>
              <a:t>Schwalfenberg</a:t>
            </a:r>
            <a:r>
              <a:rPr lang="en-US" b="0" i="0" dirty="0">
                <a:solidFill>
                  <a:srgbClr val="333333"/>
                </a:solidFill>
                <a:effectLst/>
                <a:latin typeface="HelveticaNeue-Light"/>
              </a:rPr>
              <a:t> and Stephen J. Genuis.</a:t>
            </a:r>
          </a:p>
          <a:p>
            <a:pPr algn="l"/>
            <a:r>
              <a:rPr lang="en-US" b="0" i="0" dirty="0">
                <a:solidFill>
                  <a:srgbClr val="333333"/>
                </a:solidFill>
                <a:effectLst/>
                <a:latin typeface="HelveticaNeue-Light"/>
              </a:rPr>
              <a:t>This is an open access article distributed under the Creative Commons Attribution License, which permits unrestricted use, distribution, and reproduction in any medium, provided the original work is properly cited.</a:t>
            </a:r>
          </a:p>
          <a:p>
            <a:pPr algn="l"/>
            <a:endParaRPr lang="en-US" b="0" i="0" dirty="0">
              <a:solidFill>
                <a:srgbClr val="333333"/>
              </a:solidFill>
              <a:effectLst/>
              <a:latin typeface="HelveticaNeue-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Allen MJ, Sharma S. Magnesium. [Updated 2021 May 7]. In: </a:t>
            </a:r>
            <a:r>
              <a:rPr kumimoji="0" lang="en-US" sz="1200" b="0" i="0" u="none" strike="noStrike" kern="1200" cap="none" spc="0" normalizeH="0" baseline="0" noProof="0" dirty="0" err="1">
                <a:ln>
                  <a:noFill/>
                </a:ln>
                <a:solidFill>
                  <a:prstClr val="black"/>
                </a:solidFill>
                <a:effectLst/>
                <a:uLnTx/>
                <a:uFillTx/>
                <a:latin typeface="DIN Next LT Pro" panose="020B0503020203050203"/>
                <a:cs typeface="Arial" panose="020B0604020202020204" pitchFamily="34" charset="0"/>
              </a:rPr>
              <a:t>StatPearls</a:t>
            </a:r>
            <a:r>
              <a:rPr kumimoji="0" lang="en-US" sz="1200" b="0" i="0"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 [Internet]. Treasure Island (FL): </a:t>
            </a:r>
            <a:r>
              <a:rPr kumimoji="0" lang="en-US" sz="1200" b="0" i="0" u="none" strike="noStrike" kern="1200" cap="none" spc="0" normalizeH="0" baseline="0" noProof="0" dirty="0" err="1">
                <a:ln>
                  <a:noFill/>
                </a:ln>
                <a:solidFill>
                  <a:prstClr val="black"/>
                </a:solidFill>
                <a:effectLst/>
                <a:uLnTx/>
                <a:uFillTx/>
                <a:latin typeface="DIN Next LT Pro" panose="020B0503020203050203"/>
                <a:cs typeface="Arial" panose="020B0604020202020204" pitchFamily="34" charset="0"/>
              </a:rPr>
              <a:t>StatPearls</a:t>
            </a:r>
            <a:r>
              <a:rPr kumimoji="0" lang="en-US" sz="1200" b="0" i="0"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 Publishing; 2021 Jan-. Available from: </a:t>
            </a:r>
            <a:r>
              <a:rPr kumimoji="0" lang="en-US" sz="1200" b="0" i="0"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hlinkClick r:id="rId4"/>
              </a:rPr>
              <a:t>https://www.ncbi.nlm.nih.gov/books/NBK519036/</a:t>
            </a:r>
            <a:r>
              <a:rPr kumimoji="0" lang="en-US" sz="1200" b="0" i="0"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DIN Next LT Pro" panose="020B0503020203050203"/>
                <a:cs typeface="Arial" panose="020B0604020202020204" pitchFamily="34" charset="0"/>
              </a:rPr>
              <a:t>Fiorentini</a:t>
            </a:r>
            <a:r>
              <a:rPr kumimoji="0" lang="en-US" sz="1200" b="0" i="0"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 D, </a:t>
            </a:r>
            <a:r>
              <a:rPr kumimoji="0" lang="en-US" sz="1200" b="0" i="0" u="none" strike="noStrike" kern="1200" cap="none" spc="0" normalizeH="0" baseline="0" noProof="0" dirty="0" err="1">
                <a:ln>
                  <a:noFill/>
                </a:ln>
                <a:solidFill>
                  <a:prstClr val="black"/>
                </a:solidFill>
                <a:effectLst/>
                <a:uLnTx/>
                <a:uFillTx/>
                <a:latin typeface="DIN Next LT Pro" panose="020B0503020203050203"/>
                <a:cs typeface="Arial" panose="020B0604020202020204" pitchFamily="34" charset="0"/>
              </a:rPr>
              <a:t>Cappadone</a:t>
            </a:r>
            <a:r>
              <a:rPr kumimoji="0" lang="en-US" sz="1200" b="0" i="0"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 C, </a:t>
            </a:r>
            <a:r>
              <a:rPr kumimoji="0" lang="en-US" sz="1200" b="0" i="0" u="none" strike="noStrike" kern="1200" cap="none" spc="0" normalizeH="0" baseline="0" noProof="0" dirty="0" err="1">
                <a:ln>
                  <a:noFill/>
                </a:ln>
                <a:solidFill>
                  <a:prstClr val="black"/>
                </a:solidFill>
                <a:effectLst/>
                <a:uLnTx/>
                <a:uFillTx/>
                <a:latin typeface="DIN Next LT Pro" panose="020B0503020203050203"/>
                <a:cs typeface="Arial" panose="020B0604020202020204" pitchFamily="34" charset="0"/>
              </a:rPr>
              <a:t>Farruggia</a:t>
            </a:r>
            <a:r>
              <a:rPr kumimoji="0" lang="en-US" sz="1200" b="0" i="0"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 G, Prata C. Magnesium: Biochemistry, Nutrition, Detection, and Social Impact of Diseases Linked to Its Deficiency. </a:t>
            </a:r>
            <a:r>
              <a:rPr kumimoji="0" lang="en-US" sz="1200" b="0" i="1"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Nutrients</a:t>
            </a:r>
            <a:r>
              <a:rPr kumimoji="0" lang="en-US" sz="1200" b="0" i="0"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 2021 Mar 30;13(4):1136. </a:t>
            </a:r>
            <a:r>
              <a:rPr kumimoji="0" lang="en-US" sz="1200" b="0" i="0" u="none" strike="noStrike" kern="1200" cap="none" spc="0" normalizeH="0" baseline="0" noProof="0" dirty="0" err="1">
                <a:ln>
                  <a:noFill/>
                </a:ln>
                <a:solidFill>
                  <a:prstClr val="black"/>
                </a:solidFill>
                <a:effectLst/>
                <a:uLnTx/>
                <a:uFillTx/>
                <a:latin typeface="DIN Next LT Pro" panose="020B0503020203050203"/>
                <a:cs typeface="Arial" panose="020B0604020202020204" pitchFamily="34" charset="0"/>
              </a:rPr>
              <a:t>doi</a:t>
            </a:r>
            <a:r>
              <a:rPr kumimoji="0" lang="en-US" sz="1200" b="0" i="0"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 10.3390/nu13041136. PMID: 33808247; PMCID: PMC8065437. </a:t>
            </a:r>
            <a:r>
              <a:rPr kumimoji="0" lang="en-US" sz="1200" b="0" i="0" u="none" strike="noStrike" kern="1200" cap="none" spc="0" normalizeH="0" baseline="0" noProof="0" dirty="0" err="1">
                <a:ln>
                  <a:noFill/>
                </a:ln>
                <a:solidFill>
                  <a:prstClr val="black"/>
                </a:solidFill>
                <a:effectLst/>
                <a:uLnTx/>
                <a:uFillTx/>
                <a:latin typeface="DIN Next LT Pro" panose="020B0503020203050203"/>
                <a:cs typeface="Arial" panose="020B0604020202020204" pitchFamily="34" charset="0"/>
              </a:rPr>
              <a:t>Fiorentini</a:t>
            </a:r>
            <a:r>
              <a:rPr kumimoji="0" lang="en-US" sz="1200" b="0" i="0"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 D, </a:t>
            </a:r>
            <a:r>
              <a:rPr kumimoji="0" lang="en-US" sz="1200" b="0" i="0" u="none" strike="noStrike" kern="1200" cap="none" spc="0" normalizeH="0" baseline="0" noProof="0" dirty="0" err="1">
                <a:ln>
                  <a:noFill/>
                </a:ln>
                <a:solidFill>
                  <a:prstClr val="black"/>
                </a:solidFill>
                <a:effectLst/>
                <a:uLnTx/>
                <a:uFillTx/>
                <a:latin typeface="DIN Next LT Pro" panose="020B0503020203050203"/>
                <a:cs typeface="Arial" panose="020B0604020202020204" pitchFamily="34" charset="0"/>
              </a:rPr>
              <a:t>Cappadone</a:t>
            </a:r>
            <a:r>
              <a:rPr kumimoji="0" lang="en-US" sz="1200" b="0" i="0"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 C, </a:t>
            </a:r>
            <a:r>
              <a:rPr kumimoji="0" lang="en-US" sz="1200" b="0" i="0" u="none" strike="noStrike" kern="1200" cap="none" spc="0" normalizeH="0" baseline="0" noProof="0" dirty="0" err="1">
                <a:ln>
                  <a:noFill/>
                </a:ln>
                <a:solidFill>
                  <a:prstClr val="black"/>
                </a:solidFill>
                <a:effectLst/>
                <a:uLnTx/>
                <a:uFillTx/>
                <a:latin typeface="DIN Next LT Pro" panose="020B0503020203050203"/>
                <a:cs typeface="Arial" panose="020B0604020202020204" pitchFamily="34" charset="0"/>
              </a:rPr>
              <a:t>Farruggia</a:t>
            </a:r>
            <a:r>
              <a:rPr kumimoji="0" lang="en-US" sz="1200" b="0" i="0"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 G, Prata C. Magnesium: Biochemistry, Nutrition, Detection, and Social Impact of Diseases Linked to Its Deficiency. </a:t>
            </a:r>
            <a:r>
              <a:rPr kumimoji="0" lang="en-US" sz="1200" b="0" i="1"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Nutrients</a:t>
            </a:r>
            <a:r>
              <a:rPr kumimoji="0" lang="en-US" sz="1200" b="0" i="0"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 2021 Mar 30;13(4):1136. </a:t>
            </a:r>
            <a:r>
              <a:rPr kumimoji="0" lang="en-US" sz="1200" b="0" i="0" u="none" strike="noStrike" kern="1200" cap="none" spc="0" normalizeH="0" baseline="0" noProof="0" dirty="0" err="1">
                <a:ln>
                  <a:noFill/>
                </a:ln>
                <a:solidFill>
                  <a:prstClr val="black"/>
                </a:solidFill>
                <a:effectLst/>
                <a:uLnTx/>
                <a:uFillTx/>
                <a:latin typeface="DIN Next LT Pro" panose="020B0503020203050203"/>
                <a:cs typeface="Arial" panose="020B0604020202020204" pitchFamily="34" charset="0"/>
              </a:rPr>
              <a:t>doi</a:t>
            </a:r>
            <a:r>
              <a:rPr kumimoji="0" lang="en-US" sz="1200" b="0" i="0"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 10.3390/nu13041136. PMID: 33808247; PMCID: PMC8065437.</a:t>
            </a:r>
          </a:p>
          <a:p>
            <a:pPr algn="l"/>
            <a:endParaRPr lang="en-US" b="0" i="0" dirty="0">
              <a:solidFill>
                <a:srgbClr val="333333"/>
              </a:solidFill>
              <a:effectLst/>
              <a:latin typeface="HelveticaNeue-Ligh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FEC618-A368-44A8-8C1E-5130D66BF27B}"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47529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993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Hodges RE, Minich DM. Modulation of metabolic detoxification pathways using foods and food-derived components: A scientific review with clinical application. 2015. </a:t>
            </a:r>
            <a:r>
              <a:rPr lang="en-US" dirty="0"/>
              <a:t>Journal of Nutrition and Metabolism. Article ID 760689. </a:t>
            </a:r>
            <a:r>
              <a:rPr lang="en-US" sz="1200" b="0" u="sng" kern="1200" dirty="0">
                <a:solidFill>
                  <a:schemeClr val="tx1"/>
                </a:solidFill>
                <a:effectLst/>
                <a:latin typeface="+mn-lt"/>
                <a:ea typeface="+mn-ea"/>
                <a:cs typeface="+mn-cs"/>
                <a:hlinkClick r:id="rId3"/>
              </a:rPr>
              <a:t>http://</a:t>
            </a:r>
            <a:r>
              <a:rPr lang="en-US" sz="1200" b="0" u="sng" kern="1200" dirty="0" err="1">
                <a:solidFill>
                  <a:schemeClr val="tx1"/>
                </a:solidFill>
                <a:effectLst/>
                <a:latin typeface="+mn-lt"/>
                <a:ea typeface="+mn-ea"/>
                <a:cs typeface="+mn-cs"/>
                <a:hlinkClick r:id="rId3"/>
              </a:rPr>
              <a:t>dx.doi.org</a:t>
            </a:r>
            <a:r>
              <a:rPr lang="en-US" sz="1200" b="0" u="sng" kern="1200" dirty="0">
                <a:solidFill>
                  <a:schemeClr val="tx1"/>
                </a:solidFill>
                <a:effectLst/>
                <a:latin typeface="+mn-lt"/>
                <a:ea typeface="+mn-ea"/>
                <a:cs typeface="+mn-cs"/>
                <a:hlinkClick r:id="rId3"/>
              </a:rPr>
              <a:t>/10.1155/2015/760689</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__________________________________</a:t>
            </a:r>
          </a:p>
          <a:p>
            <a:r>
              <a:rPr lang="en-US" sz="1200" b="0" i="0" kern="1200" dirty="0">
                <a:solidFill>
                  <a:schemeClr val="tx1"/>
                </a:solidFill>
                <a:effectLst/>
                <a:latin typeface="+mn-lt"/>
                <a:ea typeface="+mn-ea"/>
                <a:cs typeface="+mn-cs"/>
              </a:rPr>
              <a:t>Copyright at </a:t>
            </a:r>
            <a:r>
              <a:rPr lang="en-US" sz="1200" b="0" i="0" kern="1200" dirty="0" err="1">
                <a:solidFill>
                  <a:schemeClr val="tx1"/>
                </a:solidFill>
                <a:effectLst/>
                <a:latin typeface="+mn-lt"/>
                <a:ea typeface="+mn-ea"/>
                <a:cs typeface="+mn-cs"/>
              </a:rPr>
              <a:t>Hindawi</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Copyright © 2015 Romilly E. Hodges and Deanna M. Minich. This is an open access article distributed under the </a:t>
            </a:r>
            <a:r>
              <a:rPr lang="en-US" sz="1200" b="0" i="0" u="none" strike="noStrike" kern="1200" dirty="0">
                <a:solidFill>
                  <a:schemeClr val="tx1"/>
                </a:solidFill>
                <a:effectLst/>
                <a:latin typeface="+mn-lt"/>
                <a:ea typeface="+mn-ea"/>
                <a:cs typeface="+mn-cs"/>
                <a:hlinkClick r:id="rId4"/>
              </a:rPr>
              <a:t>Creative Commons Attribution License</a:t>
            </a:r>
            <a:r>
              <a:rPr lang="en-US" sz="1200" b="0" i="0" kern="1200" dirty="0">
                <a:solidFill>
                  <a:schemeClr val="tx1"/>
                </a:solidFill>
                <a:effectLst/>
                <a:latin typeface="+mn-lt"/>
                <a:ea typeface="+mn-ea"/>
                <a:cs typeface="+mn-cs"/>
              </a:rPr>
              <a:t>, which permits unrestricted use, distribution, and reproduction in any medium, provided the original work is properly cited.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All </a:t>
            </a:r>
            <a:r>
              <a:rPr lang="en-US" sz="1200" b="0" i="0" kern="1200" dirty="0" err="1">
                <a:solidFill>
                  <a:schemeClr val="tx1"/>
                </a:solidFill>
                <a:effectLst/>
                <a:latin typeface="+mn-lt"/>
                <a:ea typeface="+mn-ea"/>
                <a:cs typeface="+mn-cs"/>
              </a:rPr>
              <a:t>Hindawi</a:t>
            </a:r>
            <a:r>
              <a:rPr lang="en-US" sz="1200" b="0" i="0" kern="1200" dirty="0">
                <a:solidFill>
                  <a:schemeClr val="tx1"/>
                </a:solidFill>
                <a:effectLst/>
                <a:latin typeface="+mn-lt"/>
                <a:ea typeface="+mn-ea"/>
                <a:cs typeface="+mn-cs"/>
              </a:rPr>
              <a:t> journals are published Open Access. This means all articles are immediately available free-of-charge upon publication. Articles in </a:t>
            </a:r>
            <a:r>
              <a:rPr lang="en-US" sz="1200" b="0" i="0" kern="1200" dirty="0" err="1">
                <a:solidFill>
                  <a:schemeClr val="tx1"/>
                </a:solidFill>
                <a:effectLst/>
                <a:latin typeface="+mn-lt"/>
                <a:ea typeface="+mn-ea"/>
                <a:cs typeface="+mn-cs"/>
              </a:rPr>
              <a:t>Hindawi</a:t>
            </a:r>
            <a:r>
              <a:rPr lang="en-US" sz="1200" b="0" i="0" kern="1200" dirty="0">
                <a:solidFill>
                  <a:schemeClr val="tx1"/>
                </a:solidFill>
                <a:effectLst/>
                <a:latin typeface="+mn-lt"/>
                <a:ea typeface="+mn-ea"/>
                <a:cs typeface="+mn-cs"/>
              </a:rPr>
              <a:t> journals can be downloaded, shared, and reused without restriction, as long as the original authors are properly cited.</a:t>
            </a:r>
          </a:p>
          <a:p>
            <a:r>
              <a:rPr lang="en-US" sz="1200" b="0" i="0" kern="1200" dirty="0">
                <a:solidFill>
                  <a:schemeClr val="tx1"/>
                </a:solidFill>
                <a:effectLst/>
                <a:latin typeface="+mn-lt"/>
                <a:ea typeface="+mn-ea"/>
                <a:cs typeface="+mn-cs"/>
              </a:rPr>
              <a:t>For the vast majority of articles in </a:t>
            </a:r>
            <a:r>
              <a:rPr lang="en-US" sz="1200" b="0" i="0" kern="1200" dirty="0" err="1">
                <a:solidFill>
                  <a:schemeClr val="tx1"/>
                </a:solidFill>
                <a:effectLst/>
                <a:latin typeface="+mn-lt"/>
                <a:ea typeface="+mn-ea"/>
                <a:cs typeface="+mn-cs"/>
              </a:rPr>
              <a:t>Hindawi</a:t>
            </a:r>
            <a:r>
              <a:rPr lang="en-US" sz="1200" b="0" i="0" kern="1200" dirty="0">
                <a:solidFill>
                  <a:schemeClr val="tx1"/>
                </a:solidFill>
                <a:effectLst/>
                <a:latin typeface="+mn-lt"/>
                <a:ea typeface="+mn-ea"/>
                <a:cs typeface="+mn-cs"/>
              </a:rPr>
              <a:t> journals, you do not need to seek permission from </a:t>
            </a:r>
            <a:r>
              <a:rPr lang="en-US" sz="1200" b="0" i="0" kern="1200" dirty="0" err="1">
                <a:solidFill>
                  <a:schemeClr val="tx1"/>
                </a:solidFill>
                <a:effectLst/>
                <a:latin typeface="+mn-lt"/>
                <a:ea typeface="+mn-ea"/>
                <a:cs typeface="+mn-cs"/>
              </a:rPr>
              <a:t>Hindawi</a:t>
            </a:r>
            <a:r>
              <a:rPr lang="en-US" sz="1200" b="0" i="0" kern="1200" dirty="0">
                <a:solidFill>
                  <a:schemeClr val="tx1"/>
                </a:solidFill>
                <a:effectLst/>
                <a:latin typeface="+mn-lt"/>
                <a:ea typeface="+mn-ea"/>
                <a:cs typeface="+mn-cs"/>
              </a:rPr>
              <a:t> for reuse. The copyright of most articles remains with the authors, who have chosen to make the articles available for reuse under an open license, such as the Creative Commons Attribution License (</a:t>
            </a:r>
            <a:r>
              <a:rPr lang="en-US" sz="1200" b="0" i="0" u="none" strike="noStrike" kern="1200" dirty="0">
                <a:solidFill>
                  <a:schemeClr val="tx1"/>
                </a:solidFill>
                <a:effectLst/>
                <a:latin typeface="+mn-lt"/>
                <a:ea typeface="+mn-ea"/>
                <a:cs typeface="+mn-cs"/>
                <a:hlinkClick r:id="rId5"/>
              </a:rPr>
              <a:t>CC-BY</a:t>
            </a:r>
            <a:r>
              <a:rPr lang="en-US" sz="1200" b="0" i="0" kern="1200" dirty="0">
                <a:solidFill>
                  <a:schemeClr val="tx1"/>
                </a:solidFill>
                <a:effectLst/>
                <a:latin typeface="+mn-lt"/>
                <a:ea typeface="+mn-ea"/>
                <a:cs typeface="+mn-cs"/>
              </a:rPr>
              <a:t>). These licenses permit reuse and adaptation, as long as the original authors are cited. The applicable license for all articles is included in the front matter of the article in human- and machine-readable formats.</a:t>
            </a:r>
          </a:p>
          <a:p>
            <a:r>
              <a:rPr lang="en-US" sz="1200" b="0" i="0" kern="1200" dirty="0">
                <a:solidFill>
                  <a:schemeClr val="tx1"/>
                </a:solidFill>
                <a:effectLst/>
                <a:latin typeface="+mn-lt"/>
                <a:ea typeface="+mn-ea"/>
                <a:cs typeface="+mn-cs"/>
              </a:rPr>
              <a:t>Rarely, </a:t>
            </a:r>
            <a:r>
              <a:rPr lang="en-US" sz="1200" b="0" i="0" kern="1200" dirty="0" err="1">
                <a:solidFill>
                  <a:schemeClr val="tx1"/>
                </a:solidFill>
                <a:effectLst/>
                <a:latin typeface="+mn-lt"/>
                <a:ea typeface="+mn-ea"/>
                <a:cs typeface="+mn-cs"/>
              </a:rPr>
              <a:t>Hindawi</a:t>
            </a:r>
            <a:r>
              <a:rPr lang="en-US" sz="1200" b="0" i="0" kern="1200" dirty="0">
                <a:solidFill>
                  <a:schemeClr val="tx1"/>
                </a:solidFill>
                <a:effectLst/>
                <a:latin typeface="+mn-lt"/>
                <a:ea typeface="+mn-ea"/>
                <a:cs typeface="+mn-cs"/>
              </a:rPr>
              <a:t> journals will contain material republished with permission under a more restrictive license. Where applicable, this will be clearly marked. In these cases, you may need to seek permission for reuse from the copyright holder.</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53F490-557D-49DA-942C-61E80319D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5886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Hodges RE, Minich DM. Modulation of metabolic detoxification pathways using foods and food-derived components: A scientific review with clinical application. 2015. </a:t>
            </a:r>
            <a:r>
              <a:rPr lang="en-US" dirty="0"/>
              <a:t>Journal of Nutrition and Metabolism. Article ID 760689. </a:t>
            </a:r>
            <a:r>
              <a:rPr lang="en-US" sz="1200" b="0" u="sng" kern="1200" dirty="0">
                <a:solidFill>
                  <a:schemeClr val="tx1"/>
                </a:solidFill>
                <a:effectLst/>
                <a:latin typeface="+mn-lt"/>
                <a:ea typeface="+mn-ea"/>
                <a:cs typeface="+mn-cs"/>
                <a:hlinkClick r:id="rId3"/>
              </a:rPr>
              <a:t>http://</a:t>
            </a:r>
            <a:r>
              <a:rPr lang="en-US" sz="1200" b="0" u="sng" kern="1200" dirty="0" err="1">
                <a:solidFill>
                  <a:schemeClr val="tx1"/>
                </a:solidFill>
                <a:effectLst/>
                <a:latin typeface="+mn-lt"/>
                <a:ea typeface="+mn-ea"/>
                <a:cs typeface="+mn-cs"/>
                <a:hlinkClick r:id="rId3"/>
              </a:rPr>
              <a:t>dx.doi.org</a:t>
            </a:r>
            <a:r>
              <a:rPr lang="en-US" sz="1200" b="0" u="sng" kern="1200" dirty="0">
                <a:solidFill>
                  <a:schemeClr val="tx1"/>
                </a:solidFill>
                <a:effectLst/>
                <a:latin typeface="+mn-lt"/>
                <a:ea typeface="+mn-ea"/>
                <a:cs typeface="+mn-cs"/>
                <a:hlinkClick r:id="rId3"/>
              </a:rPr>
              <a:t>/10.1155/2015/760689</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__________________________________</a:t>
            </a:r>
          </a:p>
          <a:p>
            <a:r>
              <a:rPr lang="en-US" sz="1200" b="0" i="0" kern="1200" dirty="0">
                <a:solidFill>
                  <a:schemeClr val="tx1"/>
                </a:solidFill>
                <a:effectLst/>
                <a:latin typeface="+mn-lt"/>
                <a:ea typeface="+mn-ea"/>
                <a:cs typeface="+mn-cs"/>
              </a:rPr>
              <a:t>Copyright at </a:t>
            </a:r>
            <a:r>
              <a:rPr lang="en-US" sz="1200" b="0" i="0" kern="1200" dirty="0" err="1">
                <a:solidFill>
                  <a:schemeClr val="tx1"/>
                </a:solidFill>
                <a:effectLst/>
                <a:latin typeface="+mn-lt"/>
                <a:ea typeface="+mn-ea"/>
                <a:cs typeface="+mn-cs"/>
              </a:rPr>
              <a:t>Hindawi</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Copyright © 2015 Romilly E. Hodges and Deanna M. Minich. This is an open access article distributed under the </a:t>
            </a:r>
            <a:r>
              <a:rPr lang="en-US" sz="1200" b="0" i="0" u="none" strike="noStrike" kern="1200" dirty="0">
                <a:solidFill>
                  <a:schemeClr val="tx1"/>
                </a:solidFill>
                <a:effectLst/>
                <a:latin typeface="+mn-lt"/>
                <a:ea typeface="+mn-ea"/>
                <a:cs typeface="+mn-cs"/>
                <a:hlinkClick r:id="rId4"/>
              </a:rPr>
              <a:t>Creative Commons Attribution License</a:t>
            </a:r>
            <a:r>
              <a:rPr lang="en-US" sz="1200" b="0" i="0" kern="1200" dirty="0">
                <a:solidFill>
                  <a:schemeClr val="tx1"/>
                </a:solidFill>
                <a:effectLst/>
                <a:latin typeface="+mn-lt"/>
                <a:ea typeface="+mn-ea"/>
                <a:cs typeface="+mn-cs"/>
              </a:rPr>
              <a:t>, which permits unrestricted use, distribution, and reproduction in any medium, provided the original work is properly cited.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All </a:t>
            </a:r>
            <a:r>
              <a:rPr lang="en-US" sz="1200" b="0" i="0" kern="1200" dirty="0" err="1">
                <a:solidFill>
                  <a:schemeClr val="tx1"/>
                </a:solidFill>
                <a:effectLst/>
                <a:latin typeface="+mn-lt"/>
                <a:ea typeface="+mn-ea"/>
                <a:cs typeface="+mn-cs"/>
              </a:rPr>
              <a:t>Hindawi</a:t>
            </a:r>
            <a:r>
              <a:rPr lang="en-US" sz="1200" b="0" i="0" kern="1200" dirty="0">
                <a:solidFill>
                  <a:schemeClr val="tx1"/>
                </a:solidFill>
                <a:effectLst/>
                <a:latin typeface="+mn-lt"/>
                <a:ea typeface="+mn-ea"/>
                <a:cs typeface="+mn-cs"/>
              </a:rPr>
              <a:t> journals are published Open Access. This means all articles are immediately available free-of-charge upon publication. Articles in </a:t>
            </a:r>
            <a:r>
              <a:rPr lang="en-US" sz="1200" b="0" i="0" kern="1200" dirty="0" err="1">
                <a:solidFill>
                  <a:schemeClr val="tx1"/>
                </a:solidFill>
                <a:effectLst/>
                <a:latin typeface="+mn-lt"/>
                <a:ea typeface="+mn-ea"/>
                <a:cs typeface="+mn-cs"/>
              </a:rPr>
              <a:t>Hindawi</a:t>
            </a:r>
            <a:r>
              <a:rPr lang="en-US" sz="1200" b="0" i="0" kern="1200" dirty="0">
                <a:solidFill>
                  <a:schemeClr val="tx1"/>
                </a:solidFill>
                <a:effectLst/>
                <a:latin typeface="+mn-lt"/>
                <a:ea typeface="+mn-ea"/>
                <a:cs typeface="+mn-cs"/>
              </a:rPr>
              <a:t> journals can be downloaded, shared, and reused without restriction, as long as the original authors are properly cited.</a:t>
            </a:r>
          </a:p>
          <a:p>
            <a:r>
              <a:rPr lang="en-US" sz="1200" b="0" i="0" kern="1200" dirty="0">
                <a:solidFill>
                  <a:schemeClr val="tx1"/>
                </a:solidFill>
                <a:effectLst/>
                <a:latin typeface="+mn-lt"/>
                <a:ea typeface="+mn-ea"/>
                <a:cs typeface="+mn-cs"/>
              </a:rPr>
              <a:t>For the vast majority of articles in </a:t>
            </a:r>
            <a:r>
              <a:rPr lang="en-US" sz="1200" b="0" i="0" kern="1200" dirty="0" err="1">
                <a:solidFill>
                  <a:schemeClr val="tx1"/>
                </a:solidFill>
                <a:effectLst/>
                <a:latin typeface="+mn-lt"/>
                <a:ea typeface="+mn-ea"/>
                <a:cs typeface="+mn-cs"/>
              </a:rPr>
              <a:t>Hindawi</a:t>
            </a:r>
            <a:r>
              <a:rPr lang="en-US" sz="1200" b="0" i="0" kern="1200" dirty="0">
                <a:solidFill>
                  <a:schemeClr val="tx1"/>
                </a:solidFill>
                <a:effectLst/>
                <a:latin typeface="+mn-lt"/>
                <a:ea typeface="+mn-ea"/>
                <a:cs typeface="+mn-cs"/>
              </a:rPr>
              <a:t> journals, you do not need to seek permission from </a:t>
            </a:r>
            <a:r>
              <a:rPr lang="en-US" sz="1200" b="0" i="0" kern="1200" dirty="0" err="1">
                <a:solidFill>
                  <a:schemeClr val="tx1"/>
                </a:solidFill>
                <a:effectLst/>
                <a:latin typeface="+mn-lt"/>
                <a:ea typeface="+mn-ea"/>
                <a:cs typeface="+mn-cs"/>
              </a:rPr>
              <a:t>Hindawi</a:t>
            </a:r>
            <a:r>
              <a:rPr lang="en-US" sz="1200" b="0" i="0" kern="1200" dirty="0">
                <a:solidFill>
                  <a:schemeClr val="tx1"/>
                </a:solidFill>
                <a:effectLst/>
                <a:latin typeface="+mn-lt"/>
                <a:ea typeface="+mn-ea"/>
                <a:cs typeface="+mn-cs"/>
              </a:rPr>
              <a:t> for reuse. The copyright of most articles remains with the authors, who have chosen to make the articles available for reuse under an open license, such as the Creative Commons Attribution License (</a:t>
            </a:r>
            <a:r>
              <a:rPr lang="en-US" sz="1200" b="0" i="0" u="none" strike="noStrike" kern="1200" dirty="0">
                <a:solidFill>
                  <a:schemeClr val="tx1"/>
                </a:solidFill>
                <a:effectLst/>
                <a:latin typeface="+mn-lt"/>
                <a:ea typeface="+mn-ea"/>
                <a:cs typeface="+mn-cs"/>
                <a:hlinkClick r:id="rId5"/>
              </a:rPr>
              <a:t>CC-BY</a:t>
            </a:r>
            <a:r>
              <a:rPr lang="en-US" sz="1200" b="0" i="0" kern="1200" dirty="0">
                <a:solidFill>
                  <a:schemeClr val="tx1"/>
                </a:solidFill>
                <a:effectLst/>
                <a:latin typeface="+mn-lt"/>
                <a:ea typeface="+mn-ea"/>
                <a:cs typeface="+mn-cs"/>
              </a:rPr>
              <a:t>). These licenses permit reuse and adaptation, as long as the original authors are cited. The applicable license for all articles is included in the front matter of the article in human- and machine-readable formats.</a:t>
            </a:r>
          </a:p>
          <a:p>
            <a:r>
              <a:rPr lang="en-US" sz="1200" b="0" i="0" kern="1200" dirty="0">
                <a:solidFill>
                  <a:schemeClr val="tx1"/>
                </a:solidFill>
                <a:effectLst/>
                <a:latin typeface="+mn-lt"/>
                <a:ea typeface="+mn-ea"/>
                <a:cs typeface="+mn-cs"/>
              </a:rPr>
              <a:t>Rarely, </a:t>
            </a:r>
            <a:r>
              <a:rPr lang="en-US" sz="1200" b="0" i="0" kern="1200" dirty="0" err="1">
                <a:solidFill>
                  <a:schemeClr val="tx1"/>
                </a:solidFill>
                <a:effectLst/>
                <a:latin typeface="+mn-lt"/>
                <a:ea typeface="+mn-ea"/>
                <a:cs typeface="+mn-cs"/>
              </a:rPr>
              <a:t>Hindawi</a:t>
            </a:r>
            <a:r>
              <a:rPr lang="en-US" sz="1200" b="0" i="0" kern="1200" dirty="0">
                <a:solidFill>
                  <a:schemeClr val="tx1"/>
                </a:solidFill>
                <a:effectLst/>
                <a:latin typeface="+mn-lt"/>
                <a:ea typeface="+mn-ea"/>
                <a:cs typeface="+mn-cs"/>
              </a:rPr>
              <a:t> journals will contain material republished with permission under a more restrictive license. Where applicable, this will be clearly marked. In these cases, you may need to seek permission for reuse from the copyright holder.</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53F490-557D-49DA-942C-61E80319D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0272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 action="ppaction://hlinkfile" tooltip="Nutrition (Burbank, Los Angeles County, Calif.)."/>
              </a:rPr>
              <a:t>Nutrition.</a:t>
            </a:r>
            <a:r>
              <a:rPr lang="en-US" dirty="0"/>
              <a:t> 2012 Jun;28(6):605-10. </a:t>
            </a:r>
            <a:r>
              <a:rPr lang="en-US" dirty="0" err="1"/>
              <a:t>Epub</a:t>
            </a:r>
            <a:r>
              <a:rPr lang="en-US" dirty="0"/>
              <a:t> 2012 Apr 4.</a:t>
            </a:r>
          </a:p>
          <a:p>
            <a:r>
              <a:rPr lang="en-US" b="1" dirty="0"/>
              <a:t>Novel phytonutrient contributors to antioxidant protection against cardiovascular disease.</a:t>
            </a:r>
          </a:p>
          <a:p>
            <a:r>
              <a:rPr lang="en-US" dirty="0" err="1">
                <a:hlinkClick r:id="rId3" action="ppaction://hlinkfile"/>
              </a:rPr>
              <a:t>Riccioni</a:t>
            </a:r>
            <a:r>
              <a:rPr lang="en-US" dirty="0">
                <a:hlinkClick r:id="rId3" action="ppaction://hlinkfile"/>
              </a:rPr>
              <a:t> G</a:t>
            </a:r>
            <a:r>
              <a:rPr lang="en-US" dirty="0"/>
              <a:t>, </a:t>
            </a:r>
            <a:r>
              <a:rPr lang="en-US" dirty="0" err="1">
                <a:hlinkClick r:id="rId4" action="ppaction://hlinkfile"/>
              </a:rPr>
              <a:t>Speranza</a:t>
            </a:r>
            <a:r>
              <a:rPr lang="en-US" dirty="0">
                <a:hlinkClick r:id="rId4" action="ppaction://hlinkfile"/>
              </a:rPr>
              <a:t> L</a:t>
            </a:r>
            <a:r>
              <a:rPr lang="en-US" dirty="0"/>
              <a:t>, </a:t>
            </a:r>
            <a:r>
              <a:rPr lang="en-US" dirty="0" err="1">
                <a:hlinkClick r:id="rId5" action="ppaction://hlinkfile"/>
              </a:rPr>
              <a:t>Pesce</a:t>
            </a:r>
            <a:r>
              <a:rPr lang="en-US" dirty="0">
                <a:hlinkClick r:id="rId5" action="ppaction://hlinkfile"/>
              </a:rPr>
              <a:t> M</a:t>
            </a:r>
            <a:r>
              <a:rPr lang="en-US" dirty="0"/>
              <a:t>, </a:t>
            </a:r>
            <a:r>
              <a:rPr lang="en-US" dirty="0" err="1">
                <a:hlinkClick r:id="rId6" action="ppaction://hlinkfile"/>
              </a:rPr>
              <a:t>Cusenza</a:t>
            </a:r>
            <a:r>
              <a:rPr lang="en-US" dirty="0">
                <a:hlinkClick r:id="rId6" action="ppaction://hlinkfile"/>
              </a:rPr>
              <a:t> S</a:t>
            </a:r>
            <a:r>
              <a:rPr lang="en-US" dirty="0"/>
              <a:t>, </a:t>
            </a:r>
            <a:r>
              <a:rPr lang="en-US" dirty="0" err="1">
                <a:hlinkClick r:id="rId7" action="ppaction://hlinkfile"/>
              </a:rPr>
              <a:t>D'Orazio</a:t>
            </a:r>
            <a:r>
              <a:rPr lang="en-US" dirty="0">
                <a:hlinkClick r:id="rId7" action="ppaction://hlinkfile"/>
              </a:rPr>
              <a:t> N</a:t>
            </a:r>
            <a:r>
              <a:rPr lang="en-US" dirty="0"/>
              <a:t>, </a:t>
            </a:r>
            <a:r>
              <a:rPr lang="en-US" dirty="0">
                <a:hlinkClick r:id="rId8" action="ppaction://hlinkfile"/>
              </a:rPr>
              <a:t>Glade MJ</a:t>
            </a:r>
            <a:r>
              <a:rPr lang="en-US" dirty="0"/>
              <a:t>.</a:t>
            </a:r>
          </a:p>
          <a:p>
            <a:r>
              <a:rPr lang="en-US" b="1" dirty="0"/>
              <a:t>Source</a:t>
            </a:r>
          </a:p>
          <a:p>
            <a:r>
              <a:rPr lang="en-US" dirty="0"/>
              <a:t>Cardiology Unit, San </a:t>
            </a:r>
            <a:r>
              <a:rPr lang="en-US" dirty="0" err="1"/>
              <a:t>Camillo</a:t>
            </a:r>
            <a:r>
              <a:rPr lang="en-US" dirty="0"/>
              <a:t> de </a:t>
            </a:r>
            <a:r>
              <a:rPr lang="en-US" dirty="0" err="1"/>
              <a:t>Lellis</a:t>
            </a:r>
            <a:r>
              <a:rPr lang="en-US" dirty="0"/>
              <a:t> Hospital, </a:t>
            </a:r>
            <a:r>
              <a:rPr lang="en-US" dirty="0" err="1"/>
              <a:t>Manfredonia</a:t>
            </a:r>
            <a:r>
              <a:rPr lang="en-US" dirty="0"/>
              <a:t>, Foggia, Italy. griccioni@hotmail.com</a:t>
            </a:r>
          </a:p>
          <a:p>
            <a:r>
              <a:rPr lang="en-US" b="1" dirty="0"/>
              <a:t>Abstract</a:t>
            </a:r>
          </a:p>
          <a:p>
            <a:r>
              <a:rPr lang="en-US" dirty="0"/>
              <a:t>The associations linking endothelial inflammation, endothelial oxidative stress, and </a:t>
            </a:r>
            <a:r>
              <a:rPr lang="en-US" dirty="0" err="1"/>
              <a:t>atherogenesis</a:t>
            </a:r>
            <a:r>
              <a:rPr lang="en-US" dirty="0"/>
              <a:t> and the potential for dietary phytonutrients to decrease the impact of these associations were assessed. A detailed literature review was conducted and summarized. A large body of scientific evidence describes the interactions among endothelial inflammation, endothelial oxidative stress, and </a:t>
            </a:r>
            <a:r>
              <a:rPr lang="en-US" dirty="0" err="1"/>
              <a:t>atherogenesis</a:t>
            </a:r>
            <a:r>
              <a:rPr lang="en-US" dirty="0"/>
              <a:t>. A growing body of research indicates that several dietary phytonutrients (</a:t>
            </a:r>
            <a:r>
              <a:rPr lang="en-US" dirty="0" err="1"/>
              <a:t>astaxanthin</a:t>
            </a:r>
            <a:r>
              <a:rPr lang="en-US" dirty="0"/>
              <a:t>, lycopene, lutein, and </a:t>
            </a:r>
            <a:r>
              <a:rPr lang="en-US" dirty="0" err="1"/>
              <a:t>glabridin</a:t>
            </a:r>
            <a:r>
              <a:rPr lang="en-US" dirty="0"/>
              <a:t>) can decrease the risk for atherosclerosis by decreasing endothelial inflammation and oxidative stress. The consumption of foods or dietary supplements that provide astaxanthin, lycopene, lutein, and </a:t>
            </a:r>
            <a:r>
              <a:rPr lang="en-US" dirty="0" err="1"/>
              <a:t>glabridin</a:t>
            </a:r>
            <a:r>
              <a:rPr lang="en-US" dirty="0"/>
              <a:t> can ameliorate endothelial inflammation and oxidative stress, retard atherogenesis, and decrease the risk for atherogenic cardiovascular disease.</a:t>
            </a:r>
          </a:p>
          <a:p>
            <a:endParaRPr lang="en-US" dirty="0"/>
          </a:p>
          <a:p>
            <a:r>
              <a:rPr lang="en-US" sz="1200" b="0" i="0" u="sng" kern="1200" dirty="0">
                <a:solidFill>
                  <a:schemeClr val="tx1"/>
                </a:solidFill>
                <a:effectLst/>
                <a:latin typeface="+mn-lt"/>
                <a:ea typeface="+mn-ea"/>
                <a:cs typeface="+mn-cs"/>
                <a:hlinkClick r:id="rId9" tooltip="The American journal of clinical nutrition."/>
              </a:rPr>
              <a:t>Am J Clin </a:t>
            </a:r>
            <a:r>
              <a:rPr lang="en-US" sz="1200" b="0" i="0" u="sng" kern="1200" dirty="0" err="1">
                <a:solidFill>
                  <a:schemeClr val="tx1"/>
                </a:solidFill>
                <a:effectLst/>
                <a:latin typeface="+mn-lt"/>
                <a:ea typeface="+mn-ea"/>
                <a:cs typeface="+mn-cs"/>
                <a:hlinkClick r:id="rId9" tooltip="The American journal of clinical nutrition."/>
              </a:rPr>
              <a:t>Nutr</a:t>
            </a:r>
            <a:r>
              <a:rPr lang="en-US" sz="1200" b="0" i="0" u="sng" kern="1200" dirty="0">
                <a:solidFill>
                  <a:schemeClr val="tx1"/>
                </a:solidFill>
                <a:effectLst/>
                <a:latin typeface="+mn-lt"/>
                <a:ea typeface="+mn-ea"/>
                <a:cs typeface="+mn-cs"/>
                <a:hlinkClick r:id="rId9" tooltip="The American journal of clinical nutrition."/>
              </a:rPr>
              <a:t>.</a:t>
            </a:r>
            <a:r>
              <a:rPr lang="en-US" sz="1200" b="0" i="0" kern="1200" dirty="0">
                <a:solidFill>
                  <a:schemeClr val="tx1"/>
                </a:solidFill>
                <a:effectLst/>
                <a:latin typeface="+mn-lt"/>
                <a:ea typeface="+mn-ea"/>
                <a:cs typeface="+mn-cs"/>
              </a:rPr>
              <a:t> 2004 Jan;79(1):47-53.</a:t>
            </a:r>
          </a:p>
          <a:p>
            <a:r>
              <a:rPr lang="en-US" sz="1200" b="1" i="0" kern="1200" dirty="0">
                <a:solidFill>
                  <a:schemeClr val="tx1"/>
                </a:solidFill>
                <a:effectLst/>
                <a:latin typeface="+mn-lt"/>
                <a:ea typeface="+mn-ea"/>
                <a:cs typeface="+mn-cs"/>
              </a:rPr>
              <a:t>Plasma lycopene, other carotenoids, and retinol and the risk of cardiovascular disease in women.</a:t>
            </a:r>
          </a:p>
          <a:p>
            <a:r>
              <a:rPr lang="en-US" sz="1200" b="0" i="0" u="sng" kern="1200" dirty="0" err="1">
                <a:solidFill>
                  <a:schemeClr val="tx1"/>
                </a:solidFill>
                <a:effectLst/>
                <a:latin typeface="+mn-lt"/>
                <a:ea typeface="+mn-ea"/>
                <a:cs typeface="+mn-cs"/>
                <a:hlinkClick r:id="rId10"/>
              </a:rPr>
              <a:t>Sesso</a:t>
            </a:r>
            <a:r>
              <a:rPr lang="en-US" sz="1200" b="0" i="0" u="sng" kern="1200" dirty="0">
                <a:solidFill>
                  <a:schemeClr val="tx1"/>
                </a:solidFill>
                <a:effectLst/>
                <a:latin typeface="+mn-lt"/>
                <a:ea typeface="+mn-ea"/>
                <a:cs typeface="+mn-cs"/>
                <a:hlinkClick r:id="rId10"/>
              </a:rPr>
              <a:t> HD</a:t>
            </a: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hlinkClick r:id="rId11"/>
              </a:rPr>
              <a:t>Buring</a:t>
            </a:r>
            <a:r>
              <a:rPr lang="en-US" sz="1200" b="0" i="0" u="sng" kern="1200" dirty="0">
                <a:solidFill>
                  <a:schemeClr val="tx1"/>
                </a:solidFill>
                <a:effectLst/>
                <a:latin typeface="+mn-lt"/>
                <a:ea typeface="+mn-ea"/>
                <a:cs typeface="+mn-cs"/>
                <a:hlinkClick r:id="rId11"/>
              </a:rPr>
              <a:t> JE</a:t>
            </a:r>
            <a:r>
              <a:rPr lang="en-US" sz="1200" b="0" i="0"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hlinkClick r:id="rId12"/>
              </a:rPr>
              <a:t>Norkus</a:t>
            </a:r>
            <a:r>
              <a:rPr lang="en-US" sz="1200" b="0" i="0" u="sng" kern="1200" dirty="0">
                <a:solidFill>
                  <a:schemeClr val="tx1"/>
                </a:solidFill>
                <a:effectLst/>
                <a:latin typeface="+mn-lt"/>
                <a:ea typeface="+mn-ea"/>
                <a:cs typeface="+mn-cs"/>
                <a:hlinkClick r:id="rId12"/>
              </a:rPr>
              <a:t> EP</a:t>
            </a:r>
            <a:r>
              <a:rPr lang="en-US" sz="1200" b="0" i="0"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hlinkClick r:id="rId13"/>
              </a:rPr>
              <a:t>Gaziano</a:t>
            </a:r>
            <a:r>
              <a:rPr lang="en-US" sz="1200" b="0" i="0" u="sng" kern="1200" dirty="0">
                <a:solidFill>
                  <a:schemeClr val="tx1"/>
                </a:solidFill>
                <a:effectLst/>
                <a:latin typeface="+mn-lt"/>
                <a:ea typeface="+mn-ea"/>
                <a:cs typeface="+mn-cs"/>
                <a:hlinkClick r:id="rId13"/>
              </a:rPr>
              <a:t> JM</a:t>
            </a:r>
            <a:r>
              <a:rPr lang="en-US" sz="1200" b="0" i="0" kern="1200" dirty="0">
                <a:solidFill>
                  <a:schemeClr val="tx1"/>
                </a:solidFill>
                <a:effectLst/>
                <a:latin typeface="+mn-lt"/>
                <a:ea typeface="+mn-ea"/>
                <a:cs typeface="+mn-cs"/>
              </a:rPr>
              <a:t>.</a:t>
            </a:r>
          </a:p>
          <a:p>
            <a:r>
              <a:rPr lang="en-US" sz="1200" b="1" i="0" u="none" strike="noStrike" kern="1200" dirty="0">
                <a:solidFill>
                  <a:schemeClr val="tx1"/>
                </a:solidFill>
                <a:effectLst/>
                <a:latin typeface="+mn-lt"/>
                <a:ea typeface="+mn-ea"/>
                <a:cs typeface="+mn-cs"/>
                <a:hlinkClick r:id="rId9" tooltip="Open/close author information list"/>
              </a:rPr>
              <a:t>Author information</a:t>
            </a:r>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Abstract</a:t>
            </a:r>
          </a:p>
          <a:p>
            <a:r>
              <a:rPr lang="en-US" sz="1200" b="1" i="0" kern="1200" cap="all" dirty="0">
                <a:solidFill>
                  <a:schemeClr val="tx1"/>
                </a:solidFill>
                <a:effectLst/>
                <a:latin typeface="+mn-lt"/>
                <a:ea typeface="+mn-ea"/>
                <a:cs typeface="+mn-cs"/>
              </a:rPr>
              <a:t>BACKGROUND:</a:t>
            </a:r>
          </a:p>
          <a:p>
            <a:r>
              <a:rPr lang="en-US" sz="1200" b="0" i="0" kern="1200" dirty="0">
                <a:solidFill>
                  <a:schemeClr val="tx1"/>
                </a:solidFill>
                <a:effectLst/>
                <a:latin typeface="+mn-lt"/>
                <a:ea typeface="+mn-ea"/>
                <a:cs typeface="+mn-cs"/>
              </a:rPr>
              <a:t>Growing evidence suggests that lycopene has significant in vitro antioxidant potential. Lycopene has rarely been tested in prospective studies for its role in cardiovascular disease (CVD) prevention.</a:t>
            </a:r>
          </a:p>
          <a:p>
            <a:r>
              <a:rPr lang="en-US" sz="1200" b="1" i="0" kern="1200" cap="all" dirty="0">
                <a:solidFill>
                  <a:schemeClr val="tx1"/>
                </a:solidFill>
                <a:effectLst/>
                <a:latin typeface="+mn-lt"/>
                <a:ea typeface="+mn-ea"/>
                <a:cs typeface="+mn-cs"/>
              </a:rPr>
              <a:t>OBJECTIVE:</a:t>
            </a:r>
          </a:p>
          <a:p>
            <a:r>
              <a:rPr lang="en-US" sz="1200" b="0" i="0" kern="1200" dirty="0">
                <a:solidFill>
                  <a:schemeClr val="tx1"/>
                </a:solidFill>
                <a:effectLst/>
                <a:latin typeface="+mn-lt"/>
                <a:ea typeface="+mn-ea"/>
                <a:cs typeface="+mn-cs"/>
              </a:rPr>
              <a:t>We examined the association between plasma lycopene and the risk of CVD in middle-aged and elderly women.</a:t>
            </a:r>
          </a:p>
          <a:p>
            <a:r>
              <a:rPr lang="en-US" sz="1200" b="1" i="0" kern="1200" cap="all" dirty="0">
                <a:solidFill>
                  <a:schemeClr val="tx1"/>
                </a:solidFill>
                <a:effectLst/>
                <a:latin typeface="+mn-lt"/>
                <a:ea typeface="+mn-ea"/>
                <a:cs typeface="+mn-cs"/>
              </a:rPr>
              <a:t>DESIGN:</a:t>
            </a:r>
          </a:p>
          <a:p>
            <a:r>
              <a:rPr lang="en-US" sz="1200" b="0" i="0" kern="1200" dirty="0">
                <a:solidFill>
                  <a:schemeClr val="tx1"/>
                </a:solidFill>
                <a:effectLst/>
                <a:latin typeface="+mn-lt"/>
                <a:ea typeface="+mn-ea"/>
                <a:cs typeface="+mn-cs"/>
              </a:rPr>
              <a:t>A prospective, nested, case-control study was conducted in 39 876 women initially free of CVD and cancer in the Women's Health Study. Baseline blood samples were collected from 28 345 (71%) of the women. During a mean of 4.8 y of follow-up, we identified 483 CVD cases and 483 control subjects matched by age, smoking status, and follow-up time. Plasma lycopene, other carotenoids, retinol, and total cholesterol were measured.</a:t>
            </a:r>
          </a:p>
          <a:p>
            <a:r>
              <a:rPr lang="en-US" sz="1200" b="1" i="0" kern="1200" cap="all" dirty="0">
                <a:solidFill>
                  <a:schemeClr val="tx1"/>
                </a:solidFill>
                <a:effectLst/>
                <a:latin typeface="+mn-lt"/>
                <a:ea typeface="+mn-ea"/>
                <a:cs typeface="+mn-cs"/>
              </a:rPr>
              <a:t>RESULTS:</a:t>
            </a:r>
          </a:p>
          <a:p>
            <a:r>
              <a:rPr lang="en-US" sz="1200" b="0" i="0" kern="1200" dirty="0">
                <a:solidFill>
                  <a:schemeClr val="tx1"/>
                </a:solidFill>
                <a:effectLst/>
                <a:latin typeface="+mn-lt"/>
                <a:ea typeface="+mn-ea"/>
                <a:cs typeface="+mn-cs"/>
              </a:rPr>
              <a:t>In analyses matched for age and smoking, with adjustment for plasma cholesterol, the relative risks (RRs) and 95% CIs of CVD in increasing quartiles of plasma lycopene were 1.00 (referent), 0.78 (95% CI: 0.55, 1.11), 0.56 (0.39, 0.82), and 0.62 (0.43, 0.90). In multivariate models, the RRs were 1.00 (referent), 0.94 (0.60, 1.49), 0.62 (0.39, 1.00), and 0.67 (0.41, 1.11); those in the upper compared with the lower half of plasma lycopene had an RR of 0.66 (0.47, 0.95). For CVD, exclusive of angina, women in the upper 3 quartiles had a significant multivariate 50% risk reduction compared with those in the lowest quartile. The stepwise addition of individual plasma carotenoids did not affect the RRs.</a:t>
            </a:r>
          </a:p>
          <a:p>
            <a:r>
              <a:rPr lang="en-US" sz="1200" b="1" i="0" kern="1200" cap="all" dirty="0">
                <a:solidFill>
                  <a:schemeClr val="tx1"/>
                </a:solidFill>
                <a:effectLst/>
                <a:latin typeface="+mn-lt"/>
                <a:ea typeface="+mn-ea"/>
                <a:cs typeface="+mn-cs"/>
              </a:rPr>
              <a:t>CONCLUSIONS:</a:t>
            </a:r>
          </a:p>
          <a:p>
            <a:r>
              <a:rPr lang="en-US" sz="1200" b="0" i="0" kern="1200" dirty="0">
                <a:solidFill>
                  <a:schemeClr val="tx1"/>
                </a:solidFill>
                <a:effectLst/>
                <a:latin typeface="+mn-lt"/>
                <a:ea typeface="+mn-ea"/>
                <a:cs typeface="+mn-cs"/>
              </a:rPr>
              <a:t>Higher plasma lycopene concentrations are associated with a lower risk of CVD in women. These findings require confirmation in other cohorts, and the determinants of plasma lycopene concentrations need to be better understood.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523A3-C023-49D3-9588-92DB57F8810B}" type="slidenum">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022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SS </a:t>
            </a:r>
            <a:r>
              <a:rPr lang="en-US" i="0" u="sng" dirty="0">
                <a:effectLst/>
                <a:highlight>
                  <a:srgbClr val="FFFFFF"/>
                </a:highlight>
                <a:latin typeface="Atlas Grotesk Web"/>
                <a:hlinkClick r:id="rId3"/>
              </a:rPr>
              <a:t>263066297</a:t>
            </a:r>
          </a:p>
          <a:p>
            <a:endParaRPr lang="en-US" dirty="0"/>
          </a:p>
        </p:txBody>
      </p:sp>
      <p:sp>
        <p:nvSpPr>
          <p:cNvPr id="4" name="Slide Number Placeholder 3"/>
          <p:cNvSpPr>
            <a:spLocks noGrp="1"/>
          </p:cNvSpPr>
          <p:nvPr>
            <p:ph type="sldNum" sz="quarter" idx="5"/>
          </p:nvPr>
        </p:nvSpPr>
        <p:spPr/>
        <p:txBody>
          <a:bodyPr/>
          <a:lstStyle/>
          <a:p>
            <a:fld id="{EE38BFEA-5463-7B43-A397-993DEB555D08}" type="slidenum">
              <a:rPr lang="pt-BR" smtClean="0"/>
              <a:t>56</a:t>
            </a:fld>
            <a:endParaRPr lang="pt-BR"/>
          </a:p>
        </p:txBody>
      </p:sp>
    </p:spTree>
    <p:extLst>
      <p:ext uri="{BB962C8B-B14F-4D97-AF65-F5344CB8AC3E}">
        <p14:creationId xmlns:p14="http://schemas.microsoft.com/office/powerpoint/2010/main" val="305405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38BFEA-5463-7B43-A397-993DEB555D08}" type="slidenum">
              <a:rPr lang="pt-BR" smtClean="0"/>
              <a:t>58</a:t>
            </a:fld>
            <a:endParaRPr lang="pt-BR"/>
          </a:p>
        </p:txBody>
      </p:sp>
    </p:spTree>
    <p:extLst>
      <p:ext uri="{BB962C8B-B14F-4D97-AF65-F5344CB8AC3E}">
        <p14:creationId xmlns:p14="http://schemas.microsoft.com/office/powerpoint/2010/main" val="22660417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err="1">
                <a:solidFill>
                  <a:schemeClr val="tx1"/>
                </a:solidFill>
                <a:effectLst/>
                <a:latin typeface="+mn-lt"/>
                <a:ea typeface="+mn-ea"/>
                <a:cs typeface="+mn-cs"/>
                <a:hlinkClick r:id="rId3" tooltip="Current atherosclerosis reports."/>
              </a:rPr>
              <a:t>Curr</a:t>
            </a:r>
            <a:r>
              <a:rPr lang="en-US" sz="1200" b="0" i="0" u="sng" kern="1200" dirty="0">
                <a:solidFill>
                  <a:schemeClr val="tx1"/>
                </a:solidFill>
                <a:effectLst/>
                <a:latin typeface="+mn-lt"/>
                <a:ea typeface="+mn-ea"/>
                <a:cs typeface="+mn-cs"/>
                <a:hlinkClick r:id="rId3" tooltip="Current atherosclerosis reports."/>
              </a:rPr>
              <a:t> </a:t>
            </a:r>
            <a:r>
              <a:rPr lang="en-US" sz="1200" b="0" i="0" u="sng" kern="1200" dirty="0" err="1">
                <a:solidFill>
                  <a:schemeClr val="tx1"/>
                </a:solidFill>
                <a:effectLst/>
                <a:latin typeface="+mn-lt"/>
                <a:ea typeface="+mn-ea"/>
                <a:cs typeface="+mn-cs"/>
                <a:hlinkClick r:id="rId3" tooltip="Current atherosclerosis reports."/>
              </a:rPr>
              <a:t>Atheroscler</a:t>
            </a:r>
            <a:r>
              <a:rPr lang="en-US" sz="1200" b="0" i="0" u="sng" kern="1200" dirty="0">
                <a:solidFill>
                  <a:schemeClr val="tx1"/>
                </a:solidFill>
                <a:effectLst/>
                <a:latin typeface="+mn-lt"/>
                <a:ea typeface="+mn-ea"/>
                <a:cs typeface="+mn-cs"/>
                <a:hlinkClick r:id="rId3" tooltip="Current atherosclerosis reports."/>
              </a:rPr>
              <a:t> Rep.</a:t>
            </a:r>
            <a:r>
              <a:rPr lang="en-US" sz="1200" b="0" i="0" kern="1200" dirty="0">
                <a:solidFill>
                  <a:schemeClr val="tx1"/>
                </a:solidFill>
                <a:effectLst/>
                <a:latin typeface="+mn-lt"/>
                <a:ea typeface="+mn-ea"/>
                <a:cs typeface="+mn-cs"/>
              </a:rPr>
              <a:t> 2011 Dec;13(6):484-92.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10.1007/s11883-011-0209-9.</a:t>
            </a:r>
          </a:p>
          <a:p>
            <a:r>
              <a:rPr lang="en-US" sz="1200" b="1" i="0" kern="1200" dirty="0">
                <a:solidFill>
                  <a:schemeClr val="tx1"/>
                </a:solidFill>
                <a:effectLst/>
                <a:latin typeface="+mn-lt"/>
                <a:ea typeface="+mn-ea"/>
                <a:cs typeface="+mn-cs"/>
              </a:rPr>
              <a:t>Dietary nitrates, nitrites, and cardiovascular disease.</a:t>
            </a:r>
          </a:p>
          <a:p>
            <a:r>
              <a:rPr lang="en-US" sz="1200" b="0" i="0" u="sng" kern="1200" dirty="0">
                <a:solidFill>
                  <a:schemeClr val="tx1"/>
                </a:solidFill>
                <a:effectLst/>
                <a:latin typeface="+mn-lt"/>
                <a:ea typeface="+mn-ea"/>
                <a:cs typeface="+mn-cs"/>
                <a:hlinkClick r:id="rId4"/>
              </a:rPr>
              <a:t>Hord NG</a:t>
            </a: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a:t>
            </a:r>
          </a:p>
          <a:p>
            <a:r>
              <a:rPr lang="en-US" sz="1200" b="1" i="0" u="none" strike="noStrike" kern="1200" dirty="0">
                <a:solidFill>
                  <a:schemeClr val="tx1"/>
                </a:solidFill>
                <a:effectLst/>
                <a:latin typeface="+mn-lt"/>
                <a:ea typeface="+mn-ea"/>
                <a:cs typeface="+mn-cs"/>
                <a:hlinkClick r:id="rId3" tooltip="Open/close author information list"/>
              </a:rPr>
              <a:t>Author information</a:t>
            </a:r>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Abstract</a:t>
            </a:r>
          </a:p>
          <a:p>
            <a:r>
              <a:rPr lang="en-US" sz="1200" b="0" i="0" kern="1200" dirty="0">
                <a:solidFill>
                  <a:schemeClr val="tx1"/>
                </a:solidFill>
                <a:effectLst/>
                <a:latin typeface="+mn-lt"/>
                <a:ea typeface="+mn-ea"/>
                <a:cs typeface="+mn-cs"/>
              </a:rPr>
              <a:t>Dietary nitrate (NO(3)), nitrite (NO(2)), and arginine can serve as sources for production of NO(x) (a diverse group of metabolites including nitric oxide, </a:t>
            </a:r>
            <a:r>
              <a:rPr lang="en-US" sz="1200" b="0" i="0" kern="1200" dirty="0" err="1">
                <a:solidFill>
                  <a:schemeClr val="tx1"/>
                </a:solidFill>
                <a:effectLst/>
                <a:latin typeface="+mn-lt"/>
                <a:ea typeface="+mn-ea"/>
                <a:cs typeface="+mn-cs"/>
              </a:rPr>
              <a:t>nitrosothiols</a:t>
            </a:r>
            <a:r>
              <a:rPr lang="en-US" sz="1200" b="0" i="0" kern="1200" dirty="0">
                <a:solidFill>
                  <a:schemeClr val="tx1"/>
                </a:solidFill>
                <a:effectLst/>
                <a:latin typeface="+mn-lt"/>
                <a:ea typeface="+mn-ea"/>
                <a:cs typeface="+mn-cs"/>
              </a:rPr>
              <a:t>, and nitroalkenes) via ultraviolet light exposure to skin, mammalian nitrate/nitrite reductases in tissues, and nitric oxide synthase enzymes, respectively. NO(x) are responsible for the hypotensive, antiplatelet, and cytoprotective effects of dietary nitrates and nitrites. Current regulatory limits on nitrate intakes, based on concerns regarding potential risk of carcinogenicity and methemoglobinemia, are exceeded by normal daily intakes of single foods, such as soya milk and spinach, as well as by some recommended dietary patterns such as the Dietary Approaches to Stop Hypertension diet. This review includes a call for regulatory bodies to consider all available data on the beneficial physiologic roles of nitrate and nitrite in order to derive rational bases for dietary recommendations.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523A3-C023-49D3-9588-92DB57F881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16650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Helps in formation of proteins that bind ions of calcium</a:t>
            </a:r>
          </a:p>
          <a:p>
            <a:r>
              <a:rPr lang="en-US" sz="800" dirty="0"/>
              <a:t>A vitamin-K dependent protein known as Matrix </a:t>
            </a:r>
            <a:r>
              <a:rPr lang="en-US" sz="800" dirty="0" err="1"/>
              <a:t>Gla</a:t>
            </a:r>
            <a:r>
              <a:rPr lang="en-US" sz="800" dirty="0"/>
              <a:t>-protein (MGP) can be found in atherosclerotic plaque and acts to prevent the precipitation of calcium; without vitamin K, protein cannot be made</a:t>
            </a:r>
          </a:p>
          <a:p>
            <a:r>
              <a:rPr lang="en-US" sz="800" dirty="0"/>
              <a:t>Animal study found that those without MGP showed signs of massive aortic and coronary calcification, even while very young</a:t>
            </a:r>
          </a:p>
          <a:p>
            <a:r>
              <a:rPr lang="en-US" sz="800" dirty="0"/>
              <a:t>Data from the longitudinal Rotterdam study data found increased intake of K-2 but not K-1 had an inverse relationship with aortic calcification and all-cause mortality</a:t>
            </a:r>
          </a:p>
          <a:p>
            <a:r>
              <a:rPr lang="en-US" sz="800" dirty="0"/>
              <a:t>A study with postmenopausal found that intake of K-1 had a relative risk of 1.17 for coronary calcification, while intake of K-2 had a relative risk of 0.80 </a:t>
            </a:r>
          </a:p>
          <a:p>
            <a:r>
              <a:rPr lang="en-US" sz="800" dirty="0"/>
              <a:t>K2 might be even more essential for reducing risk of coronary calcification.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53F490-557D-49DA-942C-61E80319D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6153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0" i="0" kern="1200" dirty="0">
                <a:solidFill>
                  <a:schemeClr val="tx1"/>
                </a:solidFill>
                <a:effectLst/>
                <a:latin typeface="+mn-lt"/>
                <a:ea typeface="+mn-ea"/>
                <a:cs typeface="+mn-cs"/>
                <a:hlinkClick r:id="rId3"/>
              </a:rPr>
              <a:t>Copyright</a:t>
            </a:r>
            <a:r>
              <a:rPr lang="en-US" sz="800" b="0" i="0" kern="1200" dirty="0">
                <a:solidFill>
                  <a:schemeClr val="tx1"/>
                </a:solidFill>
                <a:effectLst/>
                <a:latin typeface="+mn-lt"/>
                <a:ea typeface="+mn-ea"/>
                <a:cs typeface="+mn-cs"/>
              </a:rPr>
              <a:t> © 2017 Adriana J. van </a:t>
            </a:r>
            <a:r>
              <a:rPr lang="en-US" sz="800" b="0" i="0" kern="1200" dirty="0" err="1">
                <a:solidFill>
                  <a:schemeClr val="tx1"/>
                </a:solidFill>
                <a:effectLst/>
                <a:latin typeface="+mn-lt"/>
                <a:ea typeface="+mn-ea"/>
                <a:cs typeface="+mn-cs"/>
              </a:rPr>
              <a:t>Ballegooijen</a:t>
            </a:r>
            <a:r>
              <a:rPr lang="en-US" sz="800" b="0" i="0" kern="1200" dirty="0">
                <a:solidFill>
                  <a:schemeClr val="tx1"/>
                </a:solidFill>
                <a:effectLst/>
                <a:latin typeface="+mn-lt"/>
                <a:ea typeface="+mn-ea"/>
                <a:cs typeface="+mn-cs"/>
              </a:rPr>
              <a:t> et al.</a:t>
            </a:r>
          </a:p>
          <a:p>
            <a:r>
              <a:rPr lang="en-US" sz="800" b="0" i="0" kern="1200" dirty="0">
                <a:solidFill>
                  <a:schemeClr val="tx1"/>
                </a:solidFill>
                <a:effectLst/>
                <a:latin typeface="+mn-lt"/>
                <a:ea typeface="+mn-ea"/>
                <a:cs typeface="+mn-cs"/>
              </a:rPr>
              <a:t>This is an open access article distributed under the Creative Commons Attribution License, which permits unrestricted use, distribution, and reproduction in any medium, provided the original work is properly cited.</a:t>
            </a:r>
          </a:p>
          <a:p>
            <a:endParaRPr lang="en-US" dirty="0"/>
          </a:p>
        </p:txBody>
      </p:sp>
      <p:sp>
        <p:nvSpPr>
          <p:cNvPr id="4" name="Slide Number Placeholder 3"/>
          <p:cNvSpPr>
            <a:spLocks noGrp="1"/>
          </p:cNvSpPr>
          <p:nvPr>
            <p:ph type="sldNum" sz="quarter" idx="5"/>
          </p:nvPr>
        </p:nvSpPr>
        <p:spPr/>
        <p:txBody>
          <a:bodyPr/>
          <a:lstStyle/>
          <a:p>
            <a:fld id="{DBFEC618-A368-44A8-8C1E-5130D66BF27B}" type="slidenum">
              <a:rPr lang="en-US" smtClean="0"/>
              <a:t>61</a:t>
            </a:fld>
            <a:endParaRPr lang="en-US"/>
          </a:p>
        </p:txBody>
      </p:sp>
    </p:spTree>
    <p:extLst>
      <p:ext uri="{BB962C8B-B14F-4D97-AF65-F5344CB8AC3E}">
        <p14:creationId xmlns:p14="http://schemas.microsoft.com/office/powerpoint/2010/main" val="40651351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Baralić</a:t>
            </a:r>
            <a:r>
              <a:rPr lang="en-US" dirty="0"/>
              <a:t>, K.; </a:t>
            </a:r>
            <a:r>
              <a:rPr lang="en-US" dirty="0" err="1"/>
              <a:t>Živanović</a:t>
            </a:r>
            <a:r>
              <a:rPr lang="en-US" dirty="0"/>
              <a:t>, J.; </a:t>
            </a:r>
            <a:r>
              <a:rPr lang="en-US" dirty="0" err="1"/>
              <a:t>Marić</a:t>
            </a:r>
            <a:r>
              <a:rPr lang="en-US" dirty="0"/>
              <a:t>, Đ.; </a:t>
            </a:r>
            <a:r>
              <a:rPr lang="en-US" dirty="0" err="1"/>
              <a:t>Bozic</a:t>
            </a:r>
            <a:r>
              <a:rPr lang="en-US" dirty="0"/>
              <a:t>, D.; </a:t>
            </a:r>
            <a:r>
              <a:rPr lang="en-US" dirty="0" err="1"/>
              <a:t>Grahovac</a:t>
            </a:r>
            <a:r>
              <a:rPr lang="en-US" dirty="0"/>
              <a:t>, L.; </a:t>
            </a:r>
            <a:r>
              <a:rPr lang="en-US" dirty="0" err="1"/>
              <a:t>Antonijević</a:t>
            </a:r>
            <a:r>
              <a:rPr lang="en-US" dirty="0"/>
              <a:t> </a:t>
            </a:r>
            <a:r>
              <a:rPr lang="en-US" dirty="0" err="1"/>
              <a:t>Miljaković</a:t>
            </a:r>
            <a:r>
              <a:rPr lang="en-US" dirty="0"/>
              <a:t>, E.; </a:t>
            </a:r>
            <a:r>
              <a:rPr lang="en-US" dirty="0" err="1"/>
              <a:t>Ćurčić</a:t>
            </a:r>
            <a:r>
              <a:rPr lang="en-US" dirty="0"/>
              <a:t>, M.; </a:t>
            </a:r>
            <a:r>
              <a:rPr lang="en-US" dirty="0" err="1"/>
              <a:t>Buha</a:t>
            </a:r>
            <a:r>
              <a:rPr lang="en-US" dirty="0"/>
              <a:t> Djordjevic, A.; </a:t>
            </a:r>
            <a:r>
              <a:rPr lang="en-US" dirty="0" err="1"/>
              <a:t>Bulat</a:t>
            </a:r>
            <a:r>
              <a:rPr lang="en-US" dirty="0"/>
              <a:t>, Z.; </a:t>
            </a:r>
            <a:r>
              <a:rPr lang="en-US" dirty="0" err="1"/>
              <a:t>Antonijević</a:t>
            </a:r>
            <a:r>
              <a:rPr lang="en-US" dirty="0"/>
              <a:t>, B.; et al. Sulforaphane—A Compound with Potential Health Benefits for Disease Prevention and Treatment: Insights from Pharmacological and Toxicological Experimental Studies. </a:t>
            </a:r>
            <a:r>
              <a:rPr lang="en-US" i="1" dirty="0"/>
              <a:t>Antioxidants</a:t>
            </a:r>
            <a:r>
              <a:rPr lang="en-US" dirty="0"/>
              <a:t> </a:t>
            </a:r>
            <a:r>
              <a:rPr lang="en-US" b="1" dirty="0"/>
              <a:t>2024</a:t>
            </a:r>
            <a:r>
              <a:rPr lang="en-US" dirty="0"/>
              <a:t>, </a:t>
            </a:r>
            <a:r>
              <a:rPr lang="en-US" i="1" dirty="0"/>
              <a:t>13</a:t>
            </a:r>
            <a:r>
              <a:rPr lang="en-US" dirty="0"/>
              <a:t>, 147. https://doi.org/10.3390/antiox13020147 </a:t>
            </a:r>
          </a:p>
          <a:p>
            <a:r>
              <a:rPr lang="en-US" b="0" i="0" dirty="0">
                <a:solidFill>
                  <a:srgbClr val="222222"/>
                </a:solidFill>
                <a:effectLst/>
                <a:highlight>
                  <a:srgbClr val="FFFFFF"/>
                </a:highlight>
                <a:latin typeface="Arial" panose="020B0604020202020204" pitchFamily="34" charset="0"/>
              </a:rPr>
              <a:t>© 2024 by the authors. Licensee MDPI, Basel, Switzerland. This article is an open access article distributed under the terms and conditions of the Creative Commons Attribution (CC BY) license (</a:t>
            </a:r>
            <a:r>
              <a:rPr lang="en-US" b="1" i="0" u="none" strike="noStrike" dirty="0">
                <a:solidFill>
                  <a:srgbClr val="4F5671"/>
                </a:solidFill>
                <a:effectLst/>
                <a:highlight>
                  <a:srgbClr val="FFFFFF"/>
                </a:highlight>
                <a:latin typeface="Arial" panose="020B0604020202020204" pitchFamily="34" charset="0"/>
                <a:hlinkClick r:id="rId3"/>
              </a:rPr>
              <a:t>https://creativecommons.org/licenses/by/4.0/</a:t>
            </a:r>
            <a:r>
              <a:rPr lang="en-US" b="0" i="0" dirty="0">
                <a:solidFill>
                  <a:srgbClr val="222222"/>
                </a:solidFill>
                <a:effectLst/>
                <a:highlight>
                  <a:srgbClr val="FFFFFF"/>
                </a:highligh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EE38BFEA-5463-7B43-A397-993DEB555D08}" type="slidenum">
              <a:rPr lang="pt-BR" smtClean="0"/>
              <a:t>62</a:t>
            </a:fld>
            <a:endParaRPr lang="pt-BR"/>
          </a:p>
        </p:txBody>
      </p:sp>
    </p:spTree>
    <p:extLst>
      <p:ext uri="{BB962C8B-B14F-4D97-AF65-F5344CB8AC3E}">
        <p14:creationId xmlns:p14="http://schemas.microsoft.com/office/powerpoint/2010/main" val="16376150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372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6</a:t>
            </a:fld>
            <a:endParaRPr lang="pt-BR"/>
          </a:p>
        </p:txBody>
      </p:sp>
    </p:spTree>
    <p:extLst>
      <p:ext uri="{BB962C8B-B14F-4D97-AF65-F5344CB8AC3E}">
        <p14:creationId xmlns:p14="http://schemas.microsoft.com/office/powerpoint/2010/main" val="11013848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4070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8075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5275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t>Creative Commons</a:t>
            </a:r>
            <a:endParaRPr lang="en-US" sz="1200" b="0" i="0" kern="1200" dirty="0">
              <a:solidFill>
                <a:schemeClr val="tx1"/>
              </a:solidFill>
              <a:effectLst/>
              <a:latin typeface="Arial" pitchFamily="34" charset="0"/>
              <a:ea typeface="+mn-ea"/>
              <a:cs typeface="Arial" pitchFamily="34" charset="0"/>
            </a:endParaRPr>
          </a:p>
          <a:p>
            <a:r>
              <a:rPr lang="en-US" sz="1200" b="0" i="0" kern="1200" dirty="0">
                <a:solidFill>
                  <a:schemeClr val="tx1"/>
                </a:solidFill>
                <a:effectLst/>
                <a:latin typeface="Arial" pitchFamily="34" charset="0"/>
                <a:ea typeface="+mn-ea"/>
                <a:cs typeface="Arial" pitchFamily="34" charset="0"/>
              </a:rPr>
              <a:t>Article website </a:t>
            </a:r>
            <a:r>
              <a:rPr lang="en-US" dirty="0">
                <a:hlinkClick r:id="rId3"/>
              </a:rPr>
              <a:t>https://</a:t>
            </a:r>
            <a:r>
              <a:rPr lang="en-US" dirty="0" err="1">
                <a:hlinkClick r:id="rId3"/>
              </a:rPr>
              <a:t>www.frontiersin.org</a:t>
            </a:r>
            <a:r>
              <a:rPr lang="en-US" dirty="0">
                <a:hlinkClick r:id="rId3"/>
              </a:rPr>
              <a:t>/articles/10.3389/fimmu.2017.00598/full</a:t>
            </a:r>
            <a:endParaRPr lang="en-US" dirty="0"/>
          </a:p>
          <a:p>
            <a:r>
              <a:rPr lang="en-US" sz="1200" b="1" i="0" kern="1200" dirty="0">
                <a:solidFill>
                  <a:schemeClr val="tx1"/>
                </a:solidFill>
                <a:effectLst/>
                <a:latin typeface="+mn-lt"/>
                <a:ea typeface="+mn-ea"/>
                <a:cs typeface="+mn-cs"/>
              </a:rPr>
              <a:t>Copyright:</a:t>
            </a:r>
            <a:r>
              <a:rPr lang="en-US" sz="1200" b="0" i="0" kern="1200" dirty="0">
                <a:solidFill>
                  <a:schemeClr val="tx1"/>
                </a:solidFill>
                <a:effectLst/>
                <a:latin typeface="+mn-lt"/>
                <a:ea typeface="+mn-ea"/>
                <a:cs typeface="+mn-cs"/>
              </a:rPr>
              <a:t> © 2017 Mu, Kirby, Reilly and Luo. This is an open-access article distributed under the terms of the </a:t>
            </a:r>
            <a:r>
              <a:rPr lang="en-US" sz="1200" b="1" i="0" u="none" strike="noStrike" kern="1200" dirty="0">
                <a:solidFill>
                  <a:schemeClr val="tx1"/>
                </a:solidFill>
                <a:effectLst/>
                <a:latin typeface="+mn-lt"/>
                <a:ea typeface="+mn-ea"/>
                <a:cs typeface="+mn-cs"/>
                <a:hlinkClick r:id="rId4"/>
              </a:rPr>
              <a:t>Creative Commons Attribution License (CC BY)</a:t>
            </a:r>
            <a:r>
              <a:rPr lang="en-US" sz="1200" b="0" i="0" kern="1200" dirty="0">
                <a:solidFill>
                  <a:schemeClr val="tx1"/>
                </a:solidFill>
                <a:effectLst/>
                <a:latin typeface="+mn-lt"/>
                <a:ea typeface="+mn-ea"/>
                <a:cs typeface="+mn-cs"/>
              </a:rPr>
              <a:t>. The use, distribution or reproduction in other forums is permitted, provided the original author(s) or licensor are credited and that the original publication in this journal is cited, in accordance with accepted academic practice. No use, distribution or reproduction is permitted which does not comply with these terms.</a:t>
            </a:r>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BB100EA4-1115-44BE-A3B3-A1174483170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49630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postprandial period as an endocrine, metabolic and inflammatory framework. Meal ingestion results in a complex and multifactorial endocrine and metabolic response, which influences postprandial inflammation via different pathways. Ingestion of glucose and lipids induces postprandial inflammation, whereas amino acids have pro- and anti-inflammatory effects. During the postprandial period, the </a:t>
            </a:r>
            <a:r>
              <a:rPr lang="en-US" dirty="0" err="1"/>
              <a:t>enterokines</a:t>
            </a:r>
            <a:r>
              <a:rPr lang="en-US" dirty="0"/>
              <a:t> insulin, bile acids, fibroblast growth factor 19 (FGF19), glucagon-like peptide- 1 (GLP-1) and ghrelin are released and exert anti-inflammatory effects on postprandial metabolism. Leptin mediates negative effects in adipose tissue. Insulin also has pro-inflammatory effects. Furthermore, as a result of nutrient ingestion, several mechanisms (i.e., lipopolysaccharide (LPS), Toll-like receptor 4 (TLR4), nuclear factor kappa-light-chain-enhancer-of activated B cells (</a:t>
            </a:r>
            <a:r>
              <a:rPr lang="en-US" dirty="0" err="1"/>
              <a:t>Nf</a:t>
            </a:r>
            <a:r>
              <a:rPr lang="en-US" dirty="0"/>
              <a:t>-</a:t>
            </a:r>
            <a:r>
              <a:rPr lang="el-GR" dirty="0"/>
              <a:t>κ</a:t>
            </a:r>
            <a:r>
              <a:rPr lang="en-US" dirty="0"/>
              <a:t>B), reactive oxygen species (ROS), complement component factor 3 (C3), interleukins, Tumor Necrosis factor (TNF)-</a:t>
            </a:r>
            <a:r>
              <a:rPr lang="el-GR" dirty="0"/>
              <a:t>α </a:t>
            </a:r>
            <a:r>
              <a:rPr lang="en-US" dirty="0"/>
              <a:t>and soluble CD14 are activated or produced, and stimulate postprandial inflammation.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222222"/>
                </a:solidFill>
                <a:effectLst/>
                <a:latin typeface="Arial" panose="020B0604020202020204" pitchFamily="34" charset="0"/>
              </a:rPr>
              <a:t>© 2019 by the authors. Licensee MDPI, Basel, Switzerland. This article is an open access article distributed under the terms and conditions of the Creative Commons Attribution (CC BY) license (</a:t>
            </a:r>
            <a:r>
              <a:rPr lang="en-US" b="1" i="0" u="none" strike="noStrike" dirty="0">
                <a:solidFill>
                  <a:srgbClr val="4F5671"/>
                </a:solidFill>
                <a:effectLst/>
                <a:latin typeface="Arial" panose="020B0604020202020204" pitchFamily="34" charset="0"/>
                <a:hlinkClick r:id="rId3"/>
              </a:rPr>
              <a:t>http://creativecommons.org/licenses/by/4.0/</a:t>
            </a:r>
            <a:r>
              <a:rPr lang="en-US" b="0" i="0" dirty="0">
                <a:solidFill>
                  <a:srgbClr val="222222"/>
                </a:solidFill>
                <a:effectLst/>
                <a:latin typeface="Arial" panose="020B0604020202020204" pitchFamily="34" charset="0"/>
              </a:rPr>
              <a:t>).</a:t>
            </a:r>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BB100EA4-1115-44BE-A3B3-A1174483170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9197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HRV</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5768B-7231-46C7-B919-E81B4EC10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7089878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BFEC618-A368-44A8-8C1E-5130D66BF27B}" type="slidenum">
              <a:rPr lang="en-US" smtClean="0"/>
              <a:t>71</a:t>
            </a:fld>
            <a:endParaRPr lang="en-US"/>
          </a:p>
        </p:txBody>
      </p:sp>
    </p:spTree>
    <p:extLst>
      <p:ext uri="{BB962C8B-B14F-4D97-AF65-F5344CB8AC3E}">
        <p14:creationId xmlns:p14="http://schemas.microsoft.com/office/powerpoint/2010/main" val="3333139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 action="ppaction://hlinkfile" tooltip="Journal of physiology and pharmacology : an official journal of the Polish Physiological Society."/>
              </a:rPr>
              <a:t>J </a:t>
            </a:r>
            <a:r>
              <a:rPr lang="en-US" dirty="0" err="1">
                <a:hlinkClick r:id="" action="ppaction://hlinkfile" tooltip="Journal of physiology and pharmacology : an official journal of the Polish Physiological Society."/>
              </a:rPr>
              <a:t>Physiol</a:t>
            </a:r>
            <a:r>
              <a:rPr lang="en-US" dirty="0">
                <a:hlinkClick r:id="" action="ppaction://hlinkfile" tooltip="Journal of physiology and pharmacology : an official journal of the Polish Physiological Society."/>
              </a:rPr>
              <a:t> </a:t>
            </a:r>
            <a:r>
              <a:rPr lang="en-US" dirty="0" err="1">
                <a:hlinkClick r:id="" action="ppaction://hlinkfile" tooltip="Journal of physiology and pharmacology : an official journal of the Polish Physiological Society."/>
              </a:rPr>
              <a:t>Pharmacol</a:t>
            </a:r>
            <a:r>
              <a:rPr lang="en-US" dirty="0">
                <a:hlinkClick r:id="" action="ppaction://hlinkfile" tooltip="Journal of physiology and pharmacology : an official journal of the Polish Physiological Society."/>
              </a:rPr>
              <a:t>.</a:t>
            </a:r>
            <a:r>
              <a:rPr lang="en-US" dirty="0"/>
              <a:t> 2011 Dec;62(6):591-9.</a:t>
            </a:r>
          </a:p>
          <a:p>
            <a:r>
              <a:rPr lang="en-US" b="1" dirty="0"/>
              <a:t>Stress and the gut: pathophysiology, clinical consequences, diagnostic approach and treatment options.</a:t>
            </a:r>
          </a:p>
          <a:p>
            <a:r>
              <a:rPr lang="en-US" dirty="0" err="1">
                <a:hlinkClick r:id="rId3" action="ppaction://hlinkfile"/>
              </a:rPr>
              <a:t>Konturek</a:t>
            </a:r>
            <a:r>
              <a:rPr lang="en-US" dirty="0">
                <a:hlinkClick r:id="rId3" action="ppaction://hlinkfile"/>
              </a:rPr>
              <a:t> PC</a:t>
            </a:r>
            <a:r>
              <a:rPr lang="en-US" dirty="0"/>
              <a:t>, </a:t>
            </a:r>
            <a:r>
              <a:rPr lang="en-US" dirty="0" err="1">
                <a:hlinkClick r:id="rId4" action="ppaction://hlinkfile"/>
              </a:rPr>
              <a:t>Brzozowski</a:t>
            </a:r>
            <a:r>
              <a:rPr lang="en-US" dirty="0">
                <a:hlinkClick r:id="rId4" action="ppaction://hlinkfile"/>
              </a:rPr>
              <a:t> T</a:t>
            </a:r>
            <a:r>
              <a:rPr lang="en-US" dirty="0"/>
              <a:t>, </a:t>
            </a:r>
            <a:r>
              <a:rPr lang="en-US" dirty="0" err="1">
                <a:hlinkClick r:id="rId5" action="ppaction://hlinkfile"/>
              </a:rPr>
              <a:t>Konturek</a:t>
            </a:r>
            <a:r>
              <a:rPr lang="en-US" dirty="0">
                <a:hlinkClick r:id="rId5" action="ppaction://hlinkfile"/>
              </a:rPr>
              <a:t> SJ</a:t>
            </a:r>
            <a:r>
              <a:rPr lang="en-US" dirty="0"/>
              <a:t>.</a:t>
            </a:r>
          </a:p>
          <a:p>
            <a:r>
              <a:rPr lang="en-US" b="1" dirty="0"/>
              <a:t>Source</a:t>
            </a:r>
          </a:p>
          <a:p>
            <a:r>
              <a:rPr lang="en-US" dirty="0"/>
              <a:t>Department of Medicine, Thuringia Clinic </a:t>
            </a:r>
            <a:r>
              <a:rPr lang="en-US" dirty="0" err="1"/>
              <a:t>Saalfeld</a:t>
            </a:r>
            <a:r>
              <a:rPr lang="en-US" dirty="0"/>
              <a:t>, Teaching Hospital of the University Jena, Germany. pkonturek@thueringen-kliniken.de</a:t>
            </a:r>
          </a:p>
          <a:p>
            <a:r>
              <a:rPr lang="en-US" b="1" dirty="0"/>
              <a:t>Abstract</a:t>
            </a:r>
          </a:p>
          <a:p>
            <a:r>
              <a:rPr lang="en-US" dirty="0"/>
              <a:t>Stress, which is defined as an acute threat to homeostasis, shows both short- and long-term effects on the functions of the gastrointestinal tract. Exposure to stress results in alterations of the brain-gut interactions ("brain-gut axis") ultimately leading to the development of a broad array of gastrointestinal disorders including inflammatory bowel disease (IBD), irritable bowel syndrome (IBS) and other functional gastrointestinal diseases, food antigen-related adverse responses, peptic ulcer and gastroesophageal reflux disease (GERD). The major effects of stress on gut physiology include: 1) alterations in gastrointestinal motility; 2) increase in visceral perception; 3) changes in gastrointestinal secretion; 4) increase in intestinal permeability; 5) negative effects on regenerative capacity of gastrointestinal mucosa and mucosal blood flow; and 6) negative effects on intestinal microbiota. Mast cells (MC) are important effectors of brain-gut axis that translate the stress signals into the release of a wide range of neurotransmitters and proinflammatory cytokines, which may profoundly affect the gastrointestinal physiology. IBS represents the most important gastrointestinal disorder in humans, and is characterized by chronic or recurrent pain associated with altered bowel motility. The diagnostic testing for IBS patients include routine blood tests, stool tests, celiac disease serology, abdominal sonography, breath testing to rule out carbohydrate (lactose, fructose, etc.) intolerance and small intestinal bacterial overgrowth. Colonoscopy is recommended if alarming symptoms are present or to obtain colonic biopsies especially in patients with </a:t>
            </a:r>
            <a:r>
              <a:rPr lang="en-US" dirty="0" err="1"/>
              <a:t>diarrhoea</a:t>
            </a:r>
            <a:r>
              <a:rPr lang="en-US" dirty="0"/>
              <a:t> predominant IBS. The management of IBS is based on a multifactorial approach and includes pharmacotherapy targeted against the predominant symptom, </a:t>
            </a:r>
            <a:r>
              <a:rPr lang="en-US" dirty="0" err="1"/>
              <a:t>behavioural</a:t>
            </a:r>
            <a:r>
              <a:rPr lang="en-US" dirty="0"/>
              <a:t> and psychological treatment, dietary alterations, education, reassurance and effective patient-physician relationship. When evaluating for the stress-induced condition in the upper GI tract, the diagnostic testing includes mainly blood tests and gastroscopy to rule out GERD and peptic ulcer disease. The therapy for these conditions is mainly based on the inhibition of gastric acid by proton pump inhibitors and eradication of Helicobacter pylori-infection. Additionally, melatonin an important mediator of brain gut axis has been shown to exhibit important protective effects against stress-induced lesions in the gastrointestinal tract. Finally, probiotics may profoundly affect the brain-gut interactions ("microbiome-gut-brain axis") and attenuate the development of stress-induced disorders in both the upper and lower gastrointestinal tract. Further studies on the brain-gut axis are needed to open new therapeutic avenues in the future.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4D5AD-419D-4B52-92CF-52F68BE4A0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4559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This work has been released into the </a:t>
            </a:r>
            <a:r>
              <a:rPr lang="en-US" b="1" i="0" u="none" strike="noStrike" dirty="0">
                <a:solidFill>
                  <a:srgbClr val="3366BB"/>
                </a:solidFill>
                <a:effectLst/>
                <a:latin typeface="Arial" panose="020B0604020202020204" pitchFamily="34" charset="0"/>
                <a:hlinkClick r:id="rId3" tooltip="w:en:public domain"/>
              </a:rPr>
              <a:t>public domain</a:t>
            </a:r>
            <a:r>
              <a:rPr lang="en-US" b="0" i="0" dirty="0">
                <a:solidFill>
                  <a:srgbClr val="202122"/>
                </a:solidFill>
                <a:effectLst/>
                <a:latin typeface="Arial" panose="020B0604020202020204" pitchFamily="34" charset="0"/>
              </a:rPr>
              <a:t> by its author, </a:t>
            </a:r>
            <a:r>
              <a:rPr lang="en-US" b="1" i="0" u="none" strike="noStrike" dirty="0">
                <a:solidFill>
                  <a:srgbClr val="3366BB"/>
                </a:solidFill>
                <a:effectLst/>
                <a:latin typeface="Arial" panose="020B0604020202020204" pitchFamily="34" charset="0"/>
                <a:hlinkClick r:id="rId4" tooltip="wikipedia:User:Studio34"/>
              </a:rPr>
              <a:t>Studio34</a:t>
            </a:r>
            <a:r>
              <a:rPr lang="en-US" b="1" i="0" dirty="0">
                <a:solidFill>
                  <a:srgbClr val="202122"/>
                </a:solidFill>
                <a:effectLst/>
                <a:latin typeface="Arial" panose="020B0604020202020204" pitchFamily="34" charset="0"/>
              </a:rPr>
              <a:t> at </a:t>
            </a:r>
            <a:r>
              <a:rPr lang="en-US" b="1" i="0" u="none" strike="noStrike" dirty="0">
                <a:solidFill>
                  <a:srgbClr val="3366BB"/>
                </a:solidFill>
                <a:effectLst/>
                <a:latin typeface="Arial" panose="020B0604020202020204" pitchFamily="34" charset="0"/>
                <a:hlinkClick r:id="rId5" tooltip="wikipedia:"/>
              </a:rPr>
              <a:t>English Wikipedia</a:t>
            </a:r>
            <a:r>
              <a:rPr lang="en-US" b="0" i="0" dirty="0">
                <a:solidFill>
                  <a:srgbClr val="202122"/>
                </a:solidFill>
                <a:effectLst/>
                <a:latin typeface="Arial" panose="020B0604020202020204" pitchFamily="34" charset="0"/>
              </a:rPr>
              <a:t>. This applies worldwide.</a:t>
            </a:r>
            <a:br>
              <a:rPr lang="en-US" dirty="0"/>
            </a:br>
            <a:r>
              <a:rPr lang="en-US" dirty="0"/>
              <a:t>In some countries this may not be legally possible; if so:</a:t>
            </a:r>
            <a:br>
              <a:rPr lang="en-US" dirty="0"/>
            </a:br>
            <a:r>
              <a:rPr lang="en-US" b="0" i="0" u="none" strike="noStrike" dirty="0">
                <a:solidFill>
                  <a:srgbClr val="3366BB"/>
                </a:solidFill>
                <a:effectLst/>
                <a:latin typeface="Arial" panose="020B0604020202020204" pitchFamily="34" charset="0"/>
                <a:hlinkClick r:id="rId6" tooltip="wikipedia:en:User:Studio34"/>
              </a:rPr>
              <a:t>Studio34</a:t>
            </a:r>
            <a:r>
              <a:rPr lang="en-US" b="0" i="0" dirty="0">
                <a:solidFill>
                  <a:srgbClr val="202122"/>
                </a:solidFill>
                <a:effectLst/>
                <a:latin typeface="Arial" panose="020B0604020202020204" pitchFamily="34" charset="0"/>
              </a:rPr>
              <a:t> grants anyone the right to use this work </a:t>
            </a:r>
            <a:r>
              <a:rPr lang="en-US" b="1" i="0" dirty="0">
                <a:solidFill>
                  <a:srgbClr val="202122"/>
                </a:solidFill>
                <a:effectLst/>
                <a:latin typeface="Arial" panose="020B0604020202020204" pitchFamily="34" charset="0"/>
              </a:rPr>
              <a:t>for any purpose</a:t>
            </a:r>
            <a:r>
              <a:rPr lang="en-US" b="0" i="0" dirty="0">
                <a:solidFill>
                  <a:srgbClr val="202122"/>
                </a:solidFill>
                <a:effectLst/>
                <a:latin typeface="Arial" panose="020B0604020202020204" pitchFamily="34" charset="0"/>
              </a:rPr>
              <a:t>, without any conditions, unless such conditions are required by law.</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Dickinson, S. (2006, Aug 26). Glycemic image. https://commons.wikimedia.org/wiki/File:Glycemic.png#file </a:t>
            </a: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959523A3-C023-49D3-9588-92DB57F881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910662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Copyright</a:t>
            </a:r>
            <a:r>
              <a:rPr lang="en-US" sz="1200" b="0" i="0" kern="1200" dirty="0">
                <a:solidFill>
                  <a:schemeClr val="tx1"/>
                </a:solidFill>
                <a:effectLst/>
                <a:latin typeface="+mn-lt"/>
                <a:ea typeface="+mn-ea"/>
                <a:cs typeface="+mn-cs"/>
              </a:rPr>
              <a:t> © 2019 Jiang, Tian, Nicolls and </a:t>
            </a:r>
            <a:r>
              <a:rPr lang="en-US" sz="1200" b="0" i="0" kern="1200" dirty="0" err="1">
                <a:solidFill>
                  <a:schemeClr val="tx1"/>
                </a:solidFill>
                <a:effectLst/>
                <a:latin typeface="+mn-lt"/>
                <a:ea typeface="+mn-ea"/>
                <a:cs typeface="+mn-cs"/>
              </a:rPr>
              <a:t>Rockson</a:t>
            </a:r>
            <a:r>
              <a:rPr lang="en-US" sz="1200" b="0" i="0" kern="1200" dirty="0">
                <a:solidFill>
                  <a:schemeClr val="tx1"/>
                </a:solidFill>
                <a:effectLst/>
                <a:latin typeface="+mn-lt"/>
                <a:ea typeface="+mn-ea"/>
                <a:cs typeface="+mn-cs"/>
              </a:rPr>
              <a:t>. This is an open-access article distributed under the terms of the </a:t>
            </a:r>
            <a:r>
              <a:rPr lang="en-US" sz="1200" b="1" i="0" u="none" strike="noStrike" kern="1200" dirty="0">
                <a:solidFill>
                  <a:schemeClr val="tx1"/>
                </a:solidFill>
                <a:effectLst/>
                <a:latin typeface="+mn-lt"/>
                <a:ea typeface="+mn-ea"/>
                <a:cs typeface="+mn-cs"/>
                <a:hlinkClick r:id="rId3"/>
              </a:rPr>
              <a:t>Creative Commons Attribution License (CC BY)</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DBFEC618-A368-44A8-8C1E-5130D66BF27B}" type="slidenum">
              <a:rPr lang="en-US" smtClean="0"/>
              <a:t>74</a:t>
            </a:fld>
            <a:endParaRPr lang="en-US"/>
          </a:p>
        </p:txBody>
      </p:sp>
    </p:spTree>
    <p:extLst>
      <p:ext uri="{BB962C8B-B14F-4D97-AF65-F5344CB8AC3E}">
        <p14:creationId xmlns:p14="http://schemas.microsoft.com/office/powerpoint/2010/main" val="3739882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8662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Certain constituents of ginger might inhibit cyclooxygenase (COX) and lipoxygenase pathways, and leukotrienes (</a:t>
            </a:r>
            <a:r>
              <a:rPr lang="en-US" dirty="0">
                <a:hlinkClick r:id="rId3"/>
              </a:rPr>
              <a:t>7401</a:t>
            </a:r>
            <a:r>
              <a:rPr lang="en-US" dirty="0"/>
              <a:t>,</a:t>
            </a:r>
            <a:r>
              <a:rPr lang="en-US" dirty="0">
                <a:hlinkClick r:id="rId4"/>
              </a:rPr>
              <a:t>18210</a:t>
            </a:r>
            <a:r>
              <a:rPr lang="en-US" dirty="0"/>
              <a:t>). It may also inhibit tumor necrosis factor (TNF)-alpha (</a:t>
            </a:r>
            <a:r>
              <a:rPr lang="en-US" dirty="0">
                <a:hlinkClick r:id="rId5"/>
              </a:rPr>
              <a:t>12473</a:t>
            </a:r>
            <a:r>
              <a:rPr lang="en-US" dirty="0"/>
              <a:t>). It also seems to inhibit the synthesis of prostaglandin-E2 (PGE2) and thromboxane B2 (TXB2), which mediate inflammation (</a:t>
            </a:r>
            <a:r>
              <a:rPr lang="en-US" dirty="0">
                <a:hlinkClick r:id="rId6"/>
              </a:rPr>
              <a:t>12634</a:t>
            </a:r>
            <a:r>
              <a:rPr lang="en-US" dirty="0"/>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9A47F1-6CB7-402D-9A51-58BBFF5676B0}" type="slidenum">
              <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27884126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Turk J Gastroenterol. 2013;24(4):330-3.</a:t>
            </a:r>
          </a:p>
          <a:p>
            <a:r>
              <a:rPr lang="en-US" b="1" dirty="0"/>
              <a:t>Incomplete stomach emptying as a complication of intragastric balloon treatment and a solution suggestion: Pineapple juice drinking.</a:t>
            </a:r>
            <a:endParaRPr lang="en-US" dirty="0"/>
          </a:p>
          <a:p>
            <a:r>
              <a:rPr lang="en-US" dirty="0" err="1"/>
              <a:t>Simşek</a:t>
            </a:r>
            <a:r>
              <a:rPr lang="en-US" dirty="0"/>
              <a:t> Z1, </a:t>
            </a:r>
            <a:r>
              <a:rPr lang="en-US" dirty="0" err="1"/>
              <a:t>Altınbaş</a:t>
            </a:r>
            <a:r>
              <a:rPr lang="en-US" dirty="0"/>
              <a:t> A, </a:t>
            </a:r>
            <a:r>
              <a:rPr lang="en-US" dirty="0" err="1"/>
              <a:t>Delibaşı</a:t>
            </a:r>
            <a:r>
              <a:rPr lang="en-US" dirty="0"/>
              <a:t> T, </a:t>
            </a:r>
            <a:r>
              <a:rPr lang="en-US" dirty="0" err="1"/>
              <a:t>Yüksel</a:t>
            </a:r>
            <a:r>
              <a:rPr lang="en-US" dirty="0"/>
              <a:t> O.</a:t>
            </a:r>
          </a:p>
          <a:p>
            <a:r>
              <a:rPr lang="en-US" dirty="0"/>
              <a:t>Author information</a:t>
            </a:r>
          </a:p>
          <a:p>
            <a:r>
              <a:rPr lang="en-US" dirty="0"/>
              <a:t>Abstract</a:t>
            </a:r>
          </a:p>
          <a:p>
            <a:r>
              <a:rPr lang="en-US" dirty="0"/>
              <a:t>BACKGROUND/AIMS:</a:t>
            </a:r>
          </a:p>
          <a:p>
            <a:r>
              <a:rPr lang="en-US" dirty="0"/>
              <a:t>During removal of intragastric balloon, there is a great deal of gastric undigested food even after an eight-hour starvation. Bromelain, a proteolytic enzyme existing in the pineapple juice seems to be a good choice for the undigested food remnants in the stomach. We aimed to investigate the effect of drinking pineapple juice on dissolving food remnants in patients undergoing endoscopic procedure for removal of intragastric balloon.</a:t>
            </a:r>
          </a:p>
          <a:p>
            <a:r>
              <a:rPr lang="en-US" dirty="0"/>
              <a:t>MATERIALS AND METHOD:</a:t>
            </a:r>
          </a:p>
          <a:p>
            <a:r>
              <a:rPr lang="en-US" dirty="0"/>
              <a:t>In this study, we included patients who had undergone endoscopic placement of intragastric balloon (BIB®, </a:t>
            </a:r>
            <a:r>
              <a:rPr lang="en-US" dirty="0" err="1"/>
              <a:t>BioEnterics</a:t>
            </a:r>
            <a:r>
              <a:rPr lang="en-US" dirty="0"/>
              <a:t> Intragastric Balloon, </a:t>
            </a:r>
            <a:r>
              <a:rPr lang="en-US" dirty="0" err="1"/>
              <a:t>Inamed</a:t>
            </a:r>
            <a:r>
              <a:rPr lang="en-US" dirty="0"/>
              <a:t> Health, CA, USA) between February 2009 and March 2012. First 8 patients were asked to fast the whole night before the procedure (at least 8 hours) and to apply clear liquid diet for 3 days before the endoscopic removal. A great amount of food remnants was seen in the stomach during the endoscopic balloon removal procedure. A second endoscopic procedure was planned 3 days later and, in order to decrease the food remnants, the patients were asked to drink 1 L pineapple juice per day. The next 11 patients were also advised to drink 1 liter per day of 100% pineapple juice for 3 days before the endoscopic removal.</a:t>
            </a:r>
          </a:p>
          <a:p>
            <a:r>
              <a:rPr lang="en-US" dirty="0"/>
              <a:t>RESULTS:</a:t>
            </a:r>
          </a:p>
          <a:p>
            <a:r>
              <a:rPr lang="en-US" dirty="0"/>
              <a:t>Totally, 19 obese patients (17 female, 2 male) were included in the study. Mean age was 38,68±7,95 years, mean weigh was 124,23±19,30 kg, and mean body mass index was 49,73±9,22 kg/m 2 . There was undigested food in the stomach during endoscopic removal in the first 8 patients. However, no undigested food in the stomach was found at the second endoscopic examination. In the other 11 patients, no food remnants were observed after taking pineapple juice prior to the endoscopic removal procedure.</a:t>
            </a:r>
          </a:p>
          <a:p>
            <a:r>
              <a:rPr lang="en-US" dirty="0"/>
              <a:t>CONCLUSION:</a:t>
            </a:r>
          </a:p>
          <a:p>
            <a:r>
              <a:rPr lang="en-US" dirty="0"/>
              <a:t>Drinking pineapple juice for 3 days before endoscopic balloon removal seems to be effective in dissolving food remnants in the stomach. Drinking pineapple juice may be recommended in all patients undergoing endoscopic procedure for removal of intragastric balloon.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F4C032-F386-4902-BA98-657428A8B4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2383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9856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J Headache Pain. 2014 Oct 23;15:69. </a:t>
            </a:r>
            <a:r>
              <a:rPr kumimoji="0" lang="en-US" sz="1200" b="0" i="0" u="none" strike="noStrike" kern="1200" cap="none" spc="0" normalizeH="0" baseline="0" noProof="0" dirty="0" err="1">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doi</a:t>
            </a:r>
            <a:r>
              <a:rPr kumimoji="0" lang="en-US" sz="12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 10.1186/1129-2377-15-69.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12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Gastroenterology. 2012 Jun;142(7):1451-9.e1; quiz e14-5. doi: 10.1053/j.gastro.2012.03.001. Epub 2012 Mar 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Altern </a:t>
            </a:r>
            <a:r>
              <a:rPr kumimoji="0" lang="en-US" sz="1200" b="0" i="0" u="none" strike="noStrike" kern="1200" cap="none" spc="0" normalizeH="0" baseline="0" noProof="0" dirty="0" err="1">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Ther</a:t>
            </a:r>
            <a:r>
              <a:rPr kumimoji="0" lang="en-US" sz="12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 Health Med. 2011 Mar-Apr;17(2):36-44.</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sz="1200" dirty="0" err="1">
                <a:solidFill>
                  <a:srgbClr val="000000">
                    <a:lumMod val="65000"/>
                    <a:lumOff val="35000"/>
                  </a:srgbClr>
                </a:solidFill>
                <a:latin typeface="DIN Next LT Pro" panose="020B0503020203050203"/>
                <a:cs typeface="Arial" panose="020B0604020202020204" pitchFamily="34" charset="0"/>
              </a:rPr>
              <a:t>Bunner</a:t>
            </a:r>
            <a:r>
              <a:rPr lang="en-US" sz="1200" dirty="0">
                <a:solidFill>
                  <a:srgbClr val="000000">
                    <a:lumMod val="65000"/>
                    <a:lumOff val="35000"/>
                  </a:srgbClr>
                </a:solidFill>
                <a:latin typeface="DIN Next LT Pro" panose="020B0503020203050203"/>
                <a:cs typeface="Arial" panose="020B0604020202020204" pitchFamily="34" charset="0"/>
              </a:rPr>
              <a:t>, A. E., Agarwal, U., Gonzales, J. F., Valente, F., &amp; Barnard, N. D. (2014). Nutrition intervention for migraine: A randomized crossover trial. The journal of headache and pain, 15(1), 69. </a:t>
            </a:r>
            <a:r>
              <a:rPr lang="en-US" sz="1200" dirty="0">
                <a:solidFill>
                  <a:srgbClr val="000000">
                    <a:lumMod val="65000"/>
                    <a:lumOff val="35000"/>
                  </a:srgbClr>
                </a:solidFill>
                <a:latin typeface="DIN Next LT Pro" panose="020B0503020203050203"/>
                <a:cs typeface="Arial" panose="020B0604020202020204" pitchFamily="34" charset="0"/>
                <a:hlinkClick r:id="rId3"/>
              </a:rPr>
              <a:t>https://doi.org/10.1186/1129-2377-15-69</a:t>
            </a:r>
            <a:r>
              <a:rPr lang="en-US" sz="1200" dirty="0">
                <a:solidFill>
                  <a:srgbClr val="000000">
                    <a:lumMod val="65000"/>
                    <a:lumOff val="35000"/>
                  </a:srgbClr>
                </a:solidFill>
                <a:latin typeface="DIN Next LT Pro" panose="020B0503020203050203"/>
                <a:cs typeface="Arial" panose="020B0604020202020204" pitchFamily="34" charset="0"/>
              </a:rPr>
              <a:t>; </a:t>
            </a:r>
            <a:r>
              <a:rPr lang="en-US" b="0" i="0" dirty="0">
                <a:solidFill>
                  <a:srgbClr val="212121"/>
                </a:solidFill>
                <a:effectLst/>
                <a:highlight>
                  <a:srgbClr val="FFFFFF"/>
                </a:highlight>
                <a:latin typeface="BlinkMacSystemFont"/>
              </a:rPr>
              <a:t>PMID: 25339342</a:t>
            </a:r>
            <a:endParaRPr lang="en-US" sz="1200" dirty="0">
              <a:solidFill>
                <a:srgbClr val="000000">
                  <a:lumMod val="65000"/>
                  <a:lumOff val="35000"/>
                </a:srgbClr>
              </a:solidFill>
              <a:latin typeface="DIN Next LT Pro" panose="020B0503020203050203"/>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sz="1200" dirty="0">
                <a:solidFill>
                  <a:srgbClr val="000000">
                    <a:lumMod val="65000"/>
                    <a:lumOff val="35000"/>
                  </a:srgbClr>
                </a:solidFill>
                <a:latin typeface="DIN Next LT Pro" panose="020B0503020203050203"/>
                <a:cs typeface="Arial" panose="020B0604020202020204" pitchFamily="34" charset="0"/>
              </a:rPr>
              <a:t>Gonsalves, N., Yang, G. Y., </a:t>
            </a:r>
            <a:r>
              <a:rPr lang="en-US" sz="1200" dirty="0" err="1">
                <a:solidFill>
                  <a:srgbClr val="000000">
                    <a:lumMod val="65000"/>
                    <a:lumOff val="35000"/>
                  </a:srgbClr>
                </a:solidFill>
                <a:latin typeface="DIN Next LT Pro" panose="020B0503020203050203"/>
                <a:cs typeface="Arial" panose="020B0604020202020204" pitchFamily="34" charset="0"/>
              </a:rPr>
              <a:t>Doerfler</a:t>
            </a:r>
            <a:r>
              <a:rPr lang="en-US" sz="1200" dirty="0">
                <a:solidFill>
                  <a:srgbClr val="000000">
                    <a:lumMod val="65000"/>
                    <a:lumOff val="35000"/>
                  </a:srgbClr>
                </a:solidFill>
                <a:latin typeface="DIN Next LT Pro" panose="020B0503020203050203"/>
                <a:cs typeface="Arial" panose="020B0604020202020204" pitchFamily="34" charset="0"/>
              </a:rPr>
              <a:t>, B., Ritz, S., Ditto, A. M., &amp; Hirano, I. (2012). Elimination diet effectively treats eosinophilic esophagitis in adults; food reintroduction identifies causative factors. Gastroenterology, 142(7), 1451–e15. </a:t>
            </a:r>
            <a:r>
              <a:rPr lang="en-US" sz="1200" dirty="0">
                <a:solidFill>
                  <a:srgbClr val="000000">
                    <a:lumMod val="65000"/>
                    <a:lumOff val="35000"/>
                  </a:srgbClr>
                </a:solidFill>
                <a:latin typeface="DIN Next LT Pro" panose="020B0503020203050203"/>
                <a:cs typeface="Arial" panose="020B0604020202020204" pitchFamily="34" charset="0"/>
                <a:hlinkClick r:id="rId4"/>
              </a:rPr>
              <a:t>https://doi.org/10.1053/j.gastro.2012.03.001</a:t>
            </a:r>
            <a:r>
              <a:rPr lang="en-US" sz="1200" dirty="0">
                <a:solidFill>
                  <a:srgbClr val="000000">
                    <a:lumMod val="65000"/>
                    <a:lumOff val="35000"/>
                  </a:srgbClr>
                </a:solidFill>
                <a:latin typeface="DIN Next LT Pro" panose="020B0503020203050203"/>
                <a:cs typeface="Arial" panose="020B0604020202020204" pitchFamily="34" charset="0"/>
              </a:rPr>
              <a:t>; </a:t>
            </a:r>
            <a:r>
              <a:rPr lang="en-US" b="0" i="0" dirty="0">
                <a:solidFill>
                  <a:srgbClr val="212121"/>
                </a:solidFill>
                <a:effectLst/>
                <a:highlight>
                  <a:srgbClr val="FFFFFF"/>
                </a:highlight>
                <a:latin typeface="BlinkMacSystemFont"/>
              </a:rPr>
              <a:t>PMID: 22391333</a:t>
            </a:r>
            <a:endParaRPr lang="en-US" sz="1200" dirty="0">
              <a:solidFill>
                <a:srgbClr val="000000">
                  <a:lumMod val="65000"/>
                  <a:lumOff val="35000"/>
                </a:srgbClr>
              </a:solidFill>
              <a:latin typeface="DIN Next LT Pro" panose="020B0503020203050203"/>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sz="1200" dirty="0">
                <a:solidFill>
                  <a:srgbClr val="000000">
                    <a:lumMod val="65000"/>
                    <a:lumOff val="35000"/>
                  </a:srgbClr>
                </a:solidFill>
                <a:latin typeface="DIN Next LT Pro" panose="020B0503020203050203"/>
                <a:cs typeface="Arial" panose="020B0604020202020204" pitchFamily="34" charset="0"/>
              </a:rPr>
              <a:t>Lamb, J. J., Konda, V. R., </a:t>
            </a:r>
            <a:r>
              <a:rPr lang="en-US" sz="1200" dirty="0" err="1">
                <a:solidFill>
                  <a:srgbClr val="000000">
                    <a:lumMod val="65000"/>
                    <a:lumOff val="35000"/>
                  </a:srgbClr>
                </a:solidFill>
                <a:latin typeface="DIN Next LT Pro" panose="020B0503020203050203"/>
                <a:cs typeface="Arial" panose="020B0604020202020204" pitchFamily="34" charset="0"/>
              </a:rPr>
              <a:t>Quig</a:t>
            </a:r>
            <a:r>
              <a:rPr lang="en-US" sz="1200" dirty="0">
                <a:solidFill>
                  <a:srgbClr val="000000">
                    <a:lumMod val="65000"/>
                    <a:lumOff val="35000"/>
                  </a:srgbClr>
                </a:solidFill>
                <a:latin typeface="DIN Next LT Pro" panose="020B0503020203050203"/>
                <a:cs typeface="Arial" panose="020B0604020202020204" pitchFamily="34" charset="0"/>
              </a:rPr>
              <a:t>, D. W., Desai, A., Minich, D. M., Bouillon, L., Chang, J. L., et al. (2011). A program consisting of a phytonutrient-rich medical food and an elimination diet ameliorated fibromyalgia symptoms and promoted toxic-element detoxification in a pilot trial. </a:t>
            </a:r>
            <a:r>
              <a:rPr lang="en-US" sz="1200" i="1" dirty="0">
                <a:solidFill>
                  <a:srgbClr val="000000">
                    <a:lumMod val="65000"/>
                    <a:lumOff val="35000"/>
                  </a:srgbClr>
                </a:solidFill>
                <a:latin typeface="DIN Next LT Pro" panose="020B0503020203050203"/>
                <a:cs typeface="Arial" panose="020B0604020202020204" pitchFamily="34" charset="0"/>
              </a:rPr>
              <a:t>Alternative Therapies in Health and Medicine</a:t>
            </a:r>
            <a:r>
              <a:rPr lang="en-US" sz="1200" dirty="0">
                <a:solidFill>
                  <a:srgbClr val="000000">
                    <a:lumMod val="65000"/>
                    <a:lumOff val="35000"/>
                  </a:srgbClr>
                </a:solidFill>
                <a:latin typeface="DIN Next LT Pro" panose="020B0503020203050203"/>
                <a:cs typeface="Arial" panose="020B0604020202020204" pitchFamily="34" charset="0"/>
              </a:rPr>
              <a:t>, 17(2), 36–44. </a:t>
            </a:r>
            <a:r>
              <a:rPr lang="en-US" b="0" i="0" dirty="0">
                <a:solidFill>
                  <a:srgbClr val="212121"/>
                </a:solidFill>
                <a:effectLst/>
                <a:highlight>
                  <a:srgbClr val="FFFFFF"/>
                </a:highlight>
                <a:latin typeface="BlinkMacSystemFont"/>
              </a:rPr>
              <a:t>PMID: 21717823</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200" dirty="0">
              <a:solidFill>
                <a:srgbClr val="000000">
                  <a:lumMod val="65000"/>
                  <a:lumOff val="35000"/>
                </a:srgbClr>
              </a:solidFill>
              <a:latin typeface="DIN Next LT Pro" panose="020B0503020203050203"/>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523A3-C023-49D3-9588-92DB57F881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86706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4C5055-424D-4DEB-A6E2-EA710F7673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001219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2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2229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412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837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351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661B54D-6DA1-1542-C0DA-9A60BBB3F7F8}"/>
              </a:ext>
            </a:extLst>
          </p:cNvPr>
          <p:cNvSpPr>
            <a:spLocks noGrp="1"/>
          </p:cNvSpPr>
          <p:nvPr>
            <p:ph type="pic" sz="quarter" idx="10"/>
          </p:nvPr>
        </p:nvSpPr>
        <p:spPr>
          <a:xfrm>
            <a:off x="7506165" y="0"/>
            <a:ext cx="4701264" cy="6858000"/>
          </a:xfrm>
          <a:custGeom>
            <a:avLst/>
            <a:gdLst>
              <a:gd name="connsiteX0" fmla="*/ 186640 w 4701264"/>
              <a:gd name="connsiteY0" fmla="*/ 0 h 6858000"/>
              <a:gd name="connsiteX1" fmla="*/ 4701264 w 4701264"/>
              <a:gd name="connsiteY1" fmla="*/ 0 h 6858000"/>
              <a:gd name="connsiteX2" fmla="*/ 4701264 w 4701264"/>
              <a:gd name="connsiteY2" fmla="*/ 6858000 h 6858000"/>
              <a:gd name="connsiteX3" fmla="*/ 186640 w 4701264"/>
              <a:gd name="connsiteY3" fmla="*/ 6858000 h 6858000"/>
              <a:gd name="connsiteX4" fmla="*/ 0 w 4701264"/>
              <a:gd name="connsiteY4" fmla="*/ 6671360 h 6858000"/>
              <a:gd name="connsiteX5" fmla="*/ 0 w 4701264"/>
              <a:gd name="connsiteY5" fmla="*/ 186640 h 6858000"/>
              <a:gd name="connsiteX6" fmla="*/ 186640 w 470126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1264" h="6858000">
                <a:moveTo>
                  <a:pt x="186640" y="0"/>
                </a:moveTo>
                <a:lnTo>
                  <a:pt x="4701264" y="0"/>
                </a:lnTo>
                <a:lnTo>
                  <a:pt x="4701264" y="6858000"/>
                </a:lnTo>
                <a:lnTo>
                  <a:pt x="186640" y="6858000"/>
                </a:lnTo>
                <a:cubicBezTo>
                  <a:pt x="83562" y="6858000"/>
                  <a:pt x="0" y="6774438"/>
                  <a:pt x="0" y="6671360"/>
                </a:cubicBezTo>
                <a:lnTo>
                  <a:pt x="0" y="186640"/>
                </a:lnTo>
                <a:cubicBezTo>
                  <a:pt x="0" y="83562"/>
                  <a:pt x="83562" y="0"/>
                  <a:pt x="186640" y="0"/>
                </a:cubicBezTo>
                <a:close/>
              </a:path>
            </a:pathLst>
          </a:custGeom>
          <a:solidFill>
            <a:schemeClr val="bg1">
              <a:lumMod val="85000"/>
            </a:schemeClr>
          </a:solidFill>
        </p:spPr>
        <p:txBody>
          <a:bodyPr wrap="square">
            <a:noAutofit/>
          </a:bodyPr>
          <a:lstStyle/>
          <a:p>
            <a:endParaRPr lang="en-ID"/>
          </a:p>
        </p:txBody>
      </p:sp>
    </p:spTree>
    <p:extLst>
      <p:ext uri="{BB962C8B-B14F-4D97-AF65-F5344CB8AC3E}">
        <p14:creationId xmlns:p14="http://schemas.microsoft.com/office/powerpoint/2010/main" val="15646554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CAB50F-BE52-0E0A-0E47-750DA4F40D5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78F4829C-CF5B-50C8-95EC-0D91F51532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D44FC448-4872-A389-5A34-52F72A055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9C326CD8-99EC-6178-16C4-5689B5942F26}"/>
              </a:ext>
            </a:extLst>
          </p:cNvPr>
          <p:cNvSpPr>
            <a:spLocks noGrp="1"/>
          </p:cNvSpPr>
          <p:nvPr>
            <p:ph type="dt" sz="half" idx="10"/>
          </p:nvPr>
        </p:nvSpPr>
        <p:spPr/>
        <p:txBody>
          <a:bodyPr/>
          <a:lstStyle/>
          <a:p>
            <a:fld id="{76562295-AB43-244B-8583-ACB011033E77}" type="datetimeFigureOut">
              <a:rPr lang="pt-BR" smtClean="0"/>
              <a:t>20/06/2024</a:t>
            </a:fld>
            <a:endParaRPr lang="pt-BR"/>
          </a:p>
        </p:txBody>
      </p:sp>
      <p:sp>
        <p:nvSpPr>
          <p:cNvPr id="6" name="Espaço Reservado para Rodapé 5">
            <a:extLst>
              <a:ext uri="{FF2B5EF4-FFF2-40B4-BE49-F238E27FC236}">
                <a16:creationId xmlns:a16="http://schemas.microsoft.com/office/drawing/2014/main" id="{2674C533-37A5-D0E0-67BB-81A709A51B2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22166C0-C924-CBCE-0448-F78B6253BC14}"/>
              </a:ext>
            </a:extLst>
          </p:cNvPr>
          <p:cNvSpPr>
            <a:spLocks noGrp="1"/>
          </p:cNvSpPr>
          <p:nvPr>
            <p:ph type="sldNum" sz="quarter" idx="12"/>
          </p:nvPr>
        </p:nvSpPr>
        <p:spPr/>
        <p:txBody>
          <a:bodyPr/>
          <a:lstStyle/>
          <a:p>
            <a:fld id="{C3602348-3988-2546-8369-C4D290FC94BE}" type="slidenum">
              <a:rPr lang="pt-BR" smtClean="0"/>
              <a:t>‹#›</a:t>
            </a:fld>
            <a:endParaRPr lang="pt-BR"/>
          </a:p>
        </p:txBody>
      </p:sp>
    </p:spTree>
    <p:extLst>
      <p:ext uri="{BB962C8B-B14F-4D97-AF65-F5344CB8AC3E}">
        <p14:creationId xmlns:p14="http://schemas.microsoft.com/office/powerpoint/2010/main" val="19071809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0697AFC-2D72-4CBD-81EF-15AD4CA86583}" type="datetimeFigureOut">
              <a:rPr lang="en-US"/>
              <a:pPr>
                <a:defRPr/>
              </a:pPr>
              <a:t>6/20/2024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205ABE-2C98-48D7-B60F-48AB7CE627A0}" type="slidenum">
              <a:rPr lang="en-US"/>
              <a:pPr>
                <a:defRPr/>
              </a:pPr>
              <a:t>‹#›</a:t>
            </a:fld>
            <a:endParaRPr lang="en-US"/>
          </a:p>
        </p:txBody>
      </p:sp>
    </p:spTree>
    <p:extLst>
      <p:ext uri="{BB962C8B-B14F-4D97-AF65-F5344CB8AC3E}">
        <p14:creationId xmlns:p14="http://schemas.microsoft.com/office/powerpoint/2010/main" val="36480416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43BFA73-5F12-4377-BB01-23984926076C}" type="datetimeFigureOut">
              <a:rPr lang="en-US"/>
              <a:pPr>
                <a:defRPr/>
              </a:pPr>
              <a:t>6/20/2024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E5FEAC-751C-4015-A23E-295578603424}" type="slidenum">
              <a:rPr lang="en-US"/>
              <a:pPr>
                <a:defRPr/>
              </a:pPr>
              <a:t>‹#›</a:t>
            </a:fld>
            <a:endParaRPr lang="en-US"/>
          </a:p>
        </p:txBody>
      </p:sp>
    </p:spTree>
    <p:extLst>
      <p:ext uri="{BB962C8B-B14F-4D97-AF65-F5344CB8AC3E}">
        <p14:creationId xmlns:p14="http://schemas.microsoft.com/office/powerpoint/2010/main" val="22644674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38A7977-5DB9-4EA6-9E86-DE1F877EA575}" type="datetimeFigureOut">
              <a:rPr lang="en-US"/>
              <a:pPr>
                <a:defRPr/>
              </a:pPr>
              <a:t>6/20/2024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16675E4-EB4B-49EB-BBFE-5A918DCEE45A}" type="slidenum">
              <a:rPr lang="en-US"/>
              <a:pPr>
                <a:defRPr/>
              </a:pPr>
              <a:t>‹#›</a:t>
            </a:fld>
            <a:endParaRPr lang="en-US"/>
          </a:p>
        </p:txBody>
      </p:sp>
    </p:spTree>
    <p:extLst>
      <p:ext uri="{BB962C8B-B14F-4D97-AF65-F5344CB8AC3E}">
        <p14:creationId xmlns:p14="http://schemas.microsoft.com/office/powerpoint/2010/main" val="28145090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6F084AE-C1AF-4B60-872C-57D5318FABDD}" type="datetimeFigureOut">
              <a:rPr lang="en-US"/>
              <a:pPr>
                <a:defRPr/>
              </a:pPr>
              <a:t>6/20/2024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A9B3946-2678-4D1F-A6EB-C14DD1951D3A}" type="slidenum">
              <a:rPr lang="en-US"/>
              <a:pPr>
                <a:defRPr/>
              </a:pPr>
              <a:t>‹#›</a:t>
            </a:fld>
            <a:endParaRPr lang="en-US"/>
          </a:p>
        </p:txBody>
      </p:sp>
    </p:spTree>
    <p:extLst>
      <p:ext uri="{BB962C8B-B14F-4D97-AF65-F5344CB8AC3E}">
        <p14:creationId xmlns:p14="http://schemas.microsoft.com/office/powerpoint/2010/main" val="33555298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8BF081C-F68E-4091-B7D2-31C6D29C479A}" type="datetimeFigureOut">
              <a:rPr lang="en-US"/>
              <a:pPr>
                <a:defRPr/>
              </a:pPr>
              <a:t>6/20/2024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3F61DA0-D154-4FA8-AD90-2E8FE15817B5}" type="slidenum">
              <a:rPr lang="en-US"/>
              <a:pPr>
                <a:defRPr/>
              </a:pPr>
              <a:t>‹#›</a:t>
            </a:fld>
            <a:endParaRPr lang="en-US"/>
          </a:p>
        </p:txBody>
      </p:sp>
    </p:spTree>
    <p:extLst>
      <p:ext uri="{BB962C8B-B14F-4D97-AF65-F5344CB8AC3E}">
        <p14:creationId xmlns:p14="http://schemas.microsoft.com/office/powerpoint/2010/main" val="28284156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3A09CA3-7C75-4F8A-A93F-E68AB0205E01}" type="datetimeFigureOut">
              <a:rPr lang="en-US"/>
              <a:pPr>
                <a:defRPr/>
              </a:pPr>
              <a:t>6/20/2024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F0DB27F-702B-41E2-A207-F5D9B087428A}" type="slidenum">
              <a:rPr lang="en-US"/>
              <a:pPr>
                <a:defRPr/>
              </a:pPr>
              <a:t>‹#›</a:t>
            </a:fld>
            <a:endParaRPr lang="en-US"/>
          </a:p>
        </p:txBody>
      </p:sp>
    </p:spTree>
    <p:extLst>
      <p:ext uri="{BB962C8B-B14F-4D97-AF65-F5344CB8AC3E}">
        <p14:creationId xmlns:p14="http://schemas.microsoft.com/office/powerpoint/2010/main" val="23011935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7A2DCEE-D85E-4E10-ACAC-2B771D514293}" type="datetimeFigureOut">
              <a:rPr lang="en-US"/>
              <a:pPr>
                <a:defRPr/>
              </a:pPr>
              <a:t>6/20/2024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D677D3-72DE-432F-8609-BFAB11CA7386}" type="slidenum">
              <a:rPr lang="en-US"/>
              <a:pPr>
                <a:defRPr/>
              </a:pPr>
              <a:t>‹#›</a:t>
            </a:fld>
            <a:endParaRPr lang="en-US"/>
          </a:p>
        </p:txBody>
      </p:sp>
    </p:spTree>
    <p:extLst>
      <p:ext uri="{BB962C8B-B14F-4D97-AF65-F5344CB8AC3E}">
        <p14:creationId xmlns:p14="http://schemas.microsoft.com/office/powerpoint/2010/main" val="20207983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303FAE8-0417-4420-B4AB-3E2D2AC4AD32}" type="datetimeFigureOut">
              <a:rPr lang="en-US"/>
              <a:pPr>
                <a:defRPr/>
              </a:pPr>
              <a:t>6/20/2024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BAF0920-54B7-4CD5-88D9-B8ACC3C90BF3}" type="slidenum">
              <a:rPr lang="en-US"/>
              <a:pPr>
                <a:defRPr/>
              </a:pPr>
              <a:t>‹#›</a:t>
            </a:fld>
            <a:endParaRPr lang="en-US"/>
          </a:p>
        </p:txBody>
      </p:sp>
    </p:spTree>
    <p:extLst>
      <p:ext uri="{BB962C8B-B14F-4D97-AF65-F5344CB8AC3E}">
        <p14:creationId xmlns:p14="http://schemas.microsoft.com/office/powerpoint/2010/main" val="21562979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71FE22E-9B5E-41C4-A227-4ED20A4B0D54}" type="datetimeFigureOut">
              <a:rPr lang="en-US"/>
              <a:pPr>
                <a:defRPr/>
              </a:pPr>
              <a:t>6/20/2024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FFE850-1B72-40BA-9411-450320094930}" type="slidenum">
              <a:rPr lang="en-US"/>
              <a:pPr>
                <a:defRPr/>
              </a:pPr>
              <a:t>‹#›</a:t>
            </a:fld>
            <a:endParaRPr lang="en-US"/>
          </a:p>
        </p:txBody>
      </p:sp>
    </p:spTree>
    <p:extLst>
      <p:ext uri="{BB962C8B-B14F-4D97-AF65-F5344CB8AC3E}">
        <p14:creationId xmlns:p14="http://schemas.microsoft.com/office/powerpoint/2010/main" val="34351433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4D07012-69AA-41CA-8EF9-CB6E6CF746D4}" type="datetimeFigureOut">
              <a:rPr lang="en-US"/>
              <a:pPr>
                <a:defRPr/>
              </a:pPr>
              <a:t>6/20/2024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CB719B-938A-4779-9292-3F9CEA2440D4}" type="slidenum">
              <a:rPr lang="en-US"/>
              <a:pPr>
                <a:defRPr/>
              </a:pPr>
              <a:t>‹#›</a:t>
            </a:fld>
            <a:endParaRPr lang="en-US"/>
          </a:p>
        </p:txBody>
      </p:sp>
    </p:spTree>
    <p:extLst>
      <p:ext uri="{BB962C8B-B14F-4D97-AF65-F5344CB8AC3E}">
        <p14:creationId xmlns:p14="http://schemas.microsoft.com/office/powerpoint/2010/main" val="1147395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AF3770-07F5-DD24-D012-92B00AD7FA61}"/>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559C8D78-3B78-7ACD-DAA1-16F07CDF6D68}"/>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71353A4-5811-EFCE-0372-6F53E6D395DA}"/>
              </a:ext>
            </a:extLst>
          </p:cNvPr>
          <p:cNvSpPr>
            <a:spLocks noGrp="1"/>
          </p:cNvSpPr>
          <p:nvPr>
            <p:ph type="dt" sz="half" idx="10"/>
          </p:nvPr>
        </p:nvSpPr>
        <p:spPr/>
        <p:txBody>
          <a:bodyPr/>
          <a:lstStyle/>
          <a:p>
            <a:fld id="{76562295-AB43-244B-8583-ACB011033E77}" type="datetimeFigureOut">
              <a:rPr lang="pt-BR" smtClean="0"/>
              <a:t>20/06/2024</a:t>
            </a:fld>
            <a:endParaRPr lang="pt-BR"/>
          </a:p>
        </p:txBody>
      </p:sp>
      <p:sp>
        <p:nvSpPr>
          <p:cNvPr id="5" name="Espaço Reservado para Rodapé 4">
            <a:extLst>
              <a:ext uri="{FF2B5EF4-FFF2-40B4-BE49-F238E27FC236}">
                <a16:creationId xmlns:a16="http://schemas.microsoft.com/office/drawing/2014/main" id="{1A843BA2-D379-FAAE-DEC8-A4A943AFA25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F54B0AB-65CB-62A0-7A04-ABAE6C68BAB1}"/>
              </a:ext>
            </a:extLst>
          </p:cNvPr>
          <p:cNvSpPr>
            <a:spLocks noGrp="1"/>
          </p:cNvSpPr>
          <p:nvPr>
            <p:ph type="sldNum" sz="quarter" idx="12"/>
          </p:nvPr>
        </p:nvSpPr>
        <p:spPr/>
        <p:txBody>
          <a:bodyPr/>
          <a:lstStyle/>
          <a:p>
            <a:fld id="{C3602348-3988-2546-8369-C4D290FC94BE}" type="slidenum">
              <a:rPr lang="pt-BR" smtClean="0"/>
              <a:t>‹#›</a:t>
            </a:fld>
            <a:endParaRPr lang="pt-BR"/>
          </a:p>
        </p:txBody>
      </p:sp>
    </p:spTree>
    <p:extLst>
      <p:ext uri="{BB962C8B-B14F-4D97-AF65-F5344CB8AC3E}">
        <p14:creationId xmlns:p14="http://schemas.microsoft.com/office/powerpoint/2010/main" val="11829568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solidFill>
                  <a:srgbClr val="000000"/>
                </a:solidFill>
              </a:defRPr>
            </a:lvl1pPr>
          </a:lstStyle>
          <a:p>
            <a:pPr>
              <a:defRPr/>
            </a:pPr>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solidFill>
                  <a:srgbClr val="000000"/>
                </a:solidFill>
              </a:defRPr>
            </a:lvl1pPr>
          </a:lstStyle>
          <a:p>
            <a:pPr>
              <a:defRPr/>
            </a:pPr>
            <a:fld id="{4C88F883-6C1B-4BF0-BDAC-48C341E1EBEE}" type="slidenum">
              <a:rPr lang="en-US"/>
              <a:pPr>
                <a:defRPr/>
              </a:pPr>
              <a:t>‹#›</a:t>
            </a:fld>
            <a:endParaRPr lang="en-US"/>
          </a:p>
        </p:txBody>
      </p:sp>
    </p:spTree>
    <p:extLst>
      <p:ext uri="{BB962C8B-B14F-4D97-AF65-F5344CB8AC3E}">
        <p14:creationId xmlns:p14="http://schemas.microsoft.com/office/powerpoint/2010/main" val="2823442345"/>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a:defRPr/>
            </a:pPr>
            <a:fld id="{DD518ADF-BFB7-46DF-A61A-C822B769BBEF}" type="slidenum">
              <a:rPr lang="en-US"/>
              <a:pPr>
                <a:defRPr/>
              </a:pPr>
              <a:t>‹#›</a:t>
            </a:fld>
            <a:endParaRPr lang="en-US"/>
          </a:p>
        </p:txBody>
      </p:sp>
    </p:spTree>
    <p:extLst>
      <p:ext uri="{BB962C8B-B14F-4D97-AF65-F5344CB8AC3E}">
        <p14:creationId xmlns:p14="http://schemas.microsoft.com/office/powerpoint/2010/main" val="4645819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25963"/>
          </a:xfrm>
        </p:spPr>
        <p:txBody>
          <a:bodyPr rtlCol="0">
            <a:normAutofit/>
          </a:bodyPr>
          <a:lstStyle/>
          <a:p>
            <a:pPr lvl="0"/>
            <a:r>
              <a:rPr lang="en-US" noProof="0"/>
              <a:t>Click icon to add clip art</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solidFill>
                  <a:schemeClr val="tx1">
                    <a:tint val="75000"/>
                  </a:schemeClr>
                </a:solidFill>
              </a:defRPr>
            </a:lvl1pPr>
          </a:lstStyle>
          <a:p>
            <a:pPr defTabSz="457200">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solidFill>
                  <a:schemeClr val="tx1">
                    <a:tint val="75000"/>
                  </a:schemeClr>
                </a:solidFill>
              </a:defRPr>
            </a:lvl1pPr>
          </a:lstStyle>
          <a:p>
            <a:pPr defTabSz="4572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solidFill>
                  <a:schemeClr val="tx1">
                    <a:tint val="75000"/>
                  </a:schemeClr>
                </a:solidFill>
              </a:defRPr>
            </a:lvl1pPr>
          </a:lstStyle>
          <a:p>
            <a:pPr defTabSz="457200">
              <a:defRPr/>
            </a:pPr>
            <a:fld id="{2BE40F21-A2A7-4D27-81EC-CE9CD89E47C8}"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530456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526D0C8-5AA2-CB5B-9B6B-CED91F6ED087}"/>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A089749B-CDBF-AC1E-89DF-FE62C0937FED}"/>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13B06B7-1034-3ADD-827F-D2E81F5E8099}"/>
              </a:ext>
            </a:extLst>
          </p:cNvPr>
          <p:cNvSpPr>
            <a:spLocks noGrp="1"/>
          </p:cNvSpPr>
          <p:nvPr>
            <p:ph type="dt" sz="half" idx="10"/>
          </p:nvPr>
        </p:nvSpPr>
        <p:spPr/>
        <p:txBody>
          <a:bodyPr/>
          <a:lstStyle/>
          <a:p>
            <a:fld id="{76562295-AB43-244B-8583-ACB011033E77}" type="datetimeFigureOut">
              <a:rPr lang="pt-BR" smtClean="0"/>
              <a:t>20/06/2024</a:t>
            </a:fld>
            <a:endParaRPr lang="pt-BR"/>
          </a:p>
        </p:txBody>
      </p:sp>
      <p:sp>
        <p:nvSpPr>
          <p:cNvPr id="5" name="Espaço Reservado para Rodapé 4">
            <a:extLst>
              <a:ext uri="{FF2B5EF4-FFF2-40B4-BE49-F238E27FC236}">
                <a16:creationId xmlns:a16="http://schemas.microsoft.com/office/drawing/2014/main" id="{BAECA8A2-DB35-1017-148B-FD1C2289575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EA98427-82DE-2713-DCFA-1975126018B8}"/>
              </a:ext>
            </a:extLst>
          </p:cNvPr>
          <p:cNvSpPr>
            <a:spLocks noGrp="1"/>
          </p:cNvSpPr>
          <p:nvPr>
            <p:ph type="sldNum" sz="quarter" idx="12"/>
          </p:nvPr>
        </p:nvSpPr>
        <p:spPr/>
        <p:txBody>
          <a:bodyPr/>
          <a:lstStyle/>
          <a:p>
            <a:fld id="{C3602348-3988-2546-8369-C4D290FC94BE}" type="slidenum">
              <a:rPr lang="pt-BR" smtClean="0"/>
              <a:t>‹#›</a:t>
            </a:fld>
            <a:endParaRPr lang="pt-BR"/>
          </a:p>
        </p:txBody>
      </p:sp>
    </p:spTree>
    <p:extLst>
      <p:ext uri="{BB962C8B-B14F-4D97-AF65-F5344CB8AC3E}">
        <p14:creationId xmlns:p14="http://schemas.microsoft.com/office/powerpoint/2010/main" val="2655281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accent2">
                    <a:lumMod val="50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Slide Number Placeholder 27"/>
          <p:cNvSpPr>
            <a:spLocks noGrp="1"/>
          </p:cNvSpPr>
          <p:nvPr>
            <p:ph type="sldNum" sz="quarter" idx="12"/>
          </p:nvPr>
        </p:nvSpPr>
        <p:spPr/>
        <p:txBody>
          <a:bodyPr/>
          <a:lstStyle/>
          <a:p>
            <a:fld id="{ABE4EE1B-3BBB-461E-B8C8-62C032D61DC8}" type="slidenum">
              <a:rPr lang="en-US" smtClean="0"/>
              <a:t>‹#›</a:t>
            </a:fld>
            <a:endParaRPr lang="en-US"/>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88645496"/>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98DC30-D68C-48EC-AF12-FA2798F9AC04}" type="slidenum">
              <a:rPr lang="en-US" altLang="en-US"/>
              <a:pPr>
                <a:defRPr/>
              </a:pPr>
              <a:t>‹#›</a:t>
            </a:fld>
            <a:endParaRPr lang="en-US" altLang="en-US"/>
          </a:p>
        </p:txBody>
      </p:sp>
    </p:spTree>
    <p:extLst>
      <p:ext uri="{BB962C8B-B14F-4D97-AF65-F5344CB8AC3E}">
        <p14:creationId xmlns:p14="http://schemas.microsoft.com/office/powerpoint/2010/main" val="2095964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7EEF7B-952E-4159-825C-1574C729DB7B}" type="slidenum">
              <a:rPr lang="en-US" altLang="en-US"/>
              <a:pPr>
                <a:defRPr/>
              </a:pPr>
              <a:t>‹#›</a:t>
            </a:fld>
            <a:endParaRPr lang="en-US" altLang="en-US"/>
          </a:p>
        </p:txBody>
      </p:sp>
    </p:spTree>
    <p:extLst>
      <p:ext uri="{BB962C8B-B14F-4D97-AF65-F5344CB8AC3E}">
        <p14:creationId xmlns:p14="http://schemas.microsoft.com/office/powerpoint/2010/main" val="2648562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5CE22A-87A1-4B37-90B9-938CDFC1C352}" type="slidenum">
              <a:rPr lang="en-US" altLang="en-US"/>
              <a:pPr>
                <a:defRPr/>
              </a:pPr>
              <a:t>‹#›</a:t>
            </a:fld>
            <a:endParaRPr lang="en-US" altLang="en-US"/>
          </a:p>
        </p:txBody>
      </p:sp>
    </p:spTree>
    <p:extLst>
      <p:ext uri="{BB962C8B-B14F-4D97-AF65-F5344CB8AC3E}">
        <p14:creationId xmlns:p14="http://schemas.microsoft.com/office/powerpoint/2010/main" val="2774185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35FAD8-B646-4190-9DA2-D6F14F416850}" type="slidenum">
              <a:rPr lang="en-US" altLang="en-US"/>
              <a:pPr>
                <a:defRPr/>
              </a:pPr>
              <a:t>‹#›</a:t>
            </a:fld>
            <a:endParaRPr lang="en-US" altLang="en-US"/>
          </a:p>
        </p:txBody>
      </p:sp>
    </p:spTree>
    <p:extLst>
      <p:ext uri="{BB962C8B-B14F-4D97-AF65-F5344CB8AC3E}">
        <p14:creationId xmlns:p14="http://schemas.microsoft.com/office/powerpoint/2010/main" val="3971816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700EAAB-13B4-462B-96B5-1BD415A676B3}" type="slidenum">
              <a:rPr lang="en-US" altLang="en-US"/>
              <a:pPr>
                <a:defRPr/>
              </a:pPr>
              <a:t>‹#›</a:t>
            </a:fld>
            <a:endParaRPr lang="en-US" altLang="en-US"/>
          </a:p>
        </p:txBody>
      </p:sp>
    </p:spTree>
    <p:extLst>
      <p:ext uri="{BB962C8B-B14F-4D97-AF65-F5344CB8AC3E}">
        <p14:creationId xmlns:p14="http://schemas.microsoft.com/office/powerpoint/2010/main" val="294543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9D9427-7FA4-49C2-8E7C-8ED7A1CBC83C}" type="slidenum">
              <a:rPr lang="en-US" altLang="en-US"/>
              <a:pPr>
                <a:defRPr/>
              </a:pPr>
              <a:t>‹#›</a:t>
            </a:fld>
            <a:endParaRPr lang="en-US" altLang="en-US"/>
          </a:p>
        </p:txBody>
      </p:sp>
    </p:spTree>
    <p:extLst>
      <p:ext uri="{BB962C8B-B14F-4D97-AF65-F5344CB8AC3E}">
        <p14:creationId xmlns:p14="http://schemas.microsoft.com/office/powerpoint/2010/main" val="967508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7E1E27-FC5F-9F30-E811-20EB8DF1575B}"/>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B58520D8-9B12-D234-89FD-BFA3A32BB6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BC09214A-EC8C-A767-D480-82281B5CCE19}"/>
              </a:ext>
            </a:extLst>
          </p:cNvPr>
          <p:cNvSpPr>
            <a:spLocks noGrp="1"/>
          </p:cNvSpPr>
          <p:nvPr>
            <p:ph type="dt" sz="half" idx="10"/>
          </p:nvPr>
        </p:nvSpPr>
        <p:spPr/>
        <p:txBody>
          <a:bodyPr/>
          <a:lstStyle/>
          <a:p>
            <a:fld id="{76562295-AB43-244B-8583-ACB011033E77}" type="datetimeFigureOut">
              <a:rPr lang="pt-BR" smtClean="0"/>
              <a:t>20/06/2024</a:t>
            </a:fld>
            <a:endParaRPr lang="pt-BR"/>
          </a:p>
        </p:txBody>
      </p:sp>
      <p:sp>
        <p:nvSpPr>
          <p:cNvPr id="5" name="Espaço Reservado para Rodapé 4">
            <a:extLst>
              <a:ext uri="{FF2B5EF4-FFF2-40B4-BE49-F238E27FC236}">
                <a16:creationId xmlns:a16="http://schemas.microsoft.com/office/drawing/2014/main" id="{B56815C5-A404-2FBD-80C6-D484A1E24DA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7BB6C06-935C-F9A7-6754-6B6067EB1388}"/>
              </a:ext>
            </a:extLst>
          </p:cNvPr>
          <p:cNvSpPr>
            <a:spLocks noGrp="1"/>
          </p:cNvSpPr>
          <p:nvPr>
            <p:ph type="sldNum" sz="quarter" idx="12"/>
          </p:nvPr>
        </p:nvSpPr>
        <p:spPr/>
        <p:txBody>
          <a:bodyPr/>
          <a:lstStyle/>
          <a:p>
            <a:fld id="{C3602348-3988-2546-8369-C4D290FC94BE}" type="slidenum">
              <a:rPr lang="pt-BR" smtClean="0"/>
              <a:t>‹#›</a:t>
            </a:fld>
            <a:endParaRPr lang="pt-BR"/>
          </a:p>
        </p:txBody>
      </p:sp>
    </p:spTree>
    <p:extLst>
      <p:ext uri="{BB962C8B-B14F-4D97-AF65-F5344CB8AC3E}">
        <p14:creationId xmlns:p14="http://schemas.microsoft.com/office/powerpoint/2010/main" val="116019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A8584F-A659-41D4-9392-72F942F07324}" type="slidenum">
              <a:rPr lang="en-US" altLang="en-US"/>
              <a:pPr>
                <a:defRPr/>
              </a:pPr>
              <a:t>‹#›</a:t>
            </a:fld>
            <a:endParaRPr lang="en-US" altLang="en-US"/>
          </a:p>
        </p:txBody>
      </p:sp>
    </p:spTree>
    <p:extLst>
      <p:ext uri="{BB962C8B-B14F-4D97-AF65-F5344CB8AC3E}">
        <p14:creationId xmlns:p14="http://schemas.microsoft.com/office/powerpoint/2010/main" val="2983685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7069ED-2890-4161-8B56-7761D019F904}" type="slidenum">
              <a:rPr lang="en-US" altLang="en-US"/>
              <a:pPr>
                <a:defRPr/>
              </a:pPr>
              <a:t>‹#›</a:t>
            </a:fld>
            <a:endParaRPr lang="en-US" altLang="en-US"/>
          </a:p>
        </p:txBody>
      </p:sp>
    </p:spTree>
    <p:extLst>
      <p:ext uri="{BB962C8B-B14F-4D97-AF65-F5344CB8AC3E}">
        <p14:creationId xmlns:p14="http://schemas.microsoft.com/office/powerpoint/2010/main" val="3925958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0B8E3F-1799-4CDB-A91A-7E323609C08E}" type="slidenum">
              <a:rPr lang="en-US" altLang="en-US"/>
              <a:pPr>
                <a:defRPr/>
              </a:pPr>
              <a:t>‹#›</a:t>
            </a:fld>
            <a:endParaRPr lang="en-US" altLang="en-US"/>
          </a:p>
        </p:txBody>
      </p:sp>
    </p:spTree>
    <p:extLst>
      <p:ext uri="{BB962C8B-B14F-4D97-AF65-F5344CB8AC3E}">
        <p14:creationId xmlns:p14="http://schemas.microsoft.com/office/powerpoint/2010/main" val="18330534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59F6C4-77E6-4A94-A191-3038A8D55BBA}" type="slidenum">
              <a:rPr lang="en-US" altLang="en-US"/>
              <a:pPr>
                <a:defRPr/>
              </a:pPr>
              <a:t>‹#›</a:t>
            </a:fld>
            <a:endParaRPr lang="en-US" altLang="en-US"/>
          </a:p>
        </p:txBody>
      </p:sp>
    </p:spTree>
    <p:extLst>
      <p:ext uri="{BB962C8B-B14F-4D97-AF65-F5344CB8AC3E}">
        <p14:creationId xmlns:p14="http://schemas.microsoft.com/office/powerpoint/2010/main" val="2424653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3C3CD9-31EF-4EEF-8586-C2E7CDCD7896}" type="slidenum">
              <a:rPr lang="en-US" altLang="en-US"/>
              <a:pPr>
                <a:defRPr/>
              </a:pPr>
              <a:t>‹#›</a:t>
            </a:fld>
            <a:endParaRPr lang="en-US" altLang="en-US"/>
          </a:p>
        </p:txBody>
      </p:sp>
    </p:spTree>
    <p:extLst>
      <p:ext uri="{BB962C8B-B14F-4D97-AF65-F5344CB8AC3E}">
        <p14:creationId xmlns:p14="http://schemas.microsoft.com/office/powerpoint/2010/main" val="31773068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4DB02D-2AE4-4EA1-A468-E7BB5E460597}" type="slidenum">
              <a:rPr lang="en-US" altLang="en-US"/>
              <a:pPr>
                <a:defRPr/>
              </a:pPr>
              <a:t>‹#›</a:t>
            </a:fld>
            <a:endParaRPr lang="en-US" altLang="en-US"/>
          </a:p>
        </p:txBody>
      </p:sp>
    </p:spTree>
    <p:extLst>
      <p:ext uri="{BB962C8B-B14F-4D97-AF65-F5344CB8AC3E}">
        <p14:creationId xmlns:p14="http://schemas.microsoft.com/office/powerpoint/2010/main" val="514054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accent2">
                    <a:lumMod val="50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Slide Number Placeholder 27"/>
          <p:cNvSpPr>
            <a:spLocks noGrp="1"/>
          </p:cNvSpPr>
          <p:nvPr>
            <p:ph type="sldNum" sz="quarter" idx="12"/>
          </p:nvPr>
        </p:nvSpPr>
        <p:spPr/>
        <p:txBody>
          <a:bodyPr/>
          <a:lstStyle/>
          <a:p>
            <a:fld id="{9FCDA474-1B65-BB4E-9F40-5D436F83012F}" type="slidenum">
              <a:rPr lang="en-US" smtClean="0">
                <a:solidFill>
                  <a:prstClr val="black">
                    <a:tint val="75000"/>
                  </a:prstClr>
                </a:solidFill>
              </a:rPr>
              <a:pPr/>
              <a:t>‹#›</a:t>
            </a:fld>
            <a:endParaRPr lang="en-US">
              <a:solidFill>
                <a:prstClr val="black">
                  <a:tint val="75000"/>
                </a:prstClr>
              </a:solidFill>
            </a:endParaRPr>
          </a:p>
        </p:txBody>
      </p:sp>
      <p:sp>
        <p:nvSpPr>
          <p:cNvPr id="5" name="Title 4"/>
          <p:cNvSpPr>
            <a:spLocks noGrp="1"/>
          </p:cNvSpPr>
          <p:nvPr>
            <p:ph type="title"/>
          </p:nvPr>
        </p:nvSpPr>
        <p:spPr/>
        <p:txBody>
          <a:bodyPr/>
          <a:lstStyle/>
          <a:p>
            <a:r>
              <a:rPr lang="en-US"/>
              <a:t>Click to edit Master title style</a:t>
            </a:r>
          </a:p>
        </p:txBody>
      </p:sp>
      <p:sp>
        <p:nvSpPr>
          <p:cNvPr id="8" name="Text Placeholder 8"/>
          <p:cNvSpPr>
            <a:spLocks noGrp="1"/>
          </p:cNvSpPr>
          <p:nvPr>
            <p:ph type="body" sz="quarter" idx="13" hasCustomPrompt="1"/>
          </p:nvPr>
        </p:nvSpPr>
        <p:spPr>
          <a:xfrm>
            <a:off x="1447800" y="6172200"/>
            <a:ext cx="10744200" cy="685800"/>
          </a:xfrm>
        </p:spPr>
        <p:txBody>
          <a:bodyPr anchor="b">
            <a:noAutofit/>
          </a:bodyPr>
          <a:lstStyle>
            <a:lvl1pPr marL="0" indent="0" algn="r">
              <a:buNone/>
              <a:defRPr sz="750">
                <a:solidFill>
                  <a:schemeClr val="tx1">
                    <a:lumMod val="50000"/>
                    <a:lumOff val="50000"/>
                  </a:schemeClr>
                </a:solidFill>
              </a:defRPr>
            </a:lvl1pPr>
            <a:lvl2pPr marL="342995" indent="0" algn="r">
              <a:buNone/>
              <a:defRPr sz="750">
                <a:solidFill>
                  <a:schemeClr val="tx1">
                    <a:lumMod val="50000"/>
                    <a:lumOff val="50000"/>
                  </a:schemeClr>
                </a:solidFill>
              </a:defRPr>
            </a:lvl2pPr>
            <a:lvl3pPr marL="685989" indent="0" algn="r">
              <a:buNone/>
              <a:defRPr sz="750">
                <a:solidFill>
                  <a:schemeClr val="tx1">
                    <a:lumMod val="50000"/>
                    <a:lumOff val="50000"/>
                  </a:schemeClr>
                </a:solidFill>
              </a:defRPr>
            </a:lvl3pPr>
            <a:lvl4pPr marL="1028982" indent="0" algn="r">
              <a:buNone/>
              <a:defRPr sz="750">
                <a:solidFill>
                  <a:schemeClr val="tx1">
                    <a:lumMod val="50000"/>
                    <a:lumOff val="50000"/>
                  </a:schemeClr>
                </a:solidFill>
              </a:defRPr>
            </a:lvl4pPr>
            <a:lvl5pPr marL="1371977" indent="0" algn="r">
              <a:buNone/>
              <a:defRPr sz="750">
                <a:solidFill>
                  <a:schemeClr val="tx1">
                    <a:lumMod val="50000"/>
                    <a:lumOff val="50000"/>
                  </a:schemeClr>
                </a:solidFill>
              </a:defRPr>
            </a:lvl5pPr>
          </a:lstStyle>
          <a:p>
            <a:pPr lvl="0"/>
            <a:r>
              <a:rPr lang="en-US" dirty="0"/>
              <a:t>Click to edit - References</a:t>
            </a:r>
          </a:p>
        </p:txBody>
      </p:sp>
    </p:spTree>
    <p:extLst>
      <p:ext uri="{BB962C8B-B14F-4D97-AF65-F5344CB8AC3E}">
        <p14:creationId xmlns:p14="http://schemas.microsoft.com/office/powerpoint/2010/main" val="147750390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D6415A-8B10-40D7-9672-9F51D3F9544B}" type="datetimeFigureOut">
              <a:rPr lang="en-US" smtClean="0">
                <a:solidFill>
                  <a:prstClr val="black">
                    <a:tint val="75000"/>
                  </a:prstClr>
                </a:solidFill>
              </a:rPr>
              <a:pPr/>
              <a:t>6/20/2024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8B27ED-2C20-4074-A417-26A525C657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29727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D6415A-8B10-40D7-9672-9F51D3F9544B}" type="datetimeFigureOut">
              <a:rPr lang="en-US" smtClean="0">
                <a:solidFill>
                  <a:prstClr val="black">
                    <a:tint val="75000"/>
                  </a:prstClr>
                </a:solidFill>
              </a:rPr>
              <a:pPr/>
              <a:t>6/20/2024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8B27ED-2C20-4074-A417-26A525C657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3800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D6415A-8B10-40D7-9672-9F51D3F9544B}" type="datetimeFigureOut">
              <a:rPr lang="en-US" smtClean="0">
                <a:solidFill>
                  <a:prstClr val="black">
                    <a:tint val="75000"/>
                  </a:prstClr>
                </a:solidFill>
              </a:rPr>
              <a:pPr/>
              <a:t>6/20/2024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8B27ED-2C20-4074-A417-26A525C657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7453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2B732D-C30F-AEDF-30C2-1BD0B3FCBAE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9DE204E-44EA-8E2F-FC0B-112E3260BBB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BF05A5F-56E6-10C4-214E-D7EF1CD485A8}"/>
              </a:ext>
            </a:extLst>
          </p:cNvPr>
          <p:cNvSpPr>
            <a:spLocks noGrp="1"/>
          </p:cNvSpPr>
          <p:nvPr>
            <p:ph type="dt" sz="half" idx="10"/>
          </p:nvPr>
        </p:nvSpPr>
        <p:spPr/>
        <p:txBody>
          <a:bodyPr/>
          <a:lstStyle/>
          <a:p>
            <a:fld id="{76562295-AB43-244B-8583-ACB011033E77}" type="datetimeFigureOut">
              <a:rPr lang="pt-BR" smtClean="0"/>
              <a:t>20/06/2024</a:t>
            </a:fld>
            <a:endParaRPr lang="pt-BR"/>
          </a:p>
        </p:txBody>
      </p:sp>
      <p:sp>
        <p:nvSpPr>
          <p:cNvPr id="5" name="Espaço Reservado para Rodapé 4">
            <a:extLst>
              <a:ext uri="{FF2B5EF4-FFF2-40B4-BE49-F238E27FC236}">
                <a16:creationId xmlns:a16="http://schemas.microsoft.com/office/drawing/2014/main" id="{DCEB7D7C-836D-3DF3-9D93-4B85A3D5D46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4191B94-A8E5-5D44-CAF4-6711C79049D3}"/>
              </a:ext>
            </a:extLst>
          </p:cNvPr>
          <p:cNvSpPr>
            <a:spLocks noGrp="1"/>
          </p:cNvSpPr>
          <p:nvPr>
            <p:ph type="sldNum" sz="quarter" idx="12"/>
          </p:nvPr>
        </p:nvSpPr>
        <p:spPr/>
        <p:txBody>
          <a:bodyPr/>
          <a:lstStyle/>
          <a:p>
            <a:fld id="{C3602348-3988-2546-8369-C4D290FC94BE}" type="slidenum">
              <a:rPr lang="pt-BR" smtClean="0"/>
              <a:t>‹#›</a:t>
            </a:fld>
            <a:endParaRPr lang="pt-BR"/>
          </a:p>
        </p:txBody>
      </p:sp>
    </p:spTree>
    <p:extLst>
      <p:ext uri="{BB962C8B-B14F-4D97-AF65-F5344CB8AC3E}">
        <p14:creationId xmlns:p14="http://schemas.microsoft.com/office/powerpoint/2010/main" val="34286414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D6415A-8B10-40D7-9672-9F51D3F9544B}" type="datetimeFigureOut">
              <a:rPr lang="en-US" smtClean="0">
                <a:solidFill>
                  <a:prstClr val="black">
                    <a:tint val="75000"/>
                  </a:prstClr>
                </a:solidFill>
              </a:rPr>
              <a:pPr/>
              <a:t>6/20/2024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8B27ED-2C20-4074-A417-26A525C657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5939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D6415A-8B10-40D7-9672-9F51D3F9544B}" type="datetimeFigureOut">
              <a:rPr lang="en-US" smtClean="0">
                <a:solidFill>
                  <a:prstClr val="black">
                    <a:tint val="75000"/>
                  </a:prstClr>
                </a:solidFill>
              </a:rPr>
              <a:pPr/>
              <a:t>6/20/2024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8B27ED-2C20-4074-A417-26A525C657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731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D6415A-8B10-40D7-9672-9F51D3F9544B}" type="datetimeFigureOut">
              <a:rPr lang="en-US" smtClean="0">
                <a:solidFill>
                  <a:prstClr val="black">
                    <a:tint val="75000"/>
                  </a:prstClr>
                </a:solidFill>
              </a:rPr>
              <a:pPr/>
              <a:t>6/20/2024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8B27ED-2C20-4074-A417-26A525C657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29441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D6415A-8B10-40D7-9672-9F51D3F9544B}" type="datetimeFigureOut">
              <a:rPr lang="en-US" smtClean="0">
                <a:solidFill>
                  <a:prstClr val="black">
                    <a:tint val="75000"/>
                  </a:prstClr>
                </a:solidFill>
              </a:rPr>
              <a:pPr/>
              <a:t>6/20/2024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8B27ED-2C20-4074-A417-26A525C657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2402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D6415A-8B10-40D7-9672-9F51D3F9544B}" type="datetimeFigureOut">
              <a:rPr lang="en-US" smtClean="0">
                <a:solidFill>
                  <a:prstClr val="black">
                    <a:tint val="75000"/>
                  </a:prstClr>
                </a:solidFill>
              </a:rPr>
              <a:pPr/>
              <a:t>6/20/2024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8B27ED-2C20-4074-A417-26A525C657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4196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D6415A-8B10-40D7-9672-9F51D3F9544B}" type="datetimeFigureOut">
              <a:rPr lang="en-US" smtClean="0">
                <a:solidFill>
                  <a:prstClr val="black">
                    <a:tint val="75000"/>
                  </a:prstClr>
                </a:solidFill>
              </a:rPr>
              <a:pPr/>
              <a:t>6/20/2024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8B27ED-2C20-4074-A417-26A525C657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4684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D6415A-8B10-40D7-9672-9F51D3F9544B}" type="datetimeFigureOut">
              <a:rPr lang="en-US" smtClean="0">
                <a:solidFill>
                  <a:prstClr val="black">
                    <a:tint val="75000"/>
                  </a:prstClr>
                </a:solidFill>
              </a:rPr>
              <a:pPr/>
              <a:t>6/20/2024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8B27ED-2C20-4074-A417-26A525C657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477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D6415A-8B10-40D7-9672-9F51D3F9544B}" type="datetimeFigureOut">
              <a:rPr lang="en-US" smtClean="0">
                <a:solidFill>
                  <a:prstClr val="black">
                    <a:tint val="75000"/>
                  </a:prstClr>
                </a:solidFill>
              </a:rPr>
              <a:pPr/>
              <a:t>6/20/2024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8B27ED-2C20-4074-A417-26A525C657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6116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15DC16F0-3C10-43DB-A08F-F798A2D9EC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228539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39551DA0-2286-4473-950D-D7A51B65A3F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461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7071C7-A930-3108-0538-215F49935A64}"/>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8FCB4CD3-3C69-26B5-9606-AB1D3B0E1C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4CCE23A8-DC8B-B53E-9A72-097D470CD355}"/>
              </a:ext>
            </a:extLst>
          </p:cNvPr>
          <p:cNvSpPr>
            <a:spLocks noGrp="1"/>
          </p:cNvSpPr>
          <p:nvPr>
            <p:ph type="dt" sz="half" idx="10"/>
          </p:nvPr>
        </p:nvSpPr>
        <p:spPr/>
        <p:txBody>
          <a:bodyPr/>
          <a:lstStyle/>
          <a:p>
            <a:fld id="{76562295-AB43-244B-8583-ACB011033E77}" type="datetimeFigureOut">
              <a:rPr lang="pt-BR" smtClean="0"/>
              <a:t>20/06/2024</a:t>
            </a:fld>
            <a:endParaRPr lang="pt-BR"/>
          </a:p>
        </p:txBody>
      </p:sp>
      <p:sp>
        <p:nvSpPr>
          <p:cNvPr id="5" name="Espaço Reservado para Rodapé 4">
            <a:extLst>
              <a:ext uri="{FF2B5EF4-FFF2-40B4-BE49-F238E27FC236}">
                <a16:creationId xmlns:a16="http://schemas.microsoft.com/office/drawing/2014/main" id="{D773E606-EA44-0EBD-1A5B-8D3C49B490E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0BB2FD1-DEC0-00AA-6F34-3F4882F19B64}"/>
              </a:ext>
            </a:extLst>
          </p:cNvPr>
          <p:cNvSpPr>
            <a:spLocks noGrp="1"/>
          </p:cNvSpPr>
          <p:nvPr>
            <p:ph type="sldNum" sz="quarter" idx="12"/>
          </p:nvPr>
        </p:nvSpPr>
        <p:spPr/>
        <p:txBody>
          <a:bodyPr/>
          <a:lstStyle/>
          <a:p>
            <a:fld id="{C3602348-3988-2546-8369-C4D290FC94BE}" type="slidenum">
              <a:rPr lang="pt-BR" smtClean="0"/>
              <a:t>‹#›</a:t>
            </a:fld>
            <a:endParaRPr lang="pt-BR"/>
          </a:p>
        </p:txBody>
      </p:sp>
    </p:spTree>
    <p:extLst>
      <p:ext uri="{BB962C8B-B14F-4D97-AF65-F5344CB8AC3E}">
        <p14:creationId xmlns:p14="http://schemas.microsoft.com/office/powerpoint/2010/main" val="2636214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A514702A-B448-465B-9EDF-822E861998C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87010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solidFill>
                <a:prstClr val="black">
                  <a:tint val="75000"/>
                </a:prstClr>
              </a:solidFill>
            </a:endParaRPr>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91C0465E-895A-4DF9-9E05-5D0A447E94E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3829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accent2">
                    <a:lumMod val="50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Slide Number Placeholder 27"/>
          <p:cNvSpPr>
            <a:spLocks noGrp="1"/>
          </p:cNvSpPr>
          <p:nvPr>
            <p:ph type="sldNum" sz="quarter" idx="12"/>
          </p:nvPr>
        </p:nvSpPr>
        <p:spPr/>
        <p:txBody>
          <a:bodyPr/>
          <a:lstStyle/>
          <a:p>
            <a:fld id="{273569CE-C097-4846-8339-744D501B615A}" type="slidenum">
              <a:rPr lang="en-US" smtClean="0"/>
              <a:t>‹#›</a:t>
            </a:fld>
            <a:endParaRPr lang="en-US"/>
          </a:p>
        </p:txBody>
      </p:sp>
      <p:sp>
        <p:nvSpPr>
          <p:cNvPr id="5" name="Title 4"/>
          <p:cNvSpPr>
            <a:spLocks noGrp="1"/>
          </p:cNvSpPr>
          <p:nvPr>
            <p:ph type="title"/>
          </p:nvPr>
        </p:nvSpPr>
        <p:spPr/>
        <p:txBody>
          <a:bodyPr/>
          <a:lstStyle/>
          <a:p>
            <a:r>
              <a:rPr lang="en-US"/>
              <a:t>Click to edit Master title style</a:t>
            </a:r>
          </a:p>
        </p:txBody>
      </p:sp>
      <p:sp>
        <p:nvSpPr>
          <p:cNvPr id="8" name="Text Placeholder 8"/>
          <p:cNvSpPr>
            <a:spLocks noGrp="1"/>
          </p:cNvSpPr>
          <p:nvPr>
            <p:ph type="body" sz="quarter" idx="13" hasCustomPrompt="1"/>
          </p:nvPr>
        </p:nvSpPr>
        <p:spPr>
          <a:xfrm>
            <a:off x="1447800" y="6172200"/>
            <a:ext cx="10744200" cy="685800"/>
          </a:xfrm>
        </p:spPr>
        <p:txBody>
          <a:bodyPr anchor="b">
            <a:noAutofit/>
          </a:bodyPr>
          <a:lstStyle>
            <a:lvl1pPr marL="0" indent="0" algn="r">
              <a:buNone/>
              <a:defRPr sz="750">
                <a:solidFill>
                  <a:schemeClr val="tx1">
                    <a:lumMod val="50000"/>
                    <a:lumOff val="50000"/>
                  </a:schemeClr>
                </a:solidFill>
              </a:defRPr>
            </a:lvl1pPr>
            <a:lvl2pPr marL="342995" indent="0" algn="r">
              <a:buNone/>
              <a:defRPr sz="750">
                <a:solidFill>
                  <a:schemeClr val="tx1">
                    <a:lumMod val="50000"/>
                    <a:lumOff val="50000"/>
                  </a:schemeClr>
                </a:solidFill>
              </a:defRPr>
            </a:lvl2pPr>
            <a:lvl3pPr marL="685989" indent="0" algn="r">
              <a:buNone/>
              <a:defRPr sz="750">
                <a:solidFill>
                  <a:schemeClr val="tx1">
                    <a:lumMod val="50000"/>
                    <a:lumOff val="50000"/>
                  </a:schemeClr>
                </a:solidFill>
              </a:defRPr>
            </a:lvl3pPr>
            <a:lvl4pPr marL="1028982" indent="0" algn="r">
              <a:buNone/>
              <a:defRPr sz="750">
                <a:solidFill>
                  <a:schemeClr val="tx1">
                    <a:lumMod val="50000"/>
                    <a:lumOff val="50000"/>
                  </a:schemeClr>
                </a:solidFill>
              </a:defRPr>
            </a:lvl4pPr>
            <a:lvl5pPr marL="1371977" indent="0" algn="r">
              <a:buNone/>
              <a:defRPr sz="750">
                <a:solidFill>
                  <a:schemeClr val="tx1">
                    <a:lumMod val="50000"/>
                    <a:lumOff val="50000"/>
                  </a:schemeClr>
                </a:solidFill>
              </a:defRPr>
            </a:lvl5pPr>
          </a:lstStyle>
          <a:p>
            <a:pPr lvl="0"/>
            <a:r>
              <a:rPr lang="en-US" dirty="0"/>
              <a:t>Click to edit - References</a:t>
            </a:r>
          </a:p>
        </p:txBody>
      </p:sp>
    </p:spTree>
    <p:extLst>
      <p:ext uri="{BB962C8B-B14F-4D97-AF65-F5344CB8AC3E}">
        <p14:creationId xmlns:p14="http://schemas.microsoft.com/office/powerpoint/2010/main" val="336795209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25963"/>
          </a:xfrm>
        </p:spPr>
        <p:txBody>
          <a:bodyPr rtlCol="0">
            <a:normAutofit/>
          </a:bodyPr>
          <a:lstStyle/>
          <a:p>
            <a:pPr lvl="0"/>
            <a:r>
              <a:rPr lang="en-US" noProof="0"/>
              <a:t>Click icon to add clip art</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solidFill>
                  <a:schemeClr val="tx1">
                    <a:tint val="75000"/>
                  </a:schemeClr>
                </a:solidFill>
              </a:defRPr>
            </a:lvl1pPr>
          </a:lstStyle>
          <a:p>
            <a:pPr defTabSz="457200">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solidFill>
                  <a:schemeClr val="tx1">
                    <a:tint val="75000"/>
                  </a:schemeClr>
                </a:solidFill>
              </a:defRPr>
            </a:lvl1pPr>
          </a:lstStyle>
          <a:p>
            <a:pPr defTabSz="4572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solidFill>
                  <a:schemeClr val="tx1">
                    <a:tint val="75000"/>
                  </a:schemeClr>
                </a:solidFill>
              </a:defRPr>
            </a:lvl1pPr>
          </a:lstStyle>
          <a:p>
            <a:pPr defTabSz="457200">
              <a:defRPr/>
            </a:pPr>
            <a:fld id="{2BE40F21-A2A7-4D27-81EC-CE9CD89E47C8}"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10274676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текст и заголовок 28">
  <p:cSld name="текст и заголовок 28">
    <p:spTree>
      <p:nvGrpSpPr>
        <p:cNvPr id="1" name="Shape 25"/>
        <p:cNvGrpSpPr/>
        <p:nvPr/>
      </p:nvGrpSpPr>
      <p:grpSpPr>
        <a:xfrm>
          <a:off x="0" y="0"/>
          <a:ext cx="0" cy="0"/>
          <a:chOff x="0" y="0"/>
          <a:chExt cx="0" cy="0"/>
        </a:xfrm>
      </p:grpSpPr>
      <p:sp>
        <p:nvSpPr>
          <p:cNvPr id="28" name="Google Shape;28;p4"/>
          <p:cNvSpPr txBox="1">
            <a:spLocks noGrp="1"/>
          </p:cNvSpPr>
          <p:nvPr>
            <p:ph type="subTitle" idx="1"/>
          </p:nvPr>
        </p:nvSpPr>
        <p:spPr>
          <a:xfrm>
            <a:off x="600133" y="242300"/>
            <a:ext cx="8246400" cy="69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Font typeface="Open Sans"/>
              <a:buNone/>
              <a:defRPr sz="2800">
                <a:solidFill>
                  <a:srgbClr val="000000"/>
                </a:solidFill>
                <a:latin typeface="Open Sans"/>
                <a:ea typeface="Open Sans"/>
                <a:cs typeface="Open Sans"/>
                <a:sym typeface="Open Sans"/>
              </a:defRPr>
            </a:lvl1pPr>
            <a:lvl2pPr lvl="1" rtl="0">
              <a:spcBef>
                <a:spcPts val="0"/>
              </a:spcBef>
              <a:spcAft>
                <a:spcPts val="0"/>
              </a:spcAft>
              <a:buClr>
                <a:srgbClr val="000000"/>
              </a:buClr>
              <a:buSzPts val="2800"/>
              <a:buFont typeface="Open Sans"/>
              <a:buNone/>
              <a:defRPr sz="2800">
                <a:solidFill>
                  <a:srgbClr val="000000"/>
                </a:solidFill>
                <a:latin typeface="Open Sans"/>
                <a:ea typeface="Open Sans"/>
                <a:cs typeface="Open Sans"/>
                <a:sym typeface="Open Sans"/>
              </a:defRPr>
            </a:lvl2pPr>
            <a:lvl3pPr lvl="2" rtl="0">
              <a:spcBef>
                <a:spcPts val="0"/>
              </a:spcBef>
              <a:spcAft>
                <a:spcPts val="0"/>
              </a:spcAft>
              <a:buClr>
                <a:srgbClr val="000000"/>
              </a:buClr>
              <a:buSzPts val="2800"/>
              <a:buFont typeface="Open Sans"/>
              <a:buNone/>
              <a:defRPr sz="2800">
                <a:solidFill>
                  <a:srgbClr val="000000"/>
                </a:solidFill>
                <a:latin typeface="Open Sans"/>
                <a:ea typeface="Open Sans"/>
                <a:cs typeface="Open Sans"/>
                <a:sym typeface="Open Sans"/>
              </a:defRPr>
            </a:lvl3pPr>
            <a:lvl4pPr lvl="3" rtl="0">
              <a:spcBef>
                <a:spcPts val="0"/>
              </a:spcBef>
              <a:spcAft>
                <a:spcPts val="0"/>
              </a:spcAft>
              <a:buClr>
                <a:srgbClr val="000000"/>
              </a:buClr>
              <a:buSzPts val="2800"/>
              <a:buFont typeface="Open Sans"/>
              <a:buNone/>
              <a:defRPr sz="2800">
                <a:solidFill>
                  <a:srgbClr val="000000"/>
                </a:solidFill>
                <a:latin typeface="Open Sans"/>
                <a:ea typeface="Open Sans"/>
                <a:cs typeface="Open Sans"/>
                <a:sym typeface="Open Sans"/>
              </a:defRPr>
            </a:lvl4pPr>
            <a:lvl5pPr lvl="4" rtl="0">
              <a:spcBef>
                <a:spcPts val="0"/>
              </a:spcBef>
              <a:spcAft>
                <a:spcPts val="0"/>
              </a:spcAft>
              <a:buClr>
                <a:srgbClr val="000000"/>
              </a:buClr>
              <a:buSzPts val="2800"/>
              <a:buFont typeface="Open Sans"/>
              <a:buNone/>
              <a:defRPr sz="2800">
                <a:solidFill>
                  <a:srgbClr val="000000"/>
                </a:solidFill>
                <a:latin typeface="Open Sans"/>
                <a:ea typeface="Open Sans"/>
                <a:cs typeface="Open Sans"/>
                <a:sym typeface="Open Sans"/>
              </a:defRPr>
            </a:lvl5pPr>
            <a:lvl6pPr lvl="5" rtl="0">
              <a:spcBef>
                <a:spcPts val="0"/>
              </a:spcBef>
              <a:spcAft>
                <a:spcPts val="0"/>
              </a:spcAft>
              <a:buClr>
                <a:srgbClr val="000000"/>
              </a:buClr>
              <a:buSzPts val="2800"/>
              <a:buFont typeface="Open Sans"/>
              <a:buNone/>
              <a:defRPr sz="2800">
                <a:solidFill>
                  <a:srgbClr val="000000"/>
                </a:solidFill>
                <a:latin typeface="Open Sans"/>
                <a:ea typeface="Open Sans"/>
                <a:cs typeface="Open Sans"/>
                <a:sym typeface="Open Sans"/>
              </a:defRPr>
            </a:lvl6pPr>
            <a:lvl7pPr lvl="6" rtl="0">
              <a:spcBef>
                <a:spcPts val="0"/>
              </a:spcBef>
              <a:spcAft>
                <a:spcPts val="0"/>
              </a:spcAft>
              <a:buClr>
                <a:srgbClr val="000000"/>
              </a:buClr>
              <a:buSzPts val="2800"/>
              <a:buFont typeface="Open Sans"/>
              <a:buNone/>
              <a:defRPr sz="2800">
                <a:solidFill>
                  <a:srgbClr val="000000"/>
                </a:solidFill>
                <a:latin typeface="Open Sans"/>
                <a:ea typeface="Open Sans"/>
                <a:cs typeface="Open Sans"/>
                <a:sym typeface="Open Sans"/>
              </a:defRPr>
            </a:lvl7pPr>
            <a:lvl8pPr lvl="7" rtl="0">
              <a:spcBef>
                <a:spcPts val="0"/>
              </a:spcBef>
              <a:spcAft>
                <a:spcPts val="0"/>
              </a:spcAft>
              <a:buClr>
                <a:srgbClr val="000000"/>
              </a:buClr>
              <a:buSzPts val="2800"/>
              <a:buFont typeface="Open Sans"/>
              <a:buNone/>
              <a:defRPr sz="2800">
                <a:solidFill>
                  <a:srgbClr val="000000"/>
                </a:solidFill>
                <a:latin typeface="Open Sans"/>
                <a:ea typeface="Open Sans"/>
                <a:cs typeface="Open Sans"/>
                <a:sym typeface="Open Sans"/>
              </a:defRPr>
            </a:lvl8pPr>
            <a:lvl9pPr lvl="8" rtl="0">
              <a:spcBef>
                <a:spcPts val="0"/>
              </a:spcBef>
              <a:spcAft>
                <a:spcPts val="0"/>
              </a:spcAft>
              <a:buClr>
                <a:srgbClr val="000000"/>
              </a:buClr>
              <a:buSzPts val="2800"/>
              <a:buFont typeface="Open Sans"/>
              <a:buNone/>
              <a:defRPr sz="2800">
                <a:solidFill>
                  <a:srgbClr val="000000"/>
                </a:solidFill>
                <a:latin typeface="Open Sans"/>
                <a:ea typeface="Open Sans"/>
                <a:cs typeface="Open Sans"/>
                <a:sym typeface="Open Sans"/>
              </a:defRPr>
            </a:lvl9pPr>
          </a:lstStyle>
          <a:p>
            <a:endParaRPr/>
          </a:p>
        </p:txBody>
      </p:sp>
      <p:sp>
        <p:nvSpPr>
          <p:cNvPr id="29" name="Google Shape;29;p4"/>
          <p:cNvSpPr txBox="1">
            <a:spLocks noGrp="1"/>
          </p:cNvSpPr>
          <p:nvPr>
            <p:ph type="body" idx="2"/>
          </p:nvPr>
        </p:nvSpPr>
        <p:spPr>
          <a:xfrm>
            <a:off x="624600" y="1236467"/>
            <a:ext cx="11015600" cy="5328400"/>
          </a:xfrm>
          <a:prstGeom prst="rect">
            <a:avLst/>
          </a:prstGeom>
        </p:spPr>
        <p:txBody>
          <a:bodyPr spcFirstLastPara="1" wrap="square" lIns="91425" tIns="91425" rIns="91425" bIns="91425" anchor="t" anchorCtr="0">
            <a:noAutofit/>
          </a:bodyPr>
          <a:lstStyle>
            <a:lvl1pPr marL="457200" lvl="0" indent="-355600" algn="just">
              <a:spcBef>
                <a:spcPts val="0"/>
              </a:spcBef>
              <a:spcAft>
                <a:spcPts val="0"/>
              </a:spcAft>
              <a:buClr>
                <a:srgbClr val="83DEEB"/>
              </a:buClr>
              <a:buSzPts val="2000"/>
              <a:buFont typeface="Open Sans"/>
              <a:buChar char="●"/>
              <a:defRPr sz="2000">
                <a:solidFill>
                  <a:srgbClr val="000000"/>
                </a:solidFill>
                <a:latin typeface="Open Sans"/>
                <a:ea typeface="Open Sans"/>
                <a:cs typeface="Open Sans"/>
                <a:sym typeface="Open Sans"/>
              </a:defRPr>
            </a:lvl1pPr>
            <a:lvl2pPr marL="914400" lvl="1" indent="-355600" algn="just">
              <a:spcBef>
                <a:spcPts val="0"/>
              </a:spcBef>
              <a:spcAft>
                <a:spcPts val="0"/>
              </a:spcAft>
              <a:buClr>
                <a:srgbClr val="000000"/>
              </a:buClr>
              <a:buSzPts val="2000"/>
              <a:buFont typeface="Open Sans"/>
              <a:buChar char="○"/>
              <a:defRPr sz="2000">
                <a:solidFill>
                  <a:srgbClr val="000000"/>
                </a:solidFill>
                <a:latin typeface="Open Sans"/>
                <a:ea typeface="Open Sans"/>
                <a:cs typeface="Open Sans"/>
                <a:sym typeface="Open Sans"/>
              </a:defRPr>
            </a:lvl2pPr>
            <a:lvl3pPr marL="1371600" lvl="2" indent="-355600" algn="just">
              <a:spcBef>
                <a:spcPts val="0"/>
              </a:spcBef>
              <a:spcAft>
                <a:spcPts val="0"/>
              </a:spcAft>
              <a:buClr>
                <a:srgbClr val="000000"/>
              </a:buClr>
              <a:buSzPts val="2000"/>
              <a:buFont typeface="Open Sans"/>
              <a:buChar char="■"/>
              <a:defRPr sz="2000">
                <a:solidFill>
                  <a:srgbClr val="000000"/>
                </a:solidFill>
                <a:latin typeface="Open Sans"/>
                <a:ea typeface="Open Sans"/>
                <a:cs typeface="Open Sans"/>
                <a:sym typeface="Open Sans"/>
              </a:defRPr>
            </a:lvl3pPr>
            <a:lvl4pPr marL="1828800" lvl="3" indent="-355600" algn="just">
              <a:spcBef>
                <a:spcPts val="0"/>
              </a:spcBef>
              <a:spcAft>
                <a:spcPts val="0"/>
              </a:spcAft>
              <a:buClr>
                <a:srgbClr val="000000"/>
              </a:buClr>
              <a:buSzPts val="2000"/>
              <a:buFont typeface="Open Sans"/>
              <a:buChar char="●"/>
              <a:defRPr sz="2000">
                <a:solidFill>
                  <a:srgbClr val="000000"/>
                </a:solidFill>
                <a:latin typeface="Open Sans"/>
                <a:ea typeface="Open Sans"/>
                <a:cs typeface="Open Sans"/>
                <a:sym typeface="Open Sans"/>
              </a:defRPr>
            </a:lvl4pPr>
            <a:lvl5pPr marL="2286000" lvl="4" indent="-355600" algn="just">
              <a:spcBef>
                <a:spcPts val="0"/>
              </a:spcBef>
              <a:spcAft>
                <a:spcPts val="0"/>
              </a:spcAft>
              <a:buClr>
                <a:srgbClr val="000000"/>
              </a:buClr>
              <a:buSzPts val="2000"/>
              <a:buFont typeface="Open Sans"/>
              <a:buChar char="○"/>
              <a:defRPr sz="2000">
                <a:solidFill>
                  <a:srgbClr val="000000"/>
                </a:solidFill>
                <a:latin typeface="Open Sans"/>
                <a:ea typeface="Open Sans"/>
                <a:cs typeface="Open Sans"/>
                <a:sym typeface="Open Sans"/>
              </a:defRPr>
            </a:lvl5pPr>
            <a:lvl6pPr marL="2743200" lvl="5" indent="-355600" algn="just">
              <a:spcBef>
                <a:spcPts val="0"/>
              </a:spcBef>
              <a:spcAft>
                <a:spcPts val="0"/>
              </a:spcAft>
              <a:buClr>
                <a:srgbClr val="000000"/>
              </a:buClr>
              <a:buSzPts val="2000"/>
              <a:buFont typeface="Open Sans"/>
              <a:buChar char="■"/>
              <a:defRPr sz="2000">
                <a:solidFill>
                  <a:srgbClr val="000000"/>
                </a:solidFill>
                <a:latin typeface="Open Sans"/>
                <a:ea typeface="Open Sans"/>
                <a:cs typeface="Open Sans"/>
                <a:sym typeface="Open Sans"/>
              </a:defRPr>
            </a:lvl6pPr>
            <a:lvl7pPr marL="3200400" lvl="6" indent="-355600" algn="just">
              <a:spcBef>
                <a:spcPts val="0"/>
              </a:spcBef>
              <a:spcAft>
                <a:spcPts val="0"/>
              </a:spcAft>
              <a:buClr>
                <a:srgbClr val="000000"/>
              </a:buClr>
              <a:buSzPts val="2000"/>
              <a:buFont typeface="Open Sans"/>
              <a:buChar char="●"/>
              <a:defRPr sz="2000">
                <a:solidFill>
                  <a:srgbClr val="000000"/>
                </a:solidFill>
                <a:latin typeface="Open Sans"/>
                <a:ea typeface="Open Sans"/>
                <a:cs typeface="Open Sans"/>
                <a:sym typeface="Open Sans"/>
              </a:defRPr>
            </a:lvl7pPr>
            <a:lvl8pPr marL="3657600" lvl="7" indent="-355600" algn="just">
              <a:spcBef>
                <a:spcPts val="0"/>
              </a:spcBef>
              <a:spcAft>
                <a:spcPts val="0"/>
              </a:spcAft>
              <a:buClr>
                <a:srgbClr val="000000"/>
              </a:buClr>
              <a:buSzPts val="2000"/>
              <a:buFont typeface="Open Sans"/>
              <a:buChar char="○"/>
              <a:defRPr sz="2000">
                <a:solidFill>
                  <a:srgbClr val="000000"/>
                </a:solidFill>
                <a:latin typeface="Open Sans"/>
                <a:ea typeface="Open Sans"/>
                <a:cs typeface="Open Sans"/>
                <a:sym typeface="Open Sans"/>
              </a:defRPr>
            </a:lvl8pPr>
            <a:lvl9pPr marL="4114800" lvl="8" indent="-355600" algn="just">
              <a:spcBef>
                <a:spcPts val="0"/>
              </a:spcBef>
              <a:spcAft>
                <a:spcPts val="0"/>
              </a:spcAft>
              <a:buClr>
                <a:srgbClr val="000000"/>
              </a:buClr>
              <a:buSzPts val="2000"/>
              <a:buFont typeface="Open Sans"/>
              <a:buChar char="■"/>
              <a:defRPr sz="2000">
                <a:solidFill>
                  <a:srgbClr val="000000"/>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223196540"/>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accent2">
                    <a:lumMod val="50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Slide Number Placeholder 27"/>
          <p:cNvSpPr>
            <a:spLocks noGrp="1"/>
          </p:cNvSpPr>
          <p:nvPr>
            <p:ph type="sldNum" sz="quarter" idx="12"/>
          </p:nvPr>
        </p:nvSpPr>
        <p:spPr/>
        <p:txBody>
          <a:bodyPr/>
          <a:lstStyle/>
          <a:p>
            <a:fld id="{ABE4EE1B-3BBB-461E-B8C8-62C032D61DC8}" type="slidenum">
              <a:rPr lang="en-US" smtClean="0"/>
              <a:t>‹#›</a:t>
            </a:fld>
            <a:endParaRPr lang="en-US"/>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53065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63"/>
            <a:ext cx="2844800" cy="365125"/>
          </a:xfrm>
          <a:prstGeom prst="rect">
            <a:avLst/>
          </a:prstGeom>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 name="Footer Placeholder 3"/>
          <p:cNvSpPr>
            <a:spLocks noGrp="1"/>
          </p:cNvSpPr>
          <p:nvPr>
            <p:ph type="ftr" sz="quarter" idx="11"/>
          </p:nvPr>
        </p:nvSpPr>
        <p:spPr>
          <a:xfrm>
            <a:off x="4165600" y="6356363"/>
            <a:ext cx="3860800" cy="365125"/>
          </a:xfrm>
          <a:prstGeom prst="rect">
            <a:avLst/>
          </a:prstGeom>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5" name="Slide Number Placeholder 4"/>
          <p:cNvSpPr>
            <a:spLocks noGrp="1"/>
          </p:cNvSpPr>
          <p:nvPr>
            <p:ph type="sldNum" sz="quarter" idx="12"/>
          </p:nvPr>
        </p:nvSpPr>
        <p:spPr>
          <a:xfrm>
            <a:off x="8737600" y="6356363"/>
            <a:ext cx="2844800" cy="365125"/>
          </a:xfrm>
          <a:prstGeom prst="rect">
            <a:avLst/>
          </a:prstGeom>
        </p:spPr>
        <p:txBody>
          <a:bodyPr/>
          <a:lstStyle/>
          <a:p>
            <a:fld id="{9EDD678A-EF1C-485B-9E75-02670E5F16A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4827805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lide Number Placeholder 27"/>
          <p:cNvSpPr>
            <a:spLocks noGrp="1"/>
          </p:cNvSpPr>
          <p:nvPr>
            <p:ph type="sldNum" sz="quarter" idx="12"/>
          </p:nvPr>
        </p:nvSpPr>
        <p:spPr/>
        <p:txBody>
          <a:bodyPr/>
          <a:lstStyle/>
          <a:p>
            <a:fld id="{9FCDA474-1B65-BB4E-9F40-5D436F83012F}" type="slidenum">
              <a:rPr lang="en-US" smtClean="0">
                <a:solidFill>
                  <a:prstClr val="black">
                    <a:tint val="75000"/>
                  </a:prstClr>
                </a:solidFill>
              </a:rPr>
              <a:pPr/>
              <a:t>‹#›</a:t>
            </a:fld>
            <a:endParaRPr lang="en-US">
              <a:solidFill>
                <a:prstClr val="black">
                  <a:tint val="75000"/>
                </a:prstClr>
              </a:solidFill>
            </a:endParaRPr>
          </a:p>
        </p:txBody>
      </p:sp>
      <p:sp>
        <p:nvSpPr>
          <p:cNvPr id="5" name="Title 4"/>
          <p:cNvSpPr>
            <a:spLocks noGrp="1"/>
          </p:cNvSpPr>
          <p:nvPr>
            <p:ph type="title"/>
          </p:nvPr>
        </p:nvSpPr>
        <p:spPr/>
        <p:txBody>
          <a:bodyPr/>
          <a:lstStyle>
            <a:lvl1pPr algn="l">
              <a:defRPr>
                <a:solidFill>
                  <a:schemeClr val="tx1">
                    <a:lumMod val="65000"/>
                    <a:lumOff val="35000"/>
                  </a:schemeClr>
                </a:solidFill>
              </a:defRPr>
            </a:lvl1pPr>
          </a:lstStyle>
          <a:p>
            <a:r>
              <a:rPr lang="en-US"/>
              <a:t>Click to edit Master title style</a:t>
            </a:r>
          </a:p>
        </p:txBody>
      </p:sp>
      <p:sp>
        <p:nvSpPr>
          <p:cNvPr id="8" name="Text Placeholder 8"/>
          <p:cNvSpPr>
            <a:spLocks noGrp="1"/>
          </p:cNvSpPr>
          <p:nvPr>
            <p:ph type="body" sz="quarter" idx="13" hasCustomPrompt="1"/>
          </p:nvPr>
        </p:nvSpPr>
        <p:spPr>
          <a:xfrm>
            <a:off x="1447800" y="6172200"/>
            <a:ext cx="10744200" cy="685800"/>
          </a:xfrm>
        </p:spPr>
        <p:txBody>
          <a:bodyPr anchor="b">
            <a:noAutofit/>
          </a:bodyPr>
          <a:lstStyle>
            <a:lvl1pPr marL="0" indent="0" algn="r">
              <a:buNone/>
              <a:defRPr sz="750">
                <a:solidFill>
                  <a:schemeClr val="tx1">
                    <a:lumMod val="50000"/>
                    <a:lumOff val="50000"/>
                  </a:schemeClr>
                </a:solidFill>
              </a:defRPr>
            </a:lvl1pPr>
            <a:lvl2pPr marL="342995" indent="0" algn="r">
              <a:buNone/>
              <a:defRPr sz="750">
                <a:solidFill>
                  <a:schemeClr val="tx1">
                    <a:lumMod val="50000"/>
                    <a:lumOff val="50000"/>
                  </a:schemeClr>
                </a:solidFill>
              </a:defRPr>
            </a:lvl2pPr>
            <a:lvl3pPr marL="685989" indent="0" algn="r">
              <a:buNone/>
              <a:defRPr sz="750">
                <a:solidFill>
                  <a:schemeClr val="tx1">
                    <a:lumMod val="50000"/>
                    <a:lumOff val="50000"/>
                  </a:schemeClr>
                </a:solidFill>
              </a:defRPr>
            </a:lvl3pPr>
            <a:lvl4pPr marL="1028982" indent="0" algn="r">
              <a:buNone/>
              <a:defRPr sz="750">
                <a:solidFill>
                  <a:schemeClr val="tx1">
                    <a:lumMod val="50000"/>
                    <a:lumOff val="50000"/>
                  </a:schemeClr>
                </a:solidFill>
              </a:defRPr>
            </a:lvl4pPr>
            <a:lvl5pPr marL="1371977" indent="0" algn="r">
              <a:buNone/>
              <a:defRPr sz="750">
                <a:solidFill>
                  <a:schemeClr val="tx1">
                    <a:lumMod val="50000"/>
                    <a:lumOff val="50000"/>
                  </a:schemeClr>
                </a:solidFill>
              </a:defRPr>
            </a:lvl5pPr>
          </a:lstStyle>
          <a:p>
            <a:pPr lvl="0"/>
            <a:r>
              <a:rPr lang="en-US" dirty="0"/>
              <a:t>Click to edit - References</a:t>
            </a:r>
          </a:p>
        </p:txBody>
      </p:sp>
    </p:spTree>
    <p:extLst>
      <p:ext uri="{BB962C8B-B14F-4D97-AF65-F5344CB8AC3E}">
        <p14:creationId xmlns:p14="http://schemas.microsoft.com/office/powerpoint/2010/main" val="42305909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CD84F8-FD2E-43B6-941B-7FB4F2D08B61}"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A4D1A4-3EEB-4F82-B6C5-4B7DF50484D5}" type="slidenum">
              <a:rPr lang="en-US" smtClean="0"/>
              <a:t>‹#›</a:t>
            </a:fld>
            <a:endParaRPr lang="en-US"/>
          </a:p>
        </p:txBody>
      </p:sp>
    </p:spTree>
    <p:extLst>
      <p:ext uri="{BB962C8B-B14F-4D97-AF65-F5344CB8AC3E}">
        <p14:creationId xmlns:p14="http://schemas.microsoft.com/office/powerpoint/2010/main" val="8388107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CD84F8-FD2E-43B6-941B-7FB4F2D08B61}"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A4D1A4-3EEB-4F82-B6C5-4B7DF50484D5}" type="slidenum">
              <a:rPr lang="en-US" smtClean="0"/>
              <a:t>‹#›</a:t>
            </a:fld>
            <a:endParaRPr lang="en-US"/>
          </a:p>
        </p:txBody>
      </p:sp>
    </p:spTree>
    <p:extLst>
      <p:ext uri="{BB962C8B-B14F-4D97-AF65-F5344CB8AC3E}">
        <p14:creationId xmlns:p14="http://schemas.microsoft.com/office/powerpoint/2010/main" val="3220870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B7CA28-5C72-BF1B-635D-3F0062FA8B1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2D481B4-D096-CAA7-7DE1-9884E28816F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5F5E6CE1-E183-28F2-8B6D-F63C5A90804A}"/>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782AD60E-88A8-7220-5F8B-1F03073DB01E}"/>
              </a:ext>
            </a:extLst>
          </p:cNvPr>
          <p:cNvSpPr>
            <a:spLocks noGrp="1"/>
          </p:cNvSpPr>
          <p:nvPr>
            <p:ph type="dt" sz="half" idx="10"/>
          </p:nvPr>
        </p:nvSpPr>
        <p:spPr/>
        <p:txBody>
          <a:bodyPr/>
          <a:lstStyle/>
          <a:p>
            <a:fld id="{76562295-AB43-244B-8583-ACB011033E77}" type="datetimeFigureOut">
              <a:rPr lang="pt-BR" smtClean="0"/>
              <a:t>20/06/2024</a:t>
            </a:fld>
            <a:endParaRPr lang="pt-BR"/>
          </a:p>
        </p:txBody>
      </p:sp>
      <p:sp>
        <p:nvSpPr>
          <p:cNvPr id="6" name="Espaço Reservado para Rodapé 5">
            <a:extLst>
              <a:ext uri="{FF2B5EF4-FFF2-40B4-BE49-F238E27FC236}">
                <a16:creationId xmlns:a16="http://schemas.microsoft.com/office/drawing/2014/main" id="{6D50015C-2BC5-3205-A03F-EF40CD0E6A9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126F9E3-767E-FF3F-4155-2C300005DF45}"/>
              </a:ext>
            </a:extLst>
          </p:cNvPr>
          <p:cNvSpPr>
            <a:spLocks noGrp="1"/>
          </p:cNvSpPr>
          <p:nvPr>
            <p:ph type="sldNum" sz="quarter" idx="12"/>
          </p:nvPr>
        </p:nvSpPr>
        <p:spPr/>
        <p:txBody>
          <a:bodyPr/>
          <a:lstStyle/>
          <a:p>
            <a:fld id="{C3602348-3988-2546-8369-C4D290FC94BE}" type="slidenum">
              <a:rPr lang="pt-BR" smtClean="0"/>
              <a:t>‹#›</a:t>
            </a:fld>
            <a:endParaRPr lang="pt-BR"/>
          </a:p>
        </p:txBody>
      </p:sp>
    </p:spTree>
    <p:extLst>
      <p:ext uri="{BB962C8B-B14F-4D97-AF65-F5344CB8AC3E}">
        <p14:creationId xmlns:p14="http://schemas.microsoft.com/office/powerpoint/2010/main" val="4150040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CD84F8-FD2E-43B6-941B-7FB4F2D08B61}"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A4D1A4-3EEB-4F82-B6C5-4B7DF50484D5}" type="slidenum">
              <a:rPr lang="en-US" smtClean="0"/>
              <a:t>‹#›</a:t>
            </a:fld>
            <a:endParaRPr lang="en-US"/>
          </a:p>
        </p:txBody>
      </p:sp>
    </p:spTree>
    <p:extLst>
      <p:ext uri="{BB962C8B-B14F-4D97-AF65-F5344CB8AC3E}">
        <p14:creationId xmlns:p14="http://schemas.microsoft.com/office/powerpoint/2010/main" val="25712881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CD84F8-FD2E-43B6-941B-7FB4F2D08B61}" type="datetimeFigureOut">
              <a:rPr lang="en-US" smtClean="0"/>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A4D1A4-3EEB-4F82-B6C5-4B7DF50484D5}" type="slidenum">
              <a:rPr lang="en-US" smtClean="0"/>
              <a:t>‹#›</a:t>
            </a:fld>
            <a:endParaRPr lang="en-US"/>
          </a:p>
        </p:txBody>
      </p:sp>
    </p:spTree>
    <p:extLst>
      <p:ext uri="{BB962C8B-B14F-4D97-AF65-F5344CB8AC3E}">
        <p14:creationId xmlns:p14="http://schemas.microsoft.com/office/powerpoint/2010/main" val="42307565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CD84F8-FD2E-43B6-941B-7FB4F2D08B61}" type="datetimeFigureOut">
              <a:rPr lang="en-US" smtClean="0"/>
              <a:t>6/20/2024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A4D1A4-3EEB-4F82-B6C5-4B7DF50484D5}" type="slidenum">
              <a:rPr lang="en-US" smtClean="0"/>
              <a:t>‹#›</a:t>
            </a:fld>
            <a:endParaRPr lang="en-US"/>
          </a:p>
        </p:txBody>
      </p:sp>
    </p:spTree>
    <p:extLst>
      <p:ext uri="{BB962C8B-B14F-4D97-AF65-F5344CB8AC3E}">
        <p14:creationId xmlns:p14="http://schemas.microsoft.com/office/powerpoint/2010/main" val="14067144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CD84F8-FD2E-43B6-941B-7FB4F2D08B61}" type="datetimeFigureOut">
              <a:rPr lang="en-US" smtClean="0"/>
              <a:t>6/20/2024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A4D1A4-3EEB-4F82-B6C5-4B7DF50484D5}" type="slidenum">
              <a:rPr lang="en-US" smtClean="0"/>
              <a:t>‹#›</a:t>
            </a:fld>
            <a:endParaRPr lang="en-US"/>
          </a:p>
        </p:txBody>
      </p:sp>
    </p:spTree>
    <p:extLst>
      <p:ext uri="{BB962C8B-B14F-4D97-AF65-F5344CB8AC3E}">
        <p14:creationId xmlns:p14="http://schemas.microsoft.com/office/powerpoint/2010/main" val="18981858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CD84F8-FD2E-43B6-941B-7FB4F2D08B61}" type="datetimeFigureOut">
              <a:rPr lang="en-US" smtClean="0"/>
              <a:t>6/20/2024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A4D1A4-3EEB-4F82-B6C5-4B7DF50484D5}" type="slidenum">
              <a:rPr lang="en-US" smtClean="0"/>
              <a:t>‹#›</a:t>
            </a:fld>
            <a:endParaRPr lang="en-US"/>
          </a:p>
        </p:txBody>
      </p:sp>
    </p:spTree>
    <p:extLst>
      <p:ext uri="{BB962C8B-B14F-4D97-AF65-F5344CB8AC3E}">
        <p14:creationId xmlns:p14="http://schemas.microsoft.com/office/powerpoint/2010/main" val="2338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CD84F8-FD2E-43B6-941B-7FB4F2D08B61}" type="datetimeFigureOut">
              <a:rPr lang="en-US" smtClean="0"/>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A4D1A4-3EEB-4F82-B6C5-4B7DF50484D5}" type="slidenum">
              <a:rPr lang="en-US" smtClean="0"/>
              <a:t>‹#›</a:t>
            </a:fld>
            <a:endParaRPr lang="en-US"/>
          </a:p>
        </p:txBody>
      </p:sp>
    </p:spTree>
    <p:extLst>
      <p:ext uri="{BB962C8B-B14F-4D97-AF65-F5344CB8AC3E}">
        <p14:creationId xmlns:p14="http://schemas.microsoft.com/office/powerpoint/2010/main" val="38669801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CD84F8-FD2E-43B6-941B-7FB4F2D08B61}" type="datetimeFigureOut">
              <a:rPr lang="en-US" smtClean="0"/>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A4D1A4-3EEB-4F82-B6C5-4B7DF50484D5}" type="slidenum">
              <a:rPr lang="en-US" smtClean="0"/>
              <a:t>‹#›</a:t>
            </a:fld>
            <a:endParaRPr lang="en-US"/>
          </a:p>
        </p:txBody>
      </p:sp>
    </p:spTree>
    <p:extLst>
      <p:ext uri="{BB962C8B-B14F-4D97-AF65-F5344CB8AC3E}">
        <p14:creationId xmlns:p14="http://schemas.microsoft.com/office/powerpoint/2010/main" val="6031559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CD84F8-FD2E-43B6-941B-7FB4F2D08B61}"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A4D1A4-3EEB-4F82-B6C5-4B7DF50484D5}" type="slidenum">
              <a:rPr lang="en-US" smtClean="0"/>
              <a:t>‹#›</a:t>
            </a:fld>
            <a:endParaRPr lang="en-US"/>
          </a:p>
        </p:txBody>
      </p:sp>
    </p:spTree>
    <p:extLst>
      <p:ext uri="{BB962C8B-B14F-4D97-AF65-F5344CB8AC3E}">
        <p14:creationId xmlns:p14="http://schemas.microsoft.com/office/powerpoint/2010/main" val="37329951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CD84F8-FD2E-43B6-941B-7FB4F2D08B61}"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A4D1A4-3EEB-4F82-B6C5-4B7DF50484D5}" type="slidenum">
              <a:rPr lang="en-US" smtClean="0"/>
              <a:t>‹#›</a:t>
            </a:fld>
            <a:endParaRPr lang="en-US"/>
          </a:p>
        </p:txBody>
      </p:sp>
    </p:spTree>
    <p:extLst>
      <p:ext uri="{BB962C8B-B14F-4D97-AF65-F5344CB8AC3E}">
        <p14:creationId xmlns:p14="http://schemas.microsoft.com/office/powerpoint/2010/main" val="15479526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fld id="{15DC16F0-3C10-43DB-A08F-F798A2D9EC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670470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05C2D4-B4D7-8CC8-BB7D-AF353CDB9028}"/>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4C7862B1-D141-28E9-2BD2-FAAB826CD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AFA00451-CFC4-68F6-415D-5ABFDF220DCC}"/>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03AFD645-BB69-052A-9B13-86A3BDBA8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E4FA3899-7D9A-233E-13C0-1B02FE327F6A}"/>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2EC779B6-447C-C5EA-A62C-47E0A334D413}"/>
              </a:ext>
            </a:extLst>
          </p:cNvPr>
          <p:cNvSpPr>
            <a:spLocks noGrp="1"/>
          </p:cNvSpPr>
          <p:nvPr>
            <p:ph type="dt" sz="half" idx="10"/>
          </p:nvPr>
        </p:nvSpPr>
        <p:spPr/>
        <p:txBody>
          <a:bodyPr/>
          <a:lstStyle/>
          <a:p>
            <a:fld id="{76562295-AB43-244B-8583-ACB011033E77}" type="datetimeFigureOut">
              <a:rPr lang="pt-BR" smtClean="0"/>
              <a:t>20/06/2024</a:t>
            </a:fld>
            <a:endParaRPr lang="pt-BR"/>
          </a:p>
        </p:txBody>
      </p:sp>
      <p:sp>
        <p:nvSpPr>
          <p:cNvPr id="8" name="Espaço Reservado para Rodapé 7">
            <a:extLst>
              <a:ext uri="{FF2B5EF4-FFF2-40B4-BE49-F238E27FC236}">
                <a16:creationId xmlns:a16="http://schemas.microsoft.com/office/drawing/2014/main" id="{5D53A53C-9C31-1B0A-FB4F-D8B59DECFB6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D67E1BF1-17D2-91A3-D4AB-3F22EB196645}"/>
              </a:ext>
            </a:extLst>
          </p:cNvPr>
          <p:cNvSpPr>
            <a:spLocks noGrp="1"/>
          </p:cNvSpPr>
          <p:nvPr>
            <p:ph type="sldNum" sz="quarter" idx="12"/>
          </p:nvPr>
        </p:nvSpPr>
        <p:spPr/>
        <p:txBody>
          <a:bodyPr/>
          <a:lstStyle/>
          <a:p>
            <a:fld id="{C3602348-3988-2546-8369-C4D290FC94BE}" type="slidenum">
              <a:rPr lang="pt-BR" smtClean="0"/>
              <a:t>‹#›</a:t>
            </a:fld>
            <a:endParaRPr lang="pt-BR"/>
          </a:p>
        </p:txBody>
      </p:sp>
    </p:spTree>
    <p:extLst>
      <p:ext uri="{BB962C8B-B14F-4D97-AF65-F5344CB8AC3E}">
        <p14:creationId xmlns:p14="http://schemas.microsoft.com/office/powerpoint/2010/main" val="20570237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C3DD4E-43EE-4211-88D0-A6659BEB6B62}" type="datetimeFigureOut">
              <a:rPr lang="en-US" smtClean="0"/>
              <a:t>6/20/2024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B1EADE-EA0D-47DC-A31A-83529071DD5C}" type="slidenum">
              <a:rPr lang="en-US" smtClean="0"/>
              <a:t>‹#›</a:t>
            </a:fld>
            <a:endParaRPr lang="en-US" dirty="0"/>
          </a:p>
        </p:txBody>
      </p:sp>
    </p:spTree>
    <p:extLst>
      <p:ext uri="{BB962C8B-B14F-4D97-AF65-F5344CB8AC3E}">
        <p14:creationId xmlns:p14="http://schemas.microsoft.com/office/powerpoint/2010/main" val="12712372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C3DD4E-43EE-4211-88D0-A6659BEB6B62}" type="datetimeFigureOut">
              <a:rPr lang="en-US" smtClean="0"/>
              <a:t>6/20/2024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B1EADE-EA0D-47DC-A31A-83529071DD5C}" type="slidenum">
              <a:rPr lang="en-US" smtClean="0"/>
              <a:t>‹#›</a:t>
            </a:fld>
            <a:endParaRPr lang="en-US" dirty="0"/>
          </a:p>
        </p:txBody>
      </p:sp>
    </p:spTree>
    <p:extLst>
      <p:ext uri="{BB962C8B-B14F-4D97-AF65-F5344CB8AC3E}">
        <p14:creationId xmlns:p14="http://schemas.microsoft.com/office/powerpoint/2010/main" val="37715192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C3DD4E-43EE-4211-88D0-A6659BEB6B62}" type="datetimeFigureOut">
              <a:rPr lang="en-US" smtClean="0"/>
              <a:t>6/20/2024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B1EADE-EA0D-47DC-A31A-83529071DD5C}" type="slidenum">
              <a:rPr lang="en-US" smtClean="0"/>
              <a:t>‹#›</a:t>
            </a:fld>
            <a:endParaRPr lang="en-US" dirty="0"/>
          </a:p>
        </p:txBody>
      </p:sp>
    </p:spTree>
    <p:extLst>
      <p:ext uri="{BB962C8B-B14F-4D97-AF65-F5344CB8AC3E}">
        <p14:creationId xmlns:p14="http://schemas.microsoft.com/office/powerpoint/2010/main" val="22726504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C3DD4E-43EE-4211-88D0-A6659BEB6B62}" type="datetimeFigureOut">
              <a:rPr lang="en-US" smtClean="0"/>
              <a:t>6/20/2024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B1EADE-EA0D-47DC-A31A-83529071DD5C}" type="slidenum">
              <a:rPr lang="en-US" smtClean="0"/>
              <a:t>‹#›</a:t>
            </a:fld>
            <a:endParaRPr lang="en-US" dirty="0"/>
          </a:p>
        </p:txBody>
      </p:sp>
    </p:spTree>
    <p:extLst>
      <p:ext uri="{BB962C8B-B14F-4D97-AF65-F5344CB8AC3E}">
        <p14:creationId xmlns:p14="http://schemas.microsoft.com/office/powerpoint/2010/main" val="3532192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C3DD4E-43EE-4211-88D0-A6659BEB6B62}" type="datetimeFigureOut">
              <a:rPr lang="en-US" smtClean="0"/>
              <a:t>6/20/2024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FB1EADE-EA0D-47DC-A31A-83529071DD5C}" type="slidenum">
              <a:rPr lang="en-US" smtClean="0"/>
              <a:t>‹#›</a:t>
            </a:fld>
            <a:endParaRPr lang="en-US" dirty="0"/>
          </a:p>
        </p:txBody>
      </p:sp>
    </p:spTree>
    <p:extLst>
      <p:ext uri="{BB962C8B-B14F-4D97-AF65-F5344CB8AC3E}">
        <p14:creationId xmlns:p14="http://schemas.microsoft.com/office/powerpoint/2010/main" val="32453314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C3DD4E-43EE-4211-88D0-A6659BEB6B62}" type="datetimeFigureOut">
              <a:rPr lang="en-US" smtClean="0"/>
              <a:t>6/20/2024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FB1EADE-EA0D-47DC-A31A-83529071DD5C}" type="slidenum">
              <a:rPr lang="en-US" smtClean="0"/>
              <a:t>‹#›</a:t>
            </a:fld>
            <a:endParaRPr lang="en-US" dirty="0"/>
          </a:p>
        </p:txBody>
      </p:sp>
    </p:spTree>
    <p:extLst>
      <p:ext uri="{BB962C8B-B14F-4D97-AF65-F5344CB8AC3E}">
        <p14:creationId xmlns:p14="http://schemas.microsoft.com/office/powerpoint/2010/main" val="4169017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C3DD4E-43EE-4211-88D0-A6659BEB6B62}" type="datetimeFigureOut">
              <a:rPr lang="en-US" smtClean="0"/>
              <a:t>6/20/2024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FB1EADE-EA0D-47DC-A31A-83529071DD5C}" type="slidenum">
              <a:rPr lang="en-US" smtClean="0"/>
              <a:t>‹#›</a:t>
            </a:fld>
            <a:endParaRPr lang="en-US" dirty="0"/>
          </a:p>
        </p:txBody>
      </p:sp>
    </p:spTree>
    <p:extLst>
      <p:ext uri="{BB962C8B-B14F-4D97-AF65-F5344CB8AC3E}">
        <p14:creationId xmlns:p14="http://schemas.microsoft.com/office/powerpoint/2010/main" val="2863466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C3DD4E-43EE-4211-88D0-A6659BEB6B62}" type="datetimeFigureOut">
              <a:rPr lang="en-US" smtClean="0"/>
              <a:t>6/20/2024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B1EADE-EA0D-47DC-A31A-83529071DD5C}" type="slidenum">
              <a:rPr lang="en-US" smtClean="0"/>
              <a:t>‹#›</a:t>
            </a:fld>
            <a:endParaRPr lang="en-US" dirty="0"/>
          </a:p>
        </p:txBody>
      </p:sp>
    </p:spTree>
    <p:extLst>
      <p:ext uri="{BB962C8B-B14F-4D97-AF65-F5344CB8AC3E}">
        <p14:creationId xmlns:p14="http://schemas.microsoft.com/office/powerpoint/2010/main" val="30254917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C3DD4E-43EE-4211-88D0-A6659BEB6B62}" type="datetimeFigureOut">
              <a:rPr lang="en-US" smtClean="0"/>
              <a:t>6/20/2024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B1EADE-EA0D-47DC-A31A-83529071DD5C}" type="slidenum">
              <a:rPr lang="en-US" smtClean="0"/>
              <a:t>‹#›</a:t>
            </a:fld>
            <a:endParaRPr lang="en-US" dirty="0"/>
          </a:p>
        </p:txBody>
      </p:sp>
    </p:spTree>
    <p:extLst>
      <p:ext uri="{BB962C8B-B14F-4D97-AF65-F5344CB8AC3E}">
        <p14:creationId xmlns:p14="http://schemas.microsoft.com/office/powerpoint/2010/main" val="38443989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C3DD4E-43EE-4211-88D0-A6659BEB6B62}" type="datetimeFigureOut">
              <a:rPr lang="en-US" smtClean="0"/>
              <a:t>6/20/2024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B1EADE-EA0D-47DC-A31A-83529071DD5C}" type="slidenum">
              <a:rPr lang="en-US" smtClean="0"/>
              <a:t>‹#›</a:t>
            </a:fld>
            <a:endParaRPr lang="en-US" dirty="0"/>
          </a:p>
        </p:txBody>
      </p:sp>
    </p:spTree>
    <p:extLst>
      <p:ext uri="{BB962C8B-B14F-4D97-AF65-F5344CB8AC3E}">
        <p14:creationId xmlns:p14="http://schemas.microsoft.com/office/powerpoint/2010/main" val="2959951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4390FD-A001-39AF-0FBE-AC7499B87F9D}"/>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041E0724-F5F9-D762-63EC-56BD26988E20}"/>
              </a:ext>
            </a:extLst>
          </p:cNvPr>
          <p:cNvSpPr>
            <a:spLocks noGrp="1"/>
          </p:cNvSpPr>
          <p:nvPr>
            <p:ph type="dt" sz="half" idx="10"/>
          </p:nvPr>
        </p:nvSpPr>
        <p:spPr/>
        <p:txBody>
          <a:bodyPr/>
          <a:lstStyle/>
          <a:p>
            <a:fld id="{76562295-AB43-244B-8583-ACB011033E77}" type="datetimeFigureOut">
              <a:rPr lang="pt-BR" smtClean="0"/>
              <a:t>20/06/2024</a:t>
            </a:fld>
            <a:endParaRPr lang="pt-BR"/>
          </a:p>
        </p:txBody>
      </p:sp>
      <p:sp>
        <p:nvSpPr>
          <p:cNvPr id="4" name="Espaço Reservado para Rodapé 3">
            <a:extLst>
              <a:ext uri="{FF2B5EF4-FFF2-40B4-BE49-F238E27FC236}">
                <a16:creationId xmlns:a16="http://schemas.microsoft.com/office/drawing/2014/main" id="{8EA3F66B-5010-C223-5E21-6F6B197ECB51}"/>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5BAF5700-0681-D46E-2B68-9B146F77A563}"/>
              </a:ext>
            </a:extLst>
          </p:cNvPr>
          <p:cNvSpPr>
            <a:spLocks noGrp="1"/>
          </p:cNvSpPr>
          <p:nvPr>
            <p:ph type="sldNum" sz="quarter" idx="12"/>
          </p:nvPr>
        </p:nvSpPr>
        <p:spPr/>
        <p:txBody>
          <a:bodyPr/>
          <a:lstStyle/>
          <a:p>
            <a:fld id="{C3602348-3988-2546-8369-C4D290FC94BE}" type="slidenum">
              <a:rPr lang="pt-BR" smtClean="0"/>
              <a:t>‹#›</a:t>
            </a:fld>
            <a:endParaRPr lang="pt-BR"/>
          </a:p>
        </p:txBody>
      </p:sp>
    </p:spTree>
    <p:extLst>
      <p:ext uri="{BB962C8B-B14F-4D97-AF65-F5344CB8AC3E}">
        <p14:creationId xmlns:p14="http://schemas.microsoft.com/office/powerpoint/2010/main" val="16015613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C3DD4E-43EE-4211-88D0-A6659BEB6B62}" type="datetimeFigureOut">
              <a:rPr lang="en-US" smtClean="0"/>
              <a:t>6/20/2024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B1EADE-EA0D-47DC-A31A-83529071DD5C}" type="slidenum">
              <a:rPr lang="en-US" smtClean="0"/>
              <a:t>‹#›</a:t>
            </a:fld>
            <a:endParaRPr lang="en-US" dirty="0"/>
          </a:p>
        </p:txBody>
      </p:sp>
    </p:spTree>
    <p:extLst>
      <p:ext uri="{BB962C8B-B14F-4D97-AF65-F5344CB8AC3E}">
        <p14:creationId xmlns:p14="http://schemas.microsoft.com/office/powerpoint/2010/main" val="40727725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3AA43A8-9C57-42ED-AFE4-B30FF91A6411}" type="datetime1">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83F771-7442-45E2-9DA8-2856AA555A75}" type="slidenum">
              <a:rPr lang="en-US" smtClean="0"/>
              <a:t>‹#›</a:t>
            </a:fld>
            <a:endParaRPr lang="en-US"/>
          </a:p>
        </p:txBody>
      </p:sp>
    </p:spTree>
    <p:extLst>
      <p:ext uri="{BB962C8B-B14F-4D97-AF65-F5344CB8AC3E}">
        <p14:creationId xmlns:p14="http://schemas.microsoft.com/office/powerpoint/2010/main" val="3160023799"/>
      </p:ext>
    </p:extLst>
  </p:cSld>
  <p:clrMapOvr>
    <a:masterClrMapping/>
  </p:clrMapOvr>
  <p:transition>
    <p:fade/>
  </p:transition>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6AAD2A-4BC8-4CFC-9748-307F267341E8}"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5C6378-24B2-4B44-BE1B-382624AE50AB}" type="slidenum">
              <a:rPr lang="en-US" smtClean="0"/>
              <a:t>‹#›</a:t>
            </a:fld>
            <a:endParaRPr lang="en-US"/>
          </a:p>
        </p:txBody>
      </p:sp>
    </p:spTree>
    <p:extLst>
      <p:ext uri="{BB962C8B-B14F-4D97-AF65-F5344CB8AC3E}">
        <p14:creationId xmlns:p14="http://schemas.microsoft.com/office/powerpoint/2010/main" val="373803975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6AAD2A-4BC8-4CFC-9748-307F267341E8}"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5C6378-24B2-4B44-BE1B-382624AE50AB}" type="slidenum">
              <a:rPr lang="en-US" smtClean="0"/>
              <a:t>‹#›</a:t>
            </a:fld>
            <a:endParaRPr lang="en-US"/>
          </a:p>
        </p:txBody>
      </p:sp>
    </p:spTree>
    <p:extLst>
      <p:ext uri="{BB962C8B-B14F-4D97-AF65-F5344CB8AC3E}">
        <p14:creationId xmlns:p14="http://schemas.microsoft.com/office/powerpoint/2010/main" val="37589750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39796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24949" y="1825625"/>
            <a:ext cx="435814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6AAD2A-4BC8-4CFC-9748-307F267341E8}" type="datetimeFigureOut">
              <a:rPr lang="en-US" smtClean="0"/>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5C6378-24B2-4B44-BE1B-382624AE50AB}" type="slidenum">
              <a:rPr lang="en-US" smtClean="0"/>
              <a:t>‹#›</a:t>
            </a:fld>
            <a:endParaRPr lang="en-US"/>
          </a:p>
        </p:txBody>
      </p:sp>
    </p:spTree>
    <p:extLst>
      <p:ext uri="{BB962C8B-B14F-4D97-AF65-F5344CB8AC3E}">
        <p14:creationId xmlns:p14="http://schemas.microsoft.com/office/powerpoint/2010/main" val="1375688127"/>
      </p:ext>
    </p:extLst>
  </p:cSld>
  <p:clrMapOvr>
    <a:masterClrMapping/>
  </p:clrMapOvr>
  <p:transition>
    <p:fade/>
  </p:transition>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6AAD2A-4BC8-4CFC-9748-307F267341E8}" type="datetimeFigureOut">
              <a:rPr lang="en-US" smtClean="0"/>
              <a:t>6/20/2024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5C6378-24B2-4B44-BE1B-382624AE50AB}" type="slidenum">
              <a:rPr lang="en-US" smtClean="0"/>
              <a:t>‹#›</a:t>
            </a:fld>
            <a:endParaRPr lang="en-US"/>
          </a:p>
        </p:txBody>
      </p:sp>
    </p:spTree>
    <p:extLst>
      <p:ext uri="{BB962C8B-B14F-4D97-AF65-F5344CB8AC3E}">
        <p14:creationId xmlns:p14="http://schemas.microsoft.com/office/powerpoint/2010/main" val="3791733789"/>
      </p:ext>
    </p:extLst>
  </p:cSld>
  <p:clrMapOvr>
    <a:masterClrMapping/>
  </p:clrMapOvr>
  <p:transition>
    <p:fade/>
  </p:transition>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6AAD2A-4BC8-4CFC-9748-307F267341E8}" type="datetimeFigureOut">
              <a:rPr lang="en-US" smtClean="0"/>
              <a:t>6/20/2024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5C6378-24B2-4B44-BE1B-382624AE50AB}" type="slidenum">
              <a:rPr lang="en-US" smtClean="0"/>
              <a:t>‹#›</a:t>
            </a:fld>
            <a:endParaRPr lang="en-US"/>
          </a:p>
        </p:txBody>
      </p:sp>
    </p:spTree>
    <p:extLst>
      <p:ext uri="{BB962C8B-B14F-4D97-AF65-F5344CB8AC3E}">
        <p14:creationId xmlns:p14="http://schemas.microsoft.com/office/powerpoint/2010/main" val="22161148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6AAD2A-4BC8-4CFC-9748-307F267341E8}" type="datetimeFigureOut">
              <a:rPr lang="en-US" smtClean="0"/>
              <a:t>6/20/2024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5C6378-24B2-4B44-BE1B-382624AE50AB}" type="slidenum">
              <a:rPr lang="en-US" smtClean="0"/>
              <a:t>‹#›</a:t>
            </a:fld>
            <a:endParaRPr lang="en-US"/>
          </a:p>
        </p:txBody>
      </p:sp>
    </p:spTree>
    <p:extLst>
      <p:ext uri="{BB962C8B-B14F-4D97-AF65-F5344CB8AC3E}">
        <p14:creationId xmlns:p14="http://schemas.microsoft.com/office/powerpoint/2010/main" val="2361257120"/>
      </p:ext>
    </p:extLst>
  </p:cSld>
  <p:clrMapOvr>
    <a:masterClrMapping/>
  </p:clrMapOvr>
  <p:transition>
    <p:fade/>
  </p:transition>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6AAD2A-4BC8-4CFC-9748-307F267341E8}" type="datetimeFigureOut">
              <a:rPr lang="en-US" smtClean="0"/>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5C6378-24B2-4B44-BE1B-382624AE50AB}" type="slidenum">
              <a:rPr lang="en-US" smtClean="0"/>
              <a:pPr/>
              <a:t>‹#›</a:t>
            </a:fld>
            <a:endParaRPr lang="en-US"/>
          </a:p>
        </p:txBody>
      </p:sp>
    </p:spTree>
    <p:extLst>
      <p:ext uri="{BB962C8B-B14F-4D97-AF65-F5344CB8AC3E}">
        <p14:creationId xmlns:p14="http://schemas.microsoft.com/office/powerpoint/2010/main" val="2723558215"/>
      </p:ext>
    </p:extLst>
  </p:cSld>
  <p:clrMapOvr>
    <a:masterClrMapping/>
  </p:clrMapOvr>
  <p:hf hdr="0" ftr="0" dt="0"/>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6AAD2A-4BC8-4CFC-9748-307F267341E8}" type="datetimeFigureOut">
              <a:rPr lang="en-US" smtClean="0"/>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5C6378-24B2-4B44-BE1B-382624AE50AB}" type="slidenum">
              <a:rPr lang="en-US" smtClean="0"/>
              <a:pPr/>
              <a:t>‹#›</a:t>
            </a:fld>
            <a:endParaRPr lang="en-US"/>
          </a:p>
        </p:txBody>
      </p:sp>
    </p:spTree>
    <p:extLst>
      <p:ext uri="{BB962C8B-B14F-4D97-AF65-F5344CB8AC3E}">
        <p14:creationId xmlns:p14="http://schemas.microsoft.com/office/powerpoint/2010/main" val="248727221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1FD6CFB1-F3C4-33D3-CAAE-3EE500EB0CB8}"/>
              </a:ext>
            </a:extLst>
          </p:cNvPr>
          <p:cNvSpPr>
            <a:spLocks noGrp="1"/>
          </p:cNvSpPr>
          <p:nvPr>
            <p:ph type="dt" sz="half" idx="10"/>
          </p:nvPr>
        </p:nvSpPr>
        <p:spPr/>
        <p:txBody>
          <a:bodyPr/>
          <a:lstStyle/>
          <a:p>
            <a:fld id="{76562295-AB43-244B-8583-ACB011033E77}" type="datetimeFigureOut">
              <a:rPr lang="pt-BR" smtClean="0"/>
              <a:t>20/06/2024</a:t>
            </a:fld>
            <a:endParaRPr lang="pt-BR"/>
          </a:p>
        </p:txBody>
      </p:sp>
      <p:sp>
        <p:nvSpPr>
          <p:cNvPr id="3" name="Espaço Reservado para Rodapé 2">
            <a:extLst>
              <a:ext uri="{FF2B5EF4-FFF2-40B4-BE49-F238E27FC236}">
                <a16:creationId xmlns:a16="http://schemas.microsoft.com/office/drawing/2014/main" id="{6A861E7B-62A2-9C69-E261-262FADAB82BA}"/>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A1B090DA-5825-07EE-2446-A13A2678E100}"/>
              </a:ext>
            </a:extLst>
          </p:cNvPr>
          <p:cNvSpPr>
            <a:spLocks noGrp="1"/>
          </p:cNvSpPr>
          <p:nvPr>
            <p:ph type="sldNum" sz="quarter" idx="12"/>
          </p:nvPr>
        </p:nvSpPr>
        <p:spPr/>
        <p:txBody>
          <a:bodyPr/>
          <a:lstStyle/>
          <a:p>
            <a:fld id="{C3602348-3988-2546-8369-C4D290FC94BE}" type="slidenum">
              <a:rPr lang="pt-BR" smtClean="0"/>
              <a:t>‹#›</a:t>
            </a:fld>
            <a:endParaRPr lang="pt-BR"/>
          </a:p>
        </p:txBody>
      </p:sp>
    </p:spTree>
    <p:extLst>
      <p:ext uri="{BB962C8B-B14F-4D97-AF65-F5344CB8AC3E}">
        <p14:creationId xmlns:p14="http://schemas.microsoft.com/office/powerpoint/2010/main" val="2261557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6AAD2A-4BC8-4CFC-9748-307F267341E8}"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5C6378-24B2-4B44-BE1B-382624AE50AB}" type="slidenum">
              <a:rPr lang="en-US" smtClean="0"/>
              <a:pPr/>
              <a:t>‹#›</a:t>
            </a:fld>
            <a:endParaRPr lang="en-US"/>
          </a:p>
        </p:txBody>
      </p:sp>
    </p:spTree>
    <p:extLst>
      <p:ext uri="{BB962C8B-B14F-4D97-AF65-F5344CB8AC3E}">
        <p14:creationId xmlns:p14="http://schemas.microsoft.com/office/powerpoint/2010/main" val="659791301"/>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6AAD2A-4BC8-4CFC-9748-307F267341E8}"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5C6378-24B2-4B44-BE1B-382624AE50AB}" type="slidenum">
              <a:rPr lang="en-US" smtClean="0"/>
              <a:pPr/>
              <a:t>‹#›</a:t>
            </a:fld>
            <a:endParaRPr lang="en-US"/>
          </a:p>
        </p:txBody>
      </p:sp>
    </p:spTree>
    <p:extLst>
      <p:ext uri="{BB962C8B-B14F-4D97-AF65-F5344CB8AC3E}">
        <p14:creationId xmlns:p14="http://schemas.microsoft.com/office/powerpoint/2010/main" val="1501962014"/>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accent2">
                    <a:lumMod val="50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Slide Number Placeholder 27"/>
          <p:cNvSpPr>
            <a:spLocks noGrp="1"/>
          </p:cNvSpPr>
          <p:nvPr>
            <p:ph type="sldNum" sz="quarter" idx="12"/>
          </p:nvPr>
        </p:nvSpPr>
        <p:spPr/>
        <p:txBody>
          <a:bodyPr/>
          <a:lstStyle/>
          <a:p>
            <a:fld id="{9FCDA474-1B65-BB4E-9F40-5D436F83012F}" type="slidenum">
              <a:rPr lang="en-US" smtClean="0">
                <a:solidFill>
                  <a:prstClr val="black">
                    <a:tint val="75000"/>
                  </a:prstClr>
                </a:solidFill>
              </a:rPr>
              <a:pPr/>
              <a:t>‹#›</a:t>
            </a:fld>
            <a:endParaRPr lang="en-US">
              <a:solidFill>
                <a:prstClr val="black">
                  <a:tint val="75000"/>
                </a:prstClr>
              </a:solidFill>
            </a:endParaRPr>
          </a:p>
        </p:txBody>
      </p:sp>
      <p:sp>
        <p:nvSpPr>
          <p:cNvPr id="5" name="Title 4"/>
          <p:cNvSpPr>
            <a:spLocks noGrp="1"/>
          </p:cNvSpPr>
          <p:nvPr>
            <p:ph type="title"/>
          </p:nvPr>
        </p:nvSpPr>
        <p:spPr/>
        <p:txBody>
          <a:bodyPr/>
          <a:lstStyle/>
          <a:p>
            <a:r>
              <a:rPr lang="en-US"/>
              <a:t>Click to edit Master title style</a:t>
            </a:r>
          </a:p>
        </p:txBody>
      </p:sp>
      <p:sp>
        <p:nvSpPr>
          <p:cNvPr id="8" name="Text Placeholder 8"/>
          <p:cNvSpPr>
            <a:spLocks noGrp="1"/>
          </p:cNvSpPr>
          <p:nvPr>
            <p:ph type="body" sz="quarter" idx="13" hasCustomPrompt="1"/>
          </p:nvPr>
        </p:nvSpPr>
        <p:spPr>
          <a:xfrm>
            <a:off x="1447800" y="6172200"/>
            <a:ext cx="10744200" cy="685800"/>
          </a:xfrm>
        </p:spPr>
        <p:txBody>
          <a:bodyPr anchor="b">
            <a:noAutofit/>
          </a:bodyPr>
          <a:lstStyle>
            <a:lvl1pPr marL="0" indent="0" algn="r">
              <a:buNone/>
              <a:defRPr sz="750">
                <a:solidFill>
                  <a:schemeClr val="tx1">
                    <a:lumMod val="50000"/>
                    <a:lumOff val="50000"/>
                  </a:schemeClr>
                </a:solidFill>
              </a:defRPr>
            </a:lvl1pPr>
            <a:lvl2pPr marL="342995" indent="0" algn="r">
              <a:buNone/>
              <a:defRPr sz="750">
                <a:solidFill>
                  <a:schemeClr val="tx1">
                    <a:lumMod val="50000"/>
                    <a:lumOff val="50000"/>
                  </a:schemeClr>
                </a:solidFill>
              </a:defRPr>
            </a:lvl2pPr>
            <a:lvl3pPr marL="685989" indent="0" algn="r">
              <a:buNone/>
              <a:defRPr sz="750">
                <a:solidFill>
                  <a:schemeClr val="tx1">
                    <a:lumMod val="50000"/>
                    <a:lumOff val="50000"/>
                  </a:schemeClr>
                </a:solidFill>
              </a:defRPr>
            </a:lvl3pPr>
            <a:lvl4pPr marL="1028982" indent="0" algn="r">
              <a:buNone/>
              <a:defRPr sz="750">
                <a:solidFill>
                  <a:schemeClr val="tx1">
                    <a:lumMod val="50000"/>
                    <a:lumOff val="50000"/>
                  </a:schemeClr>
                </a:solidFill>
              </a:defRPr>
            </a:lvl4pPr>
            <a:lvl5pPr marL="1371977" indent="0" algn="r">
              <a:buNone/>
              <a:defRPr sz="750">
                <a:solidFill>
                  <a:schemeClr val="tx1">
                    <a:lumMod val="50000"/>
                    <a:lumOff val="50000"/>
                  </a:schemeClr>
                </a:solidFill>
              </a:defRPr>
            </a:lvl5pPr>
          </a:lstStyle>
          <a:p>
            <a:pPr lvl="0"/>
            <a:r>
              <a:rPr lang="en-US" dirty="0"/>
              <a:t>Click to edit - References</a:t>
            </a:r>
          </a:p>
        </p:txBody>
      </p:sp>
    </p:spTree>
    <p:extLst>
      <p:ext uri="{BB962C8B-B14F-4D97-AF65-F5344CB8AC3E}">
        <p14:creationId xmlns:p14="http://schemas.microsoft.com/office/powerpoint/2010/main" val="3481770043"/>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текст и заголовок 28" userDrawn="1">
  <p:cSld name="текст и заголовок 28">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3522998977"/>
      </p:ext>
    </p:extLst>
  </p:cSld>
  <p:clrMapOvr>
    <a:masterClrMapping/>
  </p:clrMapOvr>
  <p:extLst>
    <p:ext uri="{DCECCB84-F9BA-43D5-87BE-67443E8EF086}">
      <p15:sldGuideLst xmlns:p15="http://schemas.microsoft.com/office/powerpoint/2012/main">
        <p15:guide id="1" pos="284">
          <p15:clr>
            <a:srgbClr val="FA7B17"/>
          </p15:clr>
        </p15:guide>
        <p15:guide id="2" pos="5499">
          <p15:clr>
            <a:srgbClr val="FA7B17"/>
          </p15:clr>
        </p15:guide>
        <p15:guide id="3" orient="horz" pos="227">
          <p15:clr>
            <a:srgbClr val="FA7B17"/>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accent2">
                    <a:lumMod val="50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Slide Number Placeholder 27"/>
          <p:cNvSpPr>
            <a:spLocks noGrp="1"/>
          </p:cNvSpPr>
          <p:nvPr>
            <p:ph type="sldNum" sz="quarter" idx="12"/>
          </p:nvPr>
        </p:nvSpPr>
        <p:spPr/>
        <p:txBody>
          <a:bodyPr/>
          <a:lstStyle/>
          <a:p>
            <a:fld id="{9FCDA474-1B65-BB4E-9F40-5D436F83012F}" type="slidenum">
              <a:rPr lang="en-US" smtClean="0">
                <a:solidFill>
                  <a:prstClr val="black">
                    <a:tint val="75000"/>
                  </a:prstClr>
                </a:solidFill>
              </a:rPr>
              <a:pPr/>
              <a:t>‹#›</a:t>
            </a:fld>
            <a:endParaRPr lang="en-US">
              <a:solidFill>
                <a:prstClr val="black">
                  <a:tint val="75000"/>
                </a:prstClr>
              </a:solidFill>
            </a:endParaRPr>
          </a:p>
        </p:txBody>
      </p:sp>
      <p:sp>
        <p:nvSpPr>
          <p:cNvPr id="5" name="Title 4"/>
          <p:cNvSpPr>
            <a:spLocks noGrp="1"/>
          </p:cNvSpPr>
          <p:nvPr>
            <p:ph type="title"/>
          </p:nvPr>
        </p:nvSpPr>
        <p:spPr/>
        <p:txBody>
          <a:bodyPr/>
          <a:lstStyle/>
          <a:p>
            <a:r>
              <a:rPr lang="en-US"/>
              <a:t>Click to edit Master title style</a:t>
            </a:r>
          </a:p>
        </p:txBody>
      </p:sp>
      <p:sp>
        <p:nvSpPr>
          <p:cNvPr id="8" name="Text Placeholder 8"/>
          <p:cNvSpPr>
            <a:spLocks noGrp="1"/>
          </p:cNvSpPr>
          <p:nvPr>
            <p:ph type="body" sz="quarter" idx="13" hasCustomPrompt="1"/>
          </p:nvPr>
        </p:nvSpPr>
        <p:spPr>
          <a:xfrm>
            <a:off x="1447800" y="6172200"/>
            <a:ext cx="10744200" cy="685800"/>
          </a:xfrm>
        </p:spPr>
        <p:txBody>
          <a:bodyPr anchor="b">
            <a:noAutofit/>
          </a:bodyPr>
          <a:lstStyle>
            <a:lvl1pPr marL="0" indent="0" algn="r">
              <a:buNone/>
              <a:defRPr sz="1000">
                <a:solidFill>
                  <a:schemeClr val="tx1">
                    <a:lumMod val="50000"/>
                    <a:lumOff val="50000"/>
                  </a:schemeClr>
                </a:solidFill>
              </a:defRPr>
            </a:lvl1pPr>
            <a:lvl2pPr marL="457326" indent="0" algn="r">
              <a:buNone/>
              <a:defRPr sz="1000">
                <a:solidFill>
                  <a:schemeClr val="tx1">
                    <a:lumMod val="50000"/>
                    <a:lumOff val="50000"/>
                  </a:schemeClr>
                </a:solidFill>
              </a:defRPr>
            </a:lvl2pPr>
            <a:lvl3pPr marL="914652" indent="0" algn="r">
              <a:buNone/>
              <a:defRPr sz="1000">
                <a:solidFill>
                  <a:schemeClr val="tx1">
                    <a:lumMod val="50000"/>
                    <a:lumOff val="50000"/>
                  </a:schemeClr>
                </a:solidFill>
              </a:defRPr>
            </a:lvl3pPr>
            <a:lvl4pPr marL="1371976" indent="0" algn="r">
              <a:buNone/>
              <a:defRPr sz="1000">
                <a:solidFill>
                  <a:schemeClr val="tx1">
                    <a:lumMod val="50000"/>
                    <a:lumOff val="50000"/>
                  </a:schemeClr>
                </a:solidFill>
              </a:defRPr>
            </a:lvl4pPr>
            <a:lvl5pPr marL="1829302" indent="0" algn="r">
              <a:buNone/>
              <a:defRPr sz="1000">
                <a:solidFill>
                  <a:schemeClr val="tx1">
                    <a:lumMod val="50000"/>
                    <a:lumOff val="50000"/>
                  </a:schemeClr>
                </a:solidFill>
              </a:defRPr>
            </a:lvl5pPr>
          </a:lstStyle>
          <a:p>
            <a:pPr lvl="0"/>
            <a:r>
              <a:rPr lang="en-US" dirty="0"/>
              <a:t>Click to edit - References</a:t>
            </a:r>
          </a:p>
        </p:txBody>
      </p:sp>
    </p:spTree>
    <p:extLst>
      <p:ext uri="{BB962C8B-B14F-4D97-AF65-F5344CB8AC3E}">
        <p14:creationId xmlns:p14="http://schemas.microsoft.com/office/powerpoint/2010/main" val="325083578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Basic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1447916"/>
            <a:ext cx="10972800" cy="1143000"/>
          </a:xfrm>
          <a:prstGeom prst="rect">
            <a:avLst/>
          </a:prstGeom>
        </p:spPr>
        <p:txBody>
          <a:bodyPr/>
          <a:lstStyle/>
          <a:p>
            <a:r>
              <a:rPr lang="en-US" dirty="0"/>
              <a:t>Slide Title</a:t>
            </a:r>
          </a:p>
        </p:txBody>
      </p:sp>
      <p:sp>
        <p:nvSpPr>
          <p:cNvPr id="6" name="Content Placeholder 5"/>
          <p:cNvSpPr>
            <a:spLocks noGrp="1"/>
          </p:cNvSpPr>
          <p:nvPr>
            <p:ph sz="quarter" idx="11"/>
          </p:nvPr>
        </p:nvSpPr>
        <p:spPr>
          <a:xfrm>
            <a:off x="609600" y="2884833"/>
            <a:ext cx="10972800" cy="3048829"/>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51234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BEFC265F-022A-4A76-BF68-90C1CDF8F585}" type="datetime1">
              <a:rPr lang="en-US" smtClean="0"/>
              <a:t>6/20/2024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98DC30-D68C-48EC-AF12-FA2798F9AC04}" type="slidenum">
              <a:rPr lang="en-US" altLang="en-US"/>
              <a:pPr>
                <a:defRPr/>
              </a:pPr>
              <a:t>‹#›</a:t>
            </a:fld>
            <a:endParaRPr lang="en-US" altLang="en-US"/>
          </a:p>
        </p:txBody>
      </p:sp>
    </p:spTree>
    <p:extLst>
      <p:ext uri="{BB962C8B-B14F-4D97-AF65-F5344CB8AC3E}">
        <p14:creationId xmlns:p14="http://schemas.microsoft.com/office/powerpoint/2010/main" val="34748254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F84A9BE-D011-4C4C-804A-525FF67AB8C5}" type="datetime1">
              <a:rPr lang="en-US" smtClean="0"/>
              <a:t>6/20/2024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7EEF7B-952E-4159-825C-1574C729DB7B}" type="slidenum">
              <a:rPr lang="en-US" altLang="en-US"/>
              <a:pPr>
                <a:defRPr/>
              </a:pPr>
              <a:t>‹#›</a:t>
            </a:fld>
            <a:endParaRPr lang="en-US" altLang="en-US"/>
          </a:p>
        </p:txBody>
      </p:sp>
    </p:spTree>
    <p:extLst>
      <p:ext uri="{BB962C8B-B14F-4D97-AF65-F5344CB8AC3E}">
        <p14:creationId xmlns:p14="http://schemas.microsoft.com/office/powerpoint/2010/main" val="13483811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8CCF7E94-4543-4E12-A9E0-ED846414DFBA}" type="datetime1">
              <a:rPr lang="en-US" smtClean="0"/>
              <a:t>6/20/2024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5CE22A-87A1-4B37-90B9-938CDFC1C352}" type="slidenum">
              <a:rPr lang="en-US" altLang="en-US"/>
              <a:pPr>
                <a:defRPr/>
              </a:pPr>
              <a:t>‹#›</a:t>
            </a:fld>
            <a:endParaRPr lang="en-US" altLang="en-US"/>
          </a:p>
        </p:txBody>
      </p:sp>
    </p:spTree>
    <p:extLst>
      <p:ext uri="{BB962C8B-B14F-4D97-AF65-F5344CB8AC3E}">
        <p14:creationId xmlns:p14="http://schemas.microsoft.com/office/powerpoint/2010/main" val="28843827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DABE18B-8C25-42E7-934A-A8AFBAD2B31E}" type="datetime1">
              <a:rPr lang="en-US" smtClean="0"/>
              <a:t>6/20/2024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35FAD8-B646-4190-9DA2-D6F14F416850}" type="slidenum">
              <a:rPr lang="en-US" altLang="en-US"/>
              <a:pPr>
                <a:defRPr/>
              </a:pPr>
              <a:t>‹#›</a:t>
            </a:fld>
            <a:endParaRPr lang="en-US" altLang="en-US"/>
          </a:p>
        </p:txBody>
      </p:sp>
    </p:spTree>
    <p:extLst>
      <p:ext uri="{BB962C8B-B14F-4D97-AF65-F5344CB8AC3E}">
        <p14:creationId xmlns:p14="http://schemas.microsoft.com/office/powerpoint/2010/main" val="27475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DA933A-0174-F994-826C-582518863B1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BFDBDCDF-4A94-4171-EBF6-9F74A7E643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96129668-7B24-670D-96E5-CEE1CBFE4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4CB484A0-2BE1-A778-5959-8D85B353DEAC}"/>
              </a:ext>
            </a:extLst>
          </p:cNvPr>
          <p:cNvSpPr>
            <a:spLocks noGrp="1"/>
          </p:cNvSpPr>
          <p:nvPr>
            <p:ph type="dt" sz="half" idx="10"/>
          </p:nvPr>
        </p:nvSpPr>
        <p:spPr/>
        <p:txBody>
          <a:bodyPr/>
          <a:lstStyle/>
          <a:p>
            <a:fld id="{76562295-AB43-244B-8583-ACB011033E77}" type="datetimeFigureOut">
              <a:rPr lang="pt-BR" smtClean="0"/>
              <a:t>20/06/2024</a:t>
            </a:fld>
            <a:endParaRPr lang="pt-BR"/>
          </a:p>
        </p:txBody>
      </p:sp>
      <p:sp>
        <p:nvSpPr>
          <p:cNvPr id="6" name="Espaço Reservado para Rodapé 5">
            <a:extLst>
              <a:ext uri="{FF2B5EF4-FFF2-40B4-BE49-F238E27FC236}">
                <a16:creationId xmlns:a16="http://schemas.microsoft.com/office/drawing/2014/main" id="{E7D8A8CB-C5AF-7D2D-A0F8-4D2EED39D60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2DA936E-1DAD-4CF4-E439-E8FC7311F62D}"/>
              </a:ext>
            </a:extLst>
          </p:cNvPr>
          <p:cNvSpPr>
            <a:spLocks noGrp="1"/>
          </p:cNvSpPr>
          <p:nvPr>
            <p:ph type="sldNum" sz="quarter" idx="12"/>
          </p:nvPr>
        </p:nvSpPr>
        <p:spPr/>
        <p:txBody>
          <a:bodyPr/>
          <a:lstStyle/>
          <a:p>
            <a:fld id="{C3602348-3988-2546-8369-C4D290FC94BE}" type="slidenum">
              <a:rPr lang="pt-BR" smtClean="0"/>
              <a:t>‹#›</a:t>
            </a:fld>
            <a:endParaRPr lang="pt-BR"/>
          </a:p>
        </p:txBody>
      </p:sp>
    </p:spTree>
    <p:extLst>
      <p:ext uri="{BB962C8B-B14F-4D97-AF65-F5344CB8AC3E}">
        <p14:creationId xmlns:p14="http://schemas.microsoft.com/office/powerpoint/2010/main" val="18625965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CB51BC86-12FC-46CB-8C62-F7823C62779F}" type="datetime1">
              <a:rPr lang="en-US" smtClean="0"/>
              <a:t>6/20/2024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700EAAB-13B4-462B-96B5-1BD415A676B3}" type="slidenum">
              <a:rPr lang="en-US" altLang="en-US"/>
              <a:pPr>
                <a:defRPr/>
              </a:pPr>
              <a:t>‹#›</a:t>
            </a:fld>
            <a:endParaRPr lang="en-US" altLang="en-US"/>
          </a:p>
        </p:txBody>
      </p:sp>
    </p:spTree>
    <p:extLst>
      <p:ext uri="{BB962C8B-B14F-4D97-AF65-F5344CB8AC3E}">
        <p14:creationId xmlns:p14="http://schemas.microsoft.com/office/powerpoint/2010/main" val="23570999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ABF4757-2ED7-4E0C-8240-25ECD9D6B596}" type="datetime1">
              <a:rPr lang="en-US" smtClean="0"/>
              <a:t>6/20/2024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9D9427-7FA4-49C2-8E7C-8ED7A1CBC83C}" type="slidenum">
              <a:rPr lang="en-US" altLang="en-US"/>
              <a:pPr>
                <a:defRPr/>
              </a:pPr>
              <a:t>‹#›</a:t>
            </a:fld>
            <a:endParaRPr lang="en-US" altLang="en-US"/>
          </a:p>
        </p:txBody>
      </p:sp>
    </p:spTree>
    <p:extLst>
      <p:ext uri="{BB962C8B-B14F-4D97-AF65-F5344CB8AC3E}">
        <p14:creationId xmlns:p14="http://schemas.microsoft.com/office/powerpoint/2010/main" val="21004168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2F9F873-FBF1-4955-8290-4C214D150BC5}" type="datetime1">
              <a:rPr lang="en-US" smtClean="0"/>
              <a:t>6/20/2024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A8584F-A659-41D4-9392-72F942F07324}" type="slidenum">
              <a:rPr lang="en-US" altLang="en-US"/>
              <a:pPr>
                <a:defRPr/>
              </a:pPr>
              <a:t>‹#›</a:t>
            </a:fld>
            <a:endParaRPr lang="en-US" altLang="en-US"/>
          </a:p>
        </p:txBody>
      </p:sp>
    </p:spTree>
    <p:extLst>
      <p:ext uri="{BB962C8B-B14F-4D97-AF65-F5344CB8AC3E}">
        <p14:creationId xmlns:p14="http://schemas.microsoft.com/office/powerpoint/2010/main" val="29708746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7859753-3700-4D18-B219-C07745FCEC54}" type="datetime1">
              <a:rPr lang="en-US" smtClean="0"/>
              <a:t>6/20/2024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7069ED-2890-4161-8B56-7761D019F904}" type="slidenum">
              <a:rPr lang="en-US" altLang="en-US"/>
              <a:pPr>
                <a:defRPr/>
              </a:pPr>
              <a:t>‹#›</a:t>
            </a:fld>
            <a:endParaRPr lang="en-US" altLang="en-US"/>
          </a:p>
        </p:txBody>
      </p:sp>
    </p:spTree>
    <p:extLst>
      <p:ext uri="{BB962C8B-B14F-4D97-AF65-F5344CB8AC3E}">
        <p14:creationId xmlns:p14="http://schemas.microsoft.com/office/powerpoint/2010/main" val="29622255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3800368-1550-45C8-9AFA-2D906178929F}" type="datetime1">
              <a:rPr lang="en-US" smtClean="0"/>
              <a:t>6/20/2024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0B8E3F-1799-4CDB-A91A-7E323609C08E}" type="slidenum">
              <a:rPr lang="en-US" altLang="en-US"/>
              <a:pPr>
                <a:defRPr/>
              </a:pPr>
              <a:t>‹#›</a:t>
            </a:fld>
            <a:endParaRPr lang="en-US" altLang="en-US"/>
          </a:p>
        </p:txBody>
      </p:sp>
    </p:spTree>
    <p:extLst>
      <p:ext uri="{BB962C8B-B14F-4D97-AF65-F5344CB8AC3E}">
        <p14:creationId xmlns:p14="http://schemas.microsoft.com/office/powerpoint/2010/main" val="37129147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E7E81B6-FD8B-4500-9094-B0CE2E28A0D1}" type="datetime1">
              <a:rPr lang="en-US" smtClean="0"/>
              <a:t>6/20/2024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59F6C4-77E6-4A94-A191-3038A8D55BBA}" type="slidenum">
              <a:rPr lang="en-US" altLang="en-US"/>
              <a:pPr>
                <a:defRPr/>
              </a:pPr>
              <a:t>‹#›</a:t>
            </a:fld>
            <a:endParaRPr lang="en-US" altLang="en-US"/>
          </a:p>
        </p:txBody>
      </p:sp>
    </p:spTree>
    <p:extLst>
      <p:ext uri="{BB962C8B-B14F-4D97-AF65-F5344CB8AC3E}">
        <p14:creationId xmlns:p14="http://schemas.microsoft.com/office/powerpoint/2010/main" val="4629348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4886C0E5-B571-45C3-892D-90B8798771DF}" type="datetime1">
              <a:rPr lang="en-US" smtClean="0"/>
              <a:t>6/20/2024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3C3CD9-31EF-4EEF-8586-C2E7CDCD7896}" type="slidenum">
              <a:rPr lang="en-US" altLang="en-US"/>
              <a:pPr>
                <a:defRPr/>
              </a:pPr>
              <a:t>‹#›</a:t>
            </a:fld>
            <a:endParaRPr lang="en-US" altLang="en-US"/>
          </a:p>
        </p:txBody>
      </p:sp>
    </p:spTree>
    <p:extLst>
      <p:ext uri="{BB962C8B-B14F-4D97-AF65-F5344CB8AC3E}">
        <p14:creationId xmlns:p14="http://schemas.microsoft.com/office/powerpoint/2010/main" val="39775005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D081F87C-BF69-45B7-9615-2F25B5AAB5C5}" type="datetime1">
              <a:rPr lang="en-US" smtClean="0"/>
              <a:t>6/20/2024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4DB02D-2AE4-4EA1-A468-E7BB5E460597}" type="slidenum">
              <a:rPr lang="en-US" altLang="en-US"/>
              <a:pPr>
                <a:defRPr/>
              </a:pPr>
              <a:t>‹#›</a:t>
            </a:fld>
            <a:endParaRPr lang="en-US" altLang="en-US"/>
          </a:p>
        </p:txBody>
      </p:sp>
    </p:spTree>
    <p:extLst>
      <p:ext uri="{BB962C8B-B14F-4D97-AF65-F5344CB8AC3E}">
        <p14:creationId xmlns:p14="http://schemas.microsoft.com/office/powerpoint/2010/main" val="16414446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60" cy="1143480"/>
          </a:xfrm>
        </p:spPr>
        <p:txBody>
          <a:bodyPr/>
          <a:lstStyle/>
          <a:p>
            <a:r>
              <a:rPr lang="en-US"/>
              <a:t>Click to edit Master title style</a:t>
            </a:r>
          </a:p>
        </p:txBody>
      </p:sp>
      <p:sp>
        <p:nvSpPr>
          <p:cNvPr id="3" name="Content Placeholder 2"/>
          <p:cNvSpPr>
            <a:spLocks noGrp="1"/>
          </p:cNvSpPr>
          <p:nvPr>
            <p:ph sz="half" idx="1"/>
          </p:nvPr>
        </p:nvSpPr>
        <p:spPr>
          <a:xfrm>
            <a:off x="608641" y="1604330"/>
            <a:ext cx="1096896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641" y="3935934"/>
            <a:ext cx="1096896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fld id="{75A69FEF-F3D8-4A0E-B6DE-BA825E4DEF25}" type="datetime1">
              <a:rPr lang="en-US" smtClean="0"/>
              <a:t>6/20/2024</a:t>
            </a:fld>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24781683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222A166-A654-46EB-8D57-1F11A539780B}" type="datetimeFigureOut">
              <a:rPr lang="en-US"/>
              <a:pPr>
                <a:defRPr/>
              </a:pPr>
              <a:t>6/20/2024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70C0D9-5DF7-47FD-9618-DD96E319E001}" type="slidenum">
              <a:rPr lang="en-US"/>
              <a:pPr>
                <a:defRPr/>
              </a:pPr>
              <a:t>‹#›</a:t>
            </a:fld>
            <a:endParaRPr lang="en-US"/>
          </a:p>
        </p:txBody>
      </p:sp>
    </p:spTree>
    <p:extLst>
      <p:ext uri="{BB962C8B-B14F-4D97-AF65-F5344CB8AC3E}">
        <p14:creationId xmlns:p14="http://schemas.microsoft.com/office/powerpoint/2010/main" val="337580654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image" Target="../media/image1.png"/><Relationship Id="rId2" Type="http://schemas.openxmlformats.org/officeDocument/2006/relationships/slideLayout" Target="../slideLayouts/slideLayout72.xml"/><Relationship Id="rId16" Type="http://schemas.openxmlformats.org/officeDocument/2006/relationships/theme" Target="../theme/theme7.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theme" Target="../theme/theme9.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5E0C76-AFE3-1DAC-3904-D2AA0B0383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6548C290-F462-878A-4817-B44C62AEC8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6515828C-448F-5269-7119-D5FE390C2F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A6B6B-1432-46C4-96CB-B057CEFE89B7}" type="datetimeFigureOut">
              <a:rPr lang="en-ID" smtClean="0"/>
              <a:t>20/06/2024</a:t>
            </a:fld>
            <a:endParaRPr lang="en-ID"/>
          </a:p>
        </p:txBody>
      </p:sp>
      <p:sp>
        <p:nvSpPr>
          <p:cNvPr id="5" name="Footer Placeholder 4">
            <a:extLst>
              <a:ext uri="{FF2B5EF4-FFF2-40B4-BE49-F238E27FC236}">
                <a16:creationId xmlns:a16="http://schemas.microsoft.com/office/drawing/2014/main" id="{CA753E85-2ECE-BCC4-3D50-612D0A4E57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5FC3A12F-FBB2-E4BE-9BBF-3AAFF6C13D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6CA350-1510-4253-B2BF-29845DFC66B8}" type="slidenum">
              <a:rPr lang="en-ID" smtClean="0"/>
              <a:t>‹#›</a:t>
            </a:fld>
            <a:endParaRPr lang="en-ID"/>
          </a:p>
        </p:txBody>
      </p:sp>
    </p:spTree>
    <p:extLst>
      <p:ext uri="{BB962C8B-B14F-4D97-AF65-F5344CB8AC3E}">
        <p14:creationId xmlns:p14="http://schemas.microsoft.com/office/powerpoint/2010/main" val="68664419"/>
      </p:ext>
    </p:extLst>
  </p:cSld>
  <p:clrMap bg1="lt1" tx1="dk1" bg2="lt2" tx2="dk2" accent1="accent1" accent2="accent2" accent3="accent3" accent4="accent4" accent5="accent5" accent6="accent6" hlink="hlink" folHlink="folHlink"/>
  <p:sldLayoutIdLst>
    <p:sldLayoutId id="21474836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67860410-6EF3-C0BA-03E3-3D95931F6A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DD2E6615-1125-913F-9DB4-9DD16377C3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1ABE40F-86AA-8105-0FB0-A6A42BAFE3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5A6B6B-1432-46C4-96CB-B057CEFE89B7}" type="datetimeFigureOut">
              <a:rPr lang="en-ID" smtClean="0"/>
              <a:t>20/06/2024</a:t>
            </a:fld>
            <a:endParaRPr lang="en-ID"/>
          </a:p>
        </p:txBody>
      </p:sp>
      <p:sp>
        <p:nvSpPr>
          <p:cNvPr id="5" name="Espaço Reservado para Rodapé 4">
            <a:extLst>
              <a:ext uri="{FF2B5EF4-FFF2-40B4-BE49-F238E27FC236}">
                <a16:creationId xmlns:a16="http://schemas.microsoft.com/office/drawing/2014/main" id="{9197539C-1E2A-7D5B-75F1-85BD15C965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D"/>
          </a:p>
        </p:txBody>
      </p:sp>
      <p:sp>
        <p:nvSpPr>
          <p:cNvPr id="6" name="Espaço Reservado para Número de Slide 5">
            <a:extLst>
              <a:ext uri="{FF2B5EF4-FFF2-40B4-BE49-F238E27FC236}">
                <a16:creationId xmlns:a16="http://schemas.microsoft.com/office/drawing/2014/main" id="{68C35DC4-99B0-919D-16EE-0F28BA6133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6CA350-1510-4253-B2BF-29845DFC66B8}" type="slidenum">
              <a:rPr lang="en-ID" smtClean="0"/>
              <a:t>‹#›</a:t>
            </a:fld>
            <a:endParaRPr lang="en-ID"/>
          </a:p>
        </p:txBody>
      </p:sp>
    </p:spTree>
    <p:extLst>
      <p:ext uri="{BB962C8B-B14F-4D97-AF65-F5344CB8AC3E}">
        <p14:creationId xmlns:p14="http://schemas.microsoft.com/office/powerpoint/2010/main" val="135850330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B7C01163-1D0E-4E76-9E5C-2D473380908A}" type="slidenum">
              <a:rPr lang="en-US" altLang="en-US"/>
              <a:pPr>
                <a:defRPr/>
              </a:pPr>
              <a:t>‹#›</a:t>
            </a:fld>
            <a:endParaRPr lang="en-US" altLang="en-US"/>
          </a:p>
        </p:txBody>
      </p:sp>
    </p:spTree>
    <p:extLst>
      <p:ext uri="{BB962C8B-B14F-4D97-AF65-F5344CB8AC3E}">
        <p14:creationId xmlns:p14="http://schemas.microsoft.com/office/powerpoint/2010/main" val="16367772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hf hdr="0" ftr="0" dt="0"/>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D6415A-8B10-40D7-9672-9F51D3F9544B}" type="datetimeFigureOut">
              <a:rPr lang="en-US" smtClean="0">
                <a:solidFill>
                  <a:prstClr val="black">
                    <a:tint val="75000"/>
                  </a:prstClr>
                </a:solidFill>
              </a:rPr>
              <a:pPr/>
              <a:t>6/20/2024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8B27ED-2C20-4074-A417-26A525C657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74273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3" r:id="rId21"/>
  </p:sldLayoutIdLst>
  <p:txStyles>
    <p:titleStyle>
      <a:lvl1pPr algn="ctr" defTabSz="914400" rtl="0" eaLnBrk="1" latinLnBrk="0" hangingPunct="1">
        <a:spcBef>
          <a:spcPct val="0"/>
        </a:spcBef>
        <a:buNone/>
        <a:defRPr sz="3600" b="1" kern="1200">
          <a:solidFill>
            <a:schemeClr val="tx1"/>
          </a:solidFill>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CD84F8-FD2E-43B6-941B-7FB4F2D08B61}" type="datetimeFigureOut">
              <a:rPr lang="en-US" smtClean="0"/>
              <a:t>6/20/2024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A4D1A4-3EEB-4F82-B6C5-4B7DF50484D5}" type="slidenum">
              <a:rPr lang="en-US" smtClean="0"/>
              <a:t>‹#›</a:t>
            </a:fld>
            <a:endParaRPr lang="en-US"/>
          </a:p>
        </p:txBody>
      </p:sp>
    </p:spTree>
    <p:extLst>
      <p:ext uri="{BB962C8B-B14F-4D97-AF65-F5344CB8AC3E}">
        <p14:creationId xmlns:p14="http://schemas.microsoft.com/office/powerpoint/2010/main" val="20980343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C3DD4E-43EE-4211-88D0-A6659BEB6B62}" type="datetimeFigureOut">
              <a:rPr lang="en-US" smtClean="0"/>
              <a:t>6/20/2024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B1EADE-EA0D-47DC-A31A-83529071DD5C}" type="slidenum">
              <a:rPr lang="en-US" smtClean="0"/>
              <a:t>‹#›</a:t>
            </a:fld>
            <a:endParaRPr lang="en-US" dirty="0"/>
          </a:p>
        </p:txBody>
      </p:sp>
    </p:spTree>
    <p:extLst>
      <p:ext uri="{BB962C8B-B14F-4D97-AF65-F5344CB8AC3E}">
        <p14:creationId xmlns:p14="http://schemas.microsoft.com/office/powerpoint/2010/main" val="259508360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837462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912187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AAD2A-4BC8-4CFC-9748-307F267341E8}" type="datetimeFigureOut">
              <a:rPr lang="en-US" smtClean="0"/>
              <a:t>6/20/2024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94374" y="6356350"/>
            <a:ext cx="72758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135C6378-24B2-4B44-BE1B-382624AE50AB}" type="slidenum">
              <a:rPr lang="en-US" smtClean="0"/>
              <a:pPr/>
              <a:t>‹#›</a:t>
            </a:fld>
            <a:endParaRPr lang="en-US"/>
          </a:p>
        </p:txBody>
      </p:sp>
    </p:spTree>
    <p:extLst>
      <p:ext uri="{BB962C8B-B14F-4D97-AF65-F5344CB8AC3E}">
        <p14:creationId xmlns:p14="http://schemas.microsoft.com/office/powerpoint/2010/main" val="199849057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6" r:id="rId14"/>
    <p:sldLayoutId id="2147483768" r:id="rId15"/>
  </p:sldLayoutIdLst>
  <p:transition>
    <p:fade/>
  </p:transition>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fld id="{5F9908A7-7E7C-4CD0-A73A-5197F16CBC79}" type="datetime1">
              <a:rPr lang="en-US" smtClean="0"/>
              <a:t>6/20/2024</a:t>
            </a:fld>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B7C01163-1D0E-4E76-9E5C-2D473380908A}" type="slidenum">
              <a:rPr lang="en-US" altLang="en-US"/>
              <a:pPr>
                <a:defRPr/>
              </a:pPr>
              <a:t>‹#›</a:t>
            </a:fld>
            <a:endParaRPr lang="en-US" altLang="en-US"/>
          </a:p>
        </p:txBody>
      </p:sp>
    </p:spTree>
    <p:extLst>
      <p:ext uri="{BB962C8B-B14F-4D97-AF65-F5344CB8AC3E}">
        <p14:creationId xmlns:p14="http://schemas.microsoft.com/office/powerpoint/2010/main" val="236508842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hf hdr="0" ftr="0" dt="0"/>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309D328A-7FAB-449A-BC3B-743C8A8EFDB5}" type="datetimeFigureOut">
              <a:rPr lang="en-US"/>
              <a:pPr>
                <a:defRPr/>
              </a:pPr>
              <a:t>6/20/2024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cs typeface="+mn-cs"/>
              </a:defRPr>
            </a:lvl1pPr>
          </a:lstStyle>
          <a:p>
            <a:pPr>
              <a:defRPr/>
            </a:pPr>
            <a:fld id="{13FE1B8A-50BE-422A-97A0-9E7F86DFFFB4}" type="slidenum">
              <a:rPr lang="en-US"/>
              <a:pPr>
                <a:defRPr/>
              </a:pPr>
              <a:t>‹#›</a:t>
            </a:fld>
            <a:endParaRPr lang="en-US"/>
          </a:p>
        </p:txBody>
      </p:sp>
    </p:spTree>
    <p:extLst>
      <p:ext uri="{BB962C8B-B14F-4D97-AF65-F5344CB8AC3E}">
        <p14:creationId xmlns:p14="http://schemas.microsoft.com/office/powerpoint/2010/main" val="2755320265"/>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creativecommons.org/licenses/by/4.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creativecommons.org/licenses/by/4.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8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8.xml"/><Relationship Id="rId4" Type="http://schemas.openxmlformats.org/officeDocument/2006/relationships/hyperlink" Target="https://doi.org/10.3390/ijms22147491"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8.xml"/><Relationship Id="rId4" Type="http://schemas.openxmlformats.org/officeDocument/2006/relationships/hyperlink" Target="https://doi.org/10.3390/ijms22147491"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doi.org/10.1523/JNEUROSCI.1625-15.2015" TargetMode="External"/><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33.sv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6.sv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6.sv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www.ncbi.nlm.nih.gov/books/NBK279298/" TargetMode="External"/><Relationship Id="rId2" Type="http://schemas.openxmlformats.org/officeDocument/2006/relationships/notesSlide" Target="../notesSlides/notesSlide40.xml"/><Relationship Id="rId1" Type="http://schemas.openxmlformats.org/officeDocument/2006/relationships/slideLayout" Target="../slideLayouts/slideLayout28.xml"/><Relationship Id="rId4" Type="http://schemas.openxmlformats.org/officeDocument/2006/relationships/hyperlink" Target="https://doi.org/10.1016/j.exger.2021.111423"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opentext.wsu.edu/ospsychrevisions/chapter/what-is-stress/#CNX_Psych_14_01_FightFlight" TargetMode="External"/><Relationship Id="rId2" Type="http://schemas.openxmlformats.org/officeDocument/2006/relationships/notesSlide" Target="../notesSlides/notesSlide43.xml"/><Relationship Id="rId1" Type="http://schemas.openxmlformats.org/officeDocument/2006/relationships/slideLayout" Target="../slideLayouts/slideLayout87.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4.xml"/><Relationship Id="rId1" Type="http://schemas.openxmlformats.org/officeDocument/2006/relationships/slideLayout" Target="../slideLayouts/slideLayout100.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100.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50.xml.rels><?xml version="1.0" encoding="UTF-8" standalone="yes"?>
<Relationships xmlns="http://schemas.openxmlformats.org/package/2006/relationships"><Relationship Id="rId3" Type="http://schemas.openxmlformats.org/officeDocument/2006/relationships/hyperlink" Target="https://www.ncbi.nlm.nih.gov/books/NBK555956/"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www.ncbi.nlm.nih.gov/books/NBK519036/" TargetMode="External"/><Relationship Id="rId2" Type="http://schemas.openxmlformats.org/officeDocument/2006/relationships/notesSlide" Target="../notesSlides/notesSlide49.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3" Type="http://schemas.openxmlformats.org/officeDocument/2006/relationships/hyperlink" Target="https://deannaminich.com/methylation/" TargetMode="External"/><Relationship Id="rId2" Type="http://schemas.openxmlformats.org/officeDocument/2006/relationships/notesSlide" Target="../notesSlides/notesSlide51.xml"/><Relationship Id="rId1" Type="http://schemas.openxmlformats.org/officeDocument/2006/relationships/slideLayout" Target="../slideLayouts/slideLayout49.xml"/><Relationship Id="rId4" Type="http://schemas.openxmlformats.org/officeDocument/2006/relationships/hyperlink" Target="http://dx.doi.org/10.1155/2015/760689"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60.xml.rels><?xml version="1.0" encoding="UTF-8" standalone="yes"?>
<Relationships xmlns="http://schemas.openxmlformats.org/package/2006/relationships"><Relationship Id="rId3" Type="http://schemas.openxmlformats.org/officeDocument/2006/relationships/hyperlink" Target="https://www.deannaminich.com/why-vitamin-k-is-the-next-vitamin-d/" TargetMode="External"/><Relationship Id="rId2" Type="http://schemas.openxmlformats.org/officeDocument/2006/relationships/notesSlide" Target="../notesSlides/notesSlide56.xml"/><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7.xml"/><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3" Type="http://schemas.openxmlformats.org/officeDocument/2006/relationships/hyperlink" Target="https://doi.org/10.1155/2019/2125070"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hyperlink" Target="https://doi.org/10.3390/antiox13020147" TargetMode="External"/><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33.svg"/></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46.svg"/></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46.sv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hyperlink" Target="https://www.ncbi.nlm.nih.gov/pmc/articles/PMC6893834/" TargetMode="External"/><Relationship Id="rId2" Type="http://schemas.openxmlformats.org/officeDocument/2006/relationships/hyperlink" Target="http://creativecommons.org/licenses/by/4.0/" TargetMode="External"/><Relationship Id="rId1" Type="http://schemas.openxmlformats.org/officeDocument/2006/relationships/slideLayout" Target="../slideLayouts/slideLayout28.xml"/><Relationship Id="rId4" Type="http://schemas.openxmlformats.org/officeDocument/2006/relationships/image" Target="../media/image47.jpeg"/></Relationships>
</file>

<file path=ppt/slides/_rels/slide6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3.xml"/><Relationship Id="rId1" Type="http://schemas.openxmlformats.org/officeDocument/2006/relationships/slideLayout" Target="../slideLayouts/slideLayout87.xml"/></Relationships>
</file>

<file path=ppt/slides/_rels/slide6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4.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9.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8.xml"/><Relationship Id="rId1" Type="http://schemas.openxmlformats.org/officeDocument/2006/relationships/slideLayout" Target="../slideLayouts/slideLayout28.xml"/><Relationship Id="rId4" Type="http://schemas.openxmlformats.org/officeDocument/2006/relationships/hyperlink" Target="https://commons.wikimedia.org/wiki/File:Glycemic.png#file"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9.xml"/><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hyperlink" Target="https://doi.org/10.1155/2019/2125070" TargetMode="External"/><Relationship Id="rId2" Type="http://schemas.openxmlformats.org/officeDocument/2006/relationships/notesSlide" Target="../notesSlides/notesSlide71.xml"/><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74.xml"/><Relationship Id="rId1" Type="http://schemas.openxmlformats.org/officeDocument/2006/relationships/slideLayout" Target="../slideLayouts/slideLayout32.xml"/><Relationship Id="rId4" Type="http://schemas.openxmlformats.org/officeDocument/2006/relationships/image" Target="../media/image54.emf"/></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33.svg"/></Relationships>
</file>

<file path=ppt/slides/_rels/slide8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5.png"/><Relationship Id="rId7" Type="http://schemas.openxmlformats.org/officeDocument/2006/relationships/image" Target="../media/image12.png"/><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46.sv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B1C21317-09B1-FE10-BEAE-5B67C326C7FF}"/>
              </a:ext>
            </a:extLst>
          </p:cNvPr>
          <p:cNvSpPr/>
          <p:nvPr/>
        </p:nvSpPr>
        <p:spPr>
          <a:xfrm>
            <a:off x="-2" y="0"/>
            <a:ext cx="12192000" cy="6858000"/>
          </a:xfrm>
          <a:prstGeom prst="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a:extLst>
              <a:ext uri="{FF2B5EF4-FFF2-40B4-BE49-F238E27FC236}">
                <a16:creationId xmlns:a16="http://schemas.microsoft.com/office/drawing/2014/main" id="{5C7B3C22-D19B-7120-27E2-5F9DADE85EE1}"/>
              </a:ext>
            </a:extLst>
          </p:cNvPr>
          <p:cNvSpPr/>
          <p:nvPr/>
        </p:nvSpPr>
        <p:spPr>
          <a:xfrm>
            <a:off x="10397438" y="0"/>
            <a:ext cx="820116" cy="1597306"/>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CaixaDeTexto 5">
            <a:extLst>
              <a:ext uri="{FF2B5EF4-FFF2-40B4-BE49-F238E27FC236}">
                <a16:creationId xmlns:a16="http://schemas.microsoft.com/office/drawing/2014/main" id="{63F878D0-48BE-E904-7AB0-72D1C2603A3E}"/>
              </a:ext>
            </a:extLst>
          </p:cNvPr>
          <p:cNvSpPr txBox="1"/>
          <p:nvPr/>
        </p:nvSpPr>
        <p:spPr>
          <a:xfrm>
            <a:off x="10422636" y="500060"/>
            <a:ext cx="769717" cy="230832"/>
          </a:xfrm>
          <a:prstGeom prst="rect">
            <a:avLst/>
          </a:prstGeom>
          <a:noFill/>
        </p:spPr>
        <p:txBody>
          <a:bodyPr wrap="square" rtlCol="0">
            <a:spAutoFit/>
          </a:bodyPr>
          <a:lstStyle/>
          <a:p>
            <a:pPr algn="ctr"/>
            <a:r>
              <a:rPr lang="pt-BR" sz="900" dirty="0">
                <a:solidFill>
                  <a:srgbClr val="991919"/>
                </a:solidFill>
                <a:latin typeface="DINNextRoundedLTW01-Regular" panose="020F0503020203050203" pitchFamily="34" charset="0"/>
              </a:rPr>
              <a:t>Realização</a:t>
            </a:r>
          </a:p>
        </p:txBody>
      </p:sp>
      <p:pic>
        <p:nvPicPr>
          <p:cNvPr id="13" name="Imagem 12" descr="Logotipo&#10;&#10;Descrição gerada automaticamente">
            <a:extLst>
              <a:ext uri="{FF2B5EF4-FFF2-40B4-BE49-F238E27FC236}">
                <a16:creationId xmlns:a16="http://schemas.microsoft.com/office/drawing/2014/main" id="{EC10B2FD-DF4A-7E27-EA82-4262F71B3E5F}"/>
              </a:ext>
            </a:extLst>
          </p:cNvPr>
          <p:cNvPicPr>
            <a:picLocks noChangeAspect="1"/>
          </p:cNvPicPr>
          <p:nvPr/>
        </p:nvPicPr>
        <p:blipFill>
          <a:blip r:embed="rId3"/>
          <a:stretch>
            <a:fillRect/>
          </a:stretch>
        </p:blipFill>
        <p:spPr>
          <a:xfrm>
            <a:off x="10439134" y="657415"/>
            <a:ext cx="736719" cy="910552"/>
          </a:xfrm>
          <a:prstGeom prst="rect">
            <a:avLst/>
          </a:prstGeom>
        </p:spPr>
      </p:pic>
      <p:pic>
        <p:nvPicPr>
          <p:cNvPr id="15" name="Imagem 14" descr="Texto&#10;&#10;Descrição gerada automaticamente">
            <a:extLst>
              <a:ext uri="{FF2B5EF4-FFF2-40B4-BE49-F238E27FC236}">
                <a16:creationId xmlns:a16="http://schemas.microsoft.com/office/drawing/2014/main" id="{8AC175C4-2D53-F9D2-E960-5A46FA5B8887}"/>
              </a:ext>
            </a:extLst>
          </p:cNvPr>
          <p:cNvPicPr>
            <a:picLocks noChangeAspect="1"/>
          </p:cNvPicPr>
          <p:nvPr/>
        </p:nvPicPr>
        <p:blipFill>
          <a:blip r:embed="rId4"/>
          <a:stretch>
            <a:fillRect/>
          </a:stretch>
        </p:blipFill>
        <p:spPr>
          <a:xfrm>
            <a:off x="2852636" y="657415"/>
            <a:ext cx="6486727" cy="3650261"/>
          </a:xfrm>
          <a:prstGeom prst="rect">
            <a:avLst/>
          </a:prstGeom>
        </p:spPr>
      </p:pic>
      <p:sp>
        <p:nvSpPr>
          <p:cNvPr id="16" name="Retângulo Arredondado 15">
            <a:extLst>
              <a:ext uri="{FF2B5EF4-FFF2-40B4-BE49-F238E27FC236}">
                <a16:creationId xmlns:a16="http://schemas.microsoft.com/office/drawing/2014/main" id="{84A7A865-2603-A73E-1EB9-03BD05A03116}"/>
              </a:ext>
            </a:extLst>
          </p:cNvPr>
          <p:cNvSpPr/>
          <p:nvPr/>
        </p:nvSpPr>
        <p:spPr>
          <a:xfrm>
            <a:off x="4382307" y="3957349"/>
            <a:ext cx="3427380" cy="350327"/>
          </a:xfrm>
          <a:prstGeom prst="round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aixaDeTexto 17">
            <a:extLst>
              <a:ext uri="{FF2B5EF4-FFF2-40B4-BE49-F238E27FC236}">
                <a16:creationId xmlns:a16="http://schemas.microsoft.com/office/drawing/2014/main" id="{AD632024-545B-2507-B222-15B5C9943C03}"/>
              </a:ext>
            </a:extLst>
          </p:cNvPr>
          <p:cNvSpPr txBox="1"/>
          <p:nvPr/>
        </p:nvSpPr>
        <p:spPr>
          <a:xfrm>
            <a:off x="4578481" y="3970319"/>
            <a:ext cx="3035033" cy="369332"/>
          </a:xfrm>
          <a:prstGeom prst="rect">
            <a:avLst/>
          </a:prstGeom>
          <a:noFill/>
        </p:spPr>
        <p:txBody>
          <a:bodyPr wrap="square" rtlCol="0">
            <a:spAutoFit/>
          </a:bodyPr>
          <a:lstStyle/>
          <a:p>
            <a:pPr algn="ctr"/>
            <a:r>
              <a:rPr lang="pt-BR" b="1" dirty="0">
                <a:solidFill>
                  <a:srgbClr val="991919"/>
                </a:solidFill>
                <a:latin typeface="DIN Next LT Pro Bold" panose="020B0503020203050203" pitchFamily="34" charset="77"/>
              </a:rPr>
              <a:t>26 e 27 de Julho | São Paulo</a:t>
            </a:r>
          </a:p>
        </p:txBody>
      </p:sp>
      <p:pic>
        <p:nvPicPr>
          <p:cNvPr id="20" name="Imagem 19" descr="Texto&#10;&#10;Descrição gerada automaticamente">
            <a:extLst>
              <a:ext uri="{FF2B5EF4-FFF2-40B4-BE49-F238E27FC236}">
                <a16:creationId xmlns:a16="http://schemas.microsoft.com/office/drawing/2014/main" id="{309FF3D7-A2A6-11B9-20DB-070F303B70B3}"/>
              </a:ext>
            </a:extLst>
          </p:cNvPr>
          <p:cNvPicPr>
            <a:picLocks noChangeAspect="1"/>
          </p:cNvPicPr>
          <p:nvPr/>
        </p:nvPicPr>
        <p:blipFill>
          <a:blip r:embed="rId5"/>
          <a:stretch>
            <a:fillRect/>
          </a:stretch>
        </p:blipFill>
        <p:spPr>
          <a:xfrm>
            <a:off x="3703806" y="4513190"/>
            <a:ext cx="4784388" cy="764370"/>
          </a:xfrm>
          <a:prstGeom prst="rect">
            <a:avLst/>
          </a:prstGeom>
        </p:spPr>
      </p:pic>
      <p:pic>
        <p:nvPicPr>
          <p:cNvPr id="22" name="Imagem 21" descr="Maçã vermelha em fundo branco&#10;&#10;Descrição gerada automaticamente com confiança média">
            <a:extLst>
              <a:ext uri="{FF2B5EF4-FFF2-40B4-BE49-F238E27FC236}">
                <a16:creationId xmlns:a16="http://schemas.microsoft.com/office/drawing/2014/main" id="{02407157-AFE0-808E-C6C8-A86B330771C6}"/>
              </a:ext>
            </a:extLst>
          </p:cNvPr>
          <p:cNvPicPr>
            <a:picLocks noChangeAspect="1"/>
          </p:cNvPicPr>
          <p:nvPr/>
        </p:nvPicPr>
        <p:blipFill>
          <a:blip r:embed="rId6"/>
          <a:stretch>
            <a:fillRect/>
          </a:stretch>
        </p:blipFill>
        <p:spPr>
          <a:xfrm rot="1050118">
            <a:off x="-3617899" y="-1933171"/>
            <a:ext cx="6569412" cy="6569412"/>
          </a:xfrm>
          <a:prstGeom prst="rect">
            <a:avLst/>
          </a:prstGeom>
        </p:spPr>
      </p:pic>
      <p:pic>
        <p:nvPicPr>
          <p:cNvPr id="29" name="Imagem 28" descr="Imagem em preto e branco&#10;&#10;Descrição gerada automaticamente">
            <a:extLst>
              <a:ext uri="{FF2B5EF4-FFF2-40B4-BE49-F238E27FC236}">
                <a16:creationId xmlns:a16="http://schemas.microsoft.com/office/drawing/2014/main" id="{E0107C4A-FD72-74E4-CF4A-E479B00D4649}"/>
              </a:ext>
            </a:extLst>
          </p:cNvPr>
          <p:cNvPicPr>
            <a:picLocks noChangeAspect="1"/>
          </p:cNvPicPr>
          <p:nvPr/>
        </p:nvPicPr>
        <p:blipFill rotWithShape="1">
          <a:blip r:embed="rId7">
            <a:extLst>
              <a:ext uri="{BEBA8EAE-BF5A-486C-A8C5-ECC9F3942E4B}">
                <a14:imgProps xmlns:a14="http://schemas.microsoft.com/office/drawing/2010/main">
                  <a14:imgLayer r:embed="rId8">
                    <a14:imgEffect>
                      <a14:artisticPhotocopy/>
                    </a14:imgEffect>
                  </a14:imgLayer>
                </a14:imgProps>
              </a:ext>
            </a:extLst>
          </a:blip>
          <a:srcRect l="24590" t="14398" r="13650" b="8761"/>
          <a:stretch/>
        </p:blipFill>
        <p:spPr>
          <a:xfrm rot="4644863">
            <a:off x="6374265" y="-301887"/>
            <a:ext cx="7318705" cy="8744360"/>
          </a:xfrm>
          <a:prstGeom prst="rect">
            <a:avLst/>
          </a:prstGeom>
        </p:spPr>
      </p:pic>
      <p:pic>
        <p:nvPicPr>
          <p:cNvPr id="28" name="Imagem 27" descr="Foto em preto e branco&#10;&#10;Descrição gerada automaticamente">
            <a:extLst>
              <a:ext uri="{FF2B5EF4-FFF2-40B4-BE49-F238E27FC236}">
                <a16:creationId xmlns:a16="http://schemas.microsoft.com/office/drawing/2014/main" id="{77F2E3A4-A7B3-F01F-A0AA-6F7680331586}"/>
              </a:ext>
            </a:extLst>
          </p:cNvPr>
          <p:cNvPicPr>
            <a:picLocks noChangeAspect="1"/>
          </p:cNvPicPr>
          <p:nvPr/>
        </p:nvPicPr>
        <p:blipFill>
          <a:blip r:embed="rId9"/>
          <a:stretch>
            <a:fillRect/>
          </a:stretch>
        </p:blipFill>
        <p:spPr>
          <a:xfrm>
            <a:off x="8404703" y="3098627"/>
            <a:ext cx="5004884" cy="4653539"/>
          </a:xfrm>
          <a:prstGeom prst="rect">
            <a:avLst/>
          </a:prstGeom>
        </p:spPr>
      </p:pic>
    </p:spTree>
    <p:extLst>
      <p:ext uri="{BB962C8B-B14F-4D97-AF65-F5344CB8AC3E}">
        <p14:creationId xmlns:p14="http://schemas.microsoft.com/office/powerpoint/2010/main" val="916822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tângulo 8">
            <a:extLst>
              <a:ext uri="{FF2B5EF4-FFF2-40B4-BE49-F238E27FC236}">
                <a16:creationId xmlns:a16="http://schemas.microsoft.com/office/drawing/2014/main" id="{7BDA4EDD-454C-BF80-C7E1-BEA95D6524A0}"/>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DIN Next LT Pro"/>
            </a:endParaRPr>
          </a:p>
        </p:txBody>
      </p:sp>
      <p:sp>
        <p:nvSpPr>
          <p:cNvPr id="2" name="Title 1">
            <a:extLst>
              <a:ext uri="{FF2B5EF4-FFF2-40B4-BE49-F238E27FC236}">
                <a16:creationId xmlns:a16="http://schemas.microsoft.com/office/drawing/2014/main" id="{5BBDA46B-55F6-41D8-888D-4204BF9CE464}"/>
              </a:ext>
            </a:extLst>
          </p:cNvPr>
          <p:cNvSpPr>
            <a:spLocks noGrp="1"/>
          </p:cNvSpPr>
          <p:nvPr>
            <p:ph type="title"/>
          </p:nvPr>
        </p:nvSpPr>
        <p:spPr>
          <a:xfrm>
            <a:off x="951711" y="753356"/>
            <a:ext cx="10515600" cy="1325563"/>
          </a:xfrm>
        </p:spPr>
        <p:txBody>
          <a:bodyPr>
            <a:normAutofit/>
          </a:bodyPr>
          <a:lstStyle/>
          <a:p>
            <a:pPr algn="l"/>
            <a:r>
              <a:rPr lang="en-US" b="1" dirty="0">
                <a:solidFill>
                  <a:srgbClr val="991919"/>
                </a:solidFill>
                <a:latin typeface="DIN Next LT Pro"/>
                <a:cs typeface="Arial" panose="020B0604020202020204" pitchFamily="34" charset="0"/>
              </a:rPr>
              <a:t>Inflammation can start with food</a:t>
            </a:r>
          </a:p>
        </p:txBody>
      </p:sp>
      <p:sp>
        <p:nvSpPr>
          <p:cNvPr id="3" name="Content Placeholder 2">
            <a:extLst>
              <a:ext uri="{FF2B5EF4-FFF2-40B4-BE49-F238E27FC236}">
                <a16:creationId xmlns:a16="http://schemas.microsoft.com/office/drawing/2014/main" id="{F9222471-32ED-4132-949C-74102092201C}"/>
              </a:ext>
            </a:extLst>
          </p:cNvPr>
          <p:cNvSpPr>
            <a:spLocks noGrp="1"/>
          </p:cNvSpPr>
          <p:nvPr>
            <p:ph idx="1"/>
          </p:nvPr>
        </p:nvSpPr>
        <p:spPr>
          <a:xfrm>
            <a:off x="838200" y="2425485"/>
            <a:ext cx="9468173" cy="3751478"/>
          </a:xfrm>
        </p:spPr>
        <p:txBody>
          <a:bodyPr>
            <a:normAutofit/>
          </a:bodyPr>
          <a:lstStyle/>
          <a:p>
            <a:r>
              <a:rPr lang="en-US" sz="2400" dirty="0">
                <a:solidFill>
                  <a:schemeClr val="tx1">
                    <a:lumMod val="75000"/>
                    <a:lumOff val="25000"/>
                  </a:schemeClr>
                </a:solidFill>
                <a:latin typeface="DIN Next LT Pro"/>
                <a:cs typeface="Arial" panose="020B0604020202020204" pitchFamily="34" charset="0"/>
              </a:rPr>
              <a:t>Fruit juices with added sugar</a:t>
            </a:r>
          </a:p>
          <a:p>
            <a:r>
              <a:rPr lang="en-US" sz="2400" dirty="0">
                <a:solidFill>
                  <a:schemeClr val="tx1">
                    <a:lumMod val="75000"/>
                    <a:lumOff val="25000"/>
                  </a:schemeClr>
                </a:solidFill>
                <a:latin typeface="DIN Next LT Pro"/>
                <a:cs typeface="Arial" panose="020B0604020202020204" pitchFamily="34" charset="0"/>
              </a:rPr>
              <a:t>High-sugar desserts like cakes, cookies, donuts, ice cream, candy</a:t>
            </a:r>
          </a:p>
          <a:p>
            <a:r>
              <a:rPr lang="en-US" sz="2400" dirty="0">
                <a:solidFill>
                  <a:schemeClr val="tx1">
                    <a:lumMod val="75000"/>
                    <a:lumOff val="25000"/>
                  </a:schemeClr>
                </a:solidFill>
                <a:latin typeface="DIN Next LT Pro"/>
                <a:cs typeface="Arial" panose="020B0604020202020204" pitchFamily="34" charset="0"/>
              </a:rPr>
              <a:t>Processed breakfast (warm and cold) cereals</a:t>
            </a:r>
          </a:p>
          <a:p>
            <a:r>
              <a:rPr lang="en-US" sz="2400" dirty="0">
                <a:solidFill>
                  <a:schemeClr val="tx1">
                    <a:lumMod val="75000"/>
                    <a:lumOff val="25000"/>
                  </a:schemeClr>
                </a:solidFill>
                <a:latin typeface="DIN Next LT Pro"/>
                <a:cs typeface="Arial" panose="020B0604020202020204" pitchFamily="34" charset="0"/>
              </a:rPr>
              <a:t>Starchy snack foods like crackers, potato chips, tortilla chips</a:t>
            </a:r>
          </a:p>
          <a:p>
            <a:r>
              <a:rPr lang="en-US" sz="2400" dirty="0">
                <a:solidFill>
                  <a:schemeClr val="tx1">
                    <a:lumMod val="75000"/>
                    <a:lumOff val="25000"/>
                  </a:schemeClr>
                </a:solidFill>
                <a:latin typeface="DIN Next LT Pro"/>
                <a:cs typeface="Arial" panose="020B0604020202020204" pitchFamily="34" charset="0"/>
              </a:rPr>
              <a:t>Starchy vegetables like corn and white potatoes</a:t>
            </a:r>
          </a:p>
          <a:p>
            <a:r>
              <a:rPr lang="en-US" sz="2400" dirty="0">
                <a:solidFill>
                  <a:schemeClr val="tx1">
                    <a:lumMod val="75000"/>
                    <a:lumOff val="25000"/>
                  </a:schemeClr>
                </a:solidFill>
                <a:latin typeface="DIN Next LT Pro"/>
                <a:cs typeface="Arial" panose="020B0604020202020204" pitchFamily="34" charset="0"/>
              </a:rPr>
              <a:t>Processed grain products (e.g., bagels, muffins, sliced bread)</a:t>
            </a:r>
          </a:p>
          <a:p>
            <a:r>
              <a:rPr lang="en-US" sz="2400" dirty="0">
                <a:solidFill>
                  <a:schemeClr val="tx1">
                    <a:lumMod val="75000"/>
                    <a:lumOff val="25000"/>
                  </a:schemeClr>
                </a:solidFill>
                <a:latin typeface="DIN Next LT Pro"/>
                <a:cs typeface="Arial" panose="020B0604020202020204" pitchFamily="34" charset="0"/>
              </a:rPr>
              <a:t>White rice</a:t>
            </a:r>
          </a:p>
        </p:txBody>
      </p:sp>
      <p:sp>
        <p:nvSpPr>
          <p:cNvPr id="8" name="Rectangle 7">
            <a:extLst>
              <a:ext uri="{FF2B5EF4-FFF2-40B4-BE49-F238E27FC236}">
                <a16:creationId xmlns:a16="http://schemas.microsoft.com/office/drawing/2014/main" id="{A800B16C-0085-4C9B-BCBC-1046B5F4019B}"/>
              </a:ext>
            </a:extLst>
          </p:cNvPr>
          <p:cNvSpPr/>
          <p:nvPr/>
        </p:nvSpPr>
        <p:spPr>
          <a:xfrm>
            <a:off x="10027696" y="998574"/>
            <a:ext cx="1799775" cy="1796243"/>
          </a:xfrm>
          <a:prstGeom prst="rect">
            <a:avLst/>
          </a:prstGeom>
          <a:solidFill>
            <a:srgbClr val="FFE7F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IN Next LT Pro"/>
            </a:endParaRPr>
          </a:p>
        </p:txBody>
      </p:sp>
      <p:grpSp>
        <p:nvGrpSpPr>
          <p:cNvPr id="9" name="Group 8">
            <a:extLst>
              <a:ext uri="{FF2B5EF4-FFF2-40B4-BE49-F238E27FC236}">
                <a16:creationId xmlns:a16="http://schemas.microsoft.com/office/drawing/2014/main" id="{E045FDE0-3048-9739-4DFF-5C1F24F57506}"/>
              </a:ext>
            </a:extLst>
          </p:cNvPr>
          <p:cNvGrpSpPr/>
          <p:nvPr/>
        </p:nvGrpSpPr>
        <p:grpSpPr>
          <a:xfrm>
            <a:off x="10323027" y="1034497"/>
            <a:ext cx="1372402" cy="1621147"/>
            <a:chOff x="8556900" y="502669"/>
            <a:chExt cx="1372402" cy="1621147"/>
          </a:xfrm>
        </p:grpSpPr>
        <p:sp>
          <p:nvSpPr>
            <p:cNvPr id="4" name="Isosceles Triangle 3">
              <a:extLst>
                <a:ext uri="{FF2B5EF4-FFF2-40B4-BE49-F238E27FC236}">
                  <a16:creationId xmlns:a16="http://schemas.microsoft.com/office/drawing/2014/main" id="{B2ED170A-6F06-4A32-AEDF-021098D419D9}"/>
                </a:ext>
              </a:extLst>
            </p:cNvPr>
            <p:cNvSpPr/>
            <p:nvPr/>
          </p:nvSpPr>
          <p:spPr>
            <a:xfrm>
              <a:off x="8556900" y="622207"/>
              <a:ext cx="1221247" cy="1167284"/>
            </a:xfrm>
            <a:prstGeom prst="triangle">
              <a:avLst/>
            </a:prstGeom>
            <a:solidFill>
              <a:srgbClr val="C00000"/>
            </a:solidFill>
            <a:ln>
              <a:solidFill>
                <a:srgbClr val="FF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IN Next LT Pro"/>
              </a:endParaRPr>
            </a:p>
          </p:txBody>
        </p:sp>
        <p:sp>
          <p:nvSpPr>
            <p:cNvPr id="5" name="TextBox 4">
              <a:extLst>
                <a:ext uri="{FF2B5EF4-FFF2-40B4-BE49-F238E27FC236}">
                  <a16:creationId xmlns:a16="http://schemas.microsoft.com/office/drawing/2014/main" id="{3DD2EED5-9F16-4CAB-82F0-90EB2B95D324}"/>
                </a:ext>
              </a:extLst>
            </p:cNvPr>
            <p:cNvSpPr txBox="1"/>
            <p:nvPr/>
          </p:nvSpPr>
          <p:spPr>
            <a:xfrm>
              <a:off x="8663666" y="1754484"/>
              <a:ext cx="1221246" cy="369332"/>
            </a:xfrm>
            <a:prstGeom prst="rect">
              <a:avLst/>
            </a:prstGeom>
            <a:noFill/>
          </p:spPr>
          <p:txBody>
            <a:bodyPr wrap="square" rtlCol="0">
              <a:spAutoFit/>
            </a:bodyPr>
            <a:lstStyle/>
            <a:p>
              <a:r>
                <a:rPr lang="en-US" dirty="0">
                  <a:latin typeface="DIN Next LT Pro"/>
                  <a:cs typeface="Arial" panose="020B0604020202020204" pitchFamily="34" charset="0"/>
                </a:rPr>
                <a:t>Cortisol</a:t>
              </a:r>
            </a:p>
          </p:txBody>
        </p:sp>
        <p:sp>
          <p:nvSpPr>
            <p:cNvPr id="6" name="TextBox 5">
              <a:extLst>
                <a:ext uri="{FF2B5EF4-FFF2-40B4-BE49-F238E27FC236}">
                  <a16:creationId xmlns:a16="http://schemas.microsoft.com/office/drawing/2014/main" id="{D1D2ABF3-D585-4FA2-9530-872967E01F8D}"/>
                </a:ext>
              </a:extLst>
            </p:cNvPr>
            <p:cNvSpPr txBox="1"/>
            <p:nvPr/>
          </p:nvSpPr>
          <p:spPr>
            <a:xfrm rot="17858561">
              <a:off x="8139897" y="928626"/>
              <a:ext cx="1221246" cy="369332"/>
            </a:xfrm>
            <a:prstGeom prst="rect">
              <a:avLst/>
            </a:prstGeom>
            <a:noFill/>
          </p:spPr>
          <p:txBody>
            <a:bodyPr wrap="square" rtlCol="0">
              <a:spAutoFit/>
            </a:bodyPr>
            <a:lstStyle/>
            <a:p>
              <a:r>
                <a:rPr lang="en-US" dirty="0">
                  <a:latin typeface="DIN Next LT Pro"/>
                  <a:cs typeface="Arial" panose="020B0604020202020204" pitchFamily="34" charset="0"/>
                </a:rPr>
                <a:t>Glucose</a:t>
              </a:r>
            </a:p>
          </p:txBody>
        </p:sp>
        <p:sp>
          <p:nvSpPr>
            <p:cNvPr id="7" name="TextBox 6">
              <a:extLst>
                <a:ext uri="{FF2B5EF4-FFF2-40B4-BE49-F238E27FC236}">
                  <a16:creationId xmlns:a16="http://schemas.microsoft.com/office/drawing/2014/main" id="{26A101B7-B85A-4EAE-9097-751B8910DCDC}"/>
                </a:ext>
              </a:extLst>
            </p:cNvPr>
            <p:cNvSpPr txBox="1"/>
            <p:nvPr/>
          </p:nvSpPr>
          <p:spPr>
            <a:xfrm rot="3513319">
              <a:off x="9134013" y="1114471"/>
              <a:ext cx="1221246" cy="369332"/>
            </a:xfrm>
            <a:prstGeom prst="rect">
              <a:avLst/>
            </a:prstGeom>
            <a:noFill/>
          </p:spPr>
          <p:txBody>
            <a:bodyPr wrap="square" rtlCol="0">
              <a:spAutoFit/>
            </a:bodyPr>
            <a:lstStyle/>
            <a:p>
              <a:r>
                <a:rPr lang="en-US" dirty="0">
                  <a:latin typeface="DIN Next LT Pro"/>
                  <a:cs typeface="Arial" panose="020B0604020202020204" pitchFamily="34" charset="0"/>
                </a:rPr>
                <a:t>Insulin</a:t>
              </a:r>
            </a:p>
          </p:txBody>
        </p:sp>
      </p:grpSp>
      <p:sp>
        <p:nvSpPr>
          <p:cNvPr id="11" name="TextBox 10">
            <a:extLst>
              <a:ext uri="{FF2B5EF4-FFF2-40B4-BE49-F238E27FC236}">
                <a16:creationId xmlns:a16="http://schemas.microsoft.com/office/drawing/2014/main" id="{44A6F119-73FB-B75F-C114-661411DC0DF7}"/>
              </a:ext>
            </a:extLst>
          </p:cNvPr>
          <p:cNvSpPr txBox="1"/>
          <p:nvPr/>
        </p:nvSpPr>
        <p:spPr>
          <a:xfrm>
            <a:off x="838200" y="6056484"/>
            <a:ext cx="8461129" cy="430887"/>
          </a:xfrm>
          <a:prstGeom prst="rect">
            <a:avLst/>
          </a:prstGeom>
          <a:noFill/>
        </p:spPr>
        <p:txBody>
          <a:bodyPr wrap="square">
            <a:spAutoFit/>
          </a:bodyPr>
          <a:lstStyle/>
          <a:p>
            <a:r>
              <a:rPr lang="en-US" sz="1100" dirty="0">
                <a:latin typeface="DIN Next LT Pro"/>
                <a:cs typeface="Arial" panose="020B0604020202020204" pitchFamily="34" charset="0"/>
              </a:rPr>
              <a:t>de Carvalho </a:t>
            </a:r>
            <a:r>
              <a:rPr lang="en-US" sz="1100" dirty="0" err="1">
                <a:latin typeface="DIN Next LT Pro"/>
                <a:cs typeface="Arial" panose="020B0604020202020204" pitchFamily="34" charset="0"/>
              </a:rPr>
              <a:t>Vidigal</a:t>
            </a:r>
            <a:r>
              <a:rPr lang="en-US" sz="1100" dirty="0">
                <a:latin typeface="DIN Next LT Pro"/>
                <a:cs typeface="Arial" panose="020B0604020202020204" pitchFamily="34" charset="0"/>
              </a:rPr>
              <a:t> F, Guedes </a:t>
            </a:r>
            <a:r>
              <a:rPr lang="en-US" sz="1100" dirty="0" err="1">
                <a:latin typeface="DIN Next LT Pro"/>
                <a:cs typeface="Arial" panose="020B0604020202020204" pitchFamily="34" charset="0"/>
              </a:rPr>
              <a:t>Cocate</a:t>
            </a:r>
            <a:r>
              <a:rPr lang="en-US" sz="1100" dirty="0">
                <a:latin typeface="DIN Next LT Pro"/>
                <a:cs typeface="Arial" panose="020B0604020202020204" pitchFamily="34" charset="0"/>
              </a:rPr>
              <a:t> P, Gonçalves Pereira L, de </a:t>
            </a:r>
            <a:r>
              <a:rPr lang="en-US" sz="1100" dirty="0" err="1">
                <a:latin typeface="DIN Next LT Pro"/>
                <a:cs typeface="Arial" panose="020B0604020202020204" pitchFamily="34" charset="0"/>
              </a:rPr>
              <a:t>Cássia</a:t>
            </a:r>
            <a:r>
              <a:rPr lang="en-US" sz="1100" dirty="0">
                <a:latin typeface="DIN Next LT Pro"/>
                <a:cs typeface="Arial" panose="020B0604020202020204" pitchFamily="34" charset="0"/>
              </a:rPr>
              <a:t> Gonçalves </a:t>
            </a:r>
            <a:r>
              <a:rPr lang="en-US" sz="1100" dirty="0" err="1">
                <a:latin typeface="DIN Next LT Pro"/>
                <a:cs typeface="Arial" panose="020B0604020202020204" pitchFamily="34" charset="0"/>
              </a:rPr>
              <a:t>Alfenas</a:t>
            </a:r>
            <a:r>
              <a:rPr lang="en-US" sz="1100" dirty="0">
                <a:latin typeface="DIN Next LT Pro"/>
                <a:cs typeface="Arial" panose="020B0604020202020204" pitchFamily="34" charset="0"/>
              </a:rPr>
              <a:t> R. The role of hyperglycemia in the induction of oxidative stress and inflammatory process. </a:t>
            </a:r>
            <a:r>
              <a:rPr lang="en-US" sz="1100" i="1" dirty="0" err="1">
                <a:latin typeface="DIN Next LT Pro"/>
                <a:cs typeface="Arial" panose="020B0604020202020204" pitchFamily="34" charset="0"/>
              </a:rPr>
              <a:t>Nutr</a:t>
            </a:r>
            <a:r>
              <a:rPr lang="en-US" sz="1100" i="1" dirty="0">
                <a:latin typeface="DIN Next LT Pro"/>
                <a:cs typeface="Arial" panose="020B0604020202020204" pitchFamily="34" charset="0"/>
              </a:rPr>
              <a:t> Hosp</a:t>
            </a:r>
            <a:r>
              <a:rPr lang="en-US" sz="1100" dirty="0">
                <a:latin typeface="DIN Next LT Pro"/>
                <a:cs typeface="Arial" panose="020B0604020202020204" pitchFamily="34" charset="0"/>
              </a:rPr>
              <a:t>. 2012 Sep-Oct;27(5):1391-8. </a:t>
            </a:r>
            <a:r>
              <a:rPr lang="en-US" sz="1100" dirty="0" err="1">
                <a:latin typeface="DIN Next LT Pro"/>
                <a:cs typeface="Arial" panose="020B0604020202020204" pitchFamily="34" charset="0"/>
              </a:rPr>
              <a:t>doi</a:t>
            </a:r>
            <a:r>
              <a:rPr lang="en-US" sz="1100" dirty="0">
                <a:latin typeface="DIN Next LT Pro"/>
                <a:cs typeface="Arial" panose="020B0604020202020204" pitchFamily="34" charset="0"/>
              </a:rPr>
              <a:t>: 10.3305/nh.2012.27.5.5917. PMID: 23478683.</a:t>
            </a:r>
          </a:p>
        </p:txBody>
      </p:sp>
      <p:sp>
        <p:nvSpPr>
          <p:cNvPr id="10" name="TextBox 9">
            <a:extLst>
              <a:ext uri="{FF2B5EF4-FFF2-40B4-BE49-F238E27FC236}">
                <a16:creationId xmlns:a16="http://schemas.microsoft.com/office/drawing/2014/main" id="{6E1AE168-D333-53E6-6777-7F7C4D594439}"/>
              </a:ext>
            </a:extLst>
          </p:cNvPr>
          <p:cNvSpPr txBox="1"/>
          <p:nvPr/>
        </p:nvSpPr>
        <p:spPr>
          <a:xfrm>
            <a:off x="951711" y="1840864"/>
            <a:ext cx="6292312" cy="400110"/>
          </a:xfrm>
          <a:prstGeom prst="rect">
            <a:avLst/>
          </a:prstGeom>
          <a:solidFill>
            <a:srgbClr val="FDD3D4"/>
          </a:solidFill>
        </p:spPr>
        <p:txBody>
          <a:bodyPr wrap="square" rtlCol="0">
            <a:spAutoFit/>
          </a:bodyPr>
          <a:lstStyle/>
          <a:p>
            <a:r>
              <a:rPr lang="en-US" sz="2000" dirty="0">
                <a:latin typeface="DIN Next LT Pro"/>
                <a:cs typeface="Arial" panose="020B0604020202020204" pitchFamily="34" charset="0"/>
              </a:rPr>
              <a:t>Start with the basics of the glucose-insulin-cortisol triad</a:t>
            </a:r>
          </a:p>
        </p:txBody>
      </p:sp>
    </p:spTree>
    <p:extLst>
      <p:ext uri="{BB962C8B-B14F-4D97-AF65-F5344CB8AC3E}">
        <p14:creationId xmlns:p14="http://schemas.microsoft.com/office/powerpoint/2010/main" val="3709948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atin typeface="DIN Next LT Pro"/>
            </a:endParaRPr>
          </a:p>
        </p:txBody>
      </p:sp>
      <p:sp>
        <p:nvSpPr>
          <p:cNvPr id="2" name="Title 1">
            <a:extLst>
              <a:ext uri="{FF2B5EF4-FFF2-40B4-BE49-F238E27FC236}">
                <a16:creationId xmlns:a16="http://schemas.microsoft.com/office/drawing/2014/main" id="{74884CC2-E7E2-3E38-294F-248499BCD9CD}"/>
              </a:ext>
            </a:extLst>
          </p:cNvPr>
          <p:cNvSpPr>
            <a:spLocks noGrp="1"/>
          </p:cNvSpPr>
          <p:nvPr>
            <p:ph type="title"/>
          </p:nvPr>
        </p:nvSpPr>
        <p:spPr>
          <a:xfrm>
            <a:off x="1981200" y="325360"/>
            <a:ext cx="8343900" cy="1274840"/>
          </a:xfrm>
        </p:spPr>
        <p:txBody>
          <a:bodyPr>
            <a:normAutofit/>
          </a:bodyPr>
          <a:lstStyle/>
          <a:p>
            <a:pPr algn="l"/>
            <a:r>
              <a:rPr lang="en-US" sz="3500" b="1" dirty="0">
                <a:solidFill>
                  <a:schemeClr val="accent5">
                    <a:lumMod val="75000"/>
                  </a:schemeClr>
                </a:solidFill>
                <a:latin typeface="DIN Next LT Pro"/>
                <a:cs typeface="Arial" panose="020B0604020202020204" pitchFamily="34" charset="0"/>
              </a:rPr>
              <a:t>Reduced neuroinflammation using foods</a:t>
            </a:r>
          </a:p>
        </p:txBody>
      </p:sp>
      <p:sp>
        <p:nvSpPr>
          <p:cNvPr id="3" name="Content Placeholder 5">
            <a:extLst>
              <a:ext uri="{FF2B5EF4-FFF2-40B4-BE49-F238E27FC236}">
                <a16:creationId xmlns:a16="http://schemas.microsoft.com/office/drawing/2014/main" id="{95BAAE23-538F-9904-7E47-E4D6BC31718B}"/>
              </a:ext>
            </a:extLst>
          </p:cNvPr>
          <p:cNvSpPr>
            <a:spLocks noGrp="1"/>
          </p:cNvSpPr>
          <p:nvPr>
            <p:ph idx="1"/>
          </p:nvPr>
        </p:nvSpPr>
        <p:spPr>
          <a:xfrm>
            <a:off x="1986023" y="1600200"/>
            <a:ext cx="9130710" cy="3743254"/>
          </a:xfrm>
        </p:spPr>
        <p:txBody>
          <a:bodyPr>
            <a:normAutofit/>
          </a:bodyPr>
          <a:lstStyle/>
          <a:p>
            <a:pPr marL="0" indent="0">
              <a:buNone/>
            </a:pPr>
            <a:r>
              <a:rPr lang="en-US" sz="3200" dirty="0">
                <a:solidFill>
                  <a:schemeClr val="tx1">
                    <a:lumMod val="65000"/>
                    <a:lumOff val="35000"/>
                  </a:schemeClr>
                </a:solidFill>
                <a:latin typeface="DIN Next LT Pro"/>
              </a:rPr>
              <a:t>Foods/drinks to consider for neuroprotective benefit:</a:t>
            </a:r>
          </a:p>
          <a:p>
            <a:pPr lvl="1"/>
            <a:r>
              <a:rPr lang="en-US" sz="2800" dirty="0">
                <a:solidFill>
                  <a:schemeClr val="tx1">
                    <a:lumMod val="65000"/>
                    <a:lumOff val="35000"/>
                  </a:schemeClr>
                </a:solidFill>
                <a:latin typeface="DIN Next LT Pro"/>
              </a:rPr>
              <a:t>Fermented foods [1]</a:t>
            </a:r>
          </a:p>
          <a:p>
            <a:pPr lvl="1"/>
            <a:r>
              <a:rPr lang="en-US" sz="2800" dirty="0">
                <a:solidFill>
                  <a:schemeClr val="tx1">
                    <a:lumMod val="65000"/>
                    <a:lumOff val="35000"/>
                  </a:schemeClr>
                </a:solidFill>
                <a:latin typeface="DIN Next LT Pro"/>
              </a:rPr>
              <a:t>Blueberries, berries [2,4]</a:t>
            </a:r>
          </a:p>
          <a:p>
            <a:pPr lvl="1"/>
            <a:r>
              <a:rPr lang="en-US" sz="2800" dirty="0">
                <a:solidFill>
                  <a:schemeClr val="tx1">
                    <a:lumMod val="65000"/>
                    <a:lumOff val="35000"/>
                  </a:schemeClr>
                </a:solidFill>
                <a:latin typeface="DIN Next LT Pro"/>
              </a:rPr>
              <a:t>Tea/catechins  [3]</a:t>
            </a:r>
          </a:p>
          <a:p>
            <a:pPr lvl="1"/>
            <a:r>
              <a:rPr lang="en-US" sz="2800" dirty="0">
                <a:solidFill>
                  <a:schemeClr val="tx1">
                    <a:lumMod val="65000"/>
                    <a:lumOff val="35000"/>
                  </a:schemeClr>
                </a:solidFill>
                <a:latin typeface="DIN Next LT Pro"/>
              </a:rPr>
              <a:t>Cocoa [4]</a:t>
            </a:r>
          </a:p>
          <a:p>
            <a:pPr lvl="1"/>
            <a:r>
              <a:rPr lang="en-US" sz="2800" dirty="0">
                <a:solidFill>
                  <a:schemeClr val="tx1">
                    <a:lumMod val="65000"/>
                    <a:lumOff val="35000"/>
                  </a:schemeClr>
                </a:solidFill>
                <a:latin typeface="DIN Next LT Pro"/>
              </a:rPr>
              <a:t>Grapes [5]</a:t>
            </a:r>
          </a:p>
          <a:p>
            <a:pPr lvl="1"/>
            <a:r>
              <a:rPr lang="en-US" sz="2800" dirty="0">
                <a:solidFill>
                  <a:schemeClr val="tx1">
                    <a:lumMod val="65000"/>
                    <a:lumOff val="35000"/>
                  </a:schemeClr>
                </a:solidFill>
                <a:latin typeface="DIN Next LT Pro"/>
              </a:rPr>
              <a:t>Curcumin [6]</a:t>
            </a:r>
          </a:p>
          <a:p>
            <a:pPr lvl="1"/>
            <a:endParaRPr lang="en-US" sz="2800" dirty="0">
              <a:solidFill>
                <a:schemeClr val="tx1">
                  <a:lumMod val="65000"/>
                  <a:lumOff val="35000"/>
                </a:schemeClr>
              </a:solidFill>
              <a:latin typeface="DIN Next LT Pro"/>
            </a:endParaRPr>
          </a:p>
        </p:txBody>
      </p:sp>
      <p:sp>
        <p:nvSpPr>
          <p:cNvPr id="4" name="Rectangle 3">
            <a:extLst>
              <a:ext uri="{FF2B5EF4-FFF2-40B4-BE49-F238E27FC236}">
                <a16:creationId xmlns:a16="http://schemas.microsoft.com/office/drawing/2014/main" id="{62FA1F50-98D4-191F-74A6-093DB025681A}"/>
              </a:ext>
            </a:extLst>
          </p:cNvPr>
          <p:cNvSpPr/>
          <p:nvPr/>
        </p:nvSpPr>
        <p:spPr>
          <a:xfrm>
            <a:off x="2018964" y="5638801"/>
            <a:ext cx="788016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tx1">
                    <a:lumMod val="75000"/>
                    <a:lumOff val="25000"/>
                  </a:schemeClr>
                </a:solidFill>
                <a:effectLst/>
                <a:uLnTx/>
                <a:uFillTx/>
                <a:latin typeface="DIN Next LT Pro"/>
                <a:cs typeface="Arial" panose="020B0604020202020204" pitchFamily="34" charset="0"/>
              </a:rPr>
              <a:t>1. PMID: 35624749; 2. PMID: 30999017; 3. PMID: 35647742; 4. PMID: 34539375; 5. PMID: 30614258; 6. PMID: 36221865</a:t>
            </a:r>
          </a:p>
        </p:txBody>
      </p:sp>
    </p:spTree>
    <p:extLst>
      <p:ext uri="{BB962C8B-B14F-4D97-AF65-F5344CB8AC3E}">
        <p14:creationId xmlns:p14="http://schemas.microsoft.com/office/powerpoint/2010/main" val="2928326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atin typeface="DIN Next LT Pro"/>
            </a:endParaRPr>
          </a:p>
        </p:txBody>
      </p:sp>
      <p:sp>
        <p:nvSpPr>
          <p:cNvPr id="2" name="Title 1">
            <a:extLst>
              <a:ext uri="{FF2B5EF4-FFF2-40B4-BE49-F238E27FC236}">
                <a16:creationId xmlns:a16="http://schemas.microsoft.com/office/drawing/2014/main" id="{74884CC2-E7E2-3E38-294F-248499BCD9CD}"/>
              </a:ext>
            </a:extLst>
          </p:cNvPr>
          <p:cNvSpPr>
            <a:spLocks noGrp="1"/>
          </p:cNvSpPr>
          <p:nvPr>
            <p:ph type="title"/>
          </p:nvPr>
        </p:nvSpPr>
        <p:spPr>
          <a:xfrm>
            <a:off x="168698" y="983964"/>
            <a:ext cx="8343900" cy="1274840"/>
          </a:xfrm>
        </p:spPr>
        <p:txBody>
          <a:bodyPr>
            <a:normAutofit/>
          </a:bodyPr>
          <a:lstStyle/>
          <a:p>
            <a:pPr algn="l"/>
            <a:r>
              <a:rPr lang="en-US" sz="3600" b="1" dirty="0">
                <a:solidFill>
                  <a:schemeClr val="accent5">
                    <a:lumMod val="75000"/>
                  </a:schemeClr>
                </a:solidFill>
                <a:latin typeface="DIN Next LT Pro"/>
                <a:cs typeface="Arial" panose="020B0604020202020204" pitchFamily="34" charset="0"/>
              </a:rPr>
              <a:t>Blue-purple foods for the brain</a:t>
            </a:r>
          </a:p>
        </p:txBody>
      </p:sp>
      <p:sp>
        <p:nvSpPr>
          <p:cNvPr id="7" name="TextBox 6">
            <a:extLst>
              <a:ext uri="{FF2B5EF4-FFF2-40B4-BE49-F238E27FC236}">
                <a16:creationId xmlns:a16="http://schemas.microsoft.com/office/drawing/2014/main" id="{5B5F07D8-0971-FEAA-ED1D-872E783F58B7}"/>
              </a:ext>
            </a:extLst>
          </p:cNvPr>
          <p:cNvSpPr txBox="1"/>
          <p:nvPr/>
        </p:nvSpPr>
        <p:spPr>
          <a:xfrm>
            <a:off x="168698" y="1797139"/>
            <a:ext cx="914397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DIN Next LT Pro" panose="020B0503020203050203"/>
              </a:rPr>
              <a:t>Color-code for BLUE-PURPLE: Brain, cognition, memory</a:t>
            </a:r>
          </a:p>
        </p:txBody>
      </p:sp>
      <p:pic>
        <p:nvPicPr>
          <p:cNvPr id="8" name="Picture 7">
            <a:extLst>
              <a:ext uri="{FF2B5EF4-FFF2-40B4-BE49-F238E27FC236}">
                <a16:creationId xmlns:a16="http://schemas.microsoft.com/office/drawing/2014/main" id="{12C7FCAA-D897-D81E-CD6B-09C6A19929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699" y="2319444"/>
            <a:ext cx="3804446" cy="2850750"/>
          </a:xfrm>
          <a:prstGeom prst="rect">
            <a:avLst/>
          </a:prstGeom>
        </p:spPr>
      </p:pic>
      <p:pic>
        <p:nvPicPr>
          <p:cNvPr id="9" name="Content Placeholder 4" descr="A pile of wood&#10;&#10;Description automatically generated">
            <a:extLst>
              <a:ext uri="{FF2B5EF4-FFF2-40B4-BE49-F238E27FC236}">
                <a16:creationId xmlns:a16="http://schemas.microsoft.com/office/drawing/2014/main" id="{D5DDE98E-417D-627F-A7DC-28B31FB69A5E}"/>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5281" r="9719"/>
          <a:stretch/>
        </p:blipFill>
        <p:spPr>
          <a:xfrm rot="5400000">
            <a:off x="4670624" y="1844320"/>
            <a:ext cx="2850750" cy="3800999"/>
          </a:xfrm>
          <a:prstGeom prst="rect">
            <a:avLst/>
          </a:prstGeom>
        </p:spPr>
      </p:pic>
      <p:pic>
        <p:nvPicPr>
          <p:cNvPr id="10" name="Content Placeholder 4" descr="A person holding a flower&#10;&#10;Description automatically generated">
            <a:extLst>
              <a:ext uri="{FF2B5EF4-FFF2-40B4-BE49-F238E27FC236}">
                <a16:creationId xmlns:a16="http://schemas.microsoft.com/office/drawing/2014/main" id="{AEE21044-A5A6-5475-190C-776CE9AACD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866" r="-1" b="15008"/>
          <a:stretch/>
        </p:blipFill>
        <p:spPr>
          <a:xfrm>
            <a:off x="8222300" y="2319441"/>
            <a:ext cx="3801001" cy="2850753"/>
          </a:xfrm>
          <a:prstGeom prst="rect">
            <a:avLst/>
          </a:prstGeom>
        </p:spPr>
      </p:pic>
      <p:sp>
        <p:nvSpPr>
          <p:cNvPr id="11" name="Rectangle 10">
            <a:extLst>
              <a:ext uri="{FF2B5EF4-FFF2-40B4-BE49-F238E27FC236}">
                <a16:creationId xmlns:a16="http://schemas.microsoft.com/office/drawing/2014/main" id="{11E397B2-D083-8D8B-3506-4E9EDFA24866}"/>
              </a:ext>
            </a:extLst>
          </p:cNvPr>
          <p:cNvSpPr/>
          <p:nvPr/>
        </p:nvSpPr>
        <p:spPr>
          <a:xfrm>
            <a:off x="168698" y="5321599"/>
            <a:ext cx="8343580"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DIN Next LT Pro" panose="020B0503020203050203"/>
              </a:rPr>
              <a:t>Minich DM, A Review of the Science of Colorful, Plant-Based Food and Practical Strategies for “Eating the Rainbow”, </a:t>
            </a:r>
            <a:r>
              <a:rPr kumimoji="0" lang="en-US" sz="1200" b="0" i="1" u="none" strike="noStrike" kern="1200" cap="none" spc="0" normalizeH="0" baseline="0" noProof="0" dirty="0">
                <a:ln>
                  <a:noFill/>
                </a:ln>
                <a:solidFill>
                  <a:srgbClr val="000000">
                    <a:lumMod val="65000"/>
                    <a:lumOff val="35000"/>
                  </a:srgbClr>
                </a:solidFill>
                <a:effectLst/>
                <a:uLnTx/>
                <a:uFillTx/>
                <a:latin typeface="DIN Next LT Pro" panose="020B0503020203050203"/>
              </a:rPr>
              <a:t>Journal of Nutrition and Metabolism</a:t>
            </a:r>
            <a:r>
              <a:rPr kumimoji="0" lang="en-US" sz="1200" b="0" i="0" u="none" strike="noStrike" kern="1200" cap="none" spc="0" normalizeH="0" baseline="0" noProof="0" dirty="0">
                <a:ln>
                  <a:noFill/>
                </a:ln>
                <a:solidFill>
                  <a:srgbClr val="000000">
                    <a:lumMod val="65000"/>
                    <a:lumOff val="35000"/>
                  </a:srgbClr>
                </a:solidFill>
                <a:effectLst/>
                <a:uLnTx/>
                <a:uFillTx/>
                <a:latin typeface="DIN Next LT Pro" panose="020B0503020203050203"/>
              </a:rPr>
              <a:t>, vol. 2019, Article ID 2125070, 19 pages, 2019. https://doi.org/10.1155/2019/2125070.</a:t>
            </a:r>
          </a:p>
        </p:txBody>
      </p:sp>
    </p:spTree>
    <p:extLst>
      <p:ext uri="{BB962C8B-B14F-4D97-AF65-F5344CB8AC3E}">
        <p14:creationId xmlns:p14="http://schemas.microsoft.com/office/powerpoint/2010/main" val="199033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DIN Next LT Pro"/>
              <a:ea typeface="+mn-ea"/>
              <a:cs typeface="+mn-cs"/>
            </a:endParaRPr>
          </a:p>
        </p:txBody>
      </p:sp>
      <p:sp>
        <p:nvSpPr>
          <p:cNvPr id="5" name="Rectangle 4">
            <a:extLst>
              <a:ext uri="{FF2B5EF4-FFF2-40B4-BE49-F238E27FC236}">
                <a16:creationId xmlns:a16="http://schemas.microsoft.com/office/drawing/2014/main" id="{B82974FD-6E47-D2E7-428F-04A9FB4E4853}"/>
              </a:ext>
            </a:extLst>
          </p:cNvPr>
          <p:cNvSpPr/>
          <p:nvPr/>
        </p:nvSpPr>
        <p:spPr>
          <a:xfrm>
            <a:off x="168698" y="1273509"/>
            <a:ext cx="11854604" cy="461665"/>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884CC2-E7E2-3E38-294F-248499BCD9CD}"/>
              </a:ext>
            </a:extLst>
          </p:cNvPr>
          <p:cNvSpPr>
            <a:spLocks noGrp="1"/>
          </p:cNvSpPr>
          <p:nvPr>
            <p:ph type="title"/>
          </p:nvPr>
        </p:nvSpPr>
        <p:spPr>
          <a:xfrm>
            <a:off x="62166" y="335281"/>
            <a:ext cx="8343900" cy="1274840"/>
          </a:xfrm>
        </p:spPr>
        <p:txBody>
          <a:bodyPr>
            <a:normAutofit/>
          </a:bodyPr>
          <a:lstStyle/>
          <a:p>
            <a:pPr algn="l"/>
            <a:r>
              <a:rPr lang="en-US" sz="3600" b="1" dirty="0">
                <a:solidFill>
                  <a:schemeClr val="accent5">
                    <a:lumMod val="75000"/>
                  </a:schemeClr>
                </a:solidFill>
                <a:latin typeface="DIN Next LT Pro" panose="020B0503020203050203"/>
              </a:rPr>
              <a:t>The Color Code of Blue-Purple Foods</a:t>
            </a:r>
            <a:endParaRPr lang="en-US" sz="3600" b="1" dirty="0">
              <a:solidFill>
                <a:schemeClr val="accent5">
                  <a:lumMod val="75000"/>
                </a:schemeClr>
              </a:solidFill>
              <a:latin typeface="DIN Next LT Pro" panose="020B0503020203050203"/>
              <a:cs typeface="Arial" panose="020B0604020202020204" pitchFamily="34" charset="0"/>
            </a:endParaRPr>
          </a:p>
        </p:txBody>
      </p:sp>
      <p:sp>
        <p:nvSpPr>
          <p:cNvPr id="7" name="TextBox 6">
            <a:extLst>
              <a:ext uri="{FF2B5EF4-FFF2-40B4-BE49-F238E27FC236}">
                <a16:creationId xmlns:a16="http://schemas.microsoft.com/office/drawing/2014/main" id="{5B5F07D8-0971-FEAA-ED1D-872E783F58B7}"/>
              </a:ext>
            </a:extLst>
          </p:cNvPr>
          <p:cNvSpPr txBox="1"/>
          <p:nvPr/>
        </p:nvSpPr>
        <p:spPr>
          <a:xfrm>
            <a:off x="168698" y="1273509"/>
            <a:ext cx="914397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DIN Next LT Pro" panose="020B0503020203050203"/>
                <a:ea typeface="+mn-ea"/>
                <a:cs typeface="+mn-cs"/>
              </a:rPr>
              <a:t>Color-code for BLUE-PURPLE: Brain, cognition, memory</a:t>
            </a:r>
          </a:p>
        </p:txBody>
      </p:sp>
      <p:sp>
        <p:nvSpPr>
          <p:cNvPr id="4" name="Content Placeholder 3">
            <a:extLst>
              <a:ext uri="{FF2B5EF4-FFF2-40B4-BE49-F238E27FC236}">
                <a16:creationId xmlns:a16="http://schemas.microsoft.com/office/drawing/2014/main" id="{9A6B900A-0502-38AB-7684-5413B923E688}"/>
              </a:ext>
            </a:extLst>
          </p:cNvPr>
          <p:cNvSpPr>
            <a:spLocks noGrp="1"/>
          </p:cNvSpPr>
          <p:nvPr>
            <p:ph idx="1"/>
          </p:nvPr>
        </p:nvSpPr>
        <p:spPr>
          <a:xfrm>
            <a:off x="341051" y="2281785"/>
            <a:ext cx="11404106" cy="4351338"/>
          </a:xfrm>
        </p:spPr>
        <p:txBody>
          <a:bodyPr/>
          <a:lstStyle/>
          <a:p>
            <a:r>
              <a:rPr lang="en-US" dirty="0">
                <a:latin typeface="DIN Next LT Pro" panose="020B0503020203050203"/>
              </a:rPr>
              <a:t>Polyphenol-rich</a:t>
            </a:r>
          </a:p>
          <a:p>
            <a:r>
              <a:rPr lang="en-US" dirty="0">
                <a:latin typeface="DIN Next LT Pro" panose="020B0503020203050203"/>
              </a:rPr>
              <a:t>Blueberries and grapes most well studied</a:t>
            </a:r>
          </a:p>
          <a:p>
            <a:r>
              <a:rPr lang="en-US" dirty="0">
                <a:latin typeface="DIN Next LT Pro" panose="020B0503020203050203"/>
              </a:rPr>
              <a:t>Assist with learning, memory, and mood </a:t>
            </a:r>
          </a:p>
          <a:p>
            <a:r>
              <a:rPr lang="en-US" dirty="0">
                <a:latin typeface="DIN Next LT Pro" panose="020B0503020203050203"/>
              </a:rPr>
              <a:t>Contain mood- and brain-modulating flavonoids, procyanidins (monomeric and oligomeric form), </a:t>
            </a:r>
            <a:r>
              <a:rPr lang="en-US" dirty="0" err="1">
                <a:latin typeface="DIN Next LT Pro" panose="020B0503020203050203"/>
              </a:rPr>
              <a:t>flavonols</a:t>
            </a:r>
            <a:r>
              <a:rPr lang="en-US" dirty="0">
                <a:latin typeface="DIN Next LT Pro" panose="020B0503020203050203"/>
              </a:rPr>
              <a:t> (i.e., kaempferol, quercetin, myricetin), phenolic acids (hydroxycinnamic acids &amp; derivatives of stilbenes)</a:t>
            </a:r>
          </a:p>
          <a:p>
            <a:endParaRPr lang="en-US" dirty="0">
              <a:latin typeface="DIN Next LT Pro" panose="020B0503020203050203"/>
            </a:endParaRPr>
          </a:p>
        </p:txBody>
      </p:sp>
      <p:sp>
        <p:nvSpPr>
          <p:cNvPr id="6" name="Rectangle 5">
            <a:extLst>
              <a:ext uri="{FF2B5EF4-FFF2-40B4-BE49-F238E27FC236}">
                <a16:creationId xmlns:a16="http://schemas.microsoft.com/office/drawing/2014/main" id="{1C6FAF2E-8891-F9BC-831D-BA9E52511939}"/>
              </a:ext>
            </a:extLst>
          </p:cNvPr>
          <p:cNvSpPr/>
          <p:nvPr/>
        </p:nvSpPr>
        <p:spPr>
          <a:xfrm>
            <a:off x="446842" y="6061054"/>
            <a:ext cx="9646281"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DIN Next LT Pro" panose="020B0503020203050203"/>
              </a:rPr>
              <a:t>Minich DM, A Review of the Science of Colorful, Plant-Based Food and Practical Strategies for “Eating the Rainbow”, </a:t>
            </a:r>
            <a:r>
              <a:rPr kumimoji="0" lang="en-US" sz="1200" b="0" i="1" u="none" strike="noStrike" kern="1200" cap="none" spc="0" normalizeH="0" baseline="0" noProof="0" dirty="0">
                <a:ln>
                  <a:noFill/>
                </a:ln>
                <a:solidFill>
                  <a:srgbClr val="000000">
                    <a:lumMod val="65000"/>
                    <a:lumOff val="35000"/>
                  </a:srgbClr>
                </a:solidFill>
                <a:effectLst/>
                <a:uLnTx/>
                <a:uFillTx/>
                <a:latin typeface="DIN Next LT Pro" panose="020B0503020203050203"/>
              </a:rPr>
              <a:t>Journal of Nutrition and Metabolism</a:t>
            </a:r>
            <a:r>
              <a:rPr kumimoji="0" lang="en-US" sz="1200" b="0" i="0" u="none" strike="noStrike" kern="1200" cap="none" spc="0" normalizeH="0" baseline="0" noProof="0" dirty="0">
                <a:ln>
                  <a:noFill/>
                </a:ln>
                <a:solidFill>
                  <a:srgbClr val="000000">
                    <a:lumMod val="65000"/>
                    <a:lumOff val="35000"/>
                  </a:srgbClr>
                </a:solidFill>
                <a:effectLst/>
                <a:uLnTx/>
                <a:uFillTx/>
                <a:latin typeface="DIN Next LT Pro" panose="020B0503020203050203"/>
              </a:rPr>
              <a:t>, vol. 2019, Article ID 2125070, 19 pages, 2019. https://doi.org/10.1155/2019/2125070.</a:t>
            </a: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7EB22E5E-86C4-6433-D45A-CA9AFE2EF492}"/>
              </a:ext>
            </a:extLst>
          </p:cNvPr>
          <p:cNvPicPr>
            <a:picLocks noChangeAspect="1"/>
          </p:cNvPicPr>
          <p:nvPr/>
        </p:nvPicPr>
        <p:blipFill>
          <a:blip r:embed="rId3"/>
          <a:stretch>
            <a:fillRect/>
          </a:stretch>
        </p:blipFill>
        <p:spPr>
          <a:xfrm>
            <a:off x="7912733" y="1991851"/>
            <a:ext cx="2501267" cy="1460701"/>
          </a:xfrm>
          <a:prstGeom prst="rect">
            <a:avLst/>
          </a:prstGeom>
        </p:spPr>
      </p:pic>
      <p:sp>
        <p:nvSpPr>
          <p:cNvPr id="16" name="TextBox 15">
            <a:extLst>
              <a:ext uri="{FF2B5EF4-FFF2-40B4-BE49-F238E27FC236}">
                <a16:creationId xmlns:a16="http://schemas.microsoft.com/office/drawing/2014/main" id="{79A9BF29-F8B1-1C42-B233-C12288C0E771}"/>
              </a:ext>
            </a:extLst>
          </p:cNvPr>
          <p:cNvSpPr txBox="1"/>
          <p:nvPr/>
        </p:nvSpPr>
        <p:spPr>
          <a:xfrm>
            <a:off x="9077993" y="3005667"/>
            <a:ext cx="1677058" cy="369332"/>
          </a:xfrm>
          <a:prstGeom prst="rect">
            <a:avLst/>
          </a:prstGeom>
          <a:noFill/>
        </p:spPr>
        <p:txBody>
          <a:bodyPr wrap="square" rtlCol="0">
            <a:spAutoFit/>
          </a:bodyPr>
          <a:lstStyle/>
          <a:p>
            <a:r>
              <a:rPr lang="en-US" dirty="0">
                <a:latin typeface="DIN Next LT Pro" panose="020B0503020203050203"/>
              </a:rPr>
              <a:t>Pterostilbene</a:t>
            </a:r>
          </a:p>
        </p:txBody>
      </p:sp>
    </p:spTree>
    <p:extLst>
      <p:ext uri="{BB962C8B-B14F-4D97-AF65-F5344CB8AC3E}">
        <p14:creationId xmlns:p14="http://schemas.microsoft.com/office/powerpoint/2010/main" val="987170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12">
            <a:extLst>
              <a:ext uri="{FF2B5EF4-FFF2-40B4-BE49-F238E27FC236}">
                <a16:creationId xmlns:a16="http://schemas.microsoft.com/office/drawing/2014/main" id="{A9B50816-D06F-6D2F-E60F-2296F10F5EA5}"/>
              </a:ext>
            </a:extLst>
          </p:cNvPr>
          <p:cNvSpPr>
            <a:spLocks/>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DIN Next LT Pro"/>
              <a:ea typeface="+mn-ea"/>
              <a:cs typeface="+mn-cs"/>
            </a:endParaRPr>
          </a:p>
        </p:txBody>
      </p:sp>
      <p:sp>
        <p:nvSpPr>
          <p:cNvPr id="2" name="Title 1">
            <a:extLst>
              <a:ext uri="{FF2B5EF4-FFF2-40B4-BE49-F238E27FC236}">
                <a16:creationId xmlns:a16="http://schemas.microsoft.com/office/drawing/2014/main" id="{00B16EE8-FEE6-77CB-9437-2ED2753227B2}"/>
              </a:ext>
            </a:extLst>
          </p:cNvPr>
          <p:cNvSpPr>
            <a:spLocks noGrp="1"/>
          </p:cNvSpPr>
          <p:nvPr>
            <p:ph type="title"/>
          </p:nvPr>
        </p:nvSpPr>
        <p:spPr>
          <a:xfrm>
            <a:off x="364067" y="2371725"/>
            <a:ext cx="3268133" cy="1325563"/>
          </a:xfrm>
        </p:spPr>
        <p:txBody>
          <a:bodyPr>
            <a:normAutofit fontScale="90000"/>
          </a:bodyPr>
          <a:lstStyle/>
          <a:p>
            <a:r>
              <a:rPr lang="en-US" dirty="0">
                <a:solidFill>
                  <a:srgbClr val="78206E"/>
                </a:solidFill>
                <a:latin typeface="DIN Next LT Pro" panose="020B0503020203050203"/>
              </a:rPr>
              <a:t>Direct effects of polyphenols on neurons</a:t>
            </a:r>
          </a:p>
        </p:txBody>
      </p:sp>
      <p:pic>
        <p:nvPicPr>
          <p:cNvPr id="5" name="Picture 4" descr="A diagram of a cell membrane&#10;&#10;Description automatically generated">
            <a:extLst>
              <a:ext uri="{FF2B5EF4-FFF2-40B4-BE49-F238E27FC236}">
                <a16:creationId xmlns:a16="http://schemas.microsoft.com/office/drawing/2014/main" id="{CF3A2627-456E-62B1-17F4-3148D66D02CA}"/>
              </a:ext>
            </a:extLst>
          </p:cNvPr>
          <p:cNvPicPr>
            <a:picLocks noChangeAspect="1"/>
          </p:cNvPicPr>
          <p:nvPr/>
        </p:nvPicPr>
        <p:blipFill>
          <a:blip r:embed="rId3"/>
          <a:stretch>
            <a:fillRect/>
          </a:stretch>
        </p:blipFill>
        <p:spPr>
          <a:xfrm>
            <a:off x="3798055" y="439919"/>
            <a:ext cx="8224610" cy="5774961"/>
          </a:xfrm>
          <a:prstGeom prst="rect">
            <a:avLst/>
          </a:prstGeom>
        </p:spPr>
      </p:pic>
      <p:sp>
        <p:nvSpPr>
          <p:cNvPr id="7" name="TextBox 6">
            <a:extLst>
              <a:ext uri="{FF2B5EF4-FFF2-40B4-BE49-F238E27FC236}">
                <a16:creationId xmlns:a16="http://schemas.microsoft.com/office/drawing/2014/main" id="{126DED73-E63A-4EBD-9448-1D4E396BC523}"/>
              </a:ext>
            </a:extLst>
          </p:cNvPr>
          <p:cNvSpPr txBox="1"/>
          <p:nvPr/>
        </p:nvSpPr>
        <p:spPr>
          <a:xfrm>
            <a:off x="1057570" y="6316480"/>
            <a:ext cx="10965095" cy="461665"/>
          </a:xfrm>
          <a:prstGeom prst="rect">
            <a:avLst/>
          </a:prstGeom>
          <a:noFill/>
        </p:spPr>
        <p:txBody>
          <a:bodyPr wrap="square">
            <a:spAutoFit/>
          </a:bodyPr>
          <a:lstStyle/>
          <a:p>
            <a:r>
              <a:rPr lang="en-US" sz="1200" dirty="0" err="1">
                <a:solidFill>
                  <a:schemeClr val="tx1">
                    <a:lumMod val="75000"/>
                    <a:lumOff val="25000"/>
                  </a:schemeClr>
                </a:solidFill>
                <a:latin typeface="DIN Next LT Pro" panose="020B0503020203050203"/>
              </a:rPr>
              <a:t>Grabska-Kobyłecka</a:t>
            </a:r>
            <a:r>
              <a:rPr lang="en-US" sz="1200" dirty="0">
                <a:solidFill>
                  <a:schemeClr val="tx1">
                    <a:lumMod val="75000"/>
                    <a:lumOff val="25000"/>
                  </a:schemeClr>
                </a:solidFill>
                <a:latin typeface="DIN Next LT Pro" panose="020B0503020203050203"/>
              </a:rPr>
              <a:t> I, </a:t>
            </a:r>
            <a:r>
              <a:rPr lang="en-US" sz="1200" dirty="0" err="1">
                <a:solidFill>
                  <a:schemeClr val="tx1">
                    <a:lumMod val="75000"/>
                    <a:lumOff val="25000"/>
                  </a:schemeClr>
                </a:solidFill>
                <a:latin typeface="DIN Next LT Pro" panose="020B0503020203050203"/>
              </a:rPr>
              <a:t>Szpakowski</a:t>
            </a:r>
            <a:r>
              <a:rPr lang="en-US" sz="1200" dirty="0">
                <a:solidFill>
                  <a:schemeClr val="tx1">
                    <a:lumMod val="75000"/>
                    <a:lumOff val="25000"/>
                  </a:schemeClr>
                </a:solidFill>
                <a:latin typeface="DIN Next LT Pro" panose="020B0503020203050203"/>
              </a:rPr>
              <a:t> P, </a:t>
            </a:r>
            <a:r>
              <a:rPr lang="en-US" sz="1200" dirty="0" err="1">
                <a:solidFill>
                  <a:schemeClr val="tx1">
                    <a:lumMod val="75000"/>
                    <a:lumOff val="25000"/>
                  </a:schemeClr>
                </a:solidFill>
                <a:latin typeface="DIN Next LT Pro" panose="020B0503020203050203"/>
              </a:rPr>
              <a:t>Król</a:t>
            </a:r>
            <a:r>
              <a:rPr lang="en-US" sz="1200" dirty="0">
                <a:solidFill>
                  <a:schemeClr val="tx1">
                    <a:lumMod val="75000"/>
                    <a:lumOff val="25000"/>
                  </a:schemeClr>
                </a:solidFill>
                <a:latin typeface="DIN Next LT Pro" panose="020B0503020203050203"/>
              </a:rPr>
              <a:t> A, </a:t>
            </a:r>
            <a:r>
              <a:rPr lang="en-US" sz="1200" dirty="0" err="1">
                <a:solidFill>
                  <a:schemeClr val="tx1">
                    <a:lumMod val="75000"/>
                    <a:lumOff val="25000"/>
                  </a:schemeClr>
                </a:solidFill>
                <a:latin typeface="DIN Next LT Pro" panose="020B0503020203050203"/>
              </a:rPr>
              <a:t>Książek-Winiarek</a:t>
            </a:r>
            <a:r>
              <a:rPr lang="en-US" sz="1200" dirty="0">
                <a:solidFill>
                  <a:schemeClr val="tx1">
                    <a:lumMod val="75000"/>
                    <a:lumOff val="25000"/>
                  </a:schemeClr>
                </a:solidFill>
                <a:latin typeface="DIN Next LT Pro" panose="020B0503020203050203"/>
              </a:rPr>
              <a:t> D, </a:t>
            </a:r>
            <a:r>
              <a:rPr lang="en-US" sz="1200" dirty="0" err="1">
                <a:solidFill>
                  <a:schemeClr val="tx1">
                    <a:lumMod val="75000"/>
                    <a:lumOff val="25000"/>
                  </a:schemeClr>
                </a:solidFill>
                <a:latin typeface="DIN Next LT Pro" panose="020B0503020203050203"/>
              </a:rPr>
              <a:t>Kobyłecki</a:t>
            </a:r>
            <a:r>
              <a:rPr lang="en-US" sz="1200" dirty="0">
                <a:solidFill>
                  <a:schemeClr val="tx1">
                    <a:lumMod val="75000"/>
                    <a:lumOff val="25000"/>
                  </a:schemeClr>
                </a:solidFill>
                <a:latin typeface="DIN Next LT Pro" panose="020B0503020203050203"/>
              </a:rPr>
              <a:t> A, </a:t>
            </a:r>
            <a:r>
              <a:rPr lang="en-US" sz="1200" dirty="0" err="1">
                <a:solidFill>
                  <a:schemeClr val="tx1">
                    <a:lumMod val="75000"/>
                    <a:lumOff val="25000"/>
                  </a:schemeClr>
                </a:solidFill>
                <a:latin typeface="DIN Next LT Pro" panose="020B0503020203050203"/>
              </a:rPr>
              <a:t>Głąbiński</a:t>
            </a:r>
            <a:r>
              <a:rPr lang="en-US" sz="1200" dirty="0">
                <a:solidFill>
                  <a:schemeClr val="tx1">
                    <a:lumMod val="75000"/>
                    <a:lumOff val="25000"/>
                  </a:schemeClr>
                </a:solidFill>
                <a:latin typeface="DIN Next LT Pro" panose="020B0503020203050203"/>
              </a:rPr>
              <a:t> A, Nowak D. Polyphenols and Their Impact on the Prevention of Neurodegenerative Diseases and Development. </a:t>
            </a:r>
            <a:r>
              <a:rPr lang="en-US" sz="1200" i="1" dirty="0">
                <a:solidFill>
                  <a:schemeClr val="tx1">
                    <a:lumMod val="75000"/>
                    <a:lumOff val="25000"/>
                  </a:schemeClr>
                </a:solidFill>
                <a:latin typeface="DIN Next LT Pro" panose="020B0503020203050203"/>
              </a:rPr>
              <a:t>Nutrients</a:t>
            </a:r>
            <a:r>
              <a:rPr lang="en-US" sz="1200" dirty="0">
                <a:solidFill>
                  <a:schemeClr val="tx1">
                    <a:lumMod val="75000"/>
                    <a:lumOff val="25000"/>
                  </a:schemeClr>
                </a:solidFill>
                <a:latin typeface="DIN Next LT Pro" panose="020B0503020203050203"/>
              </a:rPr>
              <a:t>. 2023 Aug 4;15(15):3454. </a:t>
            </a:r>
            <a:r>
              <a:rPr lang="en-US" sz="1200" dirty="0" err="1">
                <a:solidFill>
                  <a:schemeClr val="tx1">
                    <a:lumMod val="75000"/>
                    <a:lumOff val="25000"/>
                  </a:schemeClr>
                </a:solidFill>
                <a:latin typeface="DIN Next LT Pro" panose="020B0503020203050203"/>
              </a:rPr>
              <a:t>doi</a:t>
            </a:r>
            <a:r>
              <a:rPr lang="en-US" sz="1200" dirty="0">
                <a:solidFill>
                  <a:schemeClr val="tx1">
                    <a:lumMod val="75000"/>
                    <a:lumOff val="25000"/>
                  </a:schemeClr>
                </a:solidFill>
                <a:latin typeface="DIN Next LT Pro" panose="020B0503020203050203"/>
              </a:rPr>
              <a:t>: 10.3390/nu15153454. PMID: 37571391; PMCID: PMC10420887. Open access CC-BY 4.0.</a:t>
            </a:r>
          </a:p>
        </p:txBody>
      </p:sp>
    </p:spTree>
    <p:extLst>
      <p:ext uri="{BB962C8B-B14F-4D97-AF65-F5344CB8AC3E}">
        <p14:creationId xmlns:p14="http://schemas.microsoft.com/office/powerpoint/2010/main" val="1234688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DIN Next LT Pro"/>
              <a:ea typeface="+mn-ea"/>
              <a:cs typeface="+mn-cs"/>
            </a:endParaRPr>
          </a:p>
        </p:txBody>
      </p:sp>
      <p:sp>
        <p:nvSpPr>
          <p:cNvPr id="5" name="Rectangle 4">
            <a:extLst>
              <a:ext uri="{FF2B5EF4-FFF2-40B4-BE49-F238E27FC236}">
                <a16:creationId xmlns:a16="http://schemas.microsoft.com/office/drawing/2014/main" id="{B82974FD-6E47-D2E7-428F-04A9FB4E4853}"/>
              </a:ext>
            </a:extLst>
          </p:cNvPr>
          <p:cNvSpPr/>
          <p:nvPr/>
        </p:nvSpPr>
        <p:spPr>
          <a:xfrm>
            <a:off x="168698" y="1531489"/>
            <a:ext cx="11854604" cy="461665"/>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4884CC2-E7E2-3E38-294F-248499BCD9CD}"/>
              </a:ext>
            </a:extLst>
          </p:cNvPr>
          <p:cNvSpPr>
            <a:spLocks noGrp="1"/>
          </p:cNvSpPr>
          <p:nvPr>
            <p:ph type="title"/>
          </p:nvPr>
        </p:nvSpPr>
        <p:spPr>
          <a:xfrm>
            <a:off x="162780" y="371138"/>
            <a:ext cx="12029220" cy="1274840"/>
          </a:xfrm>
        </p:spPr>
        <p:txBody>
          <a:bodyPr>
            <a:normAutofit/>
          </a:bodyPr>
          <a:lstStyle/>
          <a:p>
            <a:pPr algn="l"/>
            <a:r>
              <a:rPr lang="en-US" sz="3600" dirty="0">
                <a:solidFill>
                  <a:schemeClr val="accent5">
                    <a:lumMod val="75000"/>
                  </a:schemeClr>
                </a:solidFill>
                <a:latin typeface="DIN Next LT Pro" panose="020B0503020203050203"/>
              </a:rPr>
              <a:t>Blue-purple fruits &amp; vegetables, select phytochemicals &amp; physiological effects</a:t>
            </a:r>
            <a:endParaRPr lang="en-US" sz="3600" dirty="0">
              <a:solidFill>
                <a:schemeClr val="accent5">
                  <a:lumMod val="75000"/>
                </a:schemeClr>
              </a:solidFill>
              <a:latin typeface="DIN Next LT Pro" panose="020B0503020203050203"/>
              <a:cs typeface="Arial" panose="020B0604020202020204" pitchFamily="34" charset="0"/>
            </a:endParaRPr>
          </a:p>
        </p:txBody>
      </p:sp>
      <p:sp>
        <p:nvSpPr>
          <p:cNvPr id="7" name="TextBox 6">
            <a:extLst>
              <a:ext uri="{FF2B5EF4-FFF2-40B4-BE49-F238E27FC236}">
                <a16:creationId xmlns:a16="http://schemas.microsoft.com/office/drawing/2014/main" id="{5B5F07D8-0971-FEAA-ED1D-872E783F58B7}"/>
              </a:ext>
            </a:extLst>
          </p:cNvPr>
          <p:cNvSpPr txBox="1"/>
          <p:nvPr/>
        </p:nvSpPr>
        <p:spPr>
          <a:xfrm>
            <a:off x="168698" y="1531488"/>
            <a:ext cx="914397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DIN Next LT Pro" panose="020B0503020203050203"/>
                <a:ea typeface="+mn-ea"/>
                <a:cs typeface="+mn-cs"/>
              </a:rPr>
              <a:t>Color-code for BLUE-PURPLE: Brain, cognition, memory</a:t>
            </a:r>
          </a:p>
        </p:txBody>
      </p:sp>
      <p:sp>
        <p:nvSpPr>
          <p:cNvPr id="6" name="Rectangle 5">
            <a:extLst>
              <a:ext uri="{FF2B5EF4-FFF2-40B4-BE49-F238E27FC236}">
                <a16:creationId xmlns:a16="http://schemas.microsoft.com/office/drawing/2014/main" id="{1C6FAF2E-8891-F9BC-831D-BA9E52511939}"/>
              </a:ext>
            </a:extLst>
          </p:cNvPr>
          <p:cNvSpPr/>
          <p:nvPr/>
        </p:nvSpPr>
        <p:spPr>
          <a:xfrm>
            <a:off x="162778" y="5095678"/>
            <a:ext cx="11775221"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DIN Next LT Pro" panose="020B0503020203050203"/>
                <a:ea typeface="+mn-ea"/>
                <a:cs typeface="+mn-cs"/>
              </a:rPr>
              <a:t>Minich DM, A Review of the Science of Colorful, Plant-Based Food and Practical Strategies for “Eating the Rainbow”, </a:t>
            </a:r>
            <a:r>
              <a:rPr kumimoji="0" lang="en-US" sz="1200" b="0" i="1" u="none" strike="noStrike" kern="1200" cap="none" spc="0" normalizeH="0" baseline="0" noProof="0" dirty="0">
                <a:ln>
                  <a:noFill/>
                </a:ln>
                <a:solidFill>
                  <a:srgbClr val="000000">
                    <a:lumMod val="65000"/>
                    <a:lumOff val="35000"/>
                  </a:srgbClr>
                </a:solidFill>
                <a:effectLst/>
                <a:uLnTx/>
                <a:uFillTx/>
                <a:latin typeface="DIN Next LT Pro" panose="020B0503020203050203"/>
                <a:ea typeface="+mn-ea"/>
                <a:cs typeface="+mn-cs"/>
              </a:rPr>
              <a:t>Journal of Nutrition and Metabolism</a:t>
            </a:r>
            <a:r>
              <a:rPr kumimoji="0" lang="en-US" sz="1200" b="0" i="0" u="none" strike="noStrike" kern="1200" cap="none" spc="0" normalizeH="0" baseline="0" noProof="0" dirty="0">
                <a:ln>
                  <a:noFill/>
                </a:ln>
                <a:solidFill>
                  <a:srgbClr val="000000">
                    <a:lumMod val="65000"/>
                    <a:lumOff val="35000"/>
                  </a:srgbClr>
                </a:solidFill>
                <a:effectLst/>
                <a:uLnTx/>
                <a:uFillTx/>
                <a:latin typeface="DIN Next LT Pro" panose="020B0503020203050203"/>
                <a:ea typeface="+mn-ea"/>
                <a:cs typeface="+mn-cs"/>
              </a:rPr>
              <a:t>, vol. 2019, Article ID 2125070, 19 pages, 2019. https://doi.org/10.1155/2019/2125070.</a:t>
            </a:r>
          </a:p>
        </p:txBody>
      </p:sp>
      <p:graphicFrame>
        <p:nvGraphicFramePr>
          <p:cNvPr id="9" name="Table 8">
            <a:extLst>
              <a:ext uri="{FF2B5EF4-FFF2-40B4-BE49-F238E27FC236}">
                <a16:creationId xmlns:a16="http://schemas.microsoft.com/office/drawing/2014/main" id="{74A05469-0C53-75E8-1844-AE9CA3109CB6}"/>
              </a:ext>
            </a:extLst>
          </p:cNvPr>
          <p:cNvGraphicFramePr>
            <a:graphicFrameLocks noGrp="1"/>
          </p:cNvGraphicFramePr>
          <p:nvPr>
            <p:extLst>
              <p:ext uri="{D42A27DB-BD31-4B8C-83A1-F6EECF244321}">
                <p14:modId xmlns:p14="http://schemas.microsoft.com/office/powerpoint/2010/main" val="26576741"/>
              </p:ext>
            </p:extLst>
          </p:nvPr>
        </p:nvGraphicFramePr>
        <p:xfrm>
          <a:off x="162779" y="2342809"/>
          <a:ext cx="11854603" cy="2682240"/>
        </p:xfrm>
        <a:graphic>
          <a:graphicData uri="http://schemas.openxmlformats.org/drawingml/2006/table">
            <a:tbl>
              <a:tblPr firstRow="1" bandRow="1">
                <a:tableStyleId>{5C22544A-7EE6-4342-B048-85BDC9FD1C3A}</a:tableStyleId>
              </a:tblPr>
              <a:tblGrid>
                <a:gridCol w="1437089">
                  <a:extLst>
                    <a:ext uri="{9D8B030D-6E8A-4147-A177-3AD203B41FA5}">
                      <a16:colId xmlns:a16="http://schemas.microsoft.com/office/drawing/2014/main" val="1842936937"/>
                    </a:ext>
                  </a:extLst>
                </a:gridCol>
                <a:gridCol w="2009041">
                  <a:extLst>
                    <a:ext uri="{9D8B030D-6E8A-4147-A177-3AD203B41FA5}">
                      <a16:colId xmlns:a16="http://schemas.microsoft.com/office/drawing/2014/main" val="4039851493"/>
                    </a:ext>
                  </a:extLst>
                </a:gridCol>
                <a:gridCol w="2749821">
                  <a:extLst>
                    <a:ext uri="{9D8B030D-6E8A-4147-A177-3AD203B41FA5}">
                      <a16:colId xmlns:a16="http://schemas.microsoft.com/office/drawing/2014/main" val="1983889924"/>
                    </a:ext>
                  </a:extLst>
                </a:gridCol>
                <a:gridCol w="2798620">
                  <a:extLst>
                    <a:ext uri="{9D8B030D-6E8A-4147-A177-3AD203B41FA5}">
                      <a16:colId xmlns:a16="http://schemas.microsoft.com/office/drawing/2014/main" val="3174271372"/>
                    </a:ext>
                  </a:extLst>
                </a:gridCol>
                <a:gridCol w="2860032">
                  <a:extLst>
                    <a:ext uri="{9D8B030D-6E8A-4147-A177-3AD203B41FA5}">
                      <a16:colId xmlns:a16="http://schemas.microsoft.com/office/drawing/2014/main" val="488546458"/>
                    </a:ext>
                  </a:extLst>
                </a:gridCol>
              </a:tblGrid>
              <a:tr h="370840">
                <a:tc>
                  <a:txBody>
                    <a:bodyPr/>
                    <a:lstStyle/>
                    <a:p>
                      <a:r>
                        <a:rPr lang="en-US" sz="2000" dirty="0">
                          <a:latin typeface="DIN Next LT Pro" panose="020B0503020203050203"/>
                          <a:cs typeface="Arial" panose="020B0604020202020204" pitchFamily="34" charset="0"/>
                        </a:rPr>
                        <a:t>Color</a:t>
                      </a:r>
                    </a:p>
                  </a:txBody>
                  <a:tcPr>
                    <a:lnB w="12700" cap="flat" cmpd="sng" algn="ctr">
                      <a:solidFill>
                        <a:schemeClr val="tx1"/>
                      </a:solidFill>
                      <a:prstDash val="solid"/>
                      <a:round/>
                      <a:headEnd type="none" w="med" len="med"/>
                      <a:tailEnd type="none" w="med" len="med"/>
                    </a:lnB>
                    <a:solidFill>
                      <a:srgbClr val="403152"/>
                    </a:solidFill>
                  </a:tcPr>
                </a:tc>
                <a:tc>
                  <a:txBody>
                    <a:bodyPr/>
                    <a:lstStyle/>
                    <a:p>
                      <a:r>
                        <a:rPr lang="en-US" sz="2000" dirty="0">
                          <a:latin typeface="DIN Next LT Pro" panose="020B0503020203050203"/>
                          <a:cs typeface="Arial" panose="020B0604020202020204" pitchFamily="34" charset="0"/>
                        </a:rPr>
                        <a:t>Fruits</a:t>
                      </a:r>
                    </a:p>
                  </a:txBody>
                  <a:tcPr>
                    <a:lnB w="12700" cap="flat" cmpd="sng" algn="ctr">
                      <a:solidFill>
                        <a:schemeClr val="tx1"/>
                      </a:solidFill>
                      <a:prstDash val="solid"/>
                      <a:round/>
                      <a:headEnd type="none" w="med" len="med"/>
                      <a:tailEnd type="none" w="med" len="med"/>
                    </a:lnB>
                    <a:solidFill>
                      <a:srgbClr val="403152"/>
                    </a:solidFill>
                  </a:tcPr>
                </a:tc>
                <a:tc>
                  <a:txBody>
                    <a:bodyPr/>
                    <a:lstStyle/>
                    <a:p>
                      <a:r>
                        <a:rPr lang="en-US" sz="2000" dirty="0">
                          <a:latin typeface="DIN Next LT Pro" panose="020B0503020203050203"/>
                          <a:cs typeface="Arial" panose="020B0604020202020204" pitchFamily="34" charset="0"/>
                        </a:rPr>
                        <a:t>Vegetables</a:t>
                      </a:r>
                    </a:p>
                  </a:txBody>
                  <a:tcPr>
                    <a:lnB w="12700" cap="flat" cmpd="sng" algn="ctr">
                      <a:solidFill>
                        <a:schemeClr val="tx1"/>
                      </a:solidFill>
                      <a:prstDash val="solid"/>
                      <a:round/>
                      <a:headEnd type="none" w="med" len="med"/>
                      <a:tailEnd type="none" w="med" len="med"/>
                    </a:lnB>
                    <a:solidFill>
                      <a:srgbClr val="403152"/>
                    </a:solidFill>
                  </a:tcPr>
                </a:tc>
                <a:tc>
                  <a:txBody>
                    <a:bodyPr/>
                    <a:lstStyle/>
                    <a:p>
                      <a:r>
                        <a:rPr lang="en-US" sz="2000" dirty="0">
                          <a:latin typeface="DIN Next LT Pro" panose="020B0503020203050203"/>
                          <a:cs typeface="Arial" panose="020B0604020202020204" pitchFamily="34" charset="0"/>
                        </a:rPr>
                        <a:t>Select Phytochemicals</a:t>
                      </a:r>
                    </a:p>
                  </a:txBody>
                  <a:tcPr>
                    <a:lnB w="12700" cap="flat" cmpd="sng" algn="ctr">
                      <a:solidFill>
                        <a:schemeClr val="tx1"/>
                      </a:solidFill>
                      <a:prstDash val="solid"/>
                      <a:round/>
                      <a:headEnd type="none" w="med" len="med"/>
                      <a:tailEnd type="none" w="med" len="med"/>
                    </a:lnB>
                    <a:solidFill>
                      <a:srgbClr val="403152"/>
                    </a:solidFill>
                  </a:tcPr>
                </a:tc>
                <a:tc>
                  <a:txBody>
                    <a:bodyPr/>
                    <a:lstStyle/>
                    <a:p>
                      <a:r>
                        <a:rPr lang="en-US" sz="2000" dirty="0">
                          <a:latin typeface="DIN Next LT Pro" panose="020B0503020203050203"/>
                          <a:cs typeface="Arial" panose="020B0604020202020204" pitchFamily="34" charset="0"/>
                        </a:rPr>
                        <a:t>Physiological Effects</a:t>
                      </a:r>
                    </a:p>
                  </a:txBody>
                  <a:tcPr>
                    <a:lnB w="12700" cap="flat" cmpd="sng" algn="ctr">
                      <a:solidFill>
                        <a:schemeClr val="tx1"/>
                      </a:solidFill>
                      <a:prstDash val="solid"/>
                      <a:round/>
                      <a:headEnd type="none" w="med" len="med"/>
                      <a:tailEnd type="none" w="med" len="med"/>
                    </a:lnB>
                    <a:solidFill>
                      <a:srgbClr val="403152"/>
                    </a:solidFill>
                  </a:tcPr>
                </a:tc>
                <a:extLst>
                  <a:ext uri="{0D108BD9-81ED-4DB2-BD59-A6C34878D82A}">
                    <a16:rowId xmlns:a16="http://schemas.microsoft.com/office/drawing/2014/main" val="1176912384"/>
                  </a:ext>
                </a:extLst>
              </a:tr>
              <a:tr h="370840">
                <a:tc>
                  <a:txBody>
                    <a:bodyPr/>
                    <a:lstStyle/>
                    <a:p>
                      <a:r>
                        <a:rPr lang="en-US" sz="1600" dirty="0">
                          <a:latin typeface="DIN Next LT Pro" panose="020B0503020203050203"/>
                          <a:cs typeface="Arial" panose="020B0604020202020204" pitchFamily="34" charset="0"/>
                        </a:rPr>
                        <a:t>Blue-purple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FF5"/>
                    </a:solidFill>
                  </a:tcPr>
                </a:tc>
                <a:tc>
                  <a:txBody>
                    <a:bodyPr/>
                    <a:lstStyle/>
                    <a:p>
                      <a:r>
                        <a:rPr lang="en-US" sz="1600" dirty="0">
                          <a:latin typeface="DIN Next LT Pro" panose="020B0503020203050203"/>
                          <a:cs typeface="Arial" panose="020B0604020202020204" pitchFamily="34" charset="0"/>
                        </a:rPr>
                        <a:t>Blackberries</a:t>
                      </a:r>
                    </a:p>
                    <a:p>
                      <a:r>
                        <a:rPr lang="en-US" sz="1600" dirty="0">
                          <a:latin typeface="DIN Next LT Pro" panose="020B0503020203050203"/>
                          <a:cs typeface="Arial" panose="020B0604020202020204" pitchFamily="34" charset="0"/>
                        </a:rPr>
                        <a:t>Blueberries</a:t>
                      </a:r>
                    </a:p>
                    <a:p>
                      <a:r>
                        <a:rPr lang="en-US" sz="1600" dirty="0">
                          <a:latin typeface="DIN Next LT Pro" panose="020B0503020203050203"/>
                          <a:cs typeface="Arial" panose="020B0604020202020204" pitchFamily="34" charset="0"/>
                        </a:rPr>
                        <a:t>Boysenberries</a:t>
                      </a:r>
                    </a:p>
                    <a:p>
                      <a:r>
                        <a:rPr lang="en-US" sz="1600" dirty="0">
                          <a:latin typeface="DIN Next LT Pro" panose="020B0503020203050203"/>
                          <a:cs typeface="Arial" panose="020B0604020202020204" pitchFamily="34" charset="0"/>
                        </a:rPr>
                        <a:t>Figs</a:t>
                      </a:r>
                    </a:p>
                    <a:p>
                      <a:r>
                        <a:rPr lang="en-US" sz="1600" dirty="0">
                          <a:latin typeface="DIN Next LT Pro" panose="020B0503020203050203"/>
                          <a:cs typeface="Arial" panose="020B0604020202020204" pitchFamily="34" charset="0"/>
                        </a:rPr>
                        <a:t>Huckleberries</a:t>
                      </a:r>
                    </a:p>
                    <a:p>
                      <a:r>
                        <a:rPr lang="en-US" sz="1600" dirty="0">
                          <a:latin typeface="DIN Next LT Pro" panose="020B0503020203050203"/>
                          <a:cs typeface="Arial" panose="020B0604020202020204" pitchFamily="34" charset="0"/>
                        </a:rPr>
                        <a:t>Plums</a:t>
                      </a:r>
                    </a:p>
                    <a:p>
                      <a:r>
                        <a:rPr lang="en-US" sz="1600" dirty="0">
                          <a:latin typeface="DIN Next LT Pro" panose="020B0503020203050203"/>
                          <a:cs typeface="Arial" panose="020B0604020202020204" pitchFamily="34" charset="0"/>
                        </a:rPr>
                        <a:t>Prunes</a:t>
                      </a:r>
                    </a:p>
                    <a:p>
                      <a:r>
                        <a:rPr lang="en-US" sz="1600" dirty="0">
                          <a:latin typeface="DIN Next LT Pro" panose="020B0503020203050203"/>
                          <a:cs typeface="Arial" panose="020B0604020202020204" pitchFamily="34" charset="0"/>
                        </a:rPr>
                        <a:t>Purple grapes</a:t>
                      </a:r>
                    </a:p>
                    <a:p>
                      <a:r>
                        <a:rPr lang="en-US" sz="1600" dirty="0">
                          <a:latin typeface="DIN Next LT Pro" panose="020B0503020203050203"/>
                          <a:cs typeface="Arial" panose="020B0604020202020204" pitchFamily="34" charset="0"/>
                        </a:rPr>
                        <a:t>Raisins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FF5"/>
                    </a:solidFill>
                  </a:tcPr>
                </a:tc>
                <a:tc>
                  <a:txBody>
                    <a:bodyPr/>
                    <a:lstStyle/>
                    <a:p>
                      <a:r>
                        <a:rPr lang="en-US" sz="1600" dirty="0">
                          <a:latin typeface="DIN Next LT Pro" panose="020B0503020203050203"/>
                          <a:cs typeface="Arial" panose="020B0604020202020204" pitchFamily="34" charset="0"/>
                        </a:rPr>
                        <a:t>Eggplant</a:t>
                      </a:r>
                    </a:p>
                    <a:p>
                      <a:r>
                        <a:rPr lang="en-US" sz="1600" dirty="0">
                          <a:latin typeface="DIN Next LT Pro" panose="020B0503020203050203"/>
                          <a:cs typeface="Arial" panose="020B0604020202020204" pitchFamily="34" charset="0"/>
                        </a:rPr>
                        <a:t>Purple bell peppers</a:t>
                      </a:r>
                    </a:p>
                    <a:p>
                      <a:r>
                        <a:rPr lang="en-US" sz="1600" dirty="0">
                          <a:latin typeface="DIN Next LT Pro" panose="020B0503020203050203"/>
                          <a:cs typeface="Arial" panose="020B0604020202020204" pitchFamily="34" charset="0"/>
                        </a:rPr>
                        <a:t>Purple cabbage</a:t>
                      </a:r>
                    </a:p>
                    <a:p>
                      <a:r>
                        <a:rPr lang="en-US" sz="1600" dirty="0">
                          <a:latin typeface="DIN Next LT Pro" panose="020B0503020203050203"/>
                          <a:cs typeface="Arial" panose="020B0604020202020204" pitchFamily="34" charset="0"/>
                        </a:rPr>
                        <a:t>Purple carrots</a:t>
                      </a:r>
                    </a:p>
                    <a:p>
                      <a:r>
                        <a:rPr lang="en-US" sz="1600" dirty="0">
                          <a:latin typeface="DIN Next LT Pro" panose="020B0503020203050203"/>
                          <a:cs typeface="Arial" panose="020B0604020202020204" pitchFamily="34" charset="0"/>
                        </a:rPr>
                        <a:t>Purple cauliflower</a:t>
                      </a:r>
                    </a:p>
                    <a:p>
                      <a:r>
                        <a:rPr lang="en-US" sz="1600" dirty="0">
                          <a:latin typeface="DIN Next LT Pro" panose="020B0503020203050203"/>
                          <a:cs typeface="Arial" panose="020B0604020202020204" pitchFamily="34" charset="0"/>
                        </a:rPr>
                        <a:t>Purple kale</a:t>
                      </a:r>
                    </a:p>
                    <a:p>
                      <a:r>
                        <a:rPr lang="en-US" sz="1600" dirty="0">
                          <a:latin typeface="DIN Next LT Pro" panose="020B0503020203050203"/>
                          <a:cs typeface="Arial" panose="020B0604020202020204" pitchFamily="34" charset="0"/>
                        </a:rPr>
                        <a:t>Purple potatoes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FF5"/>
                    </a:solidFill>
                  </a:tcPr>
                </a:tc>
                <a:tc>
                  <a:txBody>
                    <a:bodyPr/>
                    <a:lstStyle/>
                    <a:p>
                      <a:r>
                        <a:rPr lang="en-US" sz="1600" dirty="0">
                          <a:latin typeface="DIN Next LT Pro" panose="020B0503020203050203"/>
                          <a:cs typeface="Arial" panose="020B0604020202020204" pitchFamily="34" charset="0"/>
                        </a:rPr>
                        <a:t>Anthocyanidins</a:t>
                      </a:r>
                    </a:p>
                    <a:p>
                      <a:r>
                        <a:rPr lang="en-US" sz="1600" dirty="0">
                          <a:latin typeface="DIN Next LT Pro" panose="020B0503020203050203"/>
                          <a:cs typeface="Arial" panose="020B0604020202020204" pitchFamily="34" charset="0"/>
                        </a:rPr>
                        <a:t>Flavonoids</a:t>
                      </a:r>
                    </a:p>
                    <a:p>
                      <a:r>
                        <a:rPr lang="en-US" sz="1600" dirty="0">
                          <a:latin typeface="DIN Next LT Pro" panose="020B0503020203050203"/>
                          <a:cs typeface="Arial" panose="020B0604020202020204" pitchFamily="34" charset="0"/>
                        </a:rPr>
                        <a:t>Phenolic acids</a:t>
                      </a:r>
                    </a:p>
                    <a:p>
                      <a:r>
                        <a:rPr lang="en-US" sz="1600" dirty="0" err="1">
                          <a:latin typeface="DIN Next LT Pro" panose="020B0503020203050203"/>
                          <a:cs typeface="Arial" panose="020B0604020202020204" pitchFamily="34" charset="0"/>
                        </a:rPr>
                        <a:t>Proanthocyanidins</a:t>
                      </a:r>
                      <a:endParaRPr lang="en-US" sz="1600" dirty="0">
                        <a:latin typeface="DIN Next LT Pro" panose="020B0503020203050203"/>
                        <a:cs typeface="Arial" panose="020B0604020202020204" pitchFamily="34" charset="0"/>
                      </a:endParaRPr>
                    </a:p>
                    <a:p>
                      <a:r>
                        <a:rPr lang="en-US" sz="1600" dirty="0">
                          <a:latin typeface="DIN Next LT Pro" panose="020B0503020203050203"/>
                          <a:cs typeface="Arial" panose="020B0604020202020204" pitchFamily="34" charset="0"/>
                        </a:rPr>
                        <a:t>Pterostilbene</a:t>
                      </a:r>
                    </a:p>
                    <a:p>
                      <a:r>
                        <a:rPr lang="en-US" sz="1600" dirty="0">
                          <a:latin typeface="DIN Next LT Pro" panose="020B0503020203050203"/>
                          <a:cs typeface="Arial" panose="020B0604020202020204" pitchFamily="34" charset="0"/>
                        </a:rPr>
                        <a:t>Resveratrol</a:t>
                      </a:r>
                    </a:p>
                    <a:p>
                      <a:r>
                        <a:rPr lang="en-US" sz="1600" dirty="0">
                          <a:latin typeface="DIN Next LT Pro" panose="020B0503020203050203"/>
                          <a:cs typeface="Arial" panose="020B0604020202020204" pitchFamily="34" charset="0"/>
                        </a:rPr>
                        <a:t>Stilbenes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FF5"/>
                    </a:solidFill>
                  </a:tcPr>
                </a:tc>
                <a:tc>
                  <a:txBody>
                    <a:bodyPr/>
                    <a:lstStyle/>
                    <a:p>
                      <a:r>
                        <a:rPr lang="en-US" sz="1600" dirty="0">
                          <a:latin typeface="DIN Next LT Pro" panose="020B0503020203050203"/>
                          <a:cs typeface="Arial" panose="020B0604020202020204" pitchFamily="34" charset="0"/>
                        </a:rPr>
                        <a:t>Antioxidant</a:t>
                      </a:r>
                    </a:p>
                    <a:p>
                      <a:r>
                        <a:rPr lang="en-US" sz="1600" dirty="0">
                          <a:latin typeface="DIN Next LT Pro" panose="020B0503020203050203"/>
                          <a:cs typeface="Arial" panose="020B0604020202020204" pitchFamily="34" charset="0"/>
                        </a:rPr>
                        <a:t>Cognitive support</a:t>
                      </a:r>
                    </a:p>
                    <a:p>
                      <a:r>
                        <a:rPr lang="en-US" sz="1600" dirty="0">
                          <a:latin typeface="DIN Next LT Pro" panose="020B0503020203050203"/>
                          <a:cs typeface="Arial" panose="020B0604020202020204" pitchFamily="34" charset="0"/>
                        </a:rPr>
                        <a:t>Healthy mood balance</a:t>
                      </a:r>
                    </a:p>
                    <a:p>
                      <a:r>
                        <a:rPr lang="en-US" sz="1600" dirty="0">
                          <a:latin typeface="DIN Next LT Pro" panose="020B0503020203050203"/>
                          <a:cs typeface="Arial" panose="020B0604020202020204" pitchFamily="34" charset="0"/>
                        </a:rPr>
                        <a:t>Neuronal health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FF5"/>
                    </a:solidFill>
                  </a:tcPr>
                </a:tc>
                <a:extLst>
                  <a:ext uri="{0D108BD9-81ED-4DB2-BD59-A6C34878D82A}">
                    <a16:rowId xmlns:a16="http://schemas.microsoft.com/office/drawing/2014/main" val="854305590"/>
                  </a:ext>
                </a:extLst>
              </a:tr>
            </a:tbl>
          </a:graphicData>
        </a:graphic>
      </p:graphicFrame>
    </p:spTree>
    <p:extLst>
      <p:ext uri="{BB962C8B-B14F-4D97-AF65-F5344CB8AC3E}">
        <p14:creationId xmlns:p14="http://schemas.microsoft.com/office/powerpoint/2010/main" val="747130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DIN Next LT Pro"/>
              <a:ea typeface="+mn-ea"/>
              <a:cs typeface="+mn-cs"/>
            </a:endParaRPr>
          </a:p>
        </p:txBody>
      </p:sp>
      <p:sp>
        <p:nvSpPr>
          <p:cNvPr id="5" name="Rectangle 4">
            <a:extLst>
              <a:ext uri="{FF2B5EF4-FFF2-40B4-BE49-F238E27FC236}">
                <a16:creationId xmlns:a16="http://schemas.microsoft.com/office/drawing/2014/main" id="{B82974FD-6E47-D2E7-428F-04A9FB4E4853}"/>
              </a:ext>
            </a:extLst>
          </p:cNvPr>
          <p:cNvSpPr/>
          <p:nvPr/>
        </p:nvSpPr>
        <p:spPr>
          <a:xfrm>
            <a:off x="168698" y="1273509"/>
            <a:ext cx="11854604" cy="461665"/>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4884CC2-E7E2-3E38-294F-248499BCD9CD}"/>
              </a:ext>
            </a:extLst>
          </p:cNvPr>
          <p:cNvSpPr>
            <a:spLocks noGrp="1"/>
          </p:cNvSpPr>
          <p:nvPr>
            <p:ph type="title"/>
          </p:nvPr>
        </p:nvSpPr>
        <p:spPr>
          <a:xfrm>
            <a:off x="62166" y="335281"/>
            <a:ext cx="8343900" cy="1274840"/>
          </a:xfrm>
        </p:spPr>
        <p:txBody>
          <a:bodyPr>
            <a:normAutofit/>
          </a:bodyPr>
          <a:lstStyle/>
          <a:p>
            <a:pPr algn="l"/>
            <a:r>
              <a:rPr lang="en-US" sz="3600" b="1" dirty="0">
                <a:solidFill>
                  <a:schemeClr val="accent5">
                    <a:lumMod val="75000"/>
                  </a:schemeClr>
                </a:solidFill>
                <a:latin typeface="DIN Next LT Pro" panose="020B0503020203050203"/>
              </a:rPr>
              <a:t>Concord Grape Juice (Resveratrol)</a:t>
            </a:r>
            <a:endParaRPr lang="en-US" sz="3600" b="1" dirty="0">
              <a:solidFill>
                <a:schemeClr val="accent5">
                  <a:lumMod val="75000"/>
                </a:schemeClr>
              </a:solidFill>
              <a:latin typeface="DIN Next LT Pro" panose="020B0503020203050203"/>
              <a:cs typeface="Arial" panose="020B0604020202020204" pitchFamily="34" charset="0"/>
            </a:endParaRPr>
          </a:p>
        </p:txBody>
      </p:sp>
      <p:sp>
        <p:nvSpPr>
          <p:cNvPr id="7" name="TextBox 6">
            <a:extLst>
              <a:ext uri="{FF2B5EF4-FFF2-40B4-BE49-F238E27FC236}">
                <a16:creationId xmlns:a16="http://schemas.microsoft.com/office/drawing/2014/main" id="{5B5F07D8-0971-FEAA-ED1D-872E783F58B7}"/>
              </a:ext>
            </a:extLst>
          </p:cNvPr>
          <p:cNvSpPr txBox="1"/>
          <p:nvPr/>
        </p:nvSpPr>
        <p:spPr>
          <a:xfrm>
            <a:off x="168698" y="1273509"/>
            <a:ext cx="914397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DIN Next LT Pro" panose="020B0503020203050203"/>
                <a:ea typeface="+mn-ea"/>
                <a:cs typeface="+mn-cs"/>
              </a:rPr>
              <a:t>Color-code for BLUE-PURPLE: Brain, cognition, memory</a:t>
            </a:r>
          </a:p>
        </p:txBody>
      </p:sp>
      <p:sp>
        <p:nvSpPr>
          <p:cNvPr id="4" name="Content Placeholder 3">
            <a:extLst>
              <a:ext uri="{FF2B5EF4-FFF2-40B4-BE49-F238E27FC236}">
                <a16:creationId xmlns:a16="http://schemas.microsoft.com/office/drawing/2014/main" id="{9A6B900A-0502-38AB-7684-5413B923E688}"/>
              </a:ext>
            </a:extLst>
          </p:cNvPr>
          <p:cNvSpPr>
            <a:spLocks noGrp="1"/>
          </p:cNvSpPr>
          <p:nvPr>
            <p:ph idx="1"/>
          </p:nvPr>
        </p:nvSpPr>
        <p:spPr>
          <a:xfrm>
            <a:off x="341050" y="2120918"/>
            <a:ext cx="11682251" cy="4351338"/>
          </a:xfrm>
        </p:spPr>
        <p:txBody>
          <a:bodyPr/>
          <a:lstStyle/>
          <a:p>
            <a:r>
              <a:rPr lang="en-US" dirty="0">
                <a:solidFill>
                  <a:schemeClr val="tx1">
                    <a:lumMod val="75000"/>
                    <a:lumOff val="25000"/>
                  </a:schemeClr>
                </a:solidFill>
                <a:latin typeface="DIN Next LT Pro" panose="020B0503020203050203"/>
              </a:rPr>
              <a:t>Daily intake shown to improve memory in adults with mild cognitive impairment.</a:t>
            </a:r>
          </a:p>
          <a:p>
            <a:r>
              <a:rPr lang="en-US" dirty="0">
                <a:solidFill>
                  <a:schemeClr val="tx1">
                    <a:lumMod val="75000"/>
                    <a:lumOff val="25000"/>
                  </a:schemeClr>
                </a:solidFill>
                <a:latin typeface="DIN Next LT Pro" panose="020B0503020203050203"/>
              </a:rPr>
              <a:t>Can help with other parameters of cognition including reactive time on an attention measure and increased calm ratings</a:t>
            </a:r>
          </a:p>
          <a:p>
            <a:r>
              <a:rPr lang="en-US" dirty="0">
                <a:solidFill>
                  <a:schemeClr val="tx1">
                    <a:lumMod val="75000"/>
                    <a:lumOff val="25000"/>
                  </a:schemeClr>
                </a:solidFill>
                <a:latin typeface="DIN Next LT Pro" panose="020B0503020203050203"/>
              </a:rPr>
              <a:t>An animal study suggests it may modulate BDNF, a neuronal growth factor</a:t>
            </a:r>
          </a:p>
          <a:p>
            <a:r>
              <a:rPr lang="en-US" dirty="0">
                <a:solidFill>
                  <a:schemeClr val="tx1">
                    <a:lumMod val="75000"/>
                    <a:lumOff val="25000"/>
                  </a:schemeClr>
                </a:solidFill>
                <a:latin typeface="DIN Next LT Pro" panose="020B0503020203050203"/>
              </a:rPr>
              <a:t>Grape polyphenols like resveratrol have been shown to have anti-inflammatory effects.</a:t>
            </a:r>
          </a:p>
          <a:p>
            <a:endParaRPr lang="en-US" dirty="0">
              <a:latin typeface="DIN Next LT Pro" panose="020B0503020203050203"/>
            </a:endParaRPr>
          </a:p>
        </p:txBody>
      </p:sp>
      <p:sp>
        <p:nvSpPr>
          <p:cNvPr id="6" name="Rectangle 5">
            <a:extLst>
              <a:ext uri="{FF2B5EF4-FFF2-40B4-BE49-F238E27FC236}">
                <a16:creationId xmlns:a16="http://schemas.microsoft.com/office/drawing/2014/main" id="{1C6FAF2E-8891-F9BC-831D-BA9E52511939}"/>
              </a:ext>
            </a:extLst>
          </p:cNvPr>
          <p:cNvSpPr/>
          <p:nvPr/>
        </p:nvSpPr>
        <p:spPr>
          <a:xfrm>
            <a:off x="446843" y="5376742"/>
            <a:ext cx="9727304"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DIN Next LT Pro" panose="020B0503020203050203"/>
                <a:ea typeface="+mn-ea"/>
                <a:cs typeface="+mn-cs"/>
              </a:rPr>
              <a:t>Minich DM, A Review of the Science of Colorful, Plant-Based Food and Practical Strategies for “Eating the Rainbow”, </a:t>
            </a:r>
            <a:r>
              <a:rPr kumimoji="0" lang="en-US" sz="1200" b="0" i="1" u="none" strike="noStrike" kern="1200" cap="none" spc="0" normalizeH="0" baseline="0" noProof="0" dirty="0">
                <a:ln>
                  <a:noFill/>
                </a:ln>
                <a:solidFill>
                  <a:srgbClr val="000000">
                    <a:lumMod val="65000"/>
                    <a:lumOff val="35000"/>
                  </a:srgbClr>
                </a:solidFill>
                <a:effectLst/>
                <a:uLnTx/>
                <a:uFillTx/>
                <a:latin typeface="DIN Next LT Pro" panose="020B0503020203050203"/>
                <a:ea typeface="+mn-ea"/>
                <a:cs typeface="+mn-cs"/>
              </a:rPr>
              <a:t>Journal of Nutrition and Metabolism</a:t>
            </a:r>
            <a:r>
              <a:rPr kumimoji="0" lang="en-US" sz="1200" b="0" i="0" u="none" strike="noStrike" kern="1200" cap="none" spc="0" normalizeH="0" baseline="0" noProof="0" dirty="0">
                <a:ln>
                  <a:noFill/>
                </a:ln>
                <a:solidFill>
                  <a:srgbClr val="000000">
                    <a:lumMod val="65000"/>
                    <a:lumOff val="35000"/>
                  </a:srgbClr>
                </a:solidFill>
                <a:effectLst/>
                <a:uLnTx/>
                <a:uFillTx/>
                <a:latin typeface="DIN Next LT Pro" panose="020B0503020203050203"/>
                <a:ea typeface="+mn-ea"/>
                <a:cs typeface="+mn-cs"/>
              </a:rPr>
              <a:t>, vol. 2019, Article ID 2125070, 19 pages, 2019. https://doi.org/10.1155/2019/2125070.</a:t>
            </a:r>
          </a:p>
        </p:txBody>
      </p:sp>
    </p:spTree>
    <p:extLst>
      <p:ext uri="{BB962C8B-B14F-4D97-AF65-F5344CB8AC3E}">
        <p14:creationId xmlns:p14="http://schemas.microsoft.com/office/powerpoint/2010/main" val="1752387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DIN Next LT Pro"/>
              <a:ea typeface="+mn-ea"/>
              <a:cs typeface="+mn-cs"/>
            </a:endParaRPr>
          </a:p>
        </p:txBody>
      </p:sp>
      <p:sp>
        <p:nvSpPr>
          <p:cNvPr id="5" name="Rectangle 4">
            <a:extLst>
              <a:ext uri="{FF2B5EF4-FFF2-40B4-BE49-F238E27FC236}">
                <a16:creationId xmlns:a16="http://schemas.microsoft.com/office/drawing/2014/main" id="{B82974FD-6E47-D2E7-428F-04A9FB4E4853}"/>
              </a:ext>
            </a:extLst>
          </p:cNvPr>
          <p:cNvSpPr/>
          <p:nvPr/>
        </p:nvSpPr>
        <p:spPr>
          <a:xfrm>
            <a:off x="168698" y="1273509"/>
            <a:ext cx="11854604" cy="461665"/>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4884CC2-E7E2-3E38-294F-248499BCD9CD}"/>
              </a:ext>
            </a:extLst>
          </p:cNvPr>
          <p:cNvSpPr>
            <a:spLocks noGrp="1"/>
          </p:cNvSpPr>
          <p:nvPr>
            <p:ph type="title"/>
          </p:nvPr>
        </p:nvSpPr>
        <p:spPr>
          <a:xfrm>
            <a:off x="62166" y="335281"/>
            <a:ext cx="8343900" cy="1274840"/>
          </a:xfrm>
        </p:spPr>
        <p:txBody>
          <a:bodyPr>
            <a:normAutofit/>
          </a:bodyPr>
          <a:lstStyle/>
          <a:p>
            <a:pPr algn="l"/>
            <a:r>
              <a:rPr lang="en-US" sz="3600" b="1" dirty="0">
                <a:solidFill>
                  <a:schemeClr val="accent5">
                    <a:lumMod val="75000"/>
                  </a:schemeClr>
                </a:solidFill>
                <a:latin typeface="DIN Next LT Pro" panose="020B0503020203050203"/>
              </a:rPr>
              <a:t>Blueberries (</a:t>
            </a:r>
            <a:r>
              <a:rPr lang="en-US" sz="3600" b="1" dirty="0" err="1">
                <a:solidFill>
                  <a:schemeClr val="accent5">
                    <a:lumMod val="75000"/>
                  </a:schemeClr>
                </a:solidFill>
                <a:latin typeface="DIN Next LT Pro" panose="020B0503020203050203"/>
              </a:rPr>
              <a:t>Pterostilbenes</a:t>
            </a:r>
            <a:r>
              <a:rPr lang="en-US" sz="3600" b="1" dirty="0">
                <a:solidFill>
                  <a:schemeClr val="accent5">
                    <a:lumMod val="75000"/>
                  </a:schemeClr>
                </a:solidFill>
                <a:latin typeface="DIN Next LT Pro" panose="020B0503020203050203"/>
              </a:rPr>
              <a:t>)</a:t>
            </a:r>
            <a:endParaRPr lang="en-US" sz="3600" b="1" dirty="0">
              <a:solidFill>
                <a:schemeClr val="accent5">
                  <a:lumMod val="75000"/>
                </a:schemeClr>
              </a:solidFill>
              <a:latin typeface="DIN Next LT Pro" panose="020B0503020203050203"/>
              <a:cs typeface="Arial" panose="020B0604020202020204" pitchFamily="34" charset="0"/>
            </a:endParaRPr>
          </a:p>
        </p:txBody>
      </p:sp>
      <p:sp>
        <p:nvSpPr>
          <p:cNvPr id="7" name="TextBox 6">
            <a:extLst>
              <a:ext uri="{FF2B5EF4-FFF2-40B4-BE49-F238E27FC236}">
                <a16:creationId xmlns:a16="http://schemas.microsoft.com/office/drawing/2014/main" id="{5B5F07D8-0971-FEAA-ED1D-872E783F58B7}"/>
              </a:ext>
            </a:extLst>
          </p:cNvPr>
          <p:cNvSpPr txBox="1"/>
          <p:nvPr/>
        </p:nvSpPr>
        <p:spPr>
          <a:xfrm>
            <a:off x="168698" y="1273509"/>
            <a:ext cx="914397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8206E"/>
                </a:solidFill>
                <a:effectLst/>
                <a:uLnTx/>
                <a:uFillTx/>
                <a:latin typeface="DIN Next LT Pro" panose="020B0503020203050203"/>
                <a:ea typeface="+mn-ea"/>
                <a:cs typeface="+mn-cs"/>
              </a:rPr>
              <a:t>Color-code</a:t>
            </a:r>
            <a:r>
              <a:rPr kumimoji="0" lang="en-US" sz="2400" b="0" i="0" u="none" strike="noStrike" kern="1200" cap="none" spc="0" normalizeH="0" baseline="0" noProof="0" dirty="0">
                <a:ln>
                  <a:noFill/>
                </a:ln>
                <a:solidFill>
                  <a:prstClr val="white"/>
                </a:solidFill>
                <a:effectLst/>
                <a:uLnTx/>
                <a:uFillTx/>
                <a:latin typeface="DIN Next LT Pro" panose="020B0503020203050203"/>
                <a:ea typeface="+mn-ea"/>
                <a:cs typeface="+mn-cs"/>
              </a:rPr>
              <a:t> for BLUE-PURPLE: Brain, cognition, memory</a:t>
            </a:r>
          </a:p>
        </p:txBody>
      </p:sp>
      <p:sp>
        <p:nvSpPr>
          <p:cNvPr id="4" name="Content Placeholder 3">
            <a:extLst>
              <a:ext uri="{FF2B5EF4-FFF2-40B4-BE49-F238E27FC236}">
                <a16:creationId xmlns:a16="http://schemas.microsoft.com/office/drawing/2014/main" id="{9A6B900A-0502-38AB-7684-5413B923E688}"/>
              </a:ext>
            </a:extLst>
          </p:cNvPr>
          <p:cNvSpPr>
            <a:spLocks noGrp="1"/>
          </p:cNvSpPr>
          <p:nvPr>
            <p:ph idx="1"/>
          </p:nvPr>
        </p:nvSpPr>
        <p:spPr>
          <a:xfrm>
            <a:off x="341051" y="2120918"/>
            <a:ext cx="11563904" cy="4351338"/>
          </a:xfrm>
        </p:spPr>
        <p:txBody>
          <a:bodyPr/>
          <a:lstStyle/>
          <a:p>
            <a:pPr>
              <a:spcBef>
                <a:spcPts val="600"/>
              </a:spcBef>
            </a:pPr>
            <a:r>
              <a:rPr lang="en-US" sz="2800" dirty="0">
                <a:solidFill>
                  <a:schemeClr val="tx1">
                    <a:lumMod val="75000"/>
                    <a:lumOff val="25000"/>
                  </a:schemeClr>
                </a:solidFill>
                <a:latin typeface="DIN Next LT Pro" panose="020B0503020203050203"/>
              </a:rPr>
              <a:t>Involved in inflammation and cell survival; enhance neuroplasticity, neurotransmission</a:t>
            </a:r>
          </a:p>
          <a:p>
            <a:pPr>
              <a:spcBef>
                <a:spcPts val="600"/>
              </a:spcBef>
            </a:pPr>
            <a:r>
              <a:rPr lang="en-US" sz="2800" dirty="0">
                <a:solidFill>
                  <a:schemeClr val="tx1">
                    <a:lumMod val="75000"/>
                    <a:lumOff val="25000"/>
                  </a:schemeClr>
                </a:solidFill>
                <a:latin typeface="DIN Next LT Pro" panose="020B0503020203050203"/>
              </a:rPr>
              <a:t>Reduce glycation</a:t>
            </a:r>
          </a:p>
          <a:p>
            <a:pPr>
              <a:spcBef>
                <a:spcPts val="600"/>
              </a:spcBef>
            </a:pPr>
            <a:r>
              <a:rPr lang="en-US" sz="2800" dirty="0">
                <a:solidFill>
                  <a:schemeClr val="tx1">
                    <a:lumMod val="75000"/>
                    <a:lumOff val="25000"/>
                  </a:schemeClr>
                </a:solidFill>
                <a:latin typeface="DIN Next LT Pro" panose="020B0503020203050203"/>
              </a:rPr>
              <a:t>Reduce DNA damage </a:t>
            </a:r>
          </a:p>
          <a:p>
            <a:pPr>
              <a:spcBef>
                <a:spcPts val="600"/>
              </a:spcBef>
            </a:pPr>
            <a:r>
              <a:rPr lang="en-US" sz="2800" dirty="0">
                <a:solidFill>
                  <a:schemeClr val="tx1">
                    <a:lumMod val="75000"/>
                    <a:lumOff val="25000"/>
                  </a:schemeClr>
                </a:solidFill>
                <a:latin typeface="DIN Next LT Pro" panose="020B0503020203050203"/>
              </a:rPr>
              <a:t>Improves spatial memory, increases rate of learning, elevates BDNF (animals) </a:t>
            </a:r>
          </a:p>
          <a:p>
            <a:pPr>
              <a:spcBef>
                <a:spcPts val="600"/>
              </a:spcBef>
            </a:pPr>
            <a:r>
              <a:rPr lang="en-US" sz="2800" dirty="0">
                <a:solidFill>
                  <a:schemeClr val="tx1">
                    <a:lumMod val="75000"/>
                    <a:lumOff val="25000"/>
                  </a:schemeClr>
                </a:solidFill>
                <a:latin typeface="DIN Next LT Pro" panose="020B0503020203050203"/>
              </a:rPr>
              <a:t>Improves cognition in older adults and in children </a:t>
            </a:r>
          </a:p>
          <a:p>
            <a:pPr>
              <a:spcBef>
                <a:spcPts val="600"/>
              </a:spcBef>
            </a:pPr>
            <a:r>
              <a:rPr lang="en-US" sz="2800" dirty="0">
                <a:solidFill>
                  <a:schemeClr val="tx1">
                    <a:lumMod val="75000"/>
                    <a:lumOff val="25000"/>
                  </a:schemeClr>
                </a:solidFill>
                <a:latin typeface="DIN Next LT Pro" panose="020B0503020203050203"/>
              </a:rPr>
              <a:t>Improved positive affect/mood in children/young adults</a:t>
            </a:r>
            <a:endParaRPr lang="en-US" dirty="0">
              <a:latin typeface="DIN Next LT Pro" panose="020B0503020203050203"/>
            </a:endParaRPr>
          </a:p>
        </p:txBody>
      </p:sp>
      <p:sp>
        <p:nvSpPr>
          <p:cNvPr id="6" name="Rectangle 5">
            <a:extLst>
              <a:ext uri="{FF2B5EF4-FFF2-40B4-BE49-F238E27FC236}">
                <a16:creationId xmlns:a16="http://schemas.microsoft.com/office/drawing/2014/main" id="{1C6FAF2E-8891-F9BC-831D-BA9E52511939}"/>
              </a:ext>
            </a:extLst>
          </p:cNvPr>
          <p:cNvSpPr/>
          <p:nvPr/>
        </p:nvSpPr>
        <p:spPr>
          <a:xfrm>
            <a:off x="711775" y="5717893"/>
            <a:ext cx="8177583" cy="276999"/>
          </a:xfrm>
          <a:prstGeom prst="rect">
            <a:avLst/>
          </a:prstGeom>
        </p:spPr>
        <p:txBody>
          <a:bodyPr wrap="square">
            <a:spAutoFit/>
          </a:bodyPr>
          <a:lstStyle/>
          <a:p>
            <a:pPr defTabSz="457200">
              <a:defRPr/>
            </a:pPr>
            <a:r>
              <a:rPr kumimoji="0" lang="en-US" sz="1200" b="0" i="0" u="none" strike="noStrike" kern="1200" cap="none" spc="0" normalizeH="0" baseline="0" noProof="0" dirty="0">
                <a:ln>
                  <a:noFill/>
                </a:ln>
                <a:solidFill>
                  <a:srgbClr val="000000">
                    <a:lumMod val="65000"/>
                    <a:lumOff val="35000"/>
                  </a:srgbClr>
                </a:solidFill>
                <a:effectLst/>
                <a:uLnTx/>
                <a:uFillTx/>
                <a:latin typeface="DIN Next LT Pro" panose="020B0503020203050203"/>
              </a:rPr>
              <a:t>PMID: 33414957, 28230732, 30327868, 29152239, 23723987    </a:t>
            </a:r>
            <a:endParaRPr kumimoji="0" lang="fr-FR"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endParaRPr>
          </a:p>
        </p:txBody>
      </p:sp>
    </p:spTree>
    <p:extLst>
      <p:ext uri="{BB962C8B-B14F-4D97-AF65-F5344CB8AC3E}">
        <p14:creationId xmlns:p14="http://schemas.microsoft.com/office/powerpoint/2010/main" val="267331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ângulo 12">
            <a:extLst>
              <a:ext uri="{FF2B5EF4-FFF2-40B4-BE49-F238E27FC236}">
                <a16:creationId xmlns:a16="http://schemas.microsoft.com/office/drawing/2014/main" id="{1E6CCF86-1A27-784E-0CA6-355B801FDEA6}"/>
              </a:ext>
            </a:extLst>
          </p:cNvPr>
          <p:cNvSpPr>
            <a:spLocks/>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DIN Next LT Pro"/>
              <a:ea typeface="+mn-ea"/>
              <a:cs typeface="+mn-cs"/>
            </a:endParaRPr>
          </a:p>
        </p:txBody>
      </p:sp>
      <p:sp>
        <p:nvSpPr>
          <p:cNvPr id="4" name="Title 3">
            <a:extLst>
              <a:ext uri="{FF2B5EF4-FFF2-40B4-BE49-F238E27FC236}">
                <a16:creationId xmlns:a16="http://schemas.microsoft.com/office/drawing/2014/main" id="{42ED7712-A0A4-4CFF-A17F-6C4E29021127}"/>
              </a:ext>
            </a:extLst>
          </p:cNvPr>
          <p:cNvSpPr>
            <a:spLocks noGrp="1"/>
          </p:cNvSpPr>
          <p:nvPr>
            <p:ph type="title"/>
          </p:nvPr>
        </p:nvSpPr>
        <p:spPr>
          <a:xfrm>
            <a:off x="694343" y="610334"/>
            <a:ext cx="10045623" cy="1447066"/>
          </a:xfrm>
        </p:spPr>
        <p:txBody>
          <a:bodyPr>
            <a:normAutofit/>
          </a:bodyPr>
          <a:lstStyle/>
          <a:p>
            <a:pPr algn="l"/>
            <a:r>
              <a:rPr lang="en-US" b="1" dirty="0">
                <a:solidFill>
                  <a:srgbClr val="78206E"/>
                </a:solidFill>
                <a:latin typeface="DIN Next LT Pro" panose="020B0503020203050203"/>
              </a:rPr>
              <a:t>Consider total amount and balance of omega-3 fatty acids</a:t>
            </a:r>
          </a:p>
        </p:txBody>
      </p:sp>
      <p:sp>
        <p:nvSpPr>
          <p:cNvPr id="7" name="TextBox 6">
            <a:extLst>
              <a:ext uri="{FF2B5EF4-FFF2-40B4-BE49-F238E27FC236}">
                <a16:creationId xmlns:a16="http://schemas.microsoft.com/office/drawing/2014/main" id="{0F849073-12C9-43FB-9044-89DBFEFD52F1}"/>
              </a:ext>
            </a:extLst>
          </p:cNvPr>
          <p:cNvSpPr txBox="1"/>
          <p:nvPr/>
        </p:nvSpPr>
        <p:spPr>
          <a:xfrm>
            <a:off x="537710" y="2057400"/>
            <a:ext cx="10358890" cy="2677656"/>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For many people eating a processed food diet, dietary omega-6 fats exceed that of omega-3 fats.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The current n-6/n-3 ratio is 20-50/1.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Higher ratios of n-6/n-3 in modern diets translate into greater allergic, inflammatory, proliferative, and cardiovascular symptoms.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Recommendation would be to keep n-6/n-3 ratio at 4-5/1.</a:t>
            </a:r>
          </a:p>
        </p:txBody>
      </p:sp>
      <p:sp>
        <p:nvSpPr>
          <p:cNvPr id="11" name="TextBox 10">
            <a:extLst>
              <a:ext uri="{FF2B5EF4-FFF2-40B4-BE49-F238E27FC236}">
                <a16:creationId xmlns:a16="http://schemas.microsoft.com/office/drawing/2014/main" id="{B7F5AE34-8913-4C60-9A7E-777454B8BB2B}"/>
              </a:ext>
            </a:extLst>
          </p:cNvPr>
          <p:cNvSpPr txBox="1"/>
          <p:nvPr/>
        </p:nvSpPr>
        <p:spPr>
          <a:xfrm>
            <a:off x="635000" y="5334001"/>
            <a:ext cx="9759066"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lumMod val="65000"/>
                    <a:lumOff val="35000"/>
                  </a:prstClr>
                </a:solidFill>
                <a:effectLst/>
                <a:uLnTx/>
                <a:uFillTx/>
                <a:latin typeface="DIN Next LT Pro" panose="020B0503020203050203"/>
                <a:cs typeface="Arial" panose="020B0604020202020204" pitchFamily="34" charset="0"/>
              </a:rPr>
              <a:t>Mariamenatu</a:t>
            </a:r>
            <a:r>
              <a:rPr kumimoji="0" lang="en-US"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 AH, Abdu EM. Overconsumption of Omega-6 Polyunsaturated Fatty Acids (PUFAs) versus Deficiency of Omega-3 PUFAs in Modern-Day Diets: The Disturbing Factor for Their "Balanced Antagonistic Metabolic Functions" in the Human Body. </a:t>
            </a:r>
            <a:r>
              <a:rPr kumimoji="0" lang="en-US" sz="1200" b="0" i="1"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J Lipids</a:t>
            </a:r>
            <a:r>
              <a:rPr kumimoji="0" lang="en-US"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 2021 Mar 17;2021:8848161. </a:t>
            </a:r>
            <a:r>
              <a:rPr kumimoji="0" lang="en-US" sz="1200" b="0" i="0" u="none" strike="noStrike" kern="1200" cap="none" spc="0" normalizeH="0" baseline="0" noProof="0" dirty="0" err="1">
                <a:ln>
                  <a:noFill/>
                </a:ln>
                <a:solidFill>
                  <a:prstClr val="black">
                    <a:lumMod val="65000"/>
                    <a:lumOff val="35000"/>
                  </a:prstClr>
                </a:solidFill>
                <a:effectLst/>
                <a:uLnTx/>
                <a:uFillTx/>
                <a:latin typeface="DIN Next LT Pro" panose="020B0503020203050203"/>
                <a:cs typeface="Arial" panose="020B0604020202020204" pitchFamily="34" charset="0"/>
              </a:rPr>
              <a:t>doi</a:t>
            </a:r>
            <a:r>
              <a:rPr kumimoji="0" lang="en-US"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 10.1155/2021/8848161. PMID: 33815845; PMCID: PMC7990530.</a:t>
            </a:r>
          </a:p>
        </p:txBody>
      </p:sp>
    </p:spTree>
    <p:extLst>
      <p:ext uri="{BB962C8B-B14F-4D97-AF65-F5344CB8AC3E}">
        <p14:creationId xmlns:p14="http://schemas.microsoft.com/office/powerpoint/2010/main" val="38103823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B303F0F-3200-F701-496A-59160545E542}"/>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CaixaDeTexto 6">
            <a:extLst>
              <a:ext uri="{FF2B5EF4-FFF2-40B4-BE49-F238E27FC236}">
                <a16:creationId xmlns:a16="http://schemas.microsoft.com/office/drawing/2014/main" id="{CE59C9A4-08D4-2194-E577-7A0DC409C0DF}"/>
              </a:ext>
            </a:extLst>
          </p:cNvPr>
          <p:cNvSpPr txBox="1"/>
          <p:nvPr/>
        </p:nvSpPr>
        <p:spPr>
          <a:xfrm>
            <a:off x="1410172" y="2592028"/>
            <a:ext cx="9265328" cy="2677656"/>
          </a:xfrm>
          <a:prstGeom prst="rect">
            <a:avLst/>
          </a:prstGeom>
          <a:noFill/>
        </p:spPr>
        <p:txBody>
          <a:bodyPr wrap="square" rtlCol="0">
            <a:spAutoFit/>
          </a:bodyPr>
          <a:lstStyle/>
          <a:p>
            <a:pPr marL="457200" indent="-457200">
              <a:buFont typeface="Arial" panose="020B0604020202020204" pitchFamily="34" charset="0"/>
              <a:buChar char="•"/>
            </a:pPr>
            <a:r>
              <a:rPr lang="en-US" altLang="en-US" sz="2800" dirty="0">
                <a:solidFill>
                  <a:schemeClr val="tx1">
                    <a:lumMod val="65000"/>
                    <a:lumOff val="35000"/>
                  </a:schemeClr>
                </a:solidFill>
                <a:latin typeface="DIN Next LT Pro" panose="020B0503020203050203"/>
              </a:rPr>
              <a:t>Dysbiosis</a:t>
            </a:r>
            <a:r>
              <a:rPr lang="en-US" altLang="en-US" sz="2800" baseline="30000" dirty="0">
                <a:solidFill>
                  <a:schemeClr val="tx1">
                    <a:lumMod val="65000"/>
                    <a:lumOff val="35000"/>
                  </a:schemeClr>
                </a:solidFill>
                <a:latin typeface="DIN Next LT Pro" panose="020B0503020203050203"/>
              </a:rPr>
              <a:t> 2</a:t>
            </a:r>
            <a:r>
              <a:rPr lang="en-US" altLang="en-US" sz="2800" dirty="0">
                <a:solidFill>
                  <a:schemeClr val="tx1">
                    <a:lumMod val="65000"/>
                    <a:lumOff val="35000"/>
                  </a:schemeClr>
                </a:solidFill>
                <a:latin typeface="DIN Next LT Pro" panose="020B0503020203050203"/>
              </a:rPr>
              <a:t> </a:t>
            </a:r>
          </a:p>
          <a:p>
            <a:pPr marL="457200" indent="-457200">
              <a:buFont typeface="Arial" panose="020B0604020202020204" pitchFamily="34" charset="0"/>
              <a:buChar char="•"/>
            </a:pPr>
            <a:r>
              <a:rPr lang="en-US" altLang="en-US" sz="2800" dirty="0">
                <a:solidFill>
                  <a:schemeClr val="tx1">
                    <a:lumMod val="65000"/>
                    <a:lumOff val="35000"/>
                  </a:schemeClr>
                </a:solidFill>
                <a:latin typeface="DIN Next LT Pro" panose="020B0503020203050203"/>
              </a:rPr>
              <a:t>Lipopolysaccharide (LPS) and metabolic endotoxemia</a:t>
            </a:r>
            <a:r>
              <a:rPr lang="en-US" altLang="en-US" sz="2800" baseline="30000" dirty="0">
                <a:solidFill>
                  <a:schemeClr val="tx1">
                    <a:lumMod val="65000"/>
                    <a:lumOff val="35000"/>
                  </a:schemeClr>
                </a:solidFill>
                <a:latin typeface="DIN Next LT Pro" panose="020B0503020203050203"/>
              </a:rPr>
              <a:t>3</a:t>
            </a:r>
            <a:endParaRPr lang="en-US" altLang="en-US" sz="2800" dirty="0">
              <a:solidFill>
                <a:schemeClr val="tx1">
                  <a:lumMod val="65000"/>
                  <a:lumOff val="35000"/>
                </a:schemeClr>
              </a:solidFill>
              <a:latin typeface="DIN Next LT Pro" panose="020B0503020203050203"/>
            </a:endParaRPr>
          </a:p>
          <a:p>
            <a:pPr marL="457200" indent="-457200">
              <a:buFont typeface="Arial" panose="020B0604020202020204" pitchFamily="34" charset="0"/>
              <a:buChar char="•"/>
            </a:pPr>
            <a:r>
              <a:rPr lang="en-US" altLang="en-US" sz="2800" dirty="0">
                <a:solidFill>
                  <a:schemeClr val="tx1">
                    <a:lumMod val="65000"/>
                    <a:lumOff val="35000"/>
                  </a:schemeClr>
                </a:solidFill>
                <a:latin typeface="DIN Next LT Pro" panose="020B0503020203050203"/>
              </a:rPr>
              <a:t>Imbalance in microbiome diversity</a:t>
            </a:r>
            <a:r>
              <a:rPr lang="en-US" altLang="en-US" sz="2800" baseline="30000" dirty="0">
                <a:solidFill>
                  <a:schemeClr val="tx1">
                    <a:lumMod val="65000"/>
                    <a:lumOff val="35000"/>
                  </a:schemeClr>
                </a:solidFill>
                <a:latin typeface="DIN Next LT Pro" panose="020B0503020203050203"/>
              </a:rPr>
              <a:t>4</a:t>
            </a:r>
          </a:p>
          <a:p>
            <a:pPr marL="457200" indent="-457200">
              <a:buFont typeface="Arial" panose="020B0604020202020204" pitchFamily="34" charset="0"/>
              <a:buChar char="•"/>
            </a:pPr>
            <a:r>
              <a:rPr lang="en-US" altLang="en-US" sz="2800" dirty="0">
                <a:solidFill>
                  <a:schemeClr val="tx1">
                    <a:lumMod val="65000"/>
                    <a:lumOff val="35000"/>
                  </a:schemeClr>
                </a:solidFill>
                <a:latin typeface="DIN Next LT Pro" panose="020B0503020203050203"/>
              </a:rPr>
              <a:t>Lack of dietary prebiotic fiber to supply SCFAs, which help promote production of BDNF (dysbiosis decreases BDNF)</a:t>
            </a:r>
            <a:r>
              <a:rPr lang="en-US" altLang="en-US" sz="2800" baseline="30000" dirty="0">
                <a:solidFill>
                  <a:schemeClr val="tx1">
                    <a:lumMod val="65000"/>
                    <a:lumOff val="35000"/>
                  </a:schemeClr>
                </a:solidFill>
                <a:latin typeface="DIN Next LT Pro" panose="020B0503020203050203"/>
              </a:rPr>
              <a:t>2</a:t>
            </a:r>
            <a:endParaRPr lang="en-US" altLang="en-US" sz="2800" dirty="0">
              <a:solidFill>
                <a:schemeClr val="tx1">
                  <a:lumMod val="65000"/>
                  <a:lumOff val="35000"/>
                </a:schemeClr>
              </a:solidFill>
              <a:latin typeface="DIN Next LT Pro" panose="020B0503020203050203"/>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2800" b="0" i="0" u="none" strike="noStrike" kern="1200" cap="none" spc="0" normalizeH="0" baseline="0" noProof="0" dirty="0">
              <a:ln>
                <a:noFill/>
              </a:ln>
              <a:solidFill>
                <a:srgbClr val="E8E8E8">
                  <a:lumMod val="25000"/>
                </a:srgbClr>
              </a:solidFill>
              <a:effectLst/>
              <a:uLnTx/>
              <a:uFillTx/>
              <a:latin typeface="DIN Next LT Pro" panose="020B0503020203050203"/>
              <a:ea typeface="+mn-ea"/>
              <a:cs typeface="+mn-cs"/>
            </a:endParaRPr>
          </a:p>
        </p:txBody>
      </p:sp>
      <p:sp>
        <p:nvSpPr>
          <p:cNvPr id="6" name="Retângulo Arredondado 5">
            <a:extLst>
              <a:ext uri="{FF2B5EF4-FFF2-40B4-BE49-F238E27FC236}">
                <a16:creationId xmlns:a16="http://schemas.microsoft.com/office/drawing/2014/main" id="{4154CF84-F774-D63D-D557-F83AB3DCDFCE}"/>
              </a:ext>
            </a:extLst>
          </p:cNvPr>
          <p:cNvSpPr/>
          <p:nvPr/>
        </p:nvSpPr>
        <p:spPr>
          <a:xfrm>
            <a:off x="2282456" y="-283535"/>
            <a:ext cx="7520763" cy="2133600"/>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aixaDeTexto 7">
            <a:extLst>
              <a:ext uri="{FF2B5EF4-FFF2-40B4-BE49-F238E27FC236}">
                <a16:creationId xmlns:a16="http://schemas.microsoft.com/office/drawing/2014/main" id="{6E1DCE77-1CBA-09DF-04BA-7507A86048CE}"/>
              </a:ext>
            </a:extLst>
          </p:cNvPr>
          <p:cNvSpPr txBox="1"/>
          <p:nvPr/>
        </p:nvSpPr>
        <p:spPr>
          <a:xfrm>
            <a:off x="2771415" y="151042"/>
            <a:ext cx="654284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6000" b="1"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Gut Microbiome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“Leaky gut, leaky brain”</a:t>
            </a:r>
            <a:r>
              <a:rPr kumimoji="0" lang="pt-BR" sz="4000" i="0" u="none" strike="noStrike" kern="1200" cap="none" spc="0" normalizeH="0" baseline="30000" noProof="0" dirty="0">
                <a:ln>
                  <a:noFill/>
                </a:ln>
                <a:solidFill>
                  <a:prstClr val="white"/>
                </a:solidFill>
                <a:effectLst/>
                <a:uLnTx/>
                <a:uFillTx/>
                <a:latin typeface="DIN Next LT Pro Heavy" panose="020B0503020203050203" pitchFamily="34" charset="77"/>
                <a:ea typeface="+mn-ea"/>
                <a:cs typeface="+mn-cs"/>
              </a:rPr>
              <a:t>1</a:t>
            </a:r>
            <a:endParaRPr kumimoji="0" lang="pt-BR" sz="4000" b="1" i="0" u="none" strike="noStrike" kern="1200" cap="none" spc="0" normalizeH="0" baseline="30000" noProof="0" dirty="0">
              <a:ln>
                <a:noFill/>
              </a:ln>
              <a:solidFill>
                <a:prstClr val="white"/>
              </a:solidFill>
              <a:effectLst/>
              <a:uLnTx/>
              <a:uFillTx/>
              <a:latin typeface="DIN Next LT Pro Heavy" panose="020B0503020203050203" pitchFamily="34" charset="77"/>
              <a:ea typeface="+mn-ea"/>
              <a:cs typeface="+mn-cs"/>
            </a:endParaRPr>
          </a:p>
        </p:txBody>
      </p:sp>
      <p:sp>
        <p:nvSpPr>
          <p:cNvPr id="3" name="TextBox 2">
            <a:extLst>
              <a:ext uri="{FF2B5EF4-FFF2-40B4-BE49-F238E27FC236}">
                <a16:creationId xmlns:a16="http://schemas.microsoft.com/office/drawing/2014/main" id="{E3BB25D9-F449-31CF-9942-114FCB60535B}"/>
              </a:ext>
            </a:extLst>
          </p:cNvPr>
          <p:cNvSpPr txBox="1"/>
          <p:nvPr/>
        </p:nvSpPr>
        <p:spPr>
          <a:xfrm>
            <a:off x="1518082" y="5411451"/>
            <a:ext cx="8768918" cy="276999"/>
          </a:xfrm>
          <a:prstGeom prst="rect">
            <a:avLst/>
          </a:prstGeom>
          <a:noFill/>
        </p:spPr>
        <p:txBody>
          <a:bodyPr wrap="square" rtlCol="0">
            <a:spAutoFit/>
          </a:bodyPr>
          <a:lstStyle/>
          <a:p>
            <a:pPr eaLnBrk="0" fontAlgn="base" hangingPunct="0">
              <a:spcBef>
                <a:spcPct val="0"/>
              </a:spcBef>
              <a:spcAft>
                <a:spcPct val="0"/>
              </a:spcAft>
              <a:defRPr/>
            </a:pPr>
            <a:r>
              <a:rPr lang="en-US" sz="1200" dirty="0">
                <a:solidFill>
                  <a:schemeClr val="tx1">
                    <a:lumMod val="65000"/>
                    <a:lumOff val="35000"/>
                  </a:schemeClr>
                </a:solidFill>
                <a:latin typeface="DIN Next LT Pro" panose="020B0503020203050203"/>
                <a:cs typeface="Arial" panose="020B0604020202020204" pitchFamily="34" charset="0"/>
              </a:rPr>
              <a:t>1. PMID: 30340384; 2. PMID: 35163104; 3. PMID: 33505393; 4. PMID: 29397391  </a:t>
            </a:r>
          </a:p>
        </p:txBody>
      </p:sp>
    </p:spTree>
    <p:extLst>
      <p:ext uri="{BB962C8B-B14F-4D97-AF65-F5344CB8AC3E}">
        <p14:creationId xmlns:p14="http://schemas.microsoft.com/office/powerpoint/2010/main" val="3614928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0"/>
            <a:ext cx="12192000" cy="6858000"/>
          </a:xfrm>
          <a:prstGeom prst="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9" name="CaixaDeTexto 18">
            <a:extLst>
              <a:ext uri="{FF2B5EF4-FFF2-40B4-BE49-F238E27FC236}">
                <a16:creationId xmlns:a16="http://schemas.microsoft.com/office/drawing/2014/main" id="{47D38F7A-3582-34AE-2DBC-4A8F371EA07B}"/>
              </a:ext>
            </a:extLst>
          </p:cNvPr>
          <p:cNvSpPr txBox="1"/>
          <p:nvPr/>
        </p:nvSpPr>
        <p:spPr>
          <a:xfrm>
            <a:off x="822089" y="2388332"/>
            <a:ext cx="3535902" cy="1692772"/>
          </a:xfrm>
          <a:prstGeom prst="rect">
            <a:avLst/>
          </a:prstGeom>
          <a:noFill/>
        </p:spPr>
        <p:txBody>
          <a:bodyPr wrap="square" rtlCol="0">
            <a:spAutoFit/>
          </a:bodyPr>
          <a:lstStyle/>
          <a:p>
            <a:pPr>
              <a:lnSpc>
                <a:spcPts val="6000"/>
              </a:lnSpc>
            </a:pPr>
            <a:r>
              <a:rPr lang="pt-BR" sz="6600" b="1" dirty="0">
                <a:solidFill>
                  <a:schemeClr val="bg1"/>
                </a:solidFill>
                <a:latin typeface="DIN Next LT Pro Bold" panose="020B0503020203050203" pitchFamily="34" charset="77"/>
              </a:rPr>
              <a:t>DEANNA</a:t>
            </a:r>
            <a:r>
              <a:rPr lang="pt-BR" sz="6600" dirty="0">
                <a:solidFill>
                  <a:schemeClr val="bg1"/>
                </a:solidFill>
                <a:latin typeface="DIN Next LT Pro" panose="020B0503020203050203" pitchFamily="34" charset="77"/>
              </a:rPr>
              <a:t> </a:t>
            </a:r>
          </a:p>
          <a:p>
            <a:pPr>
              <a:lnSpc>
                <a:spcPts val="6000"/>
              </a:lnSpc>
            </a:pPr>
            <a:r>
              <a:rPr lang="pt-BR" sz="6600" dirty="0">
                <a:solidFill>
                  <a:schemeClr val="bg1"/>
                </a:solidFill>
                <a:latin typeface="DIN Next LT Pro Light" panose="020B0303020203050203" pitchFamily="34" charset="77"/>
              </a:rPr>
              <a:t>MINICH</a:t>
            </a:r>
          </a:p>
        </p:txBody>
      </p:sp>
      <p:sp>
        <p:nvSpPr>
          <p:cNvPr id="20" name="CaixaDeTexto 19">
            <a:extLst>
              <a:ext uri="{FF2B5EF4-FFF2-40B4-BE49-F238E27FC236}">
                <a16:creationId xmlns:a16="http://schemas.microsoft.com/office/drawing/2014/main" id="{8DD148A4-102D-7FC4-728D-0C3049351F60}"/>
              </a:ext>
            </a:extLst>
          </p:cNvPr>
          <p:cNvSpPr txBox="1"/>
          <p:nvPr/>
        </p:nvSpPr>
        <p:spPr>
          <a:xfrm>
            <a:off x="838672" y="4081104"/>
            <a:ext cx="4014216" cy="492443"/>
          </a:xfrm>
          <a:prstGeom prst="rect">
            <a:avLst/>
          </a:prstGeom>
          <a:noFill/>
        </p:spPr>
        <p:txBody>
          <a:bodyPr wrap="square" rtlCol="0">
            <a:spAutoFit/>
          </a:bodyPr>
          <a:lstStyle/>
          <a:p>
            <a:r>
              <a:rPr lang="pt-BR" sz="2600" dirty="0">
                <a:solidFill>
                  <a:srgbClr val="F0EAD8"/>
                </a:solidFill>
                <a:latin typeface="DIN Next LT Pro Medium" panose="020B0503020203050203" pitchFamily="34" charset="77"/>
              </a:rPr>
              <a:t>NUTRICIONISTA</a:t>
            </a:r>
          </a:p>
        </p:txBody>
      </p:sp>
      <p:sp>
        <p:nvSpPr>
          <p:cNvPr id="22" name="Retângulo Arredondado 21">
            <a:extLst>
              <a:ext uri="{FF2B5EF4-FFF2-40B4-BE49-F238E27FC236}">
                <a16:creationId xmlns:a16="http://schemas.microsoft.com/office/drawing/2014/main" id="{855A327B-9A5F-6E5D-EEA6-A5211956B56E}"/>
              </a:ext>
            </a:extLst>
          </p:cNvPr>
          <p:cNvSpPr/>
          <p:nvPr/>
        </p:nvSpPr>
        <p:spPr>
          <a:xfrm>
            <a:off x="872755" y="4573547"/>
            <a:ext cx="2341351" cy="338554"/>
          </a:xfrm>
          <a:prstGeom prst="roundRect">
            <a:avLst>
              <a:gd name="adj" fmla="val 50000"/>
            </a:avLst>
          </a:prstGeom>
          <a:solidFill>
            <a:srgbClr val="C75D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descr="Texto&#10;&#10;Descrição gerada automaticamente com confiança média">
            <a:extLst>
              <a:ext uri="{FF2B5EF4-FFF2-40B4-BE49-F238E27FC236}">
                <a16:creationId xmlns:a16="http://schemas.microsoft.com/office/drawing/2014/main" id="{5CACF43D-0065-52DA-B0DA-F219424CA9C7}"/>
              </a:ext>
            </a:extLst>
          </p:cNvPr>
          <p:cNvPicPr>
            <a:picLocks noChangeAspect="1"/>
          </p:cNvPicPr>
          <p:nvPr/>
        </p:nvPicPr>
        <p:blipFill>
          <a:blip r:embed="rId3"/>
          <a:stretch>
            <a:fillRect/>
          </a:stretch>
        </p:blipFill>
        <p:spPr>
          <a:xfrm>
            <a:off x="872755" y="654894"/>
            <a:ext cx="2193498" cy="1111773"/>
          </a:xfrm>
          <a:prstGeom prst="rect">
            <a:avLst/>
          </a:prstGeom>
        </p:spPr>
      </p:pic>
      <p:sp>
        <p:nvSpPr>
          <p:cNvPr id="21" name="CaixaDeTexto 20">
            <a:extLst>
              <a:ext uri="{FF2B5EF4-FFF2-40B4-BE49-F238E27FC236}">
                <a16:creationId xmlns:a16="http://schemas.microsoft.com/office/drawing/2014/main" id="{B71ABE12-497E-46EF-8F85-001E311D6658}"/>
              </a:ext>
            </a:extLst>
          </p:cNvPr>
          <p:cNvSpPr txBox="1"/>
          <p:nvPr/>
        </p:nvSpPr>
        <p:spPr>
          <a:xfrm>
            <a:off x="1047817" y="4561027"/>
            <a:ext cx="1991225" cy="400110"/>
          </a:xfrm>
          <a:prstGeom prst="rect">
            <a:avLst/>
          </a:prstGeom>
          <a:noFill/>
        </p:spPr>
        <p:txBody>
          <a:bodyPr wrap="square" rtlCol="0">
            <a:spAutoFit/>
          </a:bodyPr>
          <a:lstStyle/>
          <a:p>
            <a:pPr algn="ctr"/>
            <a:r>
              <a:rPr lang="pt-BR" sz="2000" dirty="0">
                <a:solidFill>
                  <a:srgbClr val="F0EAD8"/>
                </a:solidFill>
                <a:latin typeface="DIN Next LT Pro Medium" panose="020B0503020203050203" pitchFamily="34" charset="77"/>
              </a:rPr>
              <a:t>Estados Unidos</a:t>
            </a:r>
          </a:p>
        </p:txBody>
      </p:sp>
      <p:pic>
        <p:nvPicPr>
          <p:cNvPr id="9" name="Imagem 8" descr="Imagem em preto e branco&#10;&#10;Descrição gerada automaticamente">
            <a:extLst>
              <a:ext uri="{FF2B5EF4-FFF2-40B4-BE49-F238E27FC236}">
                <a16:creationId xmlns:a16="http://schemas.microsoft.com/office/drawing/2014/main" id="{FD9EAA61-99E6-421E-CFDA-920D8BEE3EB2}"/>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Photocopy/>
                    </a14:imgEffect>
                  </a14:imgLayer>
                </a14:imgProps>
              </a:ext>
            </a:extLst>
          </a:blip>
          <a:srcRect l="24590" t="14398" r="13650" b="8761"/>
          <a:stretch/>
        </p:blipFill>
        <p:spPr>
          <a:xfrm rot="4901994">
            <a:off x="5002733" y="-591071"/>
            <a:ext cx="7318705" cy="8744360"/>
          </a:xfrm>
          <a:prstGeom prst="rect">
            <a:avLst/>
          </a:prstGeom>
        </p:spPr>
      </p:pic>
      <p:pic>
        <p:nvPicPr>
          <p:cNvPr id="3" name="Imagem 2" descr="Mulher de casaco verde&#10;&#10;Descrição gerada automaticamente">
            <a:extLst>
              <a:ext uri="{FF2B5EF4-FFF2-40B4-BE49-F238E27FC236}">
                <a16:creationId xmlns:a16="http://schemas.microsoft.com/office/drawing/2014/main" id="{EBFB7550-61D1-CB10-2321-ED8198822B5A}"/>
              </a:ext>
            </a:extLst>
          </p:cNvPr>
          <p:cNvPicPr>
            <a:picLocks noChangeAspect="1"/>
          </p:cNvPicPr>
          <p:nvPr/>
        </p:nvPicPr>
        <p:blipFill>
          <a:blip r:embed="rId6"/>
          <a:stretch>
            <a:fillRect/>
          </a:stretch>
        </p:blipFill>
        <p:spPr>
          <a:xfrm>
            <a:off x="5900705" y="181583"/>
            <a:ext cx="5504447" cy="6858000"/>
          </a:xfrm>
          <a:prstGeom prst="rect">
            <a:avLst/>
          </a:prstGeom>
        </p:spPr>
      </p:pic>
      <p:sp>
        <p:nvSpPr>
          <p:cNvPr id="10" name="Retângulo Arredondado 9">
            <a:extLst>
              <a:ext uri="{FF2B5EF4-FFF2-40B4-BE49-F238E27FC236}">
                <a16:creationId xmlns:a16="http://schemas.microsoft.com/office/drawing/2014/main" id="{79F33764-BE8C-9D35-F4FA-21AF822B3E59}"/>
              </a:ext>
            </a:extLst>
          </p:cNvPr>
          <p:cNvSpPr/>
          <p:nvPr/>
        </p:nvSpPr>
        <p:spPr>
          <a:xfrm>
            <a:off x="4787734" y="4164413"/>
            <a:ext cx="3534015" cy="1367383"/>
          </a:xfrm>
          <a:prstGeom prst="round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Arredondado 10">
            <a:extLst>
              <a:ext uri="{FF2B5EF4-FFF2-40B4-BE49-F238E27FC236}">
                <a16:creationId xmlns:a16="http://schemas.microsoft.com/office/drawing/2014/main" id="{94E133B6-7582-CA11-0074-8459B30C3315}"/>
              </a:ext>
            </a:extLst>
          </p:cNvPr>
          <p:cNvSpPr/>
          <p:nvPr/>
        </p:nvSpPr>
        <p:spPr>
          <a:xfrm>
            <a:off x="5107378" y="3996378"/>
            <a:ext cx="1279246" cy="414255"/>
          </a:xfrm>
          <a:prstGeom prst="roundRect">
            <a:avLst/>
          </a:prstGeom>
          <a:solidFill>
            <a:srgbClr val="C75D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id="{5307FC7D-C4E3-BE7D-9282-8D2D63BF526F}"/>
              </a:ext>
            </a:extLst>
          </p:cNvPr>
          <p:cNvSpPr txBox="1"/>
          <p:nvPr/>
        </p:nvSpPr>
        <p:spPr>
          <a:xfrm>
            <a:off x="5339525" y="4041301"/>
            <a:ext cx="851708" cy="369332"/>
          </a:xfrm>
          <a:prstGeom prst="rect">
            <a:avLst/>
          </a:prstGeom>
          <a:noFill/>
        </p:spPr>
        <p:txBody>
          <a:bodyPr wrap="square" rtlCol="0">
            <a:spAutoFit/>
          </a:bodyPr>
          <a:lstStyle/>
          <a:p>
            <a:r>
              <a:rPr lang="pt-BR" b="1" dirty="0">
                <a:solidFill>
                  <a:srgbClr val="F0EAD8"/>
                </a:solidFill>
                <a:latin typeface="DIN Next LT Pro Bold" panose="020B0503020203050203" pitchFamily="34" charset="77"/>
              </a:rPr>
              <a:t>TEMA</a:t>
            </a:r>
          </a:p>
        </p:txBody>
      </p:sp>
      <p:sp>
        <p:nvSpPr>
          <p:cNvPr id="15" name="CaixaDeTexto 14">
            <a:extLst>
              <a:ext uri="{FF2B5EF4-FFF2-40B4-BE49-F238E27FC236}">
                <a16:creationId xmlns:a16="http://schemas.microsoft.com/office/drawing/2014/main" id="{44AD46A9-82B1-6695-36CD-FA7944D64709}"/>
              </a:ext>
            </a:extLst>
          </p:cNvPr>
          <p:cNvSpPr txBox="1"/>
          <p:nvPr/>
        </p:nvSpPr>
        <p:spPr>
          <a:xfrm>
            <a:off x="4961906" y="4587728"/>
            <a:ext cx="3310362" cy="707886"/>
          </a:xfrm>
          <a:prstGeom prst="rect">
            <a:avLst/>
          </a:prstGeom>
          <a:noFill/>
        </p:spPr>
        <p:txBody>
          <a:bodyPr wrap="square" rtlCol="0">
            <a:spAutoFit/>
          </a:bodyPr>
          <a:lstStyle/>
          <a:p>
            <a:r>
              <a:rPr lang="pt-BR" sz="2000" dirty="0">
                <a:solidFill>
                  <a:srgbClr val="991919"/>
                </a:solidFill>
                <a:effectLst/>
                <a:latin typeface="DIN Next LT Pro Medium" panose="020B0503020203050203" pitchFamily="34" charset="77"/>
              </a:rPr>
              <a:t>Mind-Body Medicine for </a:t>
            </a:r>
            <a:r>
              <a:rPr lang="pt-BR" sz="2000" dirty="0" err="1">
                <a:solidFill>
                  <a:srgbClr val="991919"/>
                </a:solidFill>
                <a:effectLst/>
                <a:latin typeface="DIN Next LT Pro Medium" panose="020B0503020203050203" pitchFamily="34" charset="77"/>
              </a:rPr>
              <a:t>Brain</a:t>
            </a:r>
            <a:r>
              <a:rPr lang="pt-BR" sz="2000" dirty="0">
                <a:solidFill>
                  <a:srgbClr val="991919"/>
                </a:solidFill>
                <a:effectLst/>
                <a:latin typeface="DIN Next LT Pro Medium" panose="020B0503020203050203" pitchFamily="34" charset="77"/>
              </a:rPr>
              <a:t>, Heart </a:t>
            </a:r>
            <a:r>
              <a:rPr lang="pt-BR" sz="2000" dirty="0" err="1">
                <a:solidFill>
                  <a:srgbClr val="991919"/>
                </a:solidFill>
                <a:effectLst/>
                <a:latin typeface="DIN Next LT Pro Medium" panose="020B0503020203050203" pitchFamily="34" charset="77"/>
              </a:rPr>
              <a:t>and</a:t>
            </a:r>
            <a:r>
              <a:rPr lang="pt-BR" sz="2000" dirty="0">
                <a:solidFill>
                  <a:srgbClr val="991919"/>
                </a:solidFill>
                <a:effectLst/>
                <a:latin typeface="DIN Next LT Pro Medium" panose="020B0503020203050203" pitchFamily="34" charset="77"/>
              </a:rPr>
              <a:t> </a:t>
            </a:r>
            <a:r>
              <a:rPr lang="pt-BR" sz="2000" dirty="0" err="1">
                <a:solidFill>
                  <a:srgbClr val="991919"/>
                </a:solidFill>
                <a:effectLst/>
                <a:latin typeface="DIN Next LT Pro Medium" panose="020B0503020203050203" pitchFamily="34" charset="77"/>
              </a:rPr>
              <a:t>Gut</a:t>
            </a:r>
            <a:r>
              <a:rPr lang="pt-BR" sz="2000" dirty="0">
                <a:solidFill>
                  <a:srgbClr val="991919"/>
                </a:solidFill>
                <a:effectLst/>
                <a:latin typeface="DIN Next LT Pro Medium" panose="020B0503020203050203" pitchFamily="34" charset="77"/>
              </a:rPr>
              <a:t> </a:t>
            </a:r>
            <a:endParaRPr lang="pt-BR" sz="1900" dirty="0">
              <a:solidFill>
                <a:srgbClr val="991919"/>
              </a:solidFill>
              <a:latin typeface="DIN Next LT Pro Medium" panose="020B0503020203050203" pitchFamily="34" charset="77"/>
            </a:endParaRPr>
          </a:p>
        </p:txBody>
      </p:sp>
    </p:spTree>
    <p:extLst>
      <p:ext uri="{BB962C8B-B14F-4D97-AF65-F5344CB8AC3E}">
        <p14:creationId xmlns:p14="http://schemas.microsoft.com/office/powerpoint/2010/main" val="2738946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8">
            <a:extLst>
              <a:ext uri="{FF2B5EF4-FFF2-40B4-BE49-F238E27FC236}">
                <a16:creationId xmlns:a16="http://schemas.microsoft.com/office/drawing/2014/main" id="{86279FC3-8E88-B04E-EAAE-3034F87A7BF4}"/>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965BE3B-3950-433D-9FFF-C2E9BABD2779}"/>
              </a:ext>
            </a:extLst>
          </p:cNvPr>
          <p:cNvSpPr>
            <a:spLocks noGrp="1"/>
          </p:cNvSpPr>
          <p:nvPr>
            <p:ph type="title"/>
          </p:nvPr>
        </p:nvSpPr>
        <p:spPr>
          <a:xfrm>
            <a:off x="2059115" y="838200"/>
            <a:ext cx="8229600" cy="1143000"/>
          </a:xfrm>
        </p:spPr>
        <p:txBody>
          <a:bodyPr>
            <a:normAutofit/>
          </a:bodyPr>
          <a:lstStyle/>
          <a:p>
            <a:pPr algn="l"/>
            <a:r>
              <a:rPr lang="en-US" sz="4400" b="1" dirty="0">
                <a:solidFill>
                  <a:srgbClr val="78206E"/>
                </a:solidFill>
                <a:latin typeface="DIN Next LT Pro"/>
              </a:rPr>
              <a:t>“Leaky brain”</a:t>
            </a:r>
          </a:p>
        </p:txBody>
      </p:sp>
      <p:sp>
        <p:nvSpPr>
          <p:cNvPr id="3" name="Content Placeholder 2">
            <a:extLst>
              <a:ext uri="{FF2B5EF4-FFF2-40B4-BE49-F238E27FC236}">
                <a16:creationId xmlns:a16="http://schemas.microsoft.com/office/drawing/2014/main" id="{2B1CEA24-6038-42BA-A1E7-269809789EEB}"/>
              </a:ext>
            </a:extLst>
          </p:cNvPr>
          <p:cNvSpPr>
            <a:spLocks noGrp="1"/>
          </p:cNvSpPr>
          <p:nvPr>
            <p:ph idx="1"/>
          </p:nvPr>
        </p:nvSpPr>
        <p:spPr>
          <a:xfrm>
            <a:off x="2066042" y="1828801"/>
            <a:ext cx="8144758" cy="2884602"/>
          </a:xfrm>
          <a:solidFill>
            <a:schemeClr val="accent4">
              <a:lumMod val="20000"/>
              <a:lumOff val="80000"/>
            </a:schemeClr>
          </a:solidFill>
        </p:spPr>
        <p:txBody>
          <a:bodyPr/>
          <a:lstStyle/>
          <a:p>
            <a:pPr marL="0" indent="0">
              <a:buNone/>
            </a:pPr>
            <a:r>
              <a:rPr lang="en-US" sz="2800" dirty="0">
                <a:solidFill>
                  <a:schemeClr val="tx1">
                    <a:lumMod val="65000"/>
                    <a:lumOff val="35000"/>
                  </a:schemeClr>
                </a:solidFill>
                <a:latin typeface="DIN Next LT Pro"/>
              </a:rPr>
              <a:t>“In depressed patients, there is also evidence of increased blood-brain-barrier (BBB) permeability (</a:t>
            </a:r>
            <a:r>
              <a:rPr lang="en-US" sz="2800" dirty="0" err="1">
                <a:solidFill>
                  <a:schemeClr val="tx1">
                    <a:lumMod val="65000"/>
                    <a:lumOff val="35000"/>
                  </a:schemeClr>
                </a:solidFill>
                <a:latin typeface="DIN Next LT Pro"/>
              </a:rPr>
              <a:t>Bechter</a:t>
            </a:r>
            <a:r>
              <a:rPr lang="en-US" sz="2800" dirty="0">
                <a:solidFill>
                  <a:schemeClr val="tx1">
                    <a:lumMod val="65000"/>
                    <a:lumOff val="35000"/>
                  </a:schemeClr>
                </a:solidFill>
                <a:latin typeface="DIN Next LT Pro"/>
              </a:rPr>
              <a:t> et al., 2010) and through a compromised BBB, cytokines and chemokines infiltrate the CNS, stimulating microglia and astrocyte activation (</a:t>
            </a:r>
            <a:r>
              <a:rPr lang="en-US" sz="2800" dirty="0" err="1">
                <a:solidFill>
                  <a:schemeClr val="tx1">
                    <a:lumMod val="65000"/>
                    <a:lumOff val="35000"/>
                  </a:schemeClr>
                </a:solidFill>
                <a:latin typeface="DIN Next LT Pro"/>
              </a:rPr>
              <a:t>Wohleb</a:t>
            </a:r>
            <a:r>
              <a:rPr lang="en-US" sz="2800" dirty="0">
                <a:solidFill>
                  <a:schemeClr val="tx1">
                    <a:lumMod val="65000"/>
                    <a:lumOff val="35000"/>
                  </a:schemeClr>
                </a:solidFill>
                <a:latin typeface="DIN Next LT Pro"/>
              </a:rPr>
              <a:t> et al., 2016).”</a:t>
            </a:r>
          </a:p>
        </p:txBody>
      </p:sp>
      <p:sp>
        <p:nvSpPr>
          <p:cNvPr id="4" name="Rectangle 3">
            <a:extLst>
              <a:ext uri="{FF2B5EF4-FFF2-40B4-BE49-F238E27FC236}">
                <a16:creationId xmlns:a16="http://schemas.microsoft.com/office/drawing/2014/main" id="{CBD4D5AE-6E1A-4852-88BF-3EDB041C5CF9}"/>
              </a:ext>
            </a:extLst>
          </p:cNvPr>
          <p:cNvSpPr/>
          <p:nvPr/>
        </p:nvSpPr>
        <p:spPr>
          <a:xfrm>
            <a:off x="2066042" y="4800601"/>
            <a:ext cx="7992358" cy="430887"/>
          </a:xfrm>
          <a:prstGeom prst="rect">
            <a:avLst/>
          </a:prstGeom>
        </p:spPr>
        <p:txBody>
          <a:bodyPr wrap="square">
            <a:spAutoFit/>
          </a:bodyPr>
          <a:lstStyle/>
          <a:p>
            <a:pPr defTabSz="457200">
              <a:defRPr/>
            </a:pPr>
            <a:r>
              <a:rPr lang="en-US" sz="1100" dirty="0">
                <a:solidFill>
                  <a:srgbClr val="000000">
                    <a:lumMod val="65000"/>
                    <a:lumOff val="35000"/>
                  </a:srgbClr>
                </a:solidFill>
                <a:latin typeface="DIN Next LT Pro"/>
              </a:rPr>
              <a:t>Westfall S, Pasinetti GM. The gut microbiota links dietary polyphenols with management of psychiatric mood disorders. </a:t>
            </a:r>
            <a:r>
              <a:rPr lang="en-US" sz="1100" i="1" dirty="0">
                <a:solidFill>
                  <a:srgbClr val="000000">
                    <a:lumMod val="65000"/>
                    <a:lumOff val="35000"/>
                  </a:srgbClr>
                </a:solidFill>
                <a:latin typeface="DIN Next LT Pro"/>
              </a:rPr>
              <a:t>Front </a:t>
            </a:r>
            <a:r>
              <a:rPr lang="en-US" sz="1100" i="1" dirty="0" err="1">
                <a:solidFill>
                  <a:srgbClr val="000000">
                    <a:lumMod val="65000"/>
                    <a:lumOff val="35000"/>
                  </a:srgbClr>
                </a:solidFill>
                <a:latin typeface="DIN Next LT Pro"/>
              </a:rPr>
              <a:t>Neurosci</a:t>
            </a:r>
            <a:r>
              <a:rPr lang="en-US" sz="1100" dirty="0">
                <a:solidFill>
                  <a:srgbClr val="000000">
                    <a:lumMod val="65000"/>
                    <a:lumOff val="35000"/>
                  </a:srgbClr>
                </a:solidFill>
                <a:latin typeface="DIN Next LT Pro"/>
              </a:rPr>
              <a:t>. 2019;13:1196. Published 2019 Nov 5. doi:10.3389/fnins.2019.01196</a:t>
            </a:r>
          </a:p>
        </p:txBody>
      </p:sp>
    </p:spTree>
    <p:extLst>
      <p:ext uri="{BB962C8B-B14F-4D97-AF65-F5344CB8AC3E}">
        <p14:creationId xmlns:p14="http://schemas.microsoft.com/office/powerpoint/2010/main" val="2712744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DIN Next LT Pro"/>
              <a:ea typeface="+mn-ea"/>
              <a:cs typeface="+mn-cs"/>
            </a:endParaRPr>
          </a:p>
        </p:txBody>
      </p:sp>
      <p:sp>
        <p:nvSpPr>
          <p:cNvPr id="2" name="Title 1">
            <a:extLst>
              <a:ext uri="{FF2B5EF4-FFF2-40B4-BE49-F238E27FC236}">
                <a16:creationId xmlns:a16="http://schemas.microsoft.com/office/drawing/2014/main" id="{74884CC2-E7E2-3E38-294F-248499BCD9CD}"/>
              </a:ext>
            </a:extLst>
          </p:cNvPr>
          <p:cNvSpPr>
            <a:spLocks noGrp="1"/>
          </p:cNvSpPr>
          <p:nvPr>
            <p:ph type="title"/>
          </p:nvPr>
        </p:nvSpPr>
        <p:spPr>
          <a:xfrm>
            <a:off x="357683" y="1918900"/>
            <a:ext cx="3047446" cy="2388092"/>
          </a:xfrm>
        </p:spPr>
        <p:txBody>
          <a:bodyPr>
            <a:normAutofit/>
          </a:bodyPr>
          <a:lstStyle/>
          <a:p>
            <a:pPr algn="ctr"/>
            <a:r>
              <a:rPr lang="en-US" sz="3500" b="1" dirty="0">
                <a:solidFill>
                  <a:srgbClr val="78206E"/>
                </a:solidFill>
                <a:latin typeface="DIN Next LT Pro"/>
                <a:cs typeface="Arial" panose="020B0604020202020204" pitchFamily="34" charset="0"/>
              </a:rPr>
              <a:t>Fiber restores the gut</a:t>
            </a:r>
          </a:p>
        </p:txBody>
      </p:sp>
      <p:pic>
        <p:nvPicPr>
          <p:cNvPr id="7" name="Picture 2" descr="Fig. 4">
            <a:extLst>
              <a:ext uri="{FF2B5EF4-FFF2-40B4-BE49-F238E27FC236}">
                <a16:creationId xmlns:a16="http://schemas.microsoft.com/office/drawing/2014/main" id="{0D74D7FD-21B3-55A4-26C7-32FC730303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3285" y="266330"/>
            <a:ext cx="8301032" cy="578045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86DFE5F-F17C-1E50-EACF-B9F754A39191}"/>
              </a:ext>
            </a:extLst>
          </p:cNvPr>
          <p:cNvSpPr/>
          <p:nvPr/>
        </p:nvSpPr>
        <p:spPr>
          <a:xfrm>
            <a:off x="2521574" y="6225892"/>
            <a:ext cx="9670426" cy="577081"/>
          </a:xfrm>
          <a:prstGeom prst="rect">
            <a:avLst/>
          </a:prstGeom>
        </p:spPr>
        <p:txBody>
          <a:bodyPr wrap="square">
            <a:spAutoFit/>
          </a:bodyPr>
          <a:lstStyle/>
          <a:p>
            <a:pPr defTabSz="457200">
              <a:defRPr/>
            </a:pPr>
            <a:r>
              <a:rPr lang="en-US" sz="1050" dirty="0" err="1">
                <a:solidFill>
                  <a:srgbClr val="000000">
                    <a:lumMod val="65000"/>
                    <a:lumOff val="35000"/>
                  </a:srgbClr>
                </a:solidFill>
                <a:latin typeface="DIN Next LT Pro"/>
                <a:cs typeface="Arial" panose="020B0604020202020204" pitchFamily="34" charset="0"/>
              </a:rPr>
              <a:t>Beukema</a:t>
            </a:r>
            <a:r>
              <a:rPr lang="en-US" sz="1050" dirty="0">
                <a:solidFill>
                  <a:srgbClr val="000000">
                    <a:lumMod val="65000"/>
                    <a:lumOff val="35000"/>
                  </a:srgbClr>
                </a:solidFill>
                <a:latin typeface="DIN Next LT Pro"/>
                <a:cs typeface="Arial" panose="020B0604020202020204" pitchFamily="34" charset="0"/>
              </a:rPr>
              <a:t> M, </a:t>
            </a:r>
            <a:r>
              <a:rPr lang="en-US" sz="1050" dirty="0" err="1">
                <a:solidFill>
                  <a:srgbClr val="000000">
                    <a:lumMod val="65000"/>
                    <a:lumOff val="35000"/>
                  </a:srgbClr>
                </a:solidFill>
                <a:latin typeface="DIN Next LT Pro"/>
                <a:cs typeface="Arial" panose="020B0604020202020204" pitchFamily="34" charset="0"/>
              </a:rPr>
              <a:t>Faas</a:t>
            </a:r>
            <a:r>
              <a:rPr lang="en-US" sz="1050" dirty="0">
                <a:solidFill>
                  <a:srgbClr val="000000">
                    <a:lumMod val="65000"/>
                    <a:lumOff val="35000"/>
                  </a:srgbClr>
                </a:solidFill>
                <a:latin typeface="DIN Next LT Pro"/>
                <a:cs typeface="Arial" panose="020B0604020202020204" pitchFamily="34" charset="0"/>
              </a:rPr>
              <a:t> MM, de Vos P. The effects of different dietary fiber pectin structures on the gastrointestinal immune barrier: impact via gut microbiota and direct effects on immune cells. </a:t>
            </a:r>
            <a:r>
              <a:rPr lang="en-US" sz="1050" i="1" dirty="0">
                <a:solidFill>
                  <a:srgbClr val="000000">
                    <a:lumMod val="65000"/>
                    <a:lumOff val="35000"/>
                  </a:srgbClr>
                </a:solidFill>
                <a:latin typeface="DIN Next LT Pro"/>
                <a:cs typeface="Arial" panose="020B0604020202020204" pitchFamily="34" charset="0"/>
              </a:rPr>
              <a:t>Exp Mol Med</a:t>
            </a:r>
            <a:r>
              <a:rPr lang="en-US" sz="1050" dirty="0">
                <a:solidFill>
                  <a:srgbClr val="000000">
                    <a:lumMod val="65000"/>
                    <a:lumOff val="35000"/>
                  </a:srgbClr>
                </a:solidFill>
                <a:latin typeface="DIN Next LT Pro"/>
                <a:cs typeface="Arial" panose="020B0604020202020204" pitchFamily="34" charset="0"/>
              </a:rPr>
              <a:t>. 2020 Sep;52(9):1364-1376. </a:t>
            </a:r>
            <a:r>
              <a:rPr lang="en-US" sz="1050" dirty="0" err="1">
                <a:solidFill>
                  <a:srgbClr val="000000">
                    <a:lumMod val="65000"/>
                    <a:lumOff val="35000"/>
                  </a:srgbClr>
                </a:solidFill>
                <a:latin typeface="DIN Next LT Pro"/>
                <a:cs typeface="Arial" panose="020B0604020202020204" pitchFamily="34" charset="0"/>
              </a:rPr>
              <a:t>doi</a:t>
            </a:r>
            <a:r>
              <a:rPr lang="en-US" sz="1050" dirty="0">
                <a:solidFill>
                  <a:srgbClr val="000000">
                    <a:lumMod val="65000"/>
                    <a:lumOff val="35000"/>
                  </a:srgbClr>
                </a:solidFill>
                <a:latin typeface="DIN Next LT Pro"/>
                <a:cs typeface="Arial" panose="020B0604020202020204" pitchFamily="34" charset="0"/>
              </a:rPr>
              <a:t>: 10.1038/s12276-020-0449-2. </a:t>
            </a:r>
            <a:r>
              <a:rPr lang="en-US" sz="1050" dirty="0" err="1">
                <a:solidFill>
                  <a:srgbClr val="000000">
                    <a:lumMod val="65000"/>
                    <a:lumOff val="35000"/>
                  </a:srgbClr>
                </a:solidFill>
                <a:latin typeface="DIN Next LT Pro"/>
                <a:cs typeface="Arial" panose="020B0604020202020204" pitchFamily="34" charset="0"/>
              </a:rPr>
              <a:t>Epub</a:t>
            </a:r>
            <a:r>
              <a:rPr lang="en-US" sz="1050" dirty="0">
                <a:solidFill>
                  <a:srgbClr val="000000">
                    <a:lumMod val="65000"/>
                    <a:lumOff val="35000"/>
                  </a:srgbClr>
                </a:solidFill>
                <a:latin typeface="DIN Next LT Pro"/>
                <a:cs typeface="Arial" panose="020B0604020202020204" pitchFamily="34" charset="0"/>
              </a:rPr>
              <a:t> 2020 Sep 10. PMID: 32908213; PMCID: PMC8080816. This is an open access article under the CC BY license </a:t>
            </a:r>
            <a:r>
              <a:rPr lang="en-US" sz="1050" dirty="0">
                <a:solidFill>
                  <a:srgbClr val="303030"/>
                </a:solidFill>
                <a:latin typeface="DIN Next LT Pro"/>
                <a:cs typeface="Arial" panose="020B0604020202020204" pitchFamily="34" charset="0"/>
              </a:rPr>
              <a:t>(</a:t>
            </a:r>
            <a:r>
              <a:rPr lang="en-US" sz="1050" dirty="0">
                <a:solidFill>
                  <a:srgbClr val="303030"/>
                </a:solidFill>
                <a:latin typeface="DIN Next LT Pro"/>
                <a:cs typeface="Arial" panose="020B0604020202020204" pitchFamily="34" charset="0"/>
                <a:hlinkClick r:id="rId4"/>
              </a:rPr>
              <a:t>http://creativecommons.org/licenses/by/4.0/</a:t>
            </a:r>
            <a:r>
              <a:rPr lang="en-US" sz="1050" dirty="0">
                <a:solidFill>
                  <a:srgbClr val="303030"/>
                </a:solidFill>
                <a:latin typeface="DIN Next LT Pro"/>
                <a:cs typeface="Arial" panose="020B0604020202020204" pitchFamily="34" charset="0"/>
              </a:rPr>
              <a:t>). </a:t>
            </a:r>
            <a:r>
              <a:rPr lang="en-US" sz="1050" dirty="0">
                <a:solidFill>
                  <a:srgbClr val="000000">
                    <a:lumMod val="65000"/>
                    <a:lumOff val="35000"/>
                  </a:srgbClr>
                </a:solidFill>
                <a:latin typeface="DIN Next LT Pro"/>
                <a:cs typeface="Arial" panose="020B0604020202020204" pitchFamily="34" charset="0"/>
              </a:rPr>
              <a:t>No changes made. </a:t>
            </a:r>
          </a:p>
        </p:txBody>
      </p:sp>
    </p:spTree>
    <p:extLst>
      <p:ext uri="{BB962C8B-B14F-4D97-AF65-F5344CB8AC3E}">
        <p14:creationId xmlns:p14="http://schemas.microsoft.com/office/powerpoint/2010/main" val="3477241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tângulo 12">
            <a:extLst>
              <a:ext uri="{FF2B5EF4-FFF2-40B4-BE49-F238E27FC236}">
                <a16:creationId xmlns:a16="http://schemas.microsoft.com/office/drawing/2014/main" id="{7106FD51-83FD-B442-C1DC-99A198E5CAD6}"/>
              </a:ext>
            </a:extLst>
          </p:cNvPr>
          <p:cNvSpPr>
            <a:spLocks/>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DIN Next LT Pro"/>
              <a:ea typeface="+mn-ea"/>
              <a:cs typeface="+mn-cs"/>
            </a:endParaRPr>
          </a:p>
        </p:txBody>
      </p:sp>
      <p:sp>
        <p:nvSpPr>
          <p:cNvPr id="2" name="Title 1">
            <a:extLst>
              <a:ext uri="{FF2B5EF4-FFF2-40B4-BE49-F238E27FC236}">
                <a16:creationId xmlns:a16="http://schemas.microsoft.com/office/drawing/2014/main" id="{487361D6-CC0F-4840-B9B4-AAC664A37CBD}"/>
              </a:ext>
            </a:extLst>
          </p:cNvPr>
          <p:cNvSpPr>
            <a:spLocks noGrp="1"/>
          </p:cNvSpPr>
          <p:nvPr>
            <p:ph type="title"/>
          </p:nvPr>
        </p:nvSpPr>
        <p:spPr>
          <a:xfrm>
            <a:off x="2295264" y="219492"/>
            <a:ext cx="8192621" cy="1325563"/>
          </a:xfrm>
        </p:spPr>
        <p:txBody>
          <a:bodyPr>
            <a:normAutofit/>
          </a:bodyPr>
          <a:lstStyle/>
          <a:p>
            <a:r>
              <a:rPr lang="en-US" sz="4000" b="1" dirty="0">
                <a:solidFill>
                  <a:srgbClr val="78206E"/>
                </a:solidFill>
                <a:latin typeface="DIN Next LT Pro" panose="020B0503020203050203"/>
              </a:rPr>
              <a:t>Depressive symptoms reduce with increasing dietary fiber</a:t>
            </a:r>
          </a:p>
        </p:txBody>
      </p:sp>
      <p:pic>
        <p:nvPicPr>
          <p:cNvPr id="17410" name="Picture 2">
            <a:extLst>
              <a:ext uri="{FF2B5EF4-FFF2-40B4-BE49-F238E27FC236}">
                <a16:creationId xmlns:a16="http://schemas.microsoft.com/office/drawing/2014/main" id="{F7C97272-A60F-432E-A26F-85D13CEB0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5264" y="1477579"/>
            <a:ext cx="7513465" cy="45238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9C76F7A-4307-4DE6-8EDB-EEC72ACFD58A}"/>
              </a:ext>
            </a:extLst>
          </p:cNvPr>
          <p:cNvSpPr/>
          <p:nvPr/>
        </p:nvSpPr>
        <p:spPr>
          <a:xfrm>
            <a:off x="2295264" y="6099900"/>
            <a:ext cx="7886700" cy="461665"/>
          </a:xfrm>
          <a:prstGeom prst="rect">
            <a:avLst/>
          </a:prstGeom>
        </p:spPr>
        <p:txBody>
          <a:bodyPr wrap="square">
            <a:spAutoFit/>
          </a:bodyPr>
          <a:lstStyle/>
          <a:p>
            <a:pPr defTabSz="457200">
              <a:defRPr/>
            </a:pPr>
            <a:r>
              <a:rPr lang="en-US" sz="1200" b="1" dirty="0">
                <a:solidFill>
                  <a:schemeClr val="tx1">
                    <a:lumMod val="65000"/>
                    <a:lumOff val="35000"/>
                  </a:schemeClr>
                </a:solidFill>
                <a:latin typeface="DIN Next LT Pro" panose="020B0503020203050203"/>
                <a:cs typeface="Arial" panose="020B0604020202020204" pitchFamily="34" charset="0"/>
              </a:rPr>
              <a:t>Image Credit : </a:t>
            </a:r>
            <a:r>
              <a:rPr lang="en-US" sz="1200" dirty="0">
                <a:solidFill>
                  <a:schemeClr val="tx1">
                    <a:lumMod val="65000"/>
                    <a:lumOff val="35000"/>
                  </a:schemeClr>
                </a:solidFill>
                <a:latin typeface="DIN Next LT Pro" panose="020B0503020203050203"/>
                <a:cs typeface="Arial" panose="020B0604020202020204" pitchFamily="34" charset="0"/>
              </a:rPr>
              <a:t>Dreher ML. Whole Fruits and Fruit Fiber Emerging Health Effects. </a:t>
            </a:r>
            <a:r>
              <a:rPr lang="en-US" sz="1200" i="1" dirty="0">
                <a:solidFill>
                  <a:schemeClr val="tx1">
                    <a:lumMod val="65000"/>
                    <a:lumOff val="35000"/>
                  </a:schemeClr>
                </a:solidFill>
                <a:latin typeface="DIN Next LT Pro" panose="020B0503020203050203"/>
                <a:cs typeface="Arial" panose="020B0604020202020204" pitchFamily="34" charset="0"/>
              </a:rPr>
              <a:t>Nutrients</a:t>
            </a:r>
            <a:r>
              <a:rPr lang="en-US" sz="1200" dirty="0">
                <a:solidFill>
                  <a:schemeClr val="tx1">
                    <a:lumMod val="65000"/>
                    <a:lumOff val="35000"/>
                  </a:schemeClr>
                </a:solidFill>
                <a:latin typeface="DIN Next LT Pro" panose="020B0503020203050203"/>
                <a:cs typeface="Arial" panose="020B0604020202020204" pitchFamily="34" charset="0"/>
              </a:rPr>
              <a:t>. 2018;10(12):1833. Published 2018 Nov 28. doi:10.3390/nu10121833. </a:t>
            </a:r>
            <a:r>
              <a:rPr lang="en-US" sz="1200" dirty="0">
                <a:solidFill>
                  <a:schemeClr val="tx1">
                    <a:lumMod val="65000"/>
                    <a:lumOff val="35000"/>
                  </a:schemeClr>
                </a:solidFill>
                <a:latin typeface="DIN Next LT Pro" panose="020B0503020203050203"/>
                <a:cs typeface="Arial" panose="020B0604020202020204" pitchFamily="34" charset="0"/>
                <a:hlinkClick r:id="rId4">
                  <a:extLst>
                    <a:ext uri="{A12FA001-AC4F-418D-AE19-62706E023703}">
                      <ahyp:hlinkClr xmlns:ahyp="http://schemas.microsoft.com/office/drawing/2018/hyperlinkcolor" val="tx"/>
                    </a:ext>
                  </a:extLst>
                </a:hlinkClick>
              </a:rPr>
              <a:t>http://creativecommons.org/licenses/by/4.0/</a:t>
            </a:r>
            <a:r>
              <a:rPr lang="en-US" sz="1200" dirty="0">
                <a:solidFill>
                  <a:schemeClr val="tx1">
                    <a:lumMod val="65000"/>
                    <a:lumOff val="35000"/>
                  </a:schemeClr>
                </a:solidFill>
                <a:latin typeface="DIN Next LT Pro" panose="020B0503020203050203"/>
                <a:cs typeface="Arial" panose="020B0604020202020204" pitchFamily="34" charset="0"/>
              </a:rPr>
              <a:t>. No changes made.</a:t>
            </a:r>
          </a:p>
        </p:txBody>
      </p:sp>
    </p:spTree>
    <p:extLst>
      <p:ext uri="{BB962C8B-B14F-4D97-AF65-F5344CB8AC3E}">
        <p14:creationId xmlns:p14="http://schemas.microsoft.com/office/powerpoint/2010/main" val="123238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0"/>
            <a:ext cx="12192000"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Title 1">
            <a:extLst>
              <a:ext uri="{FF2B5EF4-FFF2-40B4-BE49-F238E27FC236}">
                <a16:creationId xmlns:a16="http://schemas.microsoft.com/office/drawing/2014/main" id="{ED5CC6E7-4766-64C6-2389-E4498D2AFA8E}"/>
              </a:ext>
            </a:extLst>
          </p:cNvPr>
          <p:cNvSpPr>
            <a:spLocks noGrp="1"/>
          </p:cNvSpPr>
          <p:nvPr>
            <p:ph type="title"/>
          </p:nvPr>
        </p:nvSpPr>
        <p:spPr>
          <a:xfrm>
            <a:off x="488271" y="1514046"/>
            <a:ext cx="5033639" cy="802551"/>
          </a:xfrm>
        </p:spPr>
        <p:txBody>
          <a:bodyPr>
            <a:noAutofit/>
          </a:bodyPr>
          <a:lstStyle/>
          <a:p>
            <a:pPr algn="ctr"/>
            <a:r>
              <a:rPr lang="en-US" dirty="0">
                <a:solidFill>
                  <a:schemeClr val="bg1"/>
                </a:solidFill>
                <a:latin typeface="DIN Next LT Pro"/>
              </a:rPr>
              <a:t>The food-gut-mood-brain axis:</a:t>
            </a:r>
            <a:br>
              <a:rPr lang="en-US" dirty="0">
                <a:solidFill>
                  <a:schemeClr val="bg1"/>
                </a:solidFill>
                <a:latin typeface="DIN Next LT Pro"/>
              </a:rPr>
            </a:br>
            <a:r>
              <a:rPr lang="en-US" sz="3200" b="0" dirty="0">
                <a:solidFill>
                  <a:schemeClr val="bg1"/>
                </a:solidFill>
                <a:latin typeface="DIN Next LT Pro"/>
              </a:rPr>
              <a:t>The foods we take in become signaling agents for the brain</a:t>
            </a:r>
            <a:endParaRPr lang="en-US" b="0" dirty="0">
              <a:solidFill>
                <a:schemeClr val="bg1"/>
              </a:solidFill>
              <a:latin typeface="DIN Next LT Pro"/>
            </a:endParaRPr>
          </a:p>
        </p:txBody>
      </p:sp>
      <p:sp>
        <p:nvSpPr>
          <p:cNvPr id="3" name="TextBox 2">
            <a:extLst>
              <a:ext uri="{FF2B5EF4-FFF2-40B4-BE49-F238E27FC236}">
                <a16:creationId xmlns:a16="http://schemas.microsoft.com/office/drawing/2014/main" id="{4D3A09F4-B485-A3E3-52A6-124A8D52DC9D}"/>
              </a:ext>
            </a:extLst>
          </p:cNvPr>
          <p:cNvSpPr txBox="1"/>
          <p:nvPr/>
        </p:nvSpPr>
        <p:spPr>
          <a:xfrm>
            <a:off x="630315" y="3259779"/>
            <a:ext cx="4891595" cy="1477328"/>
          </a:xfrm>
          <a:prstGeom prst="rect">
            <a:avLst/>
          </a:prstGeom>
          <a:solidFill>
            <a:schemeClr val="accent5">
              <a:lumMod val="20000"/>
              <a:lumOff val="80000"/>
            </a:schemeClr>
          </a:solidFill>
        </p:spPr>
        <p:txBody>
          <a:bodyPr wrap="square">
            <a:spAutoFit/>
          </a:bodyPr>
          <a:lstStyle/>
          <a:p>
            <a:pPr defTabSz="685800"/>
            <a:r>
              <a:rPr lang="en-US" dirty="0">
                <a:solidFill>
                  <a:prstClr val="black"/>
                </a:solidFill>
                <a:latin typeface="DIN Next LT Pro"/>
                <a:cs typeface="Arial" panose="020B0604020202020204" pitchFamily="34" charset="0"/>
              </a:rPr>
              <a:t>“The gut-brain axis [GBA] is a bidirectional information regulatory pathway composed of the central nervous system (CNS), neuroendocrine system, neuroimmune system, autonomic nervous system and enteric nervous system.”</a:t>
            </a:r>
          </a:p>
        </p:txBody>
      </p:sp>
      <p:sp>
        <p:nvSpPr>
          <p:cNvPr id="4" name="TextBox 3">
            <a:extLst>
              <a:ext uri="{FF2B5EF4-FFF2-40B4-BE49-F238E27FC236}">
                <a16:creationId xmlns:a16="http://schemas.microsoft.com/office/drawing/2014/main" id="{9BF22549-E039-4482-E07F-506882279AF5}"/>
              </a:ext>
            </a:extLst>
          </p:cNvPr>
          <p:cNvSpPr txBox="1"/>
          <p:nvPr/>
        </p:nvSpPr>
        <p:spPr>
          <a:xfrm>
            <a:off x="541350" y="5088963"/>
            <a:ext cx="4688201" cy="738664"/>
          </a:xfrm>
          <a:prstGeom prst="rect">
            <a:avLst/>
          </a:prstGeom>
          <a:noFill/>
        </p:spPr>
        <p:txBody>
          <a:bodyPr wrap="square">
            <a:spAutoFit/>
          </a:bodyPr>
          <a:lstStyle/>
          <a:p>
            <a:pPr defTabSz="685800"/>
            <a:r>
              <a:rPr lang="en-US" sz="1050" b="1" dirty="0">
                <a:solidFill>
                  <a:schemeClr val="bg1"/>
                </a:solidFill>
                <a:latin typeface="DIN Next LT Pro"/>
                <a:cs typeface="Arial" panose="020B0604020202020204" pitchFamily="34" charset="0"/>
              </a:rPr>
              <a:t>Quote reference: </a:t>
            </a:r>
            <a:r>
              <a:rPr lang="en-US" sz="1050" dirty="0">
                <a:solidFill>
                  <a:schemeClr val="bg1"/>
                </a:solidFill>
                <a:latin typeface="DIN Next LT Pro"/>
                <a:cs typeface="Arial" panose="020B0604020202020204" pitchFamily="34" charset="0"/>
              </a:rPr>
              <a:t>Liu, S.; Cheng, L.; Liu, Y.; Zhan, S.; Wu, Z.; Zhang, X. Relationship between Dietary Polyphenols and Gut Microbiota: New Clues to Improve Cognitive Disorders, Mood Disorders and Circadian Rhythms. </a:t>
            </a:r>
            <a:r>
              <a:rPr lang="en-US" sz="1050" i="1" dirty="0">
                <a:solidFill>
                  <a:schemeClr val="bg1"/>
                </a:solidFill>
                <a:latin typeface="DIN Next LT Pro"/>
                <a:cs typeface="Arial" panose="020B0604020202020204" pitchFamily="34" charset="0"/>
              </a:rPr>
              <a:t>Foods</a:t>
            </a:r>
            <a:r>
              <a:rPr lang="en-US" sz="1050" dirty="0">
                <a:solidFill>
                  <a:schemeClr val="bg1"/>
                </a:solidFill>
                <a:latin typeface="DIN Next LT Pro"/>
                <a:cs typeface="Arial" panose="020B0604020202020204" pitchFamily="34" charset="0"/>
              </a:rPr>
              <a:t> </a:t>
            </a:r>
            <a:r>
              <a:rPr lang="en-US" sz="1050" b="1" dirty="0">
                <a:solidFill>
                  <a:schemeClr val="bg1"/>
                </a:solidFill>
                <a:latin typeface="DIN Next LT Pro"/>
                <a:cs typeface="Arial" panose="020B0604020202020204" pitchFamily="34" charset="0"/>
              </a:rPr>
              <a:t>2023</a:t>
            </a:r>
            <a:r>
              <a:rPr lang="en-US" sz="1050" dirty="0">
                <a:solidFill>
                  <a:schemeClr val="bg1"/>
                </a:solidFill>
                <a:latin typeface="DIN Next LT Pro"/>
                <a:cs typeface="Arial" panose="020B0604020202020204" pitchFamily="34" charset="0"/>
              </a:rPr>
              <a:t>, </a:t>
            </a:r>
            <a:r>
              <a:rPr lang="en-US" sz="1050" i="1" dirty="0">
                <a:solidFill>
                  <a:schemeClr val="bg1"/>
                </a:solidFill>
                <a:latin typeface="DIN Next LT Pro"/>
                <a:cs typeface="Arial" panose="020B0604020202020204" pitchFamily="34" charset="0"/>
              </a:rPr>
              <a:t>12</a:t>
            </a:r>
            <a:r>
              <a:rPr lang="en-US" sz="1050" dirty="0">
                <a:solidFill>
                  <a:schemeClr val="bg1"/>
                </a:solidFill>
                <a:latin typeface="DIN Next LT Pro"/>
                <a:cs typeface="Arial" panose="020B0604020202020204" pitchFamily="34" charset="0"/>
              </a:rPr>
              <a:t>, 1309. https://doi.org/10.3390/foods12061309</a:t>
            </a:r>
          </a:p>
        </p:txBody>
      </p:sp>
      <p:pic>
        <p:nvPicPr>
          <p:cNvPr id="5" name="Picture 2">
            <a:extLst>
              <a:ext uri="{FF2B5EF4-FFF2-40B4-BE49-F238E27FC236}">
                <a16:creationId xmlns:a16="http://schemas.microsoft.com/office/drawing/2014/main" id="{14E73D3C-AC1D-1A0E-82CC-13A6744A1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1779"/>
            <a:ext cx="5816511" cy="64547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AA58752-A5D7-4C31-1F1F-5EF513913CFE}"/>
              </a:ext>
            </a:extLst>
          </p:cNvPr>
          <p:cNvSpPr txBox="1"/>
          <p:nvPr/>
        </p:nvSpPr>
        <p:spPr>
          <a:xfrm>
            <a:off x="9749396" y="5153231"/>
            <a:ext cx="1901254" cy="1200329"/>
          </a:xfrm>
          <a:prstGeom prst="rect">
            <a:avLst/>
          </a:prstGeom>
          <a:noFill/>
        </p:spPr>
        <p:txBody>
          <a:bodyPr wrap="square">
            <a:spAutoFit/>
          </a:bodyPr>
          <a:lstStyle/>
          <a:p>
            <a:pPr algn="ctr" defTabSz="342900">
              <a:defRPr/>
            </a:pPr>
            <a:r>
              <a:rPr lang="en-US" sz="900" b="1" dirty="0">
                <a:solidFill>
                  <a:srgbClr val="000000">
                    <a:lumMod val="65000"/>
                    <a:lumOff val="35000"/>
                  </a:srgbClr>
                </a:solidFill>
                <a:latin typeface="DIN Next LT Pro"/>
                <a:cs typeface="Arial" panose="020B0604020202020204" pitchFamily="34" charset="0"/>
              </a:rPr>
              <a:t>Image Credit: </a:t>
            </a:r>
            <a:r>
              <a:rPr lang="en-US" sz="900" dirty="0">
                <a:solidFill>
                  <a:srgbClr val="000000">
                    <a:lumMod val="65000"/>
                    <a:lumOff val="35000"/>
                  </a:srgbClr>
                </a:solidFill>
                <a:latin typeface="DIN Next LT Pro"/>
                <a:cs typeface="Arial" panose="020B0604020202020204" pitchFamily="34" charset="0"/>
              </a:rPr>
              <a:t>Silva YP, </a:t>
            </a:r>
            <a:r>
              <a:rPr lang="en-US" sz="900" dirty="0" err="1">
                <a:solidFill>
                  <a:srgbClr val="000000">
                    <a:lumMod val="65000"/>
                    <a:lumOff val="35000"/>
                  </a:srgbClr>
                </a:solidFill>
                <a:latin typeface="DIN Next LT Pro"/>
                <a:cs typeface="Arial" panose="020B0604020202020204" pitchFamily="34" charset="0"/>
              </a:rPr>
              <a:t>Bernardi</a:t>
            </a:r>
            <a:r>
              <a:rPr lang="en-US" sz="900" dirty="0">
                <a:solidFill>
                  <a:srgbClr val="000000">
                    <a:lumMod val="65000"/>
                    <a:lumOff val="35000"/>
                  </a:srgbClr>
                </a:solidFill>
                <a:latin typeface="DIN Next LT Pro"/>
                <a:cs typeface="Arial" panose="020B0604020202020204" pitchFamily="34" charset="0"/>
              </a:rPr>
              <a:t> A, </a:t>
            </a:r>
            <a:r>
              <a:rPr lang="en-US" sz="900" dirty="0" err="1">
                <a:solidFill>
                  <a:srgbClr val="000000">
                    <a:lumMod val="65000"/>
                    <a:lumOff val="35000"/>
                  </a:srgbClr>
                </a:solidFill>
                <a:latin typeface="DIN Next LT Pro"/>
                <a:cs typeface="Arial" panose="020B0604020202020204" pitchFamily="34" charset="0"/>
              </a:rPr>
              <a:t>Frozza</a:t>
            </a:r>
            <a:r>
              <a:rPr lang="en-US" sz="900" dirty="0">
                <a:solidFill>
                  <a:srgbClr val="000000">
                    <a:lumMod val="65000"/>
                    <a:lumOff val="35000"/>
                  </a:srgbClr>
                </a:solidFill>
                <a:latin typeface="DIN Next LT Pro"/>
                <a:cs typeface="Arial" panose="020B0604020202020204" pitchFamily="34" charset="0"/>
              </a:rPr>
              <a:t> RL. The Role of Short-Chain Fatty Acids From Gut Microbiota in Gut-Brain Communication. </a:t>
            </a:r>
            <a:r>
              <a:rPr lang="en-US" sz="900" i="1" dirty="0">
                <a:solidFill>
                  <a:srgbClr val="000000">
                    <a:lumMod val="65000"/>
                    <a:lumOff val="35000"/>
                  </a:srgbClr>
                </a:solidFill>
                <a:latin typeface="DIN Next LT Pro"/>
                <a:cs typeface="Arial" panose="020B0604020202020204" pitchFamily="34" charset="0"/>
              </a:rPr>
              <a:t>Front Endocrinol (Lausanne)</a:t>
            </a:r>
            <a:r>
              <a:rPr lang="en-US" sz="900" dirty="0">
                <a:solidFill>
                  <a:srgbClr val="000000">
                    <a:lumMod val="65000"/>
                    <a:lumOff val="35000"/>
                  </a:srgbClr>
                </a:solidFill>
                <a:latin typeface="DIN Next LT Pro"/>
                <a:cs typeface="Arial" panose="020B0604020202020204" pitchFamily="34" charset="0"/>
              </a:rPr>
              <a:t>. 2020;11:25. Published 2020 Jan 31. doi:10.3389/fendo.2020.00025. Open access CC BY</a:t>
            </a:r>
          </a:p>
        </p:txBody>
      </p:sp>
    </p:spTree>
    <p:extLst>
      <p:ext uri="{BB962C8B-B14F-4D97-AF65-F5344CB8AC3E}">
        <p14:creationId xmlns:p14="http://schemas.microsoft.com/office/powerpoint/2010/main" val="3724146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DIN Next LT Pro"/>
              <a:ea typeface="+mn-ea"/>
              <a:cs typeface="+mn-cs"/>
            </a:endParaRPr>
          </a:p>
        </p:txBody>
      </p:sp>
      <p:sp>
        <p:nvSpPr>
          <p:cNvPr id="2" name="Title 1">
            <a:extLst>
              <a:ext uri="{FF2B5EF4-FFF2-40B4-BE49-F238E27FC236}">
                <a16:creationId xmlns:a16="http://schemas.microsoft.com/office/drawing/2014/main" id="{74884CC2-E7E2-3E38-294F-248499BCD9CD}"/>
              </a:ext>
            </a:extLst>
          </p:cNvPr>
          <p:cNvSpPr>
            <a:spLocks noGrp="1"/>
          </p:cNvSpPr>
          <p:nvPr>
            <p:ph type="title"/>
          </p:nvPr>
        </p:nvSpPr>
        <p:spPr>
          <a:xfrm>
            <a:off x="142043" y="1918900"/>
            <a:ext cx="3263086" cy="2388092"/>
          </a:xfrm>
        </p:spPr>
        <p:txBody>
          <a:bodyPr>
            <a:normAutofit/>
          </a:bodyPr>
          <a:lstStyle/>
          <a:p>
            <a:pPr algn="ctr"/>
            <a:r>
              <a:rPr lang="en-US" sz="3200" b="1" dirty="0">
                <a:solidFill>
                  <a:srgbClr val="78206E"/>
                </a:solidFill>
                <a:latin typeface="DIN Next LT Pro"/>
              </a:rPr>
              <a:t>Short-chain fatty acids (SCFAs) for the gut-brain axis</a:t>
            </a:r>
            <a:endParaRPr lang="en-US" sz="3500" b="1" dirty="0">
              <a:solidFill>
                <a:srgbClr val="78206E"/>
              </a:solidFill>
              <a:latin typeface="DIN Next LT Pro"/>
              <a:cs typeface="Arial" panose="020B0604020202020204" pitchFamily="34" charset="0"/>
            </a:endParaRPr>
          </a:p>
        </p:txBody>
      </p:sp>
      <p:sp>
        <p:nvSpPr>
          <p:cNvPr id="3" name="Content Placeholder 1">
            <a:extLst>
              <a:ext uri="{FF2B5EF4-FFF2-40B4-BE49-F238E27FC236}">
                <a16:creationId xmlns:a16="http://schemas.microsoft.com/office/drawing/2014/main" id="{EE7F69CC-70D5-B98B-13CC-8BE0C0BBBD01}"/>
              </a:ext>
            </a:extLst>
          </p:cNvPr>
          <p:cNvSpPr>
            <a:spLocks noGrp="1"/>
          </p:cNvSpPr>
          <p:nvPr>
            <p:ph idx="1"/>
          </p:nvPr>
        </p:nvSpPr>
        <p:spPr>
          <a:xfrm>
            <a:off x="3683764" y="1318418"/>
            <a:ext cx="8229600" cy="4221163"/>
          </a:xfrm>
        </p:spPr>
        <p:txBody>
          <a:bodyPr>
            <a:normAutofit/>
          </a:bodyPr>
          <a:lstStyle/>
          <a:p>
            <a:r>
              <a:rPr lang="en-US" dirty="0">
                <a:solidFill>
                  <a:schemeClr val="tx1">
                    <a:lumMod val="65000"/>
                    <a:lumOff val="35000"/>
                  </a:schemeClr>
                </a:solidFill>
                <a:latin typeface="DIN Next LT Pro"/>
              </a:rPr>
              <a:t>Stimulates the production of mucin</a:t>
            </a:r>
          </a:p>
          <a:p>
            <a:r>
              <a:rPr lang="en-US" dirty="0">
                <a:solidFill>
                  <a:schemeClr val="tx1">
                    <a:lumMod val="65000"/>
                    <a:lumOff val="35000"/>
                  </a:schemeClr>
                </a:solidFill>
                <a:latin typeface="DIN Next LT Pro"/>
              </a:rPr>
              <a:t>Helps to promote manufacture of antibacterial peptides and tight junction proteins</a:t>
            </a:r>
          </a:p>
          <a:p>
            <a:r>
              <a:rPr lang="en-US" dirty="0">
                <a:solidFill>
                  <a:schemeClr val="tx1">
                    <a:lumMod val="65000"/>
                    <a:lumOff val="35000"/>
                  </a:schemeClr>
                </a:solidFill>
                <a:latin typeface="DIN Next LT Pro"/>
              </a:rPr>
              <a:t>Provides energy source for colonocytes</a:t>
            </a:r>
          </a:p>
          <a:p>
            <a:r>
              <a:rPr lang="en-US" dirty="0">
                <a:solidFill>
                  <a:schemeClr val="tx1">
                    <a:lumMod val="65000"/>
                    <a:lumOff val="35000"/>
                  </a:schemeClr>
                </a:solidFill>
                <a:latin typeface="DIN Next LT Pro"/>
              </a:rPr>
              <a:t>Signals from gut through G-protein coupled receptors to affect gut and immune function </a:t>
            </a:r>
          </a:p>
          <a:p>
            <a:r>
              <a:rPr lang="en-US" dirty="0">
                <a:solidFill>
                  <a:schemeClr val="tx1">
                    <a:lumMod val="65000"/>
                    <a:lumOff val="35000"/>
                  </a:schemeClr>
                </a:solidFill>
                <a:latin typeface="DIN Next LT Pro"/>
              </a:rPr>
              <a:t>Reduce the production of cortisol</a:t>
            </a:r>
          </a:p>
          <a:p>
            <a:r>
              <a:rPr lang="en-US" dirty="0">
                <a:solidFill>
                  <a:schemeClr val="tx1">
                    <a:lumMod val="65000"/>
                    <a:lumOff val="35000"/>
                  </a:schemeClr>
                </a:solidFill>
                <a:latin typeface="DIN Next LT Pro"/>
              </a:rPr>
              <a:t>Enhances the production of BDNF</a:t>
            </a:r>
          </a:p>
        </p:txBody>
      </p:sp>
      <p:sp>
        <p:nvSpPr>
          <p:cNvPr id="4" name="TextBox 3">
            <a:extLst>
              <a:ext uri="{FF2B5EF4-FFF2-40B4-BE49-F238E27FC236}">
                <a16:creationId xmlns:a16="http://schemas.microsoft.com/office/drawing/2014/main" id="{08E2B8D2-8C42-0239-23B9-ECFAFE6E85D9}"/>
              </a:ext>
            </a:extLst>
          </p:cNvPr>
          <p:cNvSpPr txBox="1"/>
          <p:nvPr/>
        </p:nvSpPr>
        <p:spPr>
          <a:xfrm>
            <a:off x="372862" y="5539581"/>
            <a:ext cx="11683013" cy="1107996"/>
          </a:xfrm>
          <a:prstGeom prst="rect">
            <a:avLst/>
          </a:prstGeom>
          <a:noFill/>
        </p:spPr>
        <p:txBody>
          <a:bodyPr wrap="square">
            <a:spAutoFit/>
          </a:bodyPr>
          <a:lstStyle/>
          <a:p>
            <a:pPr eaLnBrk="0" fontAlgn="base" hangingPunct="0">
              <a:spcBef>
                <a:spcPct val="0"/>
              </a:spcBef>
              <a:spcAft>
                <a:spcPct val="0"/>
              </a:spcAft>
              <a:defRPr/>
            </a:pPr>
            <a:r>
              <a:rPr lang="en-US" sz="1100" dirty="0">
                <a:solidFill>
                  <a:schemeClr val="tx1">
                    <a:lumMod val="65000"/>
                    <a:lumOff val="35000"/>
                  </a:schemeClr>
                </a:solidFill>
                <a:latin typeface="DIN Next LT Pro"/>
                <a:cs typeface="Arial" panose="020B0604020202020204" pitchFamily="34" charset="0"/>
              </a:rPr>
              <a:t>1. van der Merwe, M. (2021). Gut microbiome changes induced by a diet rich in fruits and vegetables. </a:t>
            </a:r>
            <a:r>
              <a:rPr lang="en-US" sz="1100" i="1" dirty="0">
                <a:solidFill>
                  <a:schemeClr val="tx1">
                    <a:lumMod val="65000"/>
                    <a:lumOff val="35000"/>
                  </a:schemeClr>
                </a:solidFill>
                <a:latin typeface="DIN Next LT Pro"/>
                <a:cs typeface="Arial" panose="020B0604020202020204" pitchFamily="34" charset="0"/>
              </a:rPr>
              <a:t>International Journal of Food Sciences and Nutrition</a:t>
            </a:r>
            <a:r>
              <a:rPr lang="en-US" sz="1100" dirty="0">
                <a:solidFill>
                  <a:schemeClr val="tx1">
                    <a:lumMod val="65000"/>
                    <a:lumOff val="35000"/>
                  </a:schemeClr>
                </a:solidFill>
                <a:latin typeface="DIN Next LT Pro"/>
                <a:cs typeface="Arial" panose="020B0604020202020204" pitchFamily="34" charset="0"/>
              </a:rPr>
              <a:t>, 72(5), 665–669. https://doi.org/10.1080/09637486.2020.1852537.  2. Dalile, B., </a:t>
            </a:r>
            <a:r>
              <a:rPr lang="en-US" sz="1100" dirty="0" err="1">
                <a:solidFill>
                  <a:schemeClr val="tx1">
                    <a:lumMod val="65000"/>
                    <a:lumOff val="35000"/>
                  </a:schemeClr>
                </a:solidFill>
                <a:latin typeface="DIN Next LT Pro"/>
                <a:cs typeface="Arial" panose="020B0604020202020204" pitchFamily="34" charset="0"/>
              </a:rPr>
              <a:t>Vervliet</a:t>
            </a:r>
            <a:r>
              <a:rPr lang="en-US" sz="1100" dirty="0">
                <a:solidFill>
                  <a:schemeClr val="tx1">
                    <a:lumMod val="65000"/>
                    <a:lumOff val="35000"/>
                  </a:schemeClr>
                </a:solidFill>
                <a:latin typeface="DIN Next LT Pro"/>
                <a:cs typeface="Arial" panose="020B0604020202020204" pitchFamily="34" charset="0"/>
              </a:rPr>
              <a:t>, B., et al. (2020). Colon-delivered short-chain fatty acids attenuate the cortisol response to psychosocial stress in healthy men: A randomized, placebo-controlled trial. </a:t>
            </a:r>
            <a:r>
              <a:rPr lang="en-US" sz="1100" i="1" dirty="0">
                <a:solidFill>
                  <a:schemeClr val="tx1">
                    <a:lumMod val="65000"/>
                    <a:lumOff val="35000"/>
                  </a:schemeClr>
                </a:solidFill>
                <a:latin typeface="DIN Next LT Pro"/>
                <a:cs typeface="Arial" panose="020B0604020202020204" pitchFamily="34" charset="0"/>
              </a:rPr>
              <a:t>Neuropsychopharmacology: Official Publication of the American College of Neuropsychopharmacology</a:t>
            </a:r>
            <a:r>
              <a:rPr lang="en-US" sz="1100" dirty="0">
                <a:solidFill>
                  <a:schemeClr val="tx1">
                    <a:lumMod val="65000"/>
                    <a:lumOff val="35000"/>
                  </a:schemeClr>
                </a:solidFill>
                <a:latin typeface="DIN Next LT Pro"/>
                <a:cs typeface="Arial" panose="020B0604020202020204" pitchFamily="34" charset="0"/>
              </a:rPr>
              <a:t>, 45(13), 2257–2266. https://doi.org/10.1038/s41386-020-0732-x. 3. van de </a:t>
            </a:r>
            <a:r>
              <a:rPr lang="en-US" sz="1100" dirty="0" err="1">
                <a:solidFill>
                  <a:schemeClr val="tx1">
                    <a:lumMod val="65000"/>
                    <a:lumOff val="35000"/>
                  </a:schemeClr>
                </a:solidFill>
                <a:latin typeface="DIN Next LT Pro"/>
                <a:cs typeface="Arial" panose="020B0604020202020204" pitchFamily="34" charset="0"/>
              </a:rPr>
              <a:t>Wouw</a:t>
            </a:r>
            <a:r>
              <a:rPr lang="en-US" sz="1100" dirty="0">
                <a:solidFill>
                  <a:schemeClr val="tx1">
                    <a:lumMod val="65000"/>
                    <a:lumOff val="35000"/>
                  </a:schemeClr>
                </a:solidFill>
                <a:latin typeface="DIN Next LT Pro"/>
                <a:cs typeface="Arial" panose="020B0604020202020204" pitchFamily="34" charset="0"/>
              </a:rPr>
              <a:t>, M., Boehme, et al. (2018). Short-chain fatty acids: Microbial metabolites that alleviate stress-induced brain-gut axis alterations. </a:t>
            </a:r>
            <a:r>
              <a:rPr lang="en-US" sz="1100" i="1" dirty="0">
                <a:solidFill>
                  <a:schemeClr val="tx1">
                    <a:lumMod val="65000"/>
                    <a:lumOff val="35000"/>
                  </a:schemeClr>
                </a:solidFill>
                <a:latin typeface="DIN Next LT Pro"/>
                <a:cs typeface="Arial" panose="020B0604020202020204" pitchFamily="34" charset="0"/>
              </a:rPr>
              <a:t>The Journal of Physiology</a:t>
            </a:r>
            <a:r>
              <a:rPr lang="en-US" sz="1100" dirty="0">
                <a:solidFill>
                  <a:schemeClr val="tx1">
                    <a:lumMod val="65000"/>
                    <a:lumOff val="35000"/>
                  </a:schemeClr>
                </a:solidFill>
                <a:latin typeface="DIN Next LT Pro"/>
                <a:cs typeface="Arial" panose="020B0604020202020204" pitchFamily="34" charset="0"/>
              </a:rPr>
              <a:t>, 596(20), 4923–4944. https://doi.org/10.1113/JP276431. 4. Suda, K., &amp; Matsuda, K. (2022). How microbes affect depression: Underlying mechanisms via the gut-brain axis and the modulating role of probiotics. International Journal of Molecular Sciences, 23(3), 1172. https://doi.org/10.3390/ijms23031172</a:t>
            </a:r>
            <a:endParaRPr lang="en-US" sz="1100" b="1" dirty="0">
              <a:solidFill>
                <a:schemeClr val="tx1">
                  <a:lumMod val="65000"/>
                  <a:lumOff val="35000"/>
                </a:schemeClr>
              </a:solidFill>
              <a:latin typeface="DIN Next LT Pro"/>
              <a:cs typeface="Arial" panose="020B0604020202020204" pitchFamily="34" charset="0"/>
            </a:endParaRPr>
          </a:p>
        </p:txBody>
      </p:sp>
    </p:spTree>
    <p:extLst>
      <p:ext uri="{BB962C8B-B14F-4D97-AF65-F5344CB8AC3E}">
        <p14:creationId xmlns:p14="http://schemas.microsoft.com/office/powerpoint/2010/main" val="3087068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 name="Picture 2" descr="May be an image of food and text that says 'THE THREE NUTRITIONAL PILLARS OF GUT HEALTH deannaminich.com PREBIOTIC FIBERS PROBIOTICS POLYPHENOLS CHICORY YOGURT DANDELION GREENS BERRIES &amp; GRAPES SAUERKRAUT LEEKS PICKLES TEA ASPARAGUS TEMPeH (SOY) COCOA ONION HERBS BANANA KIM CHI MISO (SOY) SPICES'">
            <a:extLst>
              <a:ext uri="{FF2B5EF4-FFF2-40B4-BE49-F238E27FC236}">
                <a16:creationId xmlns:a16="http://schemas.microsoft.com/office/drawing/2014/main" id="{B739C625-1FA6-FC43-8524-52D149612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043" y="114300"/>
            <a:ext cx="6629400" cy="66294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D1C5E03D-25F2-B35D-412C-E43A09AA37D8}"/>
              </a:ext>
            </a:extLst>
          </p:cNvPr>
          <p:cNvSpPr>
            <a:spLocks noGrp="1"/>
          </p:cNvSpPr>
          <p:nvPr>
            <p:ph type="title"/>
          </p:nvPr>
        </p:nvSpPr>
        <p:spPr>
          <a:xfrm>
            <a:off x="142043" y="1918900"/>
            <a:ext cx="4350058" cy="2388092"/>
          </a:xfrm>
        </p:spPr>
        <p:txBody>
          <a:bodyPr>
            <a:normAutofit/>
          </a:bodyPr>
          <a:lstStyle/>
          <a:p>
            <a:pPr algn="ctr"/>
            <a:r>
              <a:rPr lang="en-US" sz="3600" b="1" dirty="0">
                <a:solidFill>
                  <a:srgbClr val="78206E"/>
                </a:solidFill>
                <a:latin typeface="DIN Next LT Pro"/>
              </a:rPr>
              <a:t>The 3P Approach to Gut Health:</a:t>
            </a:r>
            <a:br>
              <a:rPr lang="en-US" sz="3600" b="1" dirty="0">
                <a:solidFill>
                  <a:srgbClr val="78206E"/>
                </a:solidFill>
                <a:latin typeface="DIN Next LT Pro"/>
              </a:rPr>
            </a:br>
            <a:r>
              <a:rPr lang="en-US" sz="3600" dirty="0">
                <a:solidFill>
                  <a:srgbClr val="78206E"/>
                </a:solidFill>
                <a:latin typeface="DIN Next LT Pro"/>
              </a:rPr>
              <a:t>Prebiotics, Probiotics, and Polyphenols</a:t>
            </a:r>
            <a:endParaRPr lang="en-US" sz="3600" dirty="0">
              <a:solidFill>
                <a:srgbClr val="78206E"/>
              </a:solidFill>
              <a:latin typeface="DIN Next LT Pro"/>
              <a:cs typeface="Arial" panose="020B0604020202020204" pitchFamily="34" charset="0"/>
            </a:endParaRPr>
          </a:p>
        </p:txBody>
      </p:sp>
    </p:spTree>
    <p:extLst>
      <p:ext uri="{BB962C8B-B14F-4D97-AF65-F5344CB8AC3E}">
        <p14:creationId xmlns:p14="http://schemas.microsoft.com/office/powerpoint/2010/main" val="3888716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B303F0F-3200-F701-496A-59160545E542}"/>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CaixaDeTexto 6">
            <a:extLst>
              <a:ext uri="{FF2B5EF4-FFF2-40B4-BE49-F238E27FC236}">
                <a16:creationId xmlns:a16="http://schemas.microsoft.com/office/drawing/2014/main" id="{CE59C9A4-08D4-2194-E577-7A0DC409C0DF}"/>
              </a:ext>
            </a:extLst>
          </p:cNvPr>
          <p:cNvSpPr txBox="1"/>
          <p:nvPr/>
        </p:nvSpPr>
        <p:spPr>
          <a:xfrm>
            <a:off x="692458" y="2133600"/>
            <a:ext cx="10981678" cy="3970318"/>
          </a:xfrm>
          <a:prstGeom prst="rect">
            <a:avLst/>
          </a:prstGeom>
          <a:noFill/>
        </p:spPr>
        <p:txBody>
          <a:bodyPr wrap="square" rtlCol="0">
            <a:spAutoFit/>
          </a:bodyPr>
          <a:lstStyle/>
          <a:p>
            <a:pPr marL="457200" indent="-457200">
              <a:buFont typeface="Arial" panose="020B0604020202020204" pitchFamily="34" charset="0"/>
              <a:buChar char="•"/>
            </a:pPr>
            <a:r>
              <a:rPr lang="en-US" altLang="en-US" sz="2800" dirty="0">
                <a:solidFill>
                  <a:schemeClr val="tx1">
                    <a:lumMod val="65000"/>
                    <a:lumOff val="35000"/>
                  </a:schemeClr>
                </a:solidFill>
                <a:latin typeface="DIN Next LT Pro" panose="020B0503020203050203"/>
              </a:rPr>
              <a:t>Unhealthy diets (brown, yellow, white)</a:t>
            </a:r>
          </a:p>
          <a:p>
            <a:pPr marL="457200" indent="-457200">
              <a:buFont typeface="Arial" panose="020B0604020202020204" pitchFamily="34" charset="0"/>
              <a:buChar char="•"/>
            </a:pPr>
            <a:r>
              <a:rPr lang="en-US" altLang="en-US" sz="2800" dirty="0">
                <a:solidFill>
                  <a:schemeClr val="tx1">
                    <a:lumMod val="65000"/>
                    <a:lumOff val="35000"/>
                  </a:schemeClr>
                </a:solidFill>
                <a:latin typeface="DIN Next LT Pro" panose="020B0503020203050203"/>
              </a:rPr>
              <a:t>Lack of omega-3 fatty acids</a:t>
            </a:r>
          </a:p>
          <a:p>
            <a:pPr marL="457200" indent="-457200">
              <a:buFont typeface="Arial" panose="020B0604020202020204" pitchFamily="34" charset="0"/>
              <a:buChar char="•"/>
            </a:pPr>
            <a:r>
              <a:rPr lang="en-US" altLang="en-US" sz="2800" dirty="0">
                <a:solidFill>
                  <a:schemeClr val="tx1">
                    <a:lumMod val="65000"/>
                    <a:lumOff val="35000"/>
                  </a:schemeClr>
                </a:solidFill>
                <a:latin typeface="DIN Next LT Pro" panose="020B0503020203050203"/>
              </a:rPr>
              <a:t>Lack of proper macronutrient quantity and quality for energy and neurotransmitter balance</a:t>
            </a:r>
          </a:p>
          <a:p>
            <a:pPr marL="457200" indent="-457200">
              <a:buFont typeface="Arial" panose="020B0604020202020204" pitchFamily="34" charset="0"/>
              <a:buChar char="•"/>
            </a:pPr>
            <a:r>
              <a:rPr lang="en-US" altLang="en-US" sz="2800" dirty="0">
                <a:solidFill>
                  <a:schemeClr val="tx1">
                    <a:lumMod val="65000"/>
                    <a:lumOff val="35000"/>
                  </a:schemeClr>
                </a:solidFill>
                <a:latin typeface="DIN Next LT Pro" panose="020B0503020203050203"/>
              </a:rPr>
              <a:t>Lack of vitamins (vitamin C, D, B6, B9, B12, etc.)</a:t>
            </a:r>
          </a:p>
          <a:p>
            <a:pPr marL="457200" indent="-457200">
              <a:buFont typeface="Arial" panose="020B0604020202020204" pitchFamily="34" charset="0"/>
              <a:buChar char="•"/>
            </a:pPr>
            <a:r>
              <a:rPr lang="en-US" altLang="en-US" sz="2800" dirty="0">
                <a:solidFill>
                  <a:schemeClr val="tx1">
                    <a:lumMod val="65000"/>
                    <a:lumOff val="35000"/>
                  </a:schemeClr>
                </a:solidFill>
                <a:latin typeface="DIN Next LT Pro" panose="020B0503020203050203"/>
              </a:rPr>
              <a:t>Lack of minerals (Mg, Zn, Fe, Se)</a:t>
            </a:r>
          </a:p>
          <a:p>
            <a:pPr marL="457200" indent="-457200">
              <a:buFont typeface="Arial" panose="020B0604020202020204" pitchFamily="34" charset="0"/>
              <a:buChar char="•"/>
            </a:pPr>
            <a:r>
              <a:rPr lang="en-US" altLang="en-US" sz="2800" dirty="0">
                <a:solidFill>
                  <a:schemeClr val="tx1">
                    <a:lumMod val="65000"/>
                    <a:lumOff val="35000"/>
                  </a:schemeClr>
                </a:solidFill>
                <a:latin typeface="DIN Next LT Pro" panose="020B0503020203050203"/>
              </a:rPr>
              <a:t>Lack of phytonutrients for harmonizing cellular activities, hormone/neurotransmitter agonists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2800" b="0" i="0" u="none" strike="noStrike" kern="1200" cap="none" spc="0" normalizeH="0" baseline="0" noProof="0" dirty="0">
              <a:ln>
                <a:noFill/>
              </a:ln>
              <a:solidFill>
                <a:srgbClr val="E8E8E8">
                  <a:lumMod val="25000"/>
                </a:srgbClr>
              </a:solidFill>
              <a:effectLst/>
              <a:uLnTx/>
              <a:uFillTx/>
              <a:latin typeface="DIN Next LT Pro" panose="020B0503020203050203"/>
            </a:endParaRPr>
          </a:p>
        </p:txBody>
      </p:sp>
      <p:sp>
        <p:nvSpPr>
          <p:cNvPr id="6" name="Retângulo Arredondado 5">
            <a:extLst>
              <a:ext uri="{FF2B5EF4-FFF2-40B4-BE49-F238E27FC236}">
                <a16:creationId xmlns:a16="http://schemas.microsoft.com/office/drawing/2014/main" id="{4154CF84-F774-D63D-D557-F83AB3DCDFCE}"/>
              </a:ext>
            </a:extLst>
          </p:cNvPr>
          <p:cNvSpPr/>
          <p:nvPr/>
        </p:nvSpPr>
        <p:spPr>
          <a:xfrm>
            <a:off x="2282456" y="-283535"/>
            <a:ext cx="7520763" cy="2133600"/>
          </a:xfrm>
          <a:prstGeom prst="roundRect">
            <a:avLst/>
          </a:prstGeom>
          <a:solidFill>
            <a:srgbClr val="7820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aixaDeTexto 7">
            <a:extLst>
              <a:ext uri="{FF2B5EF4-FFF2-40B4-BE49-F238E27FC236}">
                <a16:creationId xmlns:a16="http://schemas.microsoft.com/office/drawing/2014/main" id="{6E1DCE77-1CBA-09DF-04BA-7507A86048CE}"/>
              </a:ext>
            </a:extLst>
          </p:cNvPr>
          <p:cNvSpPr txBox="1"/>
          <p:nvPr/>
        </p:nvSpPr>
        <p:spPr>
          <a:xfrm>
            <a:off x="2771415" y="151042"/>
            <a:ext cx="654284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6000" b="1"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Nutrient Imbalance</a:t>
            </a:r>
          </a:p>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prstClr val="white"/>
                </a:solidFill>
                <a:latin typeface="DIN Next LT Pro Heavy" panose="020B0503020203050203" pitchFamily="34" charset="77"/>
              </a:rPr>
              <a:t>Lacking cofactors for neurotransmission</a:t>
            </a:r>
            <a:endParaRPr kumimoji="0" lang="pt-BR" sz="2800" b="1" i="0" u="none" strike="noStrike" kern="1200" cap="none" spc="0" normalizeH="0" baseline="30000" noProof="0" dirty="0">
              <a:ln>
                <a:noFill/>
              </a:ln>
              <a:solidFill>
                <a:prstClr val="white"/>
              </a:solidFill>
              <a:effectLst/>
              <a:uLnTx/>
              <a:uFillTx/>
              <a:latin typeface="DIN Next LT Pro Heavy" panose="020B0503020203050203" pitchFamily="34" charset="77"/>
              <a:ea typeface="+mn-ea"/>
              <a:cs typeface="+mn-cs"/>
            </a:endParaRPr>
          </a:p>
        </p:txBody>
      </p:sp>
      <p:sp>
        <p:nvSpPr>
          <p:cNvPr id="2" name="TextBox 1">
            <a:extLst>
              <a:ext uri="{FF2B5EF4-FFF2-40B4-BE49-F238E27FC236}">
                <a16:creationId xmlns:a16="http://schemas.microsoft.com/office/drawing/2014/main" id="{7EE0E314-770E-0F0F-6771-23FFCEF169B0}"/>
              </a:ext>
            </a:extLst>
          </p:cNvPr>
          <p:cNvSpPr txBox="1"/>
          <p:nvPr/>
        </p:nvSpPr>
        <p:spPr>
          <a:xfrm>
            <a:off x="985422" y="6172201"/>
            <a:ext cx="10093910" cy="461665"/>
          </a:xfrm>
          <a:prstGeom prst="rect">
            <a:avLst/>
          </a:prstGeom>
          <a:noFill/>
        </p:spPr>
        <p:txBody>
          <a:bodyPr wrap="square">
            <a:spAutoFit/>
          </a:bodyPr>
          <a:lstStyle/>
          <a:p>
            <a:pPr eaLnBrk="0" fontAlgn="base" hangingPunct="0">
              <a:spcBef>
                <a:spcPct val="0"/>
              </a:spcBef>
              <a:spcAft>
                <a:spcPct val="0"/>
              </a:spcAft>
              <a:defRPr/>
            </a:pPr>
            <a:r>
              <a:rPr lang="en-US" sz="1200" dirty="0">
                <a:solidFill>
                  <a:schemeClr val="tx1">
                    <a:lumMod val="65000"/>
                    <a:lumOff val="35000"/>
                  </a:schemeClr>
                </a:solidFill>
                <a:latin typeface="DIN Next LT Pro" panose="020B0503020203050203"/>
                <a:cs typeface="Arial" panose="020B0604020202020204" pitchFamily="34" charset="0"/>
              </a:rPr>
              <a:t>LaChance, L. R., &amp; Ramsey, D. (2018). Antidepressant foods: An evidence-based nutrient profiling system for depression. </a:t>
            </a:r>
            <a:r>
              <a:rPr lang="en-US" sz="1200" i="1" dirty="0">
                <a:solidFill>
                  <a:schemeClr val="tx1">
                    <a:lumMod val="65000"/>
                    <a:lumOff val="35000"/>
                  </a:schemeClr>
                </a:solidFill>
                <a:latin typeface="DIN Next LT Pro" panose="020B0503020203050203"/>
                <a:cs typeface="Arial" panose="020B0604020202020204" pitchFamily="34" charset="0"/>
              </a:rPr>
              <a:t>World Journal of Psychiatry</a:t>
            </a:r>
            <a:r>
              <a:rPr lang="en-US" sz="1200" dirty="0">
                <a:solidFill>
                  <a:schemeClr val="tx1">
                    <a:lumMod val="65000"/>
                    <a:lumOff val="35000"/>
                  </a:schemeClr>
                </a:solidFill>
                <a:latin typeface="DIN Next LT Pro" panose="020B0503020203050203"/>
                <a:cs typeface="Arial" panose="020B0604020202020204" pitchFamily="34" charset="0"/>
              </a:rPr>
              <a:t>, 8(3), 97–104. https://doi.org/10.5498/wjp.v8.i3.97</a:t>
            </a:r>
          </a:p>
        </p:txBody>
      </p:sp>
    </p:spTree>
    <p:extLst>
      <p:ext uri="{BB962C8B-B14F-4D97-AF65-F5344CB8AC3E}">
        <p14:creationId xmlns:p14="http://schemas.microsoft.com/office/powerpoint/2010/main" val="468634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8">
            <a:extLst>
              <a:ext uri="{FF2B5EF4-FFF2-40B4-BE49-F238E27FC236}">
                <a16:creationId xmlns:a16="http://schemas.microsoft.com/office/drawing/2014/main" id="{F0231E6E-9CC4-474B-4FEC-70616C9A15F9}"/>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A3F6395-5619-F981-461A-B137C0F6FFF6}"/>
              </a:ext>
            </a:extLst>
          </p:cNvPr>
          <p:cNvSpPr>
            <a:spLocks noGrp="1"/>
          </p:cNvSpPr>
          <p:nvPr>
            <p:ph type="title"/>
          </p:nvPr>
        </p:nvSpPr>
        <p:spPr>
          <a:xfrm>
            <a:off x="199174" y="2380191"/>
            <a:ext cx="4064000" cy="1325563"/>
          </a:xfrm>
        </p:spPr>
        <p:txBody>
          <a:bodyPr>
            <a:normAutofit fontScale="90000"/>
          </a:bodyPr>
          <a:lstStyle/>
          <a:p>
            <a:pPr algn="ctr"/>
            <a:r>
              <a:rPr lang="en-US" b="1" dirty="0">
                <a:solidFill>
                  <a:srgbClr val="78206E"/>
                </a:solidFill>
                <a:latin typeface="DIN Next LT Pro"/>
              </a:rPr>
              <a:t>Type 3 Diabetes: </a:t>
            </a:r>
            <a:br>
              <a:rPr lang="en-US" dirty="0">
                <a:solidFill>
                  <a:srgbClr val="78206E"/>
                </a:solidFill>
                <a:latin typeface="DIN Next LT Pro"/>
              </a:rPr>
            </a:br>
            <a:r>
              <a:rPr lang="en-US" dirty="0">
                <a:solidFill>
                  <a:srgbClr val="78206E"/>
                </a:solidFill>
                <a:latin typeface="DIN Next LT Pro"/>
              </a:rPr>
              <a:t>The interface between insulin &amp; amyloid</a:t>
            </a:r>
          </a:p>
        </p:txBody>
      </p:sp>
      <p:pic>
        <p:nvPicPr>
          <p:cNvPr id="5" name="Content Placeholder 4" descr="Diagram of a diagram showing the effects of diabetes on the body&#10;&#10;Description automatically generated">
            <a:extLst>
              <a:ext uri="{FF2B5EF4-FFF2-40B4-BE49-F238E27FC236}">
                <a16:creationId xmlns:a16="http://schemas.microsoft.com/office/drawing/2014/main" id="{DA4BF748-A24A-2A6E-A502-EF4C04595605}"/>
              </a:ext>
            </a:extLst>
          </p:cNvPr>
          <p:cNvPicPr>
            <a:picLocks noGrp="1" noChangeAspect="1"/>
          </p:cNvPicPr>
          <p:nvPr>
            <p:ph idx="1"/>
          </p:nvPr>
        </p:nvPicPr>
        <p:blipFill>
          <a:blip r:embed="rId3"/>
          <a:stretch>
            <a:fillRect/>
          </a:stretch>
        </p:blipFill>
        <p:spPr>
          <a:xfrm>
            <a:off x="4489584" y="1049866"/>
            <a:ext cx="7503242" cy="4960992"/>
          </a:xfrm>
        </p:spPr>
      </p:pic>
      <p:sp>
        <p:nvSpPr>
          <p:cNvPr id="7" name="TextBox 6">
            <a:extLst>
              <a:ext uri="{FF2B5EF4-FFF2-40B4-BE49-F238E27FC236}">
                <a16:creationId xmlns:a16="http://schemas.microsoft.com/office/drawing/2014/main" id="{D71CE37C-5032-88AE-E487-DB01DB57C64A}"/>
              </a:ext>
            </a:extLst>
          </p:cNvPr>
          <p:cNvSpPr txBox="1"/>
          <p:nvPr/>
        </p:nvSpPr>
        <p:spPr>
          <a:xfrm>
            <a:off x="389468" y="4392136"/>
            <a:ext cx="3970866" cy="1015663"/>
          </a:xfrm>
          <a:prstGeom prst="rect">
            <a:avLst/>
          </a:prstGeom>
          <a:noFill/>
        </p:spPr>
        <p:txBody>
          <a:bodyPr wrap="square">
            <a:spAutoFit/>
          </a:bodyPr>
          <a:lstStyle/>
          <a:p>
            <a:r>
              <a:rPr lang="en-US" sz="1200" dirty="0">
                <a:latin typeface="DIN Next LT Pro"/>
              </a:rPr>
              <a:t>Nguyen TT, Ta QTH, Nguyen TKO, Nguyen TTD, </a:t>
            </a:r>
            <a:r>
              <a:rPr lang="en-US" sz="1200" dirty="0" err="1">
                <a:latin typeface="DIN Next LT Pro"/>
              </a:rPr>
              <a:t>Giau</a:t>
            </a:r>
            <a:r>
              <a:rPr lang="en-US" sz="1200" dirty="0">
                <a:latin typeface="DIN Next LT Pro"/>
              </a:rPr>
              <a:t> VV. Type 3 Diabetes and Its Role Implications in Alzheimer's Disease. </a:t>
            </a:r>
            <a:r>
              <a:rPr lang="en-US" sz="1200" i="1" dirty="0">
                <a:latin typeface="DIN Next LT Pro"/>
              </a:rPr>
              <a:t>Int J Mol Sci</a:t>
            </a:r>
            <a:r>
              <a:rPr lang="en-US" sz="1200" dirty="0">
                <a:latin typeface="DIN Next LT Pro"/>
              </a:rPr>
              <a:t>. 2020 Apr 30;21(9):3165. </a:t>
            </a:r>
            <a:r>
              <a:rPr lang="en-US" sz="1200" dirty="0" err="1">
                <a:latin typeface="DIN Next LT Pro"/>
              </a:rPr>
              <a:t>doi</a:t>
            </a:r>
            <a:r>
              <a:rPr lang="en-US" sz="1200" dirty="0">
                <a:latin typeface="DIN Next LT Pro"/>
              </a:rPr>
              <a:t>: 10.3390/ijms21093165. PMID: 32365816; PMCID: PMC7246646. Open access CC-BY 4.0.</a:t>
            </a:r>
          </a:p>
        </p:txBody>
      </p:sp>
    </p:spTree>
    <p:extLst>
      <p:ext uri="{BB962C8B-B14F-4D97-AF65-F5344CB8AC3E}">
        <p14:creationId xmlns:p14="http://schemas.microsoft.com/office/powerpoint/2010/main" val="2727245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tângulo 12">
            <a:extLst>
              <a:ext uri="{FF2B5EF4-FFF2-40B4-BE49-F238E27FC236}">
                <a16:creationId xmlns:a16="http://schemas.microsoft.com/office/drawing/2014/main" id="{55D017F0-14E8-F458-1101-B3F957D7E54D}"/>
              </a:ext>
            </a:extLst>
          </p:cNvPr>
          <p:cNvSpPr>
            <a:spLocks/>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D1C5E03D-25F2-B35D-412C-E43A09AA37D8}"/>
              </a:ext>
            </a:extLst>
          </p:cNvPr>
          <p:cNvSpPr>
            <a:spLocks noGrp="1"/>
          </p:cNvSpPr>
          <p:nvPr>
            <p:ph type="title"/>
          </p:nvPr>
        </p:nvSpPr>
        <p:spPr>
          <a:xfrm>
            <a:off x="585925" y="-216693"/>
            <a:ext cx="8460422" cy="2388092"/>
          </a:xfrm>
        </p:spPr>
        <p:txBody>
          <a:bodyPr>
            <a:normAutofit/>
          </a:bodyPr>
          <a:lstStyle/>
          <a:p>
            <a:r>
              <a:rPr lang="en-US" sz="4000" b="1" dirty="0">
                <a:solidFill>
                  <a:srgbClr val="78206E"/>
                </a:solidFill>
                <a:latin typeface="DIN Next LT Pro" panose="020B0503020203050203"/>
              </a:rPr>
              <a:t>Poor nutritional quality diets and increased risk of depression</a:t>
            </a:r>
            <a:endParaRPr lang="en-US" b="1" dirty="0">
              <a:solidFill>
                <a:srgbClr val="78206E"/>
              </a:solidFill>
              <a:latin typeface="DIN Next LT Pro" panose="020B0503020203050203"/>
              <a:cs typeface="Arial" panose="020B0604020202020204" pitchFamily="34" charset="0"/>
            </a:endParaRPr>
          </a:p>
        </p:txBody>
      </p:sp>
      <p:sp>
        <p:nvSpPr>
          <p:cNvPr id="2" name="Content Placeholder 2">
            <a:extLst>
              <a:ext uri="{FF2B5EF4-FFF2-40B4-BE49-F238E27FC236}">
                <a16:creationId xmlns:a16="http://schemas.microsoft.com/office/drawing/2014/main" id="{2241DC50-3676-9992-DD52-6D0443306A48}"/>
              </a:ext>
            </a:extLst>
          </p:cNvPr>
          <p:cNvSpPr>
            <a:spLocks noGrp="1"/>
          </p:cNvSpPr>
          <p:nvPr>
            <p:ph idx="1"/>
          </p:nvPr>
        </p:nvSpPr>
        <p:spPr>
          <a:xfrm>
            <a:off x="736847" y="1828800"/>
            <a:ext cx="10531877" cy="3053918"/>
          </a:xfrm>
        </p:spPr>
        <p:txBody>
          <a:bodyPr>
            <a:normAutofit/>
          </a:bodyPr>
          <a:lstStyle/>
          <a:p>
            <a:r>
              <a:rPr lang="en-US" altLang="en-US" sz="3200" dirty="0">
                <a:solidFill>
                  <a:schemeClr val="tx1">
                    <a:lumMod val="65000"/>
                    <a:lumOff val="35000"/>
                  </a:schemeClr>
                </a:solidFill>
                <a:latin typeface="DIN Next LT Pro" panose="020B0503020203050203"/>
              </a:rPr>
              <a:t>More studies indicating a relationship between food and mood</a:t>
            </a:r>
          </a:p>
          <a:p>
            <a:r>
              <a:rPr lang="en-US" altLang="en-US" sz="3200" dirty="0">
                <a:solidFill>
                  <a:schemeClr val="tx1">
                    <a:lumMod val="65000"/>
                    <a:lumOff val="35000"/>
                  </a:schemeClr>
                </a:solidFill>
                <a:latin typeface="DIN Next LT Pro" panose="020B0503020203050203"/>
              </a:rPr>
              <a:t>Greater risk for depression with:</a:t>
            </a:r>
          </a:p>
          <a:p>
            <a:pPr lvl="1"/>
            <a:r>
              <a:rPr lang="en-US" altLang="en-US" sz="2800" dirty="0">
                <a:solidFill>
                  <a:schemeClr val="tx1">
                    <a:lumMod val="65000"/>
                    <a:lumOff val="35000"/>
                  </a:schemeClr>
                </a:solidFill>
                <a:latin typeface="DIN Next LT Pro" panose="020B0503020203050203"/>
              </a:rPr>
              <a:t>Fast food intake</a:t>
            </a:r>
            <a:r>
              <a:rPr lang="en-US" altLang="en-US" sz="2800" baseline="30000" dirty="0">
                <a:solidFill>
                  <a:schemeClr val="tx1">
                    <a:lumMod val="65000"/>
                    <a:lumOff val="35000"/>
                  </a:schemeClr>
                </a:solidFill>
                <a:latin typeface="DIN Next LT Pro" panose="020B0503020203050203"/>
                <a:sym typeface="Wingdings" panose="05000000000000000000" pitchFamily="2" charset="2"/>
              </a:rPr>
              <a:t>1</a:t>
            </a:r>
          </a:p>
          <a:p>
            <a:pPr lvl="1"/>
            <a:r>
              <a:rPr lang="en-US" altLang="en-US" sz="2800" dirty="0" err="1">
                <a:solidFill>
                  <a:schemeClr val="tx1">
                    <a:lumMod val="65000"/>
                    <a:lumOff val="35000"/>
                  </a:schemeClr>
                </a:solidFill>
                <a:latin typeface="DIN Next LT Pro" panose="020B0503020203050203"/>
                <a:sym typeface="Wingdings" panose="05000000000000000000" pitchFamily="2" charset="2"/>
              </a:rPr>
              <a:t>Ultraprocessed</a:t>
            </a:r>
            <a:r>
              <a:rPr lang="en-US" altLang="en-US" sz="2800" dirty="0">
                <a:solidFill>
                  <a:schemeClr val="tx1">
                    <a:lumMod val="65000"/>
                    <a:lumOff val="35000"/>
                  </a:schemeClr>
                </a:solidFill>
                <a:latin typeface="DIN Next LT Pro" panose="020B0503020203050203"/>
                <a:sym typeface="Wingdings" panose="05000000000000000000" pitchFamily="2" charset="2"/>
              </a:rPr>
              <a:t> foods</a:t>
            </a:r>
            <a:r>
              <a:rPr lang="en-US" altLang="en-US" sz="2800" baseline="30000" dirty="0">
                <a:solidFill>
                  <a:schemeClr val="tx1">
                    <a:lumMod val="65000"/>
                    <a:lumOff val="35000"/>
                  </a:schemeClr>
                </a:solidFill>
                <a:latin typeface="DIN Next LT Pro" panose="020B0503020203050203"/>
                <a:sym typeface="Wingdings" panose="05000000000000000000" pitchFamily="2" charset="2"/>
              </a:rPr>
              <a:t>2</a:t>
            </a:r>
            <a:r>
              <a:rPr lang="en-US" altLang="en-US" sz="2800" dirty="0">
                <a:solidFill>
                  <a:schemeClr val="tx1">
                    <a:lumMod val="65000"/>
                    <a:lumOff val="35000"/>
                  </a:schemeClr>
                </a:solidFill>
                <a:latin typeface="DIN Next LT Pro" panose="020B0503020203050203"/>
                <a:sym typeface="Wingdings" panose="05000000000000000000" pitchFamily="2" charset="2"/>
              </a:rPr>
              <a:t> </a:t>
            </a:r>
          </a:p>
          <a:p>
            <a:pPr lvl="1"/>
            <a:r>
              <a:rPr lang="en-US" sz="2800" dirty="0">
                <a:solidFill>
                  <a:schemeClr val="tx1">
                    <a:lumMod val="65000"/>
                    <a:lumOff val="35000"/>
                  </a:schemeClr>
                </a:solidFill>
                <a:latin typeface="DIN Next LT Pro" panose="020B0503020203050203"/>
              </a:rPr>
              <a:t>Higher added sugars &amp; lower quality of carbohydrate</a:t>
            </a:r>
            <a:r>
              <a:rPr lang="en-US" altLang="en-US" sz="2800" baseline="30000" dirty="0">
                <a:solidFill>
                  <a:schemeClr val="tx1">
                    <a:lumMod val="65000"/>
                    <a:lumOff val="35000"/>
                  </a:schemeClr>
                </a:solidFill>
                <a:latin typeface="DIN Next LT Pro" panose="020B0503020203050203"/>
                <a:sym typeface="Wingdings" panose="05000000000000000000" pitchFamily="2" charset="2"/>
              </a:rPr>
              <a:t>3</a:t>
            </a:r>
            <a:r>
              <a:rPr lang="en-US" sz="2800" dirty="0">
                <a:solidFill>
                  <a:schemeClr val="tx1">
                    <a:lumMod val="65000"/>
                    <a:lumOff val="35000"/>
                  </a:schemeClr>
                </a:solidFill>
                <a:latin typeface="DIN Next LT Pro" panose="020B0503020203050203"/>
              </a:rPr>
              <a:t> </a:t>
            </a:r>
            <a:endParaRPr lang="en-US" altLang="en-US" sz="3200" dirty="0">
              <a:solidFill>
                <a:schemeClr val="tx1">
                  <a:lumMod val="65000"/>
                  <a:lumOff val="35000"/>
                </a:schemeClr>
              </a:solidFill>
              <a:latin typeface="DIN Next LT Pro" panose="020B0503020203050203"/>
            </a:endParaRPr>
          </a:p>
          <a:p>
            <a:endParaRPr lang="en-US" altLang="en-US" sz="3200" dirty="0">
              <a:solidFill>
                <a:schemeClr val="tx1">
                  <a:lumMod val="65000"/>
                  <a:lumOff val="35000"/>
                </a:schemeClr>
              </a:solidFill>
              <a:latin typeface="DIN Next LT Pro" panose="020B0503020203050203"/>
            </a:endParaRPr>
          </a:p>
        </p:txBody>
      </p:sp>
      <p:sp>
        <p:nvSpPr>
          <p:cNvPr id="7" name="Rectangle 3">
            <a:extLst>
              <a:ext uri="{FF2B5EF4-FFF2-40B4-BE49-F238E27FC236}">
                <a16:creationId xmlns:a16="http://schemas.microsoft.com/office/drawing/2014/main" id="{3DC8A2A0-E203-BFB0-9532-4129CB11C3DD}"/>
              </a:ext>
            </a:extLst>
          </p:cNvPr>
          <p:cNvSpPr>
            <a:spLocks noChangeArrowheads="1"/>
          </p:cNvSpPr>
          <p:nvPr/>
        </p:nvSpPr>
        <p:spPr bwMode="auto">
          <a:xfrm>
            <a:off x="736848" y="5568388"/>
            <a:ext cx="10259102"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defRPr/>
            </a:pPr>
            <a:r>
              <a:rPr lang="en-US" altLang="en-US" sz="1100" dirty="0">
                <a:solidFill>
                  <a:schemeClr val="tx1">
                    <a:lumMod val="65000"/>
                    <a:lumOff val="35000"/>
                  </a:schemeClr>
                </a:solidFill>
                <a:latin typeface="DIN Next LT Pro" panose="020B0503020203050203"/>
                <a:cs typeface="Arial" panose="020B0604020202020204" pitchFamily="34" charset="0"/>
              </a:rPr>
              <a:t>1. Sánchez-Villegas, A., et al. (2012). Fast-food and commercial baked goods consumption and the risk of depression. </a:t>
            </a:r>
            <a:r>
              <a:rPr lang="en-US" altLang="en-US" sz="1100" i="1" dirty="0">
                <a:solidFill>
                  <a:schemeClr val="tx1">
                    <a:lumMod val="65000"/>
                    <a:lumOff val="35000"/>
                  </a:schemeClr>
                </a:solidFill>
                <a:latin typeface="DIN Next LT Pro" panose="020B0503020203050203"/>
                <a:cs typeface="Arial" panose="020B0604020202020204" pitchFamily="34" charset="0"/>
              </a:rPr>
              <a:t>Public Health Nutrition</a:t>
            </a:r>
            <a:r>
              <a:rPr lang="en-US" altLang="en-US" sz="1100" dirty="0">
                <a:solidFill>
                  <a:schemeClr val="tx1">
                    <a:lumMod val="65000"/>
                    <a:lumOff val="35000"/>
                  </a:schemeClr>
                </a:solidFill>
                <a:latin typeface="DIN Next LT Pro" panose="020B0503020203050203"/>
                <a:cs typeface="Arial" panose="020B0604020202020204" pitchFamily="34" charset="0"/>
              </a:rPr>
              <a:t>, 15(3), 424–432. https://doi.org/10.1017/S1368980011001856 </a:t>
            </a:r>
            <a:r>
              <a:rPr lang="en-US" sz="1100" dirty="0">
                <a:solidFill>
                  <a:schemeClr val="tx1">
                    <a:lumMod val="65000"/>
                    <a:lumOff val="35000"/>
                  </a:schemeClr>
                </a:solidFill>
                <a:latin typeface="DIN Next LT Pro" panose="020B0503020203050203"/>
                <a:cs typeface="Arial" panose="020B0604020202020204" pitchFamily="34" charset="0"/>
              </a:rPr>
              <a:t>PMID: 21835082; 2. Gómez-</a:t>
            </a:r>
            <a:r>
              <a:rPr lang="en-US" sz="1100" dirty="0" err="1">
                <a:solidFill>
                  <a:schemeClr val="tx1">
                    <a:lumMod val="65000"/>
                    <a:lumOff val="35000"/>
                  </a:schemeClr>
                </a:solidFill>
                <a:latin typeface="DIN Next LT Pro" panose="020B0503020203050203"/>
                <a:cs typeface="Arial" panose="020B0604020202020204" pitchFamily="34" charset="0"/>
              </a:rPr>
              <a:t>Donoso</a:t>
            </a:r>
            <a:r>
              <a:rPr lang="en-US" sz="1100" dirty="0">
                <a:solidFill>
                  <a:schemeClr val="tx1">
                    <a:lumMod val="65000"/>
                    <a:lumOff val="35000"/>
                  </a:schemeClr>
                </a:solidFill>
                <a:latin typeface="DIN Next LT Pro" panose="020B0503020203050203"/>
                <a:cs typeface="Arial" panose="020B0604020202020204" pitchFamily="34" charset="0"/>
              </a:rPr>
              <a:t>, C., et al. (2020). Ultra-processed food consumption and the incidence of depression in a Mediterranean cohort: The SUN Project. </a:t>
            </a:r>
            <a:r>
              <a:rPr lang="en-US" sz="1100" i="1" dirty="0">
                <a:solidFill>
                  <a:schemeClr val="tx1">
                    <a:lumMod val="65000"/>
                    <a:lumOff val="35000"/>
                  </a:schemeClr>
                </a:solidFill>
                <a:latin typeface="DIN Next LT Pro" panose="020B0503020203050203"/>
                <a:cs typeface="Arial" panose="020B0604020202020204" pitchFamily="34" charset="0"/>
              </a:rPr>
              <a:t>European Journal of Nutrition</a:t>
            </a:r>
            <a:r>
              <a:rPr lang="en-US" sz="1100" dirty="0">
                <a:solidFill>
                  <a:schemeClr val="tx1">
                    <a:lumMod val="65000"/>
                    <a:lumOff val="35000"/>
                  </a:schemeClr>
                </a:solidFill>
                <a:latin typeface="DIN Next LT Pro" panose="020B0503020203050203"/>
                <a:cs typeface="Arial" panose="020B0604020202020204" pitchFamily="34" charset="0"/>
              </a:rPr>
              <a:t>, 59(3), 1093–1103. https://doi.org/10.1007/s00394-019-01970-1 PMID: 31055621; 3. Sanchez-Villegas, A., et al. (2018). Added sugars and sugar-sweetened beverage consumption, dietary carbohydrate index and depression risk in the </a:t>
            </a:r>
            <a:r>
              <a:rPr lang="en-US" sz="1100" dirty="0" err="1">
                <a:solidFill>
                  <a:schemeClr val="tx1">
                    <a:lumMod val="65000"/>
                    <a:lumOff val="35000"/>
                  </a:schemeClr>
                </a:solidFill>
                <a:latin typeface="DIN Next LT Pro" panose="020B0503020203050203"/>
                <a:cs typeface="Arial" panose="020B0604020202020204" pitchFamily="34" charset="0"/>
              </a:rPr>
              <a:t>Seguimiento</a:t>
            </a:r>
            <a:r>
              <a:rPr lang="en-US" sz="1100" dirty="0">
                <a:solidFill>
                  <a:schemeClr val="tx1">
                    <a:lumMod val="65000"/>
                    <a:lumOff val="35000"/>
                  </a:schemeClr>
                </a:solidFill>
                <a:latin typeface="DIN Next LT Pro" panose="020B0503020203050203"/>
                <a:cs typeface="Arial" panose="020B0604020202020204" pitchFamily="34" charset="0"/>
              </a:rPr>
              <a:t> Universidad de Navarra (SUN) Project. </a:t>
            </a:r>
            <a:r>
              <a:rPr lang="en-US" sz="1100" i="1" dirty="0">
                <a:solidFill>
                  <a:schemeClr val="tx1">
                    <a:lumMod val="65000"/>
                    <a:lumOff val="35000"/>
                  </a:schemeClr>
                </a:solidFill>
                <a:latin typeface="DIN Next LT Pro" panose="020B0503020203050203"/>
                <a:cs typeface="Arial" panose="020B0604020202020204" pitchFamily="34" charset="0"/>
              </a:rPr>
              <a:t>The British Journal of Nutrition</a:t>
            </a:r>
            <a:r>
              <a:rPr lang="en-US" sz="1100" dirty="0">
                <a:solidFill>
                  <a:schemeClr val="tx1">
                    <a:lumMod val="65000"/>
                    <a:lumOff val="35000"/>
                  </a:schemeClr>
                </a:solidFill>
                <a:latin typeface="DIN Next LT Pro" panose="020B0503020203050203"/>
                <a:cs typeface="Arial" panose="020B0604020202020204" pitchFamily="34" charset="0"/>
              </a:rPr>
              <a:t>, 119(2), 211–221. https://doi.org/10.1017/S0007114517003361  PMID: 29268815</a:t>
            </a:r>
            <a:endParaRPr lang="en-US" altLang="en-US" sz="1100" dirty="0">
              <a:solidFill>
                <a:schemeClr val="tx1">
                  <a:lumMod val="65000"/>
                  <a:lumOff val="35000"/>
                </a:schemeClr>
              </a:solidFill>
              <a:latin typeface="DIN Next LT Pro" panose="020B0503020203050203"/>
              <a:cs typeface="Arial" panose="020B0604020202020204" pitchFamily="34" charset="0"/>
            </a:endParaRPr>
          </a:p>
        </p:txBody>
      </p:sp>
    </p:spTree>
    <p:extLst>
      <p:ext uri="{BB962C8B-B14F-4D97-AF65-F5344CB8AC3E}">
        <p14:creationId xmlns:p14="http://schemas.microsoft.com/office/powerpoint/2010/main" val="3907835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tângulo 12">
            <a:extLst>
              <a:ext uri="{FF2B5EF4-FFF2-40B4-BE49-F238E27FC236}">
                <a16:creationId xmlns:a16="http://schemas.microsoft.com/office/drawing/2014/main" id="{78BD7252-8D19-19C1-6EB8-C931B9358A8B}"/>
              </a:ext>
            </a:extLst>
          </p:cNvPr>
          <p:cNvSpPr>
            <a:spLocks/>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p:cNvSpPr>
            <a:spLocks noGrp="1"/>
          </p:cNvSpPr>
          <p:nvPr>
            <p:ph type="title"/>
          </p:nvPr>
        </p:nvSpPr>
        <p:spPr>
          <a:xfrm>
            <a:off x="1492094" y="381942"/>
            <a:ext cx="8153400" cy="1143000"/>
          </a:xfrm>
        </p:spPr>
        <p:txBody>
          <a:bodyPr/>
          <a:lstStyle/>
          <a:p>
            <a:pPr algn="l">
              <a:defRPr/>
            </a:pPr>
            <a:r>
              <a:rPr lang="en-US" dirty="0">
                <a:solidFill>
                  <a:srgbClr val="78206E"/>
                </a:solidFill>
                <a:latin typeface="DIN Next LT Pro" panose="020B0503020203050203"/>
              </a:rPr>
              <a:t>12 Nutrients for Better Mood</a:t>
            </a:r>
          </a:p>
        </p:txBody>
      </p:sp>
      <p:sp>
        <p:nvSpPr>
          <p:cNvPr id="6" name="Content Placeholder 1">
            <a:extLst>
              <a:ext uri="{FF2B5EF4-FFF2-40B4-BE49-F238E27FC236}">
                <a16:creationId xmlns:a16="http://schemas.microsoft.com/office/drawing/2014/main" id="{8DC97ACA-ADD1-4B0E-AFA3-1F86E407BD8D}"/>
              </a:ext>
            </a:extLst>
          </p:cNvPr>
          <p:cNvSpPr txBox="1">
            <a:spLocks/>
          </p:cNvSpPr>
          <p:nvPr/>
        </p:nvSpPr>
        <p:spPr bwMode="auto">
          <a:xfrm>
            <a:off x="1725168" y="1815371"/>
            <a:ext cx="377952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8444" tIns="29222" rIns="58444" bIns="29222" numCol="1" rtlCol="0"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kumimoji="0" lang="en-US" sz="2800" b="0" i="0" u="none" strike="noStrike" kern="0" cap="none" spc="0" normalizeH="0" baseline="0" noProof="0" dirty="0">
                <a:ln>
                  <a:noFill/>
                </a:ln>
                <a:solidFill>
                  <a:srgbClr val="000000">
                    <a:lumMod val="65000"/>
                    <a:lumOff val="35000"/>
                  </a:srgbClr>
                </a:solidFill>
                <a:effectLst/>
                <a:uLnTx/>
                <a:uFillTx/>
                <a:latin typeface="DIN Next LT Pro" panose="020B0503020203050203"/>
              </a:rPr>
              <a:t>Folate</a:t>
            </a:r>
          </a:p>
          <a:p>
            <a:pPr>
              <a:defRPr/>
            </a:pPr>
            <a:r>
              <a:rPr kumimoji="0" lang="en-US" sz="2800" b="0" i="0" u="none" strike="noStrike" kern="0" cap="none" spc="0" normalizeH="0" baseline="0" noProof="0" dirty="0">
                <a:ln>
                  <a:noFill/>
                </a:ln>
                <a:solidFill>
                  <a:srgbClr val="000000">
                    <a:lumMod val="65000"/>
                    <a:lumOff val="35000"/>
                  </a:srgbClr>
                </a:solidFill>
                <a:effectLst/>
                <a:uLnTx/>
                <a:uFillTx/>
                <a:latin typeface="DIN Next LT Pro" panose="020B0503020203050203"/>
              </a:rPr>
              <a:t>Iron</a:t>
            </a:r>
          </a:p>
          <a:p>
            <a:pPr>
              <a:defRPr/>
            </a:pPr>
            <a:r>
              <a:rPr kumimoji="0" lang="en-US" sz="2800" b="0" i="0" u="none" strike="noStrike" kern="0" cap="none" spc="0" normalizeH="0" baseline="0" noProof="0" dirty="0">
                <a:ln>
                  <a:noFill/>
                </a:ln>
                <a:solidFill>
                  <a:srgbClr val="000000">
                    <a:lumMod val="65000"/>
                    <a:lumOff val="35000"/>
                  </a:srgbClr>
                </a:solidFill>
                <a:effectLst/>
                <a:uLnTx/>
                <a:uFillTx/>
                <a:latin typeface="DIN Next LT Pro" panose="020B0503020203050203"/>
              </a:rPr>
              <a:t>Omega-3 fatty acids</a:t>
            </a:r>
          </a:p>
          <a:p>
            <a:pPr>
              <a:defRPr/>
            </a:pPr>
            <a:r>
              <a:rPr kumimoji="0" lang="en-US" sz="2800" b="0" i="0" u="none" strike="noStrike" kern="0" cap="none" spc="0" normalizeH="0" baseline="0" noProof="0" dirty="0">
                <a:ln>
                  <a:noFill/>
                </a:ln>
                <a:solidFill>
                  <a:srgbClr val="000000">
                    <a:lumMod val="65000"/>
                    <a:lumOff val="35000"/>
                  </a:srgbClr>
                </a:solidFill>
                <a:effectLst/>
                <a:uLnTx/>
                <a:uFillTx/>
                <a:latin typeface="DIN Next LT Pro" panose="020B0503020203050203"/>
              </a:rPr>
              <a:t>Magnesium</a:t>
            </a:r>
          </a:p>
          <a:p>
            <a:pPr>
              <a:defRPr/>
            </a:pPr>
            <a:r>
              <a:rPr kumimoji="0" lang="en-US" sz="2800" b="0" i="0" u="none" strike="noStrike" kern="0" cap="none" spc="0" normalizeH="0" baseline="0" noProof="0" dirty="0">
                <a:ln>
                  <a:noFill/>
                </a:ln>
                <a:solidFill>
                  <a:srgbClr val="000000">
                    <a:lumMod val="65000"/>
                    <a:lumOff val="35000"/>
                  </a:srgbClr>
                </a:solidFill>
                <a:effectLst/>
                <a:uLnTx/>
                <a:uFillTx/>
                <a:latin typeface="DIN Next LT Pro" panose="020B0503020203050203"/>
              </a:rPr>
              <a:t>Potassium</a:t>
            </a:r>
          </a:p>
          <a:p>
            <a:pPr>
              <a:defRPr/>
            </a:pPr>
            <a:r>
              <a:rPr kumimoji="0" lang="en-US" sz="2800" b="0" i="0" u="none" strike="noStrike" kern="0" cap="none" spc="0" normalizeH="0" baseline="0" noProof="0" dirty="0">
                <a:ln>
                  <a:noFill/>
                </a:ln>
                <a:solidFill>
                  <a:srgbClr val="000000">
                    <a:lumMod val="65000"/>
                    <a:lumOff val="35000"/>
                  </a:srgbClr>
                </a:solidFill>
                <a:effectLst/>
                <a:uLnTx/>
                <a:uFillTx/>
                <a:latin typeface="DIN Next LT Pro" panose="020B0503020203050203"/>
              </a:rPr>
              <a:t>Selenium</a:t>
            </a:r>
          </a:p>
        </p:txBody>
      </p:sp>
      <p:sp>
        <p:nvSpPr>
          <p:cNvPr id="8" name="TextBox 7">
            <a:extLst>
              <a:ext uri="{FF2B5EF4-FFF2-40B4-BE49-F238E27FC236}">
                <a16:creationId xmlns:a16="http://schemas.microsoft.com/office/drawing/2014/main" id="{0F24F362-9528-4E69-B92E-4CAA9FE30068}"/>
              </a:ext>
            </a:extLst>
          </p:cNvPr>
          <p:cNvSpPr txBox="1"/>
          <p:nvPr/>
        </p:nvSpPr>
        <p:spPr>
          <a:xfrm>
            <a:off x="1579032" y="6190692"/>
            <a:ext cx="7979523" cy="461665"/>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DIN Next LT Pro" panose="020B0503020203050203"/>
                <a:cs typeface="Arial" panose="020B0604020202020204" pitchFamily="34" charset="0"/>
              </a:rPr>
              <a:t>LaChance LR, Ramsey D. Antidepressant foods: An evidence-based nutrient profiling system for depression. </a:t>
            </a:r>
            <a:r>
              <a:rPr kumimoji="0" lang="en-US" sz="1200" b="0" i="1" u="none" strike="noStrike" kern="1200" cap="none" spc="0" normalizeH="0" baseline="0" noProof="0" dirty="0">
                <a:ln>
                  <a:noFill/>
                </a:ln>
                <a:solidFill>
                  <a:schemeClr val="tx1">
                    <a:lumMod val="65000"/>
                    <a:lumOff val="35000"/>
                  </a:schemeClr>
                </a:solidFill>
                <a:effectLst/>
                <a:uLnTx/>
                <a:uFillTx/>
                <a:latin typeface="DIN Next LT Pro" panose="020B0503020203050203"/>
                <a:cs typeface="Arial" panose="020B0604020202020204" pitchFamily="34" charset="0"/>
              </a:rPr>
              <a:t>World J Psychiatry</a:t>
            </a:r>
            <a:r>
              <a:rPr kumimoji="0" lang="en-US" sz="1200" b="0" i="0" u="none" strike="noStrike" kern="1200" cap="none" spc="0" normalizeH="0" baseline="0" noProof="0" dirty="0">
                <a:ln>
                  <a:noFill/>
                </a:ln>
                <a:solidFill>
                  <a:schemeClr val="tx1">
                    <a:lumMod val="65000"/>
                    <a:lumOff val="35000"/>
                  </a:schemeClr>
                </a:solidFill>
                <a:effectLst/>
                <a:uLnTx/>
                <a:uFillTx/>
                <a:latin typeface="DIN Next LT Pro" panose="020B0503020203050203"/>
                <a:cs typeface="Arial" panose="020B0604020202020204" pitchFamily="34" charset="0"/>
              </a:rPr>
              <a:t>. 2018 Sep 20;8(3):97-104. </a:t>
            </a:r>
            <a:r>
              <a:rPr kumimoji="0" lang="en-US" sz="1200" b="0" i="0" u="none" strike="noStrike" kern="1200" cap="none" spc="0" normalizeH="0" baseline="0" noProof="0" dirty="0" err="1">
                <a:ln>
                  <a:noFill/>
                </a:ln>
                <a:solidFill>
                  <a:schemeClr val="tx1">
                    <a:lumMod val="65000"/>
                    <a:lumOff val="35000"/>
                  </a:schemeClr>
                </a:solidFill>
                <a:effectLst/>
                <a:uLnTx/>
                <a:uFillTx/>
                <a:latin typeface="DIN Next LT Pro" panose="020B0503020203050203"/>
                <a:cs typeface="Arial" panose="020B0604020202020204" pitchFamily="34" charset="0"/>
              </a:rPr>
              <a:t>doi</a:t>
            </a:r>
            <a:r>
              <a:rPr kumimoji="0" lang="en-US" sz="1200" b="0" i="0" u="none" strike="noStrike" kern="1200" cap="none" spc="0" normalizeH="0" baseline="0" noProof="0" dirty="0">
                <a:ln>
                  <a:noFill/>
                </a:ln>
                <a:solidFill>
                  <a:schemeClr val="tx1">
                    <a:lumMod val="65000"/>
                    <a:lumOff val="35000"/>
                  </a:schemeClr>
                </a:solidFill>
                <a:effectLst/>
                <a:uLnTx/>
                <a:uFillTx/>
                <a:latin typeface="DIN Next LT Pro" panose="020B0503020203050203"/>
                <a:cs typeface="Arial" panose="020B0604020202020204" pitchFamily="34" charset="0"/>
              </a:rPr>
              <a:t>: 10.5498/wjp.v8.i3.97. PMID: 30254980; PMCID: PMC6147775.</a:t>
            </a:r>
          </a:p>
        </p:txBody>
      </p:sp>
      <p:sp>
        <p:nvSpPr>
          <p:cNvPr id="4" name="Content Placeholder 1">
            <a:extLst>
              <a:ext uri="{FF2B5EF4-FFF2-40B4-BE49-F238E27FC236}">
                <a16:creationId xmlns:a16="http://schemas.microsoft.com/office/drawing/2014/main" id="{9B4731A5-AC46-FBC3-B8C5-0EE161756521}"/>
              </a:ext>
            </a:extLst>
          </p:cNvPr>
          <p:cNvSpPr txBox="1">
            <a:spLocks/>
          </p:cNvSpPr>
          <p:nvPr/>
        </p:nvSpPr>
        <p:spPr bwMode="auto">
          <a:xfrm>
            <a:off x="6096000" y="1815371"/>
            <a:ext cx="3971544"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8444" tIns="29222" rIns="58444" bIns="29222" numCol="1" rtlCol="0"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kumimoji="0" lang="en-US" sz="2800" b="0" i="0" u="none" strike="noStrike" kern="0" cap="none" spc="0" normalizeH="0" baseline="0" noProof="0" dirty="0">
                <a:ln>
                  <a:noFill/>
                </a:ln>
                <a:solidFill>
                  <a:srgbClr val="000000">
                    <a:lumMod val="65000"/>
                    <a:lumOff val="35000"/>
                  </a:srgbClr>
                </a:solidFill>
                <a:effectLst/>
                <a:uLnTx/>
                <a:uFillTx/>
                <a:latin typeface="DIN Next LT Pro" panose="020B0503020203050203"/>
              </a:rPr>
              <a:t>Thiamin (vitamin B</a:t>
            </a:r>
            <a:r>
              <a:rPr kumimoji="0" lang="en-US" sz="2800" b="0" i="0" u="none" strike="noStrike" kern="0" cap="none" spc="0" normalizeH="0" baseline="-25000" noProof="0" dirty="0">
                <a:ln>
                  <a:noFill/>
                </a:ln>
                <a:solidFill>
                  <a:srgbClr val="000000">
                    <a:lumMod val="65000"/>
                    <a:lumOff val="35000"/>
                  </a:srgbClr>
                </a:solidFill>
                <a:effectLst/>
                <a:uLnTx/>
                <a:uFillTx/>
                <a:latin typeface="DIN Next LT Pro" panose="020B0503020203050203"/>
              </a:rPr>
              <a:t>1</a:t>
            </a:r>
            <a:r>
              <a:rPr kumimoji="0" lang="en-US" sz="2800" b="0" i="0" u="none" strike="noStrike" kern="0" cap="none" spc="0" normalizeH="0" baseline="0" noProof="0" dirty="0">
                <a:ln>
                  <a:noFill/>
                </a:ln>
                <a:solidFill>
                  <a:srgbClr val="000000">
                    <a:lumMod val="65000"/>
                    <a:lumOff val="35000"/>
                  </a:srgbClr>
                </a:solidFill>
                <a:effectLst/>
                <a:uLnTx/>
                <a:uFillTx/>
                <a:latin typeface="DIN Next LT Pro" panose="020B0503020203050203"/>
              </a:rPr>
              <a:t>)</a:t>
            </a:r>
          </a:p>
          <a:p>
            <a:pPr>
              <a:defRPr/>
            </a:pPr>
            <a:r>
              <a:rPr kumimoji="0" lang="en-US" sz="2800" b="0" i="0" u="none" strike="noStrike" kern="0" cap="none" spc="0" normalizeH="0" baseline="0" noProof="0" dirty="0">
                <a:ln>
                  <a:noFill/>
                </a:ln>
                <a:solidFill>
                  <a:srgbClr val="000000">
                    <a:lumMod val="65000"/>
                    <a:lumOff val="35000"/>
                  </a:srgbClr>
                </a:solidFill>
                <a:effectLst/>
                <a:uLnTx/>
                <a:uFillTx/>
                <a:latin typeface="DIN Next LT Pro" panose="020B0503020203050203"/>
              </a:rPr>
              <a:t>Vitamin A</a:t>
            </a:r>
          </a:p>
          <a:p>
            <a:pPr>
              <a:defRPr/>
            </a:pPr>
            <a:r>
              <a:rPr kumimoji="0" lang="en-US" sz="2800" b="0" i="0" u="none" strike="noStrike" kern="0" cap="none" spc="0" normalizeH="0" baseline="0" noProof="0" dirty="0">
                <a:ln>
                  <a:noFill/>
                </a:ln>
                <a:solidFill>
                  <a:srgbClr val="000000">
                    <a:lumMod val="65000"/>
                    <a:lumOff val="35000"/>
                  </a:srgbClr>
                </a:solidFill>
                <a:effectLst/>
                <a:uLnTx/>
                <a:uFillTx/>
                <a:latin typeface="DIN Next LT Pro" panose="020B0503020203050203"/>
              </a:rPr>
              <a:t>Vitamin B</a:t>
            </a:r>
            <a:r>
              <a:rPr kumimoji="0" lang="en-US" sz="2800" b="0" i="0" u="none" strike="noStrike" kern="0" cap="none" spc="0" normalizeH="0" baseline="-25000" noProof="0" dirty="0">
                <a:ln>
                  <a:noFill/>
                </a:ln>
                <a:solidFill>
                  <a:srgbClr val="000000">
                    <a:lumMod val="65000"/>
                    <a:lumOff val="35000"/>
                  </a:srgbClr>
                </a:solidFill>
                <a:effectLst/>
                <a:uLnTx/>
                <a:uFillTx/>
                <a:latin typeface="DIN Next LT Pro" panose="020B0503020203050203"/>
              </a:rPr>
              <a:t>6</a:t>
            </a:r>
            <a:endParaRPr kumimoji="0" lang="en-US" sz="2800" b="0" i="0" u="none" strike="noStrike" kern="0" cap="none" spc="0" normalizeH="0" baseline="-25000" noProof="0" dirty="0">
              <a:ln>
                <a:noFill/>
              </a:ln>
              <a:solidFill>
                <a:srgbClr val="000000">
                  <a:lumMod val="65000"/>
                  <a:lumOff val="35000"/>
                </a:srgbClr>
              </a:solidFill>
              <a:effectLst/>
              <a:uLnTx/>
              <a:uFillTx/>
              <a:latin typeface="DIN Next LT Pro" panose="020B0503020203050203"/>
              <a:cs typeface="Calibri"/>
            </a:endParaRPr>
          </a:p>
          <a:p>
            <a:pPr>
              <a:defRPr/>
            </a:pPr>
            <a:r>
              <a:rPr kumimoji="0" lang="en-US" sz="2800" b="0" i="0" u="none" strike="noStrike" kern="0" cap="none" spc="0" normalizeH="0" baseline="0" noProof="0" dirty="0">
                <a:ln>
                  <a:noFill/>
                </a:ln>
                <a:solidFill>
                  <a:srgbClr val="000000">
                    <a:lumMod val="65000"/>
                    <a:lumOff val="35000"/>
                  </a:srgbClr>
                </a:solidFill>
                <a:effectLst/>
                <a:uLnTx/>
                <a:uFillTx/>
                <a:latin typeface="DIN Next LT Pro" panose="020B0503020203050203"/>
              </a:rPr>
              <a:t>Vitamin B</a:t>
            </a:r>
            <a:r>
              <a:rPr kumimoji="0" lang="en-US" sz="2800" b="0" i="0" u="none" strike="noStrike" kern="0" cap="none" spc="0" normalizeH="0" baseline="-25000" noProof="0" dirty="0">
                <a:ln>
                  <a:noFill/>
                </a:ln>
                <a:solidFill>
                  <a:srgbClr val="000000">
                    <a:lumMod val="65000"/>
                    <a:lumOff val="35000"/>
                  </a:srgbClr>
                </a:solidFill>
                <a:effectLst/>
                <a:uLnTx/>
                <a:uFillTx/>
                <a:latin typeface="DIN Next LT Pro" panose="020B0503020203050203"/>
              </a:rPr>
              <a:t>12</a:t>
            </a:r>
            <a:endParaRPr kumimoji="0" lang="en-US" sz="2800" b="0" i="0" u="none" strike="noStrike" kern="0" cap="none" spc="0" normalizeH="0" baseline="-25000" noProof="0" dirty="0">
              <a:ln>
                <a:noFill/>
              </a:ln>
              <a:solidFill>
                <a:srgbClr val="000000">
                  <a:lumMod val="65000"/>
                  <a:lumOff val="35000"/>
                </a:srgbClr>
              </a:solidFill>
              <a:effectLst/>
              <a:uLnTx/>
              <a:uFillTx/>
              <a:latin typeface="DIN Next LT Pro" panose="020B0503020203050203"/>
              <a:cs typeface="Calibri"/>
            </a:endParaRPr>
          </a:p>
          <a:p>
            <a:pPr>
              <a:defRPr/>
            </a:pPr>
            <a:r>
              <a:rPr kumimoji="0" lang="en-US" sz="2800" b="0" i="0" u="none" strike="noStrike" kern="0" cap="none" spc="0" normalizeH="0" baseline="0" noProof="0" dirty="0">
                <a:ln>
                  <a:noFill/>
                </a:ln>
                <a:solidFill>
                  <a:srgbClr val="000000">
                    <a:lumMod val="65000"/>
                    <a:lumOff val="35000"/>
                  </a:srgbClr>
                </a:solidFill>
                <a:effectLst/>
                <a:uLnTx/>
                <a:uFillTx/>
                <a:latin typeface="DIN Next LT Pro" panose="020B0503020203050203"/>
              </a:rPr>
              <a:t>Vitamin C</a:t>
            </a:r>
          </a:p>
          <a:p>
            <a:pPr>
              <a:defRPr/>
            </a:pPr>
            <a:r>
              <a:rPr kumimoji="0" lang="en-US" sz="2800" b="0" i="0" u="none" strike="noStrike" kern="0" cap="none" spc="0" normalizeH="0" baseline="0" noProof="0" dirty="0">
                <a:ln>
                  <a:noFill/>
                </a:ln>
                <a:solidFill>
                  <a:srgbClr val="000000">
                    <a:lumMod val="65000"/>
                    <a:lumOff val="35000"/>
                  </a:srgbClr>
                </a:solidFill>
                <a:effectLst/>
                <a:uLnTx/>
                <a:uFillTx/>
                <a:latin typeface="DIN Next LT Pro" panose="020B0503020203050203"/>
              </a:rPr>
              <a:t>Zinc</a:t>
            </a:r>
          </a:p>
        </p:txBody>
      </p:sp>
    </p:spTree>
    <p:extLst>
      <p:ext uri="{BB962C8B-B14F-4D97-AF65-F5344CB8AC3E}">
        <p14:creationId xmlns:p14="http://schemas.microsoft.com/office/powerpoint/2010/main" val="218135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12">
            <a:extLst>
              <a:ext uri="{FF2B5EF4-FFF2-40B4-BE49-F238E27FC236}">
                <a16:creationId xmlns:a16="http://schemas.microsoft.com/office/drawing/2014/main" id="{15F35143-114C-86E9-EB27-B50DF6253F14}"/>
              </a:ext>
            </a:extLst>
          </p:cNvPr>
          <p:cNvSpPr>
            <a:spLocks/>
          </p:cNvSpPr>
          <p:nvPr/>
        </p:nvSpPr>
        <p:spPr>
          <a:xfrm>
            <a:off x="0" y="0"/>
            <a:ext cx="12192000" cy="6858000"/>
          </a:xfrm>
          <a:prstGeom prst="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Title 1">
            <a:extLst>
              <a:ext uri="{FF2B5EF4-FFF2-40B4-BE49-F238E27FC236}">
                <a16:creationId xmlns:a16="http://schemas.microsoft.com/office/drawing/2014/main" id="{602551C6-258A-4C68-9A19-D0CB62F8D650}"/>
              </a:ext>
            </a:extLst>
          </p:cNvPr>
          <p:cNvSpPr>
            <a:spLocks noGrp="1"/>
          </p:cNvSpPr>
          <p:nvPr>
            <p:ph type="title"/>
          </p:nvPr>
        </p:nvSpPr>
        <p:spPr/>
        <p:txBody>
          <a:bodyPr/>
          <a:lstStyle/>
          <a:p>
            <a:r>
              <a:rPr lang="en-US" dirty="0">
                <a:solidFill>
                  <a:schemeClr val="bg1"/>
                </a:solidFill>
                <a:latin typeface="DIN Next LT Pro"/>
              </a:rPr>
              <a:t>The Master Systems:</a:t>
            </a:r>
            <a:br>
              <a:rPr lang="en-US" dirty="0">
                <a:solidFill>
                  <a:schemeClr val="bg1"/>
                </a:solidFill>
                <a:latin typeface="DIN Next LT Pro"/>
              </a:rPr>
            </a:br>
            <a:r>
              <a:rPr lang="en-US" b="0" dirty="0">
                <a:solidFill>
                  <a:schemeClr val="bg1"/>
                </a:solidFill>
                <a:latin typeface="DIN Next LT Pro"/>
              </a:rPr>
              <a:t>Brain, Heart, Gut</a:t>
            </a:r>
          </a:p>
        </p:txBody>
      </p:sp>
      <p:pic>
        <p:nvPicPr>
          <p:cNvPr id="18434" name="Picture 2">
            <a:extLst>
              <a:ext uri="{FF2B5EF4-FFF2-40B4-BE49-F238E27FC236}">
                <a16:creationId xmlns:a16="http://schemas.microsoft.com/office/drawing/2014/main" id="{F8668DA6-7A9C-444C-9072-E7E13E758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977" y="1536700"/>
            <a:ext cx="8994047" cy="45259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70727F0-4FA4-40D6-B743-25DA68BE0E90}"/>
              </a:ext>
            </a:extLst>
          </p:cNvPr>
          <p:cNvSpPr/>
          <p:nvPr/>
        </p:nvSpPr>
        <p:spPr>
          <a:xfrm>
            <a:off x="1554153" y="6114018"/>
            <a:ext cx="8686800" cy="738664"/>
          </a:xfrm>
          <a:prstGeom prst="rect">
            <a:avLst/>
          </a:prstGeom>
        </p:spPr>
        <p:txBody>
          <a:bodyPr wrap="square">
            <a:spAutoFit/>
          </a:bodyPr>
          <a:lstStyle/>
          <a:p>
            <a:pPr defTabSz="457200"/>
            <a:r>
              <a:rPr lang="en-US" sz="1400" b="1" dirty="0">
                <a:solidFill>
                  <a:schemeClr val="bg1"/>
                </a:solidFill>
                <a:latin typeface="DIN Next LT Pro" panose="020B0503020203050203"/>
              </a:rPr>
              <a:t>Image Credit: </a:t>
            </a:r>
            <a:r>
              <a:rPr lang="en-US" sz="1400" dirty="0" err="1">
                <a:solidFill>
                  <a:schemeClr val="bg1"/>
                </a:solidFill>
                <a:latin typeface="DIN Next LT Pro" panose="020B0503020203050203"/>
              </a:rPr>
              <a:t>Morera</a:t>
            </a:r>
            <a:r>
              <a:rPr lang="en-US" sz="1400" dirty="0">
                <a:solidFill>
                  <a:schemeClr val="bg1"/>
                </a:solidFill>
                <a:latin typeface="DIN Next LT Pro" panose="020B0503020203050203"/>
              </a:rPr>
              <a:t> LP, </a:t>
            </a:r>
            <a:r>
              <a:rPr lang="en-US" sz="1400" dirty="0" err="1">
                <a:solidFill>
                  <a:schemeClr val="bg1"/>
                </a:solidFill>
                <a:latin typeface="DIN Next LT Pro" panose="020B0503020203050203"/>
              </a:rPr>
              <a:t>Marchiori</a:t>
            </a:r>
            <a:r>
              <a:rPr lang="en-US" sz="1400" dirty="0">
                <a:solidFill>
                  <a:schemeClr val="bg1"/>
                </a:solidFill>
                <a:latin typeface="DIN Next LT Pro" panose="020B0503020203050203"/>
              </a:rPr>
              <a:t> GN, Medrano LA, </a:t>
            </a:r>
            <a:r>
              <a:rPr lang="en-US" sz="1400" dirty="0" err="1">
                <a:solidFill>
                  <a:schemeClr val="bg1"/>
                </a:solidFill>
                <a:latin typeface="DIN Next LT Pro" panose="020B0503020203050203"/>
              </a:rPr>
              <a:t>Defagó</a:t>
            </a:r>
            <a:r>
              <a:rPr lang="en-US" sz="1400" dirty="0">
                <a:solidFill>
                  <a:schemeClr val="bg1"/>
                </a:solidFill>
                <a:latin typeface="DIN Next LT Pro" panose="020B0503020203050203"/>
              </a:rPr>
              <a:t> MD. Stress, Dietary Patterns and Cardiovascular Disease: A Mini-Review. </a:t>
            </a:r>
            <a:r>
              <a:rPr lang="en-US" sz="1400" i="1" dirty="0">
                <a:solidFill>
                  <a:schemeClr val="bg1"/>
                </a:solidFill>
                <a:latin typeface="DIN Next LT Pro" panose="020B0503020203050203"/>
              </a:rPr>
              <a:t>Front </a:t>
            </a:r>
            <a:r>
              <a:rPr lang="en-US" sz="1400" i="1" dirty="0" err="1">
                <a:solidFill>
                  <a:schemeClr val="bg1"/>
                </a:solidFill>
                <a:latin typeface="DIN Next LT Pro" panose="020B0503020203050203"/>
              </a:rPr>
              <a:t>Neurosci</a:t>
            </a:r>
            <a:r>
              <a:rPr lang="en-US" sz="1400" dirty="0">
                <a:solidFill>
                  <a:schemeClr val="bg1"/>
                </a:solidFill>
                <a:latin typeface="DIN Next LT Pro" panose="020B0503020203050203"/>
              </a:rPr>
              <a:t>. 2019;13:1226. Published 2019 Nov 12. doi:10.3389/fnins.2019.01226. No changes made. CCBY.</a:t>
            </a:r>
          </a:p>
        </p:txBody>
      </p:sp>
    </p:spTree>
    <p:extLst>
      <p:ext uri="{BB962C8B-B14F-4D97-AF65-F5344CB8AC3E}">
        <p14:creationId xmlns:p14="http://schemas.microsoft.com/office/powerpoint/2010/main" val="330318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tângulo 12">
            <a:extLst>
              <a:ext uri="{FF2B5EF4-FFF2-40B4-BE49-F238E27FC236}">
                <a16:creationId xmlns:a16="http://schemas.microsoft.com/office/drawing/2014/main" id="{2379C5D2-92E8-B2D6-5714-C1E6F0E852DC}"/>
              </a:ext>
            </a:extLst>
          </p:cNvPr>
          <p:cNvSpPr>
            <a:spLocks/>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D8807A6-AA71-4E9C-82FD-3E82393E1AC2}"/>
              </a:ext>
            </a:extLst>
          </p:cNvPr>
          <p:cNvSpPr>
            <a:spLocks noGrp="1"/>
          </p:cNvSpPr>
          <p:nvPr>
            <p:ph type="title"/>
          </p:nvPr>
        </p:nvSpPr>
        <p:spPr>
          <a:xfrm>
            <a:off x="5681133" y="2455333"/>
            <a:ext cx="5638800" cy="1143000"/>
          </a:xfrm>
        </p:spPr>
        <p:txBody>
          <a:bodyPr>
            <a:normAutofit fontScale="90000"/>
          </a:bodyPr>
          <a:lstStyle/>
          <a:p>
            <a:pPr algn="l"/>
            <a:r>
              <a:rPr lang="en-US" dirty="0">
                <a:solidFill>
                  <a:srgbClr val="78206E"/>
                </a:solidFill>
                <a:latin typeface="DIN Next LT Pro"/>
              </a:rPr>
              <a:t>Antidepressant foods from greatest to least score</a:t>
            </a:r>
          </a:p>
        </p:txBody>
      </p:sp>
      <p:sp>
        <p:nvSpPr>
          <p:cNvPr id="3" name="Content Placeholder 2">
            <a:extLst>
              <a:ext uri="{FF2B5EF4-FFF2-40B4-BE49-F238E27FC236}">
                <a16:creationId xmlns:a16="http://schemas.microsoft.com/office/drawing/2014/main" id="{305A2B3C-97DA-4BC5-8877-430D388FEE8B}"/>
              </a:ext>
            </a:extLst>
          </p:cNvPr>
          <p:cNvSpPr>
            <a:spLocks noGrp="1"/>
          </p:cNvSpPr>
          <p:nvPr>
            <p:ph idx="1"/>
          </p:nvPr>
        </p:nvSpPr>
        <p:spPr>
          <a:xfrm>
            <a:off x="2057400" y="838201"/>
            <a:ext cx="8229600" cy="4525963"/>
          </a:xfrm>
        </p:spPr>
        <p:txBody>
          <a:bodyPr>
            <a:normAutofit lnSpcReduction="10000"/>
          </a:bodyPr>
          <a:lstStyle/>
          <a:p>
            <a:pPr marL="514350" indent="-514350">
              <a:buFont typeface="+mj-lt"/>
              <a:buAutoNum type="arabicPeriod"/>
            </a:pPr>
            <a:r>
              <a:rPr lang="en-US" sz="2800" dirty="0">
                <a:solidFill>
                  <a:schemeClr val="tx1">
                    <a:lumMod val="65000"/>
                    <a:lumOff val="35000"/>
                  </a:schemeClr>
                </a:solidFill>
                <a:latin typeface="DIN Next LT Pro"/>
              </a:rPr>
              <a:t>Vegetables</a:t>
            </a:r>
          </a:p>
          <a:p>
            <a:pPr marL="514350" indent="-514350">
              <a:buFont typeface="+mj-lt"/>
              <a:buAutoNum type="arabicPeriod"/>
            </a:pPr>
            <a:r>
              <a:rPr lang="en-US" sz="2800" dirty="0">
                <a:solidFill>
                  <a:schemeClr val="tx1">
                    <a:lumMod val="65000"/>
                    <a:lumOff val="35000"/>
                  </a:schemeClr>
                </a:solidFill>
                <a:latin typeface="DIN Next LT Pro"/>
              </a:rPr>
              <a:t>Organ meats</a:t>
            </a:r>
          </a:p>
          <a:p>
            <a:pPr marL="514350" indent="-514350">
              <a:buFont typeface="+mj-lt"/>
              <a:buAutoNum type="arabicPeriod"/>
            </a:pPr>
            <a:r>
              <a:rPr lang="en-US" sz="2800" dirty="0">
                <a:solidFill>
                  <a:schemeClr val="tx1">
                    <a:lumMod val="65000"/>
                    <a:lumOff val="35000"/>
                  </a:schemeClr>
                </a:solidFill>
                <a:latin typeface="DIN Next LT Pro"/>
              </a:rPr>
              <a:t>Fruits</a:t>
            </a:r>
          </a:p>
          <a:p>
            <a:pPr marL="514350" indent="-514350">
              <a:buFont typeface="+mj-lt"/>
              <a:buAutoNum type="arabicPeriod"/>
            </a:pPr>
            <a:r>
              <a:rPr lang="en-US" sz="2800" dirty="0">
                <a:solidFill>
                  <a:schemeClr val="tx1">
                    <a:lumMod val="65000"/>
                    <a:lumOff val="35000"/>
                  </a:schemeClr>
                </a:solidFill>
                <a:latin typeface="DIN Next LT Pro"/>
              </a:rPr>
              <a:t>Seafood</a:t>
            </a:r>
          </a:p>
          <a:p>
            <a:pPr marL="514350" indent="-514350">
              <a:buFont typeface="+mj-lt"/>
              <a:buAutoNum type="arabicPeriod"/>
            </a:pPr>
            <a:r>
              <a:rPr lang="en-US" sz="2800" dirty="0">
                <a:solidFill>
                  <a:schemeClr val="tx1">
                    <a:lumMod val="65000"/>
                    <a:lumOff val="35000"/>
                  </a:schemeClr>
                </a:solidFill>
                <a:latin typeface="DIN Next LT Pro"/>
              </a:rPr>
              <a:t>Legumes </a:t>
            </a:r>
          </a:p>
          <a:p>
            <a:pPr marL="514350" indent="-514350">
              <a:buFont typeface="+mj-lt"/>
              <a:buAutoNum type="arabicPeriod"/>
            </a:pPr>
            <a:r>
              <a:rPr lang="en-US" sz="2800" dirty="0">
                <a:solidFill>
                  <a:schemeClr val="tx1">
                    <a:lumMod val="65000"/>
                    <a:lumOff val="35000"/>
                  </a:schemeClr>
                </a:solidFill>
                <a:latin typeface="DIN Next LT Pro"/>
              </a:rPr>
              <a:t>Meats</a:t>
            </a:r>
          </a:p>
          <a:p>
            <a:pPr marL="514350" indent="-514350">
              <a:buFont typeface="+mj-lt"/>
              <a:buAutoNum type="arabicPeriod"/>
            </a:pPr>
            <a:r>
              <a:rPr lang="en-US" sz="2800" dirty="0">
                <a:solidFill>
                  <a:schemeClr val="tx1">
                    <a:lumMod val="65000"/>
                    <a:lumOff val="35000"/>
                  </a:schemeClr>
                </a:solidFill>
                <a:latin typeface="DIN Next LT Pro"/>
              </a:rPr>
              <a:t>Grains</a:t>
            </a:r>
          </a:p>
          <a:p>
            <a:pPr marL="514350" indent="-514350">
              <a:buFont typeface="+mj-lt"/>
              <a:buAutoNum type="arabicPeriod"/>
            </a:pPr>
            <a:r>
              <a:rPr lang="en-US" sz="2800" dirty="0">
                <a:solidFill>
                  <a:schemeClr val="tx1">
                    <a:lumMod val="65000"/>
                    <a:lumOff val="35000"/>
                  </a:schemeClr>
                </a:solidFill>
                <a:latin typeface="DIN Next LT Pro"/>
              </a:rPr>
              <a:t>Nuts and seeds</a:t>
            </a:r>
          </a:p>
          <a:p>
            <a:pPr marL="514350" indent="-514350">
              <a:buFont typeface="+mj-lt"/>
              <a:buAutoNum type="arabicPeriod"/>
            </a:pPr>
            <a:r>
              <a:rPr lang="en-US" sz="2800" dirty="0">
                <a:solidFill>
                  <a:schemeClr val="tx1">
                    <a:lumMod val="65000"/>
                    <a:lumOff val="35000"/>
                  </a:schemeClr>
                </a:solidFill>
                <a:latin typeface="DIN Next LT Pro"/>
              </a:rPr>
              <a:t>Dairy</a:t>
            </a:r>
          </a:p>
        </p:txBody>
      </p:sp>
      <p:sp>
        <p:nvSpPr>
          <p:cNvPr id="6" name="Rectangle 5">
            <a:extLst>
              <a:ext uri="{FF2B5EF4-FFF2-40B4-BE49-F238E27FC236}">
                <a16:creationId xmlns:a16="http://schemas.microsoft.com/office/drawing/2014/main" id="{957D6506-413B-4CC0-AF66-8C26E6EEB521}"/>
              </a:ext>
            </a:extLst>
          </p:cNvPr>
          <p:cNvSpPr/>
          <p:nvPr/>
        </p:nvSpPr>
        <p:spPr>
          <a:xfrm>
            <a:off x="2057400" y="5664763"/>
            <a:ext cx="8458199"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DIN Next LT Pro"/>
                <a:cs typeface="Arial" panose="020B0604020202020204" pitchFamily="34" charset="0"/>
              </a:rPr>
              <a:t>LaChance LR, Ramsey D. Antidepressant foods: An evidence-based nutrient profiling system for depression. </a:t>
            </a:r>
            <a:r>
              <a:rPr kumimoji="0" lang="en-US" sz="1200" b="0" i="1" u="none" strike="noStrike" kern="1200" cap="none" spc="0" normalizeH="0" baseline="0" noProof="0" dirty="0">
                <a:ln>
                  <a:noFill/>
                </a:ln>
                <a:solidFill>
                  <a:schemeClr val="tx1">
                    <a:lumMod val="65000"/>
                    <a:lumOff val="35000"/>
                  </a:schemeClr>
                </a:solidFill>
                <a:effectLst/>
                <a:uLnTx/>
                <a:uFillTx/>
                <a:latin typeface="DIN Next LT Pro"/>
                <a:cs typeface="Arial" panose="020B0604020202020204" pitchFamily="34" charset="0"/>
              </a:rPr>
              <a:t>World J </a:t>
            </a:r>
            <a:r>
              <a:rPr kumimoji="0" lang="en-US" sz="1200" b="0" i="1" u="none" strike="noStrike" kern="1200" cap="none" spc="0" normalizeH="0" baseline="0" noProof="0" dirty="0" err="1">
                <a:ln>
                  <a:noFill/>
                </a:ln>
                <a:solidFill>
                  <a:schemeClr val="tx1">
                    <a:lumMod val="65000"/>
                    <a:lumOff val="35000"/>
                  </a:schemeClr>
                </a:solidFill>
                <a:effectLst/>
                <a:uLnTx/>
                <a:uFillTx/>
                <a:latin typeface="DIN Next LT Pro"/>
                <a:cs typeface="Arial" panose="020B0604020202020204" pitchFamily="34" charset="0"/>
              </a:rPr>
              <a:t>Psychiatr</a:t>
            </a:r>
            <a:r>
              <a:rPr kumimoji="0" lang="en-US" sz="1200" b="0" i="1" u="none" strike="noStrike" kern="1200" cap="none" spc="0" normalizeH="0" baseline="0" noProof="0" dirty="0">
                <a:ln>
                  <a:noFill/>
                </a:ln>
                <a:solidFill>
                  <a:schemeClr val="tx1">
                    <a:lumMod val="65000"/>
                    <a:lumOff val="35000"/>
                  </a:schemeClr>
                </a:solidFill>
                <a:effectLst/>
                <a:uLnTx/>
                <a:uFillTx/>
                <a:latin typeface="DIN Next LT Pro"/>
                <a:cs typeface="Arial" panose="020B0604020202020204" pitchFamily="34" charset="0"/>
              </a:rPr>
              <a:t> </a:t>
            </a:r>
            <a:r>
              <a:rPr kumimoji="0" lang="en-US" sz="1200" b="0" i="0" u="none" strike="noStrike" kern="1200" cap="none" spc="0" normalizeH="0" baseline="0" noProof="0" dirty="0">
                <a:ln>
                  <a:noFill/>
                </a:ln>
                <a:solidFill>
                  <a:schemeClr val="tx1">
                    <a:lumMod val="65000"/>
                    <a:lumOff val="35000"/>
                  </a:schemeClr>
                </a:solidFill>
                <a:effectLst/>
                <a:uLnTx/>
                <a:uFillTx/>
                <a:latin typeface="DIN Next LT Pro"/>
                <a:cs typeface="Arial" panose="020B0604020202020204" pitchFamily="34" charset="0"/>
              </a:rPr>
              <a:t>2018; 8(3): 97-104 Available from: URL: http://www.wjgnet.com/2220-3206/full/v8/i3/97.htm DOI: http://dx.doi.org/10.5498/wjp.v8.i3.97</a:t>
            </a:r>
          </a:p>
        </p:txBody>
      </p:sp>
    </p:spTree>
    <p:extLst>
      <p:ext uri="{BB962C8B-B14F-4D97-AF65-F5344CB8AC3E}">
        <p14:creationId xmlns:p14="http://schemas.microsoft.com/office/powerpoint/2010/main" val="3905206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tângulo 12">
            <a:extLst>
              <a:ext uri="{FF2B5EF4-FFF2-40B4-BE49-F238E27FC236}">
                <a16:creationId xmlns:a16="http://schemas.microsoft.com/office/drawing/2014/main" id="{61199EC9-D58D-755B-C02C-415375411C92}"/>
              </a:ext>
            </a:extLst>
          </p:cNvPr>
          <p:cNvSpPr>
            <a:spLocks/>
          </p:cNvSpPr>
          <p:nvPr/>
        </p:nvSpPr>
        <p:spPr>
          <a:xfrm>
            <a:off x="0" y="0"/>
            <a:ext cx="12192000" cy="6858000"/>
          </a:xfrm>
          <a:prstGeom prst="rect">
            <a:avLst/>
          </a:prstGeom>
          <a:solidFill>
            <a:srgbClr val="7820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05398DE-35ED-4ACD-8315-5CED7B35AF68}"/>
              </a:ext>
            </a:extLst>
          </p:cNvPr>
          <p:cNvSpPr>
            <a:spLocks noGrp="1"/>
          </p:cNvSpPr>
          <p:nvPr>
            <p:ph type="title"/>
          </p:nvPr>
        </p:nvSpPr>
        <p:spPr>
          <a:xfrm>
            <a:off x="6137135" y="901422"/>
            <a:ext cx="4384089" cy="1044320"/>
          </a:xfrm>
        </p:spPr>
        <p:txBody>
          <a:bodyPr>
            <a:normAutofit fontScale="90000"/>
          </a:bodyPr>
          <a:lstStyle/>
          <a:p>
            <a:pPr algn="ctr"/>
            <a:r>
              <a:rPr lang="en-US" sz="3600" b="1" dirty="0">
                <a:solidFill>
                  <a:schemeClr val="bg1"/>
                </a:solidFill>
                <a:latin typeface="DIN Next LT Pro"/>
              </a:rPr>
              <a:t>FOOD &amp; MOOD </a:t>
            </a:r>
            <a:br>
              <a:rPr lang="en-US" sz="3600" b="1" dirty="0">
                <a:solidFill>
                  <a:schemeClr val="bg1"/>
                </a:solidFill>
                <a:latin typeface="DIN Next LT Pro"/>
              </a:rPr>
            </a:br>
            <a:r>
              <a:rPr lang="en-US" sz="3600" b="1" dirty="0">
                <a:solidFill>
                  <a:schemeClr val="bg1"/>
                </a:solidFill>
                <a:latin typeface="DIN Next LT Pro"/>
              </a:rPr>
              <a:t>WEEKLY TRACKER</a:t>
            </a:r>
          </a:p>
        </p:txBody>
      </p:sp>
      <p:pic>
        <p:nvPicPr>
          <p:cNvPr id="5" name="Content Placeholder 4" descr="A screenshot of a cell phone&#10;&#10;Description automatically generated">
            <a:extLst>
              <a:ext uri="{FF2B5EF4-FFF2-40B4-BE49-F238E27FC236}">
                <a16:creationId xmlns:a16="http://schemas.microsoft.com/office/drawing/2014/main" id="{0D18C13E-1D90-4962-8A72-CAC40C4C27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8613" y="304801"/>
            <a:ext cx="4417617" cy="6248399"/>
          </a:xfrm>
          <a:ln>
            <a:solidFill>
              <a:schemeClr val="bg2">
                <a:lumMod val="75000"/>
              </a:schemeClr>
            </a:solidFill>
          </a:ln>
        </p:spPr>
      </p:pic>
      <p:sp>
        <p:nvSpPr>
          <p:cNvPr id="8" name="Text Box 4">
            <a:extLst>
              <a:ext uri="{FF2B5EF4-FFF2-40B4-BE49-F238E27FC236}">
                <a16:creationId xmlns:a16="http://schemas.microsoft.com/office/drawing/2014/main" id="{311D839B-3FDF-3D10-99B7-9BD574BFE1E3}"/>
              </a:ext>
            </a:extLst>
          </p:cNvPr>
          <p:cNvSpPr txBox="1">
            <a:spLocks noChangeArrowheads="1"/>
          </p:cNvSpPr>
          <p:nvPr/>
        </p:nvSpPr>
        <p:spPr bwMode="auto">
          <a:xfrm>
            <a:off x="6477000" y="2133601"/>
            <a:ext cx="3940188" cy="1200329"/>
          </a:xfrm>
          <a:prstGeom prst="rect">
            <a:avLst/>
          </a:prstGeom>
          <a:solidFill>
            <a:srgbClr val="FEF0FB"/>
          </a:solidFill>
          <a:ln>
            <a:noFill/>
          </a:ln>
          <a:effectLst/>
        </p:spPr>
        <p:txBody>
          <a:bodyPr wrap="square">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altLang="en-US" sz="2400" b="0" i="0" u="none" strike="noStrike" kern="1200" cap="none" spc="0" normalizeH="0" baseline="0" noProof="0" dirty="0">
                <a:ln>
                  <a:noFill/>
                </a:ln>
                <a:solidFill>
                  <a:srgbClr val="000000">
                    <a:lumMod val="65000"/>
                    <a:lumOff val="35000"/>
                  </a:srgbClr>
                </a:solidFill>
                <a:effectLst/>
                <a:uLnTx/>
                <a:uFillTx/>
                <a:latin typeface="DIN Next LT Pro"/>
              </a:rPr>
              <a:t>Identifying correlations between colors of foods and colors of moods</a:t>
            </a:r>
            <a:endParaRPr kumimoji="0" lang="en-US" altLang="en-US" sz="1200" b="0" i="0" u="none" strike="noStrike" kern="1200" cap="none" spc="0" normalizeH="0" baseline="0" noProof="0" dirty="0">
              <a:ln>
                <a:noFill/>
              </a:ln>
              <a:solidFill>
                <a:srgbClr val="000000">
                  <a:lumMod val="65000"/>
                  <a:lumOff val="35000"/>
                </a:srgbClr>
              </a:solidFill>
              <a:effectLst/>
              <a:uLnTx/>
              <a:uFillTx/>
              <a:latin typeface="DIN Next LT Pro"/>
            </a:endParaRPr>
          </a:p>
        </p:txBody>
      </p:sp>
      <p:pic>
        <p:nvPicPr>
          <p:cNvPr id="10" name="Picture 9" descr="Qr code&#10;&#10;Description automatically generated">
            <a:extLst>
              <a:ext uri="{FF2B5EF4-FFF2-40B4-BE49-F238E27FC236}">
                <a16:creationId xmlns:a16="http://schemas.microsoft.com/office/drawing/2014/main" id="{1D6EEDB8-D159-3980-A4C5-907F2051A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3464065"/>
            <a:ext cx="1524000" cy="1524000"/>
          </a:xfrm>
          <a:prstGeom prst="rect">
            <a:avLst/>
          </a:prstGeom>
        </p:spPr>
      </p:pic>
    </p:spTree>
    <p:extLst>
      <p:ext uri="{BB962C8B-B14F-4D97-AF65-F5344CB8AC3E}">
        <p14:creationId xmlns:p14="http://schemas.microsoft.com/office/powerpoint/2010/main" val="3639957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tângulo 12">
            <a:extLst>
              <a:ext uri="{FF2B5EF4-FFF2-40B4-BE49-F238E27FC236}">
                <a16:creationId xmlns:a16="http://schemas.microsoft.com/office/drawing/2014/main" id="{D01686EC-5AC4-C296-5A92-B21F0CA37C95}"/>
              </a:ext>
            </a:extLst>
          </p:cNvPr>
          <p:cNvSpPr>
            <a:spLocks/>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41346" name="Rectangle 2"/>
          <p:cNvSpPr>
            <a:spLocks noGrp="1" noChangeArrowheads="1"/>
          </p:cNvSpPr>
          <p:nvPr>
            <p:ph type="title"/>
          </p:nvPr>
        </p:nvSpPr>
        <p:spPr>
          <a:xfrm>
            <a:off x="2008322" y="485091"/>
            <a:ext cx="8229600" cy="1143000"/>
          </a:xfrm>
        </p:spPr>
        <p:txBody>
          <a:bodyPr/>
          <a:lstStyle/>
          <a:p>
            <a:pPr algn="l" eaLnBrk="1" hangingPunct="1"/>
            <a:r>
              <a:rPr lang="en-US" altLang="en-US" dirty="0">
                <a:solidFill>
                  <a:srgbClr val="78206E"/>
                </a:solidFill>
                <a:latin typeface="DIN Next LT Pro"/>
              </a:rPr>
              <a:t>Tracking emotional patterns</a:t>
            </a:r>
          </a:p>
        </p:txBody>
      </p:sp>
      <p:sp>
        <p:nvSpPr>
          <p:cNvPr id="441347" name="Rectangle 3"/>
          <p:cNvSpPr>
            <a:spLocks noGrp="1" noChangeArrowheads="1"/>
          </p:cNvSpPr>
          <p:nvPr>
            <p:ph idx="1"/>
          </p:nvPr>
        </p:nvSpPr>
        <p:spPr>
          <a:xfrm>
            <a:off x="2045011" y="2765236"/>
            <a:ext cx="8229600" cy="2949765"/>
          </a:xfrm>
        </p:spPr>
        <p:txBody>
          <a:bodyPr/>
          <a:lstStyle/>
          <a:p>
            <a:pPr eaLnBrk="1" hangingPunct="1"/>
            <a:r>
              <a:rPr lang="en-US" altLang="en-US" sz="2800" dirty="0">
                <a:solidFill>
                  <a:schemeClr val="tx1">
                    <a:lumMod val="65000"/>
                    <a:lumOff val="35000"/>
                  </a:schemeClr>
                </a:solidFill>
                <a:latin typeface="DIN Next LT Pro"/>
              </a:rPr>
              <a:t>Be specific as to what you are feeling</a:t>
            </a:r>
          </a:p>
          <a:p>
            <a:pPr eaLnBrk="1" hangingPunct="1"/>
            <a:r>
              <a:rPr lang="en-US" altLang="en-US" sz="2800" dirty="0">
                <a:solidFill>
                  <a:schemeClr val="tx1">
                    <a:lumMod val="65000"/>
                    <a:lumOff val="35000"/>
                  </a:schemeClr>
                </a:solidFill>
                <a:latin typeface="DIN Next LT Pro"/>
              </a:rPr>
              <a:t>Identify “little and important hurts”</a:t>
            </a:r>
          </a:p>
          <a:p>
            <a:pPr eaLnBrk="1" hangingPunct="1"/>
            <a:r>
              <a:rPr lang="en-US" altLang="en-US" sz="2800" dirty="0">
                <a:solidFill>
                  <a:schemeClr val="tx1">
                    <a:lumMod val="65000"/>
                    <a:lumOff val="35000"/>
                  </a:schemeClr>
                </a:solidFill>
                <a:latin typeface="DIN Next LT Pro"/>
              </a:rPr>
              <a:t>Record what makes you feel strongly for 2 months</a:t>
            </a:r>
          </a:p>
          <a:p>
            <a:pPr eaLnBrk="1" hangingPunct="1"/>
            <a:r>
              <a:rPr lang="en-US" altLang="en-US" sz="2800" dirty="0">
                <a:solidFill>
                  <a:schemeClr val="tx1">
                    <a:lumMod val="65000"/>
                    <a:lumOff val="35000"/>
                  </a:schemeClr>
                </a:solidFill>
                <a:latin typeface="DIN Next LT Pro"/>
              </a:rPr>
              <a:t>Keep a journal</a:t>
            </a:r>
          </a:p>
          <a:p>
            <a:pPr eaLnBrk="1" hangingPunct="1"/>
            <a:r>
              <a:rPr lang="en-US" altLang="en-US" sz="2800" dirty="0">
                <a:solidFill>
                  <a:schemeClr val="tx1">
                    <a:lumMod val="65000"/>
                    <a:lumOff val="35000"/>
                  </a:schemeClr>
                </a:solidFill>
                <a:latin typeface="DIN Next LT Pro"/>
              </a:rPr>
              <a:t>HRV biofeedback device</a:t>
            </a:r>
          </a:p>
          <a:p>
            <a:pPr eaLnBrk="1" hangingPunct="1"/>
            <a:endParaRPr lang="en-US" altLang="en-US" sz="2800" dirty="0">
              <a:solidFill>
                <a:schemeClr val="tx1">
                  <a:lumMod val="65000"/>
                  <a:lumOff val="35000"/>
                </a:schemeClr>
              </a:solidFill>
              <a:latin typeface="DIN Next LT Pro"/>
            </a:endParaRPr>
          </a:p>
        </p:txBody>
      </p:sp>
      <p:sp>
        <p:nvSpPr>
          <p:cNvPr id="2" name="Text Box 4">
            <a:extLst>
              <a:ext uri="{FF2B5EF4-FFF2-40B4-BE49-F238E27FC236}">
                <a16:creationId xmlns:a16="http://schemas.microsoft.com/office/drawing/2014/main" id="{35F4E5A8-9514-7A44-84D0-DFA74CE130DF}"/>
              </a:ext>
            </a:extLst>
          </p:cNvPr>
          <p:cNvSpPr txBox="1">
            <a:spLocks noChangeArrowheads="1"/>
          </p:cNvSpPr>
          <p:nvPr/>
        </p:nvSpPr>
        <p:spPr bwMode="auto">
          <a:xfrm>
            <a:off x="2137475" y="1447801"/>
            <a:ext cx="8382000" cy="1015663"/>
          </a:xfrm>
          <a:prstGeom prst="rect">
            <a:avLst/>
          </a:prstGeom>
          <a:solidFill>
            <a:srgbClr val="FEF0FB"/>
          </a:solidFill>
          <a:ln>
            <a:noFill/>
          </a:ln>
          <a:effectLst/>
        </p:spPr>
        <p:txBody>
          <a:bodyPr wrap="square">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altLang="en-US" sz="2000" b="0" i="0" u="none" strike="noStrike" kern="1200" cap="none" spc="0" normalizeH="0" baseline="0" noProof="0" dirty="0">
                <a:ln>
                  <a:noFill/>
                </a:ln>
                <a:solidFill>
                  <a:srgbClr val="000000">
                    <a:lumMod val="65000"/>
                    <a:lumOff val="35000"/>
                  </a:srgbClr>
                </a:solidFill>
                <a:effectLst/>
                <a:uLnTx/>
                <a:uFillTx/>
                <a:latin typeface="DIN Next LT Pro"/>
              </a:rPr>
              <a:t>Difficulty identifying and making sense of emotional states and not knowing how to regulate emotions are implicated in the relationship between emotions and binge eating.</a:t>
            </a:r>
            <a:r>
              <a:rPr kumimoji="0" lang="en-US" altLang="en-US" sz="1100" b="1" i="0" u="none" strike="noStrike" kern="1200" cap="none" spc="0" normalizeH="0" baseline="30000" noProof="0" dirty="0">
                <a:ln>
                  <a:noFill/>
                </a:ln>
                <a:solidFill>
                  <a:srgbClr val="000000">
                    <a:lumMod val="65000"/>
                    <a:lumOff val="35000"/>
                  </a:srgbClr>
                </a:solidFill>
                <a:effectLst/>
                <a:uLnTx/>
                <a:uFillTx/>
                <a:latin typeface="DIN Next LT Pro"/>
              </a:rPr>
              <a:t> </a:t>
            </a:r>
            <a:r>
              <a:rPr kumimoji="0" lang="en-US" altLang="en-US" sz="2000" b="1" i="0" u="none" strike="noStrike" kern="1200" cap="none" spc="0" normalizeH="0" baseline="30000" noProof="0" dirty="0">
                <a:ln>
                  <a:noFill/>
                </a:ln>
                <a:solidFill>
                  <a:srgbClr val="000000">
                    <a:lumMod val="65000"/>
                    <a:lumOff val="35000"/>
                  </a:srgbClr>
                </a:solidFill>
                <a:effectLst/>
                <a:uLnTx/>
                <a:uFillTx/>
                <a:latin typeface="DIN Next LT Pro"/>
              </a:rPr>
              <a:t>1</a:t>
            </a:r>
            <a:endParaRPr kumimoji="0" lang="en-US" altLang="en-US" sz="1100" b="0" i="0" u="none" strike="noStrike" kern="1200" cap="none" spc="0" normalizeH="0" baseline="0" noProof="0" dirty="0">
              <a:ln>
                <a:noFill/>
              </a:ln>
              <a:solidFill>
                <a:srgbClr val="000000">
                  <a:lumMod val="65000"/>
                  <a:lumOff val="35000"/>
                </a:srgbClr>
              </a:solidFill>
              <a:effectLst/>
              <a:uLnTx/>
              <a:uFillTx/>
              <a:latin typeface="DIN Next LT Pro"/>
            </a:endParaRPr>
          </a:p>
        </p:txBody>
      </p:sp>
      <p:sp>
        <p:nvSpPr>
          <p:cNvPr id="3" name="Rectangle 4">
            <a:extLst>
              <a:ext uri="{FF2B5EF4-FFF2-40B4-BE49-F238E27FC236}">
                <a16:creationId xmlns:a16="http://schemas.microsoft.com/office/drawing/2014/main" id="{9184D29C-CB8E-2012-FFD5-E6619239D95C}"/>
              </a:ext>
            </a:extLst>
          </p:cNvPr>
          <p:cNvSpPr>
            <a:spLocks noChangeArrowheads="1"/>
          </p:cNvSpPr>
          <p:nvPr/>
        </p:nvSpPr>
        <p:spPr bwMode="auto">
          <a:xfrm>
            <a:off x="2008322" y="5715000"/>
            <a:ext cx="85131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400" dirty="0">
                <a:solidFill>
                  <a:schemeClr val="tx1">
                    <a:lumMod val="65000"/>
                    <a:lumOff val="35000"/>
                  </a:schemeClr>
                </a:solidFill>
                <a:latin typeface="DIN Next LT Pro"/>
                <a:cs typeface="Arial" panose="020B0604020202020204" pitchFamily="34" charset="0"/>
              </a:rPr>
              <a:t>1. </a:t>
            </a:r>
            <a:r>
              <a:rPr kumimoji="0" lang="en-US" altLang="en-US" sz="1400" b="0" i="0" u="none" strike="noStrike" kern="1200" cap="none" spc="0" normalizeH="0" baseline="0" noProof="0" dirty="0">
                <a:ln>
                  <a:noFill/>
                </a:ln>
                <a:solidFill>
                  <a:schemeClr val="tx1">
                    <a:lumMod val="65000"/>
                    <a:lumOff val="35000"/>
                  </a:schemeClr>
                </a:solidFill>
                <a:effectLst/>
                <a:uLnTx/>
                <a:uFillTx/>
                <a:latin typeface="DIN Next LT Pro"/>
                <a:cs typeface="Arial" panose="020B0604020202020204" pitchFamily="34" charset="0"/>
              </a:rPr>
              <a:t>Whiteside U, Chen E, Neighbors C, Hunter D, Lo T, Larimer M.  Difficulties regulating emotions: Do binge eaters have fewer strategies to modulate and tolerate negative affect? </a:t>
            </a:r>
            <a:r>
              <a:rPr kumimoji="0" lang="en-US" altLang="en-US" sz="1400" b="0" i="1" u="none" strike="noStrike" kern="1200" cap="none" spc="0" normalizeH="0" baseline="0" noProof="0" dirty="0">
                <a:ln>
                  <a:noFill/>
                </a:ln>
                <a:solidFill>
                  <a:schemeClr val="tx1">
                    <a:lumMod val="65000"/>
                    <a:lumOff val="35000"/>
                  </a:schemeClr>
                </a:solidFill>
                <a:effectLst/>
                <a:uLnTx/>
                <a:uFillTx/>
                <a:latin typeface="DIN Next LT Pro"/>
                <a:cs typeface="Arial" panose="020B0604020202020204" pitchFamily="34" charset="0"/>
              </a:rPr>
              <a:t>Eat </a:t>
            </a:r>
            <a:r>
              <a:rPr kumimoji="0" lang="en-US" altLang="en-US" sz="1400" b="0" i="1" u="none" strike="noStrike" kern="1200" cap="none" spc="0" normalizeH="0" baseline="0" noProof="0" dirty="0" err="1">
                <a:ln>
                  <a:noFill/>
                </a:ln>
                <a:solidFill>
                  <a:schemeClr val="tx1">
                    <a:lumMod val="65000"/>
                    <a:lumOff val="35000"/>
                  </a:schemeClr>
                </a:solidFill>
                <a:effectLst/>
                <a:uLnTx/>
                <a:uFillTx/>
                <a:latin typeface="DIN Next LT Pro"/>
                <a:cs typeface="Arial" panose="020B0604020202020204" pitchFamily="34" charset="0"/>
              </a:rPr>
              <a:t>Behav</a:t>
            </a:r>
            <a:r>
              <a:rPr kumimoji="0" lang="en-US" altLang="en-US" sz="1400" b="0" i="0" u="none" strike="noStrike" kern="1200" cap="none" spc="0" normalizeH="0" baseline="0" noProof="0" dirty="0">
                <a:ln>
                  <a:noFill/>
                </a:ln>
                <a:solidFill>
                  <a:schemeClr val="tx1">
                    <a:lumMod val="65000"/>
                    <a:lumOff val="35000"/>
                  </a:schemeClr>
                </a:solidFill>
                <a:effectLst/>
                <a:uLnTx/>
                <a:uFillTx/>
                <a:latin typeface="DIN Next LT Pro"/>
                <a:cs typeface="Arial" panose="020B0604020202020204" pitchFamily="34" charset="0"/>
              </a:rPr>
              <a:t>. 2007 Apr;8(2):162-9. </a:t>
            </a:r>
            <a:r>
              <a:rPr kumimoji="0" lang="en-US" altLang="en-US" sz="1400" b="0" i="0" u="none" strike="noStrike" kern="1200" cap="none" spc="0" normalizeH="0" baseline="0" noProof="0" dirty="0" err="1">
                <a:ln>
                  <a:noFill/>
                </a:ln>
                <a:solidFill>
                  <a:schemeClr val="tx1">
                    <a:lumMod val="65000"/>
                    <a:lumOff val="35000"/>
                  </a:schemeClr>
                </a:solidFill>
                <a:effectLst/>
                <a:uLnTx/>
                <a:uFillTx/>
                <a:latin typeface="DIN Next LT Pro"/>
                <a:cs typeface="Arial" panose="020B0604020202020204" pitchFamily="34" charset="0"/>
              </a:rPr>
              <a:t>Epub</a:t>
            </a:r>
            <a:r>
              <a:rPr kumimoji="0" lang="en-US" altLang="en-US" sz="1400" b="0" i="0" u="none" strike="noStrike" kern="1200" cap="none" spc="0" normalizeH="0" baseline="0" noProof="0" dirty="0">
                <a:ln>
                  <a:noFill/>
                </a:ln>
                <a:solidFill>
                  <a:schemeClr val="tx1">
                    <a:lumMod val="65000"/>
                    <a:lumOff val="35000"/>
                  </a:schemeClr>
                </a:solidFill>
                <a:effectLst/>
                <a:uLnTx/>
                <a:uFillTx/>
                <a:latin typeface="DIN Next LT Pro"/>
                <a:cs typeface="Arial" panose="020B0604020202020204" pitchFamily="34" charset="0"/>
              </a:rPr>
              <a:t> 2006 May 22</a:t>
            </a:r>
            <a:endParaRPr kumimoji="0" lang="en-US" altLang="en-US" sz="1400" b="1" i="0" u="none" strike="noStrike" kern="1200" cap="none" spc="0" normalizeH="0" baseline="0" noProof="0" dirty="0">
              <a:ln>
                <a:noFill/>
              </a:ln>
              <a:solidFill>
                <a:schemeClr val="tx1">
                  <a:lumMod val="65000"/>
                  <a:lumOff val="35000"/>
                </a:schemeClr>
              </a:solidFill>
              <a:effectLst/>
              <a:uLnTx/>
              <a:uFillTx/>
              <a:latin typeface="DIN Next LT Pro"/>
              <a:cs typeface="Arial" panose="020B0604020202020204" pitchFamily="34" charset="0"/>
            </a:endParaRPr>
          </a:p>
        </p:txBody>
      </p:sp>
    </p:spTree>
    <p:extLst>
      <p:ext uri="{BB962C8B-B14F-4D97-AF65-F5344CB8AC3E}">
        <p14:creationId xmlns:p14="http://schemas.microsoft.com/office/powerpoint/2010/main" val="1955257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ângulo 12">
            <a:extLst>
              <a:ext uri="{FF2B5EF4-FFF2-40B4-BE49-F238E27FC236}">
                <a16:creationId xmlns:a16="http://schemas.microsoft.com/office/drawing/2014/main" id="{469E90AC-14BF-38AE-E39F-59A5DEE2F4D1}"/>
              </a:ext>
            </a:extLst>
          </p:cNvPr>
          <p:cNvSpPr>
            <a:spLocks/>
          </p:cNvSpPr>
          <p:nvPr/>
        </p:nvSpPr>
        <p:spPr>
          <a:xfrm>
            <a:off x="0" y="0"/>
            <a:ext cx="12192000" cy="6858000"/>
          </a:xfrm>
          <a:prstGeom prst="rect">
            <a:avLst/>
          </a:prstGeom>
          <a:solidFill>
            <a:srgbClr val="7820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310460B2-5FD5-DD2A-1CB4-A4A85E201AC9}"/>
              </a:ext>
            </a:extLst>
          </p:cNvPr>
          <p:cNvSpPr>
            <a:spLocks noGrp="1"/>
          </p:cNvSpPr>
          <p:nvPr>
            <p:ph type="title"/>
          </p:nvPr>
        </p:nvSpPr>
        <p:spPr>
          <a:xfrm>
            <a:off x="6188957" y="2650066"/>
            <a:ext cx="5346700" cy="1143000"/>
          </a:xfrm>
        </p:spPr>
        <p:txBody>
          <a:bodyPr/>
          <a:lstStyle/>
          <a:p>
            <a:r>
              <a:rPr lang="en-US" dirty="0">
                <a:solidFill>
                  <a:schemeClr val="bg1"/>
                </a:solidFill>
                <a:latin typeface="DIN Next LT Pro"/>
              </a:rPr>
              <a:t>Colorful foods make for colorful moods!</a:t>
            </a:r>
          </a:p>
        </p:txBody>
      </p:sp>
      <p:pic>
        <p:nvPicPr>
          <p:cNvPr id="9" name="Picture 8" descr="A fork with vegetables on it&#10;&#10;Description automatically generated with medium confidence">
            <a:extLst>
              <a:ext uri="{FF2B5EF4-FFF2-40B4-BE49-F238E27FC236}">
                <a16:creationId xmlns:a16="http://schemas.microsoft.com/office/drawing/2014/main" id="{B9CCAB73-694E-C486-343E-27BE05364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191" y="0"/>
            <a:ext cx="4459854" cy="6858001"/>
          </a:xfrm>
          <a:prstGeom prst="rect">
            <a:avLst/>
          </a:prstGeom>
        </p:spPr>
      </p:pic>
    </p:spTree>
    <p:extLst>
      <p:ext uri="{BB962C8B-B14F-4D97-AF65-F5344CB8AC3E}">
        <p14:creationId xmlns:p14="http://schemas.microsoft.com/office/powerpoint/2010/main" val="176586979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tângulo 12">
            <a:extLst>
              <a:ext uri="{FF2B5EF4-FFF2-40B4-BE49-F238E27FC236}">
                <a16:creationId xmlns:a16="http://schemas.microsoft.com/office/drawing/2014/main" id="{934D6725-14E2-FF31-809E-65F25909FAB5}"/>
              </a:ext>
            </a:extLst>
          </p:cNvPr>
          <p:cNvSpPr>
            <a:spLocks/>
          </p:cNvSpPr>
          <p:nvPr/>
        </p:nvSpPr>
        <p:spPr>
          <a:xfrm>
            <a:off x="0" y="0"/>
            <a:ext cx="12192000" cy="6858000"/>
          </a:xfrm>
          <a:prstGeom prst="rect">
            <a:avLst/>
          </a:prstGeom>
          <a:solidFill>
            <a:srgbClr val="7820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solidFill>
                <a:srgbClr val="78206E"/>
              </a:solidFill>
            </a:endParaRPr>
          </a:p>
        </p:txBody>
      </p:sp>
      <p:sp>
        <p:nvSpPr>
          <p:cNvPr id="2" name="Title 1"/>
          <p:cNvSpPr>
            <a:spLocks noGrp="1"/>
          </p:cNvSpPr>
          <p:nvPr>
            <p:ph type="title"/>
          </p:nvPr>
        </p:nvSpPr>
        <p:spPr>
          <a:xfrm>
            <a:off x="1484050" y="2378076"/>
            <a:ext cx="9968144" cy="914400"/>
          </a:xfrm>
        </p:spPr>
        <p:txBody>
          <a:bodyPr/>
          <a:lstStyle/>
          <a:p>
            <a:pPr algn="l">
              <a:defRPr/>
            </a:pPr>
            <a:r>
              <a:rPr lang="en-US" dirty="0">
                <a:solidFill>
                  <a:schemeClr val="bg1"/>
                </a:solidFill>
                <a:latin typeface="DIN Next LT Pro"/>
              </a:rPr>
              <a:t>Lifestyle aspects related to brain inflammation</a:t>
            </a:r>
          </a:p>
        </p:txBody>
      </p:sp>
      <p:sp>
        <p:nvSpPr>
          <p:cNvPr id="3" name="Content Placeholder 2">
            <a:extLst>
              <a:ext uri="{FF2B5EF4-FFF2-40B4-BE49-F238E27FC236}">
                <a16:creationId xmlns:a16="http://schemas.microsoft.com/office/drawing/2014/main" id="{1B216279-0BC5-2DCB-4DD3-417B7A634CA6}"/>
              </a:ext>
            </a:extLst>
          </p:cNvPr>
          <p:cNvSpPr>
            <a:spLocks noGrp="1"/>
          </p:cNvSpPr>
          <p:nvPr>
            <p:ph idx="1"/>
          </p:nvPr>
        </p:nvSpPr>
        <p:spPr>
          <a:xfrm>
            <a:off x="1555071" y="3548062"/>
            <a:ext cx="8229600" cy="2697163"/>
          </a:xfrm>
        </p:spPr>
        <p:txBody>
          <a:bodyPr/>
          <a:lstStyle/>
          <a:p>
            <a:pPr marL="0" indent="0">
              <a:buNone/>
            </a:pPr>
            <a:r>
              <a:rPr lang="en-US" dirty="0">
                <a:solidFill>
                  <a:schemeClr val="bg1"/>
                </a:solidFill>
                <a:latin typeface="DIN Next LT Pro"/>
              </a:rPr>
              <a:t>Sleep-food-brain connection</a:t>
            </a:r>
          </a:p>
        </p:txBody>
      </p:sp>
    </p:spTree>
    <p:extLst>
      <p:ext uri="{BB962C8B-B14F-4D97-AF65-F5344CB8AC3E}">
        <p14:creationId xmlns:p14="http://schemas.microsoft.com/office/powerpoint/2010/main" val="2570639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tângulo 12">
            <a:extLst>
              <a:ext uri="{FF2B5EF4-FFF2-40B4-BE49-F238E27FC236}">
                <a16:creationId xmlns:a16="http://schemas.microsoft.com/office/drawing/2014/main" id="{879B124F-F6DC-9776-F66E-945C4643ABB4}"/>
              </a:ext>
            </a:extLst>
          </p:cNvPr>
          <p:cNvSpPr>
            <a:spLocks/>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737720F-3253-1059-DD84-C4DF6B503378}"/>
              </a:ext>
            </a:extLst>
          </p:cNvPr>
          <p:cNvSpPr>
            <a:spLocks noGrp="1"/>
          </p:cNvSpPr>
          <p:nvPr>
            <p:ph type="title"/>
          </p:nvPr>
        </p:nvSpPr>
        <p:spPr>
          <a:xfrm>
            <a:off x="1852216" y="365275"/>
            <a:ext cx="10972800" cy="1143000"/>
          </a:xfrm>
        </p:spPr>
        <p:txBody>
          <a:bodyPr/>
          <a:lstStyle/>
          <a:p>
            <a:pPr algn="l"/>
            <a:r>
              <a:rPr lang="en-US" dirty="0">
                <a:solidFill>
                  <a:srgbClr val="78206E"/>
                </a:solidFill>
                <a:latin typeface="DIN Next LT Pro" panose="020B0503020203050203"/>
              </a:rPr>
              <a:t>The brain detoxifies during sleep</a:t>
            </a:r>
          </a:p>
        </p:txBody>
      </p:sp>
      <p:pic>
        <p:nvPicPr>
          <p:cNvPr id="5" name="Content Placeholder 4" descr="Diagram&#10;&#10;Description automatically generated">
            <a:extLst>
              <a:ext uri="{FF2B5EF4-FFF2-40B4-BE49-F238E27FC236}">
                <a16:creationId xmlns:a16="http://schemas.microsoft.com/office/drawing/2014/main" id="{3CA9B941-D2FD-DAED-79BF-32EA8B29EA6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52216" y="1447540"/>
            <a:ext cx="8358584" cy="3902185"/>
          </a:xfrm>
        </p:spPr>
      </p:pic>
      <p:sp>
        <p:nvSpPr>
          <p:cNvPr id="7" name="TextBox 6">
            <a:extLst>
              <a:ext uri="{FF2B5EF4-FFF2-40B4-BE49-F238E27FC236}">
                <a16:creationId xmlns:a16="http://schemas.microsoft.com/office/drawing/2014/main" id="{B7B87546-71C8-D506-3B77-43A4DC858F3B}"/>
              </a:ext>
            </a:extLst>
          </p:cNvPr>
          <p:cNvSpPr txBox="1"/>
          <p:nvPr/>
        </p:nvSpPr>
        <p:spPr>
          <a:xfrm>
            <a:off x="1958272" y="5486400"/>
            <a:ext cx="814647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Image Credit: </a:t>
            </a:r>
            <a:r>
              <a:rPr kumimoji="0" lang="nl-NL"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Mogensen, F.L.-H.; Delle, C.; Nedergaard, M. The Glymphatic System (En)during Inflammation. </a:t>
            </a:r>
            <a:r>
              <a:rPr kumimoji="0" lang="nl-NL" sz="1200" b="0" i="1"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Int. J. Mol. Sci.</a:t>
            </a:r>
            <a:r>
              <a:rPr kumimoji="0" lang="nl-NL"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 2021, </a:t>
            </a:r>
            <a:r>
              <a:rPr kumimoji="0" lang="nl-NL" sz="1200" b="0" i="1"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22</a:t>
            </a:r>
            <a:r>
              <a:rPr kumimoji="0" lang="nl-NL"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 7491. </a:t>
            </a:r>
            <a:r>
              <a:rPr kumimoji="0" lang="nl-NL"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hlinkClick r:id="rId4"/>
              </a:rPr>
              <a:t>https://doi.org/10.3390/ijms22147491</a:t>
            </a:r>
            <a:r>
              <a:rPr kumimoji="0" lang="nl-NL"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 </a:t>
            </a:r>
            <a:r>
              <a:rPr kumimoji="0" lang="en-US"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This article is an open access article distributed under the terms and conditions of the Creative Commons Attribution license</a:t>
            </a:r>
            <a:r>
              <a:rPr kumimoji="0" lang="nl-NL"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 CC-BY 4.0.</a:t>
            </a:r>
            <a:endParaRPr kumimoji="0" lang="en-US"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endParaRPr>
          </a:p>
        </p:txBody>
      </p:sp>
    </p:spTree>
    <p:extLst>
      <p:ext uri="{BB962C8B-B14F-4D97-AF65-F5344CB8AC3E}">
        <p14:creationId xmlns:p14="http://schemas.microsoft.com/office/powerpoint/2010/main" val="1549311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tângulo 12">
            <a:extLst>
              <a:ext uri="{FF2B5EF4-FFF2-40B4-BE49-F238E27FC236}">
                <a16:creationId xmlns:a16="http://schemas.microsoft.com/office/drawing/2014/main" id="{AC28DD3B-1E95-8FB1-E461-1FC6E7CF48D6}"/>
              </a:ext>
            </a:extLst>
          </p:cNvPr>
          <p:cNvSpPr>
            <a:spLocks/>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D18BADB-26E2-27BF-A059-CA0FAFE9E4D0}"/>
              </a:ext>
            </a:extLst>
          </p:cNvPr>
          <p:cNvSpPr>
            <a:spLocks noGrp="1"/>
          </p:cNvSpPr>
          <p:nvPr>
            <p:ph type="title"/>
          </p:nvPr>
        </p:nvSpPr>
        <p:spPr>
          <a:xfrm>
            <a:off x="1981200" y="485228"/>
            <a:ext cx="8229600" cy="1325562"/>
          </a:xfrm>
        </p:spPr>
        <p:txBody>
          <a:bodyPr>
            <a:normAutofit/>
          </a:bodyPr>
          <a:lstStyle/>
          <a:p>
            <a:pPr algn="l"/>
            <a:r>
              <a:rPr lang="en-US" dirty="0">
                <a:solidFill>
                  <a:srgbClr val="78206E"/>
                </a:solidFill>
                <a:latin typeface="DIN Next LT Pro" panose="020B0503020203050203"/>
              </a:rPr>
              <a:t>Inflammation impedes glymphatic function and flux</a:t>
            </a:r>
          </a:p>
        </p:txBody>
      </p:sp>
      <p:pic>
        <p:nvPicPr>
          <p:cNvPr id="5" name="Content Placeholder 4" descr="Diagram, map&#10;&#10;Description automatically generated">
            <a:extLst>
              <a:ext uri="{FF2B5EF4-FFF2-40B4-BE49-F238E27FC236}">
                <a16:creationId xmlns:a16="http://schemas.microsoft.com/office/drawing/2014/main" id="{2D89CFFA-AD67-C4F1-8FDC-C51BDF900DF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22764" y="1874838"/>
            <a:ext cx="8229600" cy="3835153"/>
          </a:xfrm>
        </p:spPr>
      </p:pic>
      <p:sp>
        <p:nvSpPr>
          <p:cNvPr id="6" name="TextBox 5">
            <a:extLst>
              <a:ext uri="{FF2B5EF4-FFF2-40B4-BE49-F238E27FC236}">
                <a16:creationId xmlns:a16="http://schemas.microsoft.com/office/drawing/2014/main" id="{BE6A7456-4144-627D-AB3F-0FB0F763C920}"/>
              </a:ext>
            </a:extLst>
          </p:cNvPr>
          <p:cNvSpPr txBox="1"/>
          <p:nvPr/>
        </p:nvSpPr>
        <p:spPr>
          <a:xfrm>
            <a:off x="2022764" y="6019800"/>
            <a:ext cx="814647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Image Credit: </a:t>
            </a:r>
            <a:r>
              <a:rPr kumimoji="0" lang="nl-NL"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Mogensen, F.L.-H.; Delle, C.; Nedergaard, M. The Glymphatic System (En)during Inflammation. </a:t>
            </a:r>
            <a:r>
              <a:rPr kumimoji="0" lang="nl-NL" sz="1200" b="0" i="1"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Int. J. Mol. Sci.</a:t>
            </a:r>
            <a:r>
              <a:rPr kumimoji="0" lang="nl-NL"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 2021, </a:t>
            </a:r>
            <a:r>
              <a:rPr kumimoji="0" lang="nl-NL" sz="1200" b="0" i="1"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22</a:t>
            </a:r>
            <a:r>
              <a:rPr kumimoji="0" lang="nl-NL"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 7491. </a:t>
            </a:r>
            <a:r>
              <a:rPr kumimoji="0" lang="nl-NL"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hlinkClick r:id="rId4"/>
              </a:rPr>
              <a:t>https://doi.org/10.3390/ijms22147491</a:t>
            </a:r>
            <a:r>
              <a:rPr kumimoji="0" lang="nl-NL"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 </a:t>
            </a:r>
            <a:r>
              <a:rPr kumimoji="0" lang="en-US" sz="1200" b="0" i="0" u="none" strike="noStrike" kern="1200" cap="none" spc="0" normalizeH="0" baseline="0" noProof="0" dirty="0">
                <a:ln>
                  <a:noFill/>
                </a:ln>
                <a:solidFill>
                  <a:prstClr val="black">
                    <a:lumMod val="65000"/>
                    <a:lumOff val="35000"/>
                  </a:prstClr>
                </a:solidFill>
                <a:effectLst/>
                <a:uLnTx/>
                <a:uFillTx/>
                <a:latin typeface="DIN Next LT Pro" panose="020B0503020203050203"/>
                <a:cs typeface="Arial" panose="020B0604020202020204" pitchFamily="34" charset="0"/>
              </a:rPr>
              <a:t>This article is an open access article distributed under the terms and conditions of the Creative Commons Attribution license. CC-BY 4.0</a:t>
            </a:r>
          </a:p>
        </p:txBody>
      </p:sp>
    </p:spTree>
    <p:extLst>
      <p:ext uri="{BB962C8B-B14F-4D97-AF65-F5344CB8AC3E}">
        <p14:creationId xmlns:p14="http://schemas.microsoft.com/office/powerpoint/2010/main" val="28038744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tângulo 12">
            <a:extLst>
              <a:ext uri="{FF2B5EF4-FFF2-40B4-BE49-F238E27FC236}">
                <a16:creationId xmlns:a16="http://schemas.microsoft.com/office/drawing/2014/main" id="{D1FE71C7-2129-5F4D-F01B-D8AF3B1C4038}"/>
              </a:ext>
            </a:extLst>
          </p:cNvPr>
          <p:cNvSpPr>
            <a:spLocks/>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1FB6833-F533-4D90-B7CD-EDA9E291AC40}"/>
              </a:ext>
            </a:extLst>
          </p:cNvPr>
          <p:cNvSpPr>
            <a:spLocks noGrp="1"/>
          </p:cNvSpPr>
          <p:nvPr>
            <p:ph type="title"/>
          </p:nvPr>
        </p:nvSpPr>
        <p:spPr>
          <a:xfrm>
            <a:off x="1685933" y="353180"/>
            <a:ext cx="8820134" cy="1274840"/>
          </a:xfrm>
        </p:spPr>
        <p:txBody>
          <a:bodyPr>
            <a:normAutofit/>
          </a:bodyPr>
          <a:lstStyle/>
          <a:p>
            <a:pPr algn="l"/>
            <a:r>
              <a:rPr lang="en-US" b="1" dirty="0">
                <a:solidFill>
                  <a:srgbClr val="78206E"/>
                </a:solidFill>
                <a:latin typeface="DIN Next LT Pro"/>
              </a:rPr>
              <a:t>Lifestyle </a:t>
            </a:r>
            <a:r>
              <a:rPr lang="en-US" dirty="0">
                <a:solidFill>
                  <a:srgbClr val="78206E"/>
                </a:solidFill>
                <a:latin typeface="DIN Next LT Pro"/>
              </a:rPr>
              <a:t>strategies for o</a:t>
            </a:r>
            <a:r>
              <a:rPr lang="en-US" b="1" dirty="0">
                <a:solidFill>
                  <a:srgbClr val="78206E"/>
                </a:solidFill>
                <a:latin typeface="DIN Next LT Pro"/>
              </a:rPr>
              <a:t>ptimizing clearance of toxic metabolites during sleep</a:t>
            </a:r>
          </a:p>
        </p:txBody>
      </p:sp>
      <p:sp>
        <p:nvSpPr>
          <p:cNvPr id="6" name="Content Placeholder 5">
            <a:extLst>
              <a:ext uri="{FF2B5EF4-FFF2-40B4-BE49-F238E27FC236}">
                <a16:creationId xmlns:a16="http://schemas.microsoft.com/office/drawing/2014/main" id="{E5C26BDD-4A3A-4B19-9F8C-0D6C82AD490F}"/>
              </a:ext>
            </a:extLst>
          </p:cNvPr>
          <p:cNvSpPr>
            <a:spLocks noGrp="1"/>
          </p:cNvSpPr>
          <p:nvPr>
            <p:ph idx="1"/>
          </p:nvPr>
        </p:nvSpPr>
        <p:spPr>
          <a:xfrm>
            <a:off x="1855433" y="1713390"/>
            <a:ext cx="8650634" cy="4027653"/>
          </a:xfrm>
          <a:solidFill>
            <a:srgbClr val="FAECF8"/>
          </a:solidFill>
        </p:spPr>
        <p:txBody>
          <a:bodyPr>
            <a:normAutofit lnSpcReduction="10000"/>
          </a:bodyPr>
          <a:lstStyle/>
          <a:p>
            <a:r>
              <a:rPr lang="en-US" sz="2000" b="1" dirty="0">
                <a:solidFill>
                  <a:schemeClr val="tx1">
                    <a:lumMod val="65000"/>
                    <a:lumOff val="35000"/>
                  </a:schemeClr>
                </a:solidFill>
                <a:latin typeface="DIN Next LT Pro"/>
              </a:rPr>
              <a:t>Omega-3 fatty acid supplementation </a:t>
            </a:r>
            <a:r>
              <a:rPr lang="en-US" sz="2000" dirty="0">
                <a:solidFill>
                  <a:schemeClr val="tx1">
                    <a:lumMod val="65000"/>
                    <a:lumOff val="35000"/>
                  </a:schemeClr>
                </a:solidFill>
                <a:latin typeface="DIN Next LT Pro"/>
              </a:rPr>
              <a:t>may improve glymphatic clearance and reduces beta-amyloid buildup [1].</a:t>
            </a:r>
          </a:p>
          <a:p>
            <a:r>
              <a:rPr lang="en-US" sz="2000" b="1" dirty="0">
                <a:solidFill>
                  <a:schemeClr val="tx1">
                    <a:lumMod val="65000"/>
                    <a:lumOff val="35000"/>
                  </a:schemeClr>
                </a:solidFill>
                <a:latin typeface="DIN Next LT Pro"/>
              </a:rPr>
              <a:t>Intermittent fasting</a:t>
            </a:r>
            <a:r>
              <a:rPr lang="en-US" sz="2000" dirty="0">
                <a:solidFill>
                  <a:schemeClr val="tx1">
                    <a:lumMod val="65000"/>
                    <a:lumOff val="35000"/>
                  </a:schemeClr>
                </a:solidFill>
                <a:latin typeface="DIN Next LT Pro"/>
              </a:rPr>
              <a:t>: Fasting one day and eating ad lib the next may help reduce beta-amyloid deposition [1].</a:t>
            </a:r>
          </a:p>
          <a:p>
            <a:r>
              <a:rPr lang="en-US" sz="2000" b="1" dirty="0">
                <a:solidFill>
                  <a:schemeClr val="tx1">
                    <a:lumMod val="65000"/>
                    <a:lumOff val="35000"/>
                  </a:schemeClr>
                </a:solidFill>
                <a:latin typeface="DIN Next LT Pro"/>
              </a:rPr>
              <a:t>Intermediate and heavy alcohol intake </a:t>
            </a:r>
            <a:r>
              <a:rPr lang="en-US" sz="2000" dirty="0">
                <a:solidFill>
                  <a:schemeClr val="tx1">
                    <a:lumMod val="65000"/>
                    <a:lumOff val="35000"/>
                  </a:schemeClr>
                </a:solidFill>
                <a:latin typeface="DIN Next LT Pro"/>
              </a:rPr>
              <a:t>reduces glymphatic transport [1].</a:t>
            </a:r>
          </a:p>
          <a:p>
            <a:r>
              <a:rPr lang="en-US" sz="2000" b="1" dirty="0">
                <a:solidFill>
                  <a:schemeClr val="tx1">
                    <a:lumMod val="65000"/>
                    <a:lumOff val="35000"/>
                  </a:schemeClr>
                </a:solidFill>
                <a:latin typeface="DIN Next LT Pro"/>
              </a:rPr>
              <a:t>Physical activity </a:t>
            </a:r>
            <a:r>
              <a:rPr lang="en-US" sz="2000" dirty="0">
                <a:solidFill>
                  <a:schemeClr val="tx1">
                    <a:lumMod val="65000"/>
                    <a:lumOff val="35000"/>
                  </a:schemeClr>
                </a:solidFill>
                <a:latin typeface="DIN Next LT Pro"/>
              </a:rPr>
              <a:t>(aim for 150 min moderate activity weekly) may accelerate glymphatic clearance [1].</a:t>
            </a:r>
          </a:p>
          <a:p>
            <a:r>
              <a:rPr lang="en-US" sz="2000" b="1" dirty="0">
                <a:solidFill>
                  <a:schemeClr val="tx1">
                    <a:lumMod val="65000"/>
                    <a:lumOff val="35000"/>
                  </a:schemeClr>
                </a:solidFill>
                <a:latin typeface="DIN Next LT Pro"/>
              </a:rPr>
              <a:t>Stress management </a:t>
            </a:r>
            <a:r>
              <a:rPr lang="en-US" sz="2000" dirty="0">
                <a:solidFill>
                  <a:schemeClr val="tx1">
                    <a:lumMod val="65000"/>
                    <a:lumOff val="35000"/>
                  </a:schemeClr>
                </a:solidFill>
                <a:latin typeface="DIN Next LT Pro"/>
              </a:rPr>
              <a:t>to help with reducing cortisol and subsequent amyloid buildup [1]</a:t>
            </a:r>
          </a:p>
          <a:p>
            <a:r>
              <a:rPr lang="en-US" sz="2000" b="1" dirty="0">
                <a:solidFill>
                  <a:schemeClr val="tx1">
                    <a:lumMod val="65000"/>
                    <a:lumOff val="35000"/>
                  </a:schemeClr>
                </a:solidFill>
                <a:latin typeface="DIN Next LT Pro"/>
              </a:rPr>
              <a:t>Body posture </a:t>
            </a:r>
            <a:r>
              <a:rPr lang="en-US" sz="2000" dirty="0">
                <a:solidFill>
                  <a:schemeClr val="tx1">
                    <a:lumMod val="65000"/>
                    <a:lumOff val="35000"/>
                  </a:schemeClr>
                </a:solidFill>
                <a:latin typeface="DIN Next LT Pro"/>
              </a:rPr>
              <a:t>may be part of the process.</a:t>
            </a:r>
          </a:p>
          <a:p>
            <a:pPr lvl="1"/>
            <a:r>
              <a:rPr lang="en-US" sz="2000" dirty="0">
                <a:solidFill>
                  <a:schemeClr val="tx1">
                    <a:lumMod val="65000"/>
                    <a:lumOff val="35000"/>
                  </a:schemeClr>
                </a:solidFill>
                <a:latin typeface="DIN Next LT Pro"/>
              </a:rPr>
              <a:t>Lateral position preferred over supine [2].</a:t>
            </a:r>
          </a:p>
          <a:p>
            <a:pPr lvl="1"/>
            <a:r>
              <a:rPr lang="en-US" sz="2000" dirty="0">
                <a:solidFill>
                  <a:schemeClr val="tx1">
                    <a:lumMod val="65000"/>
                    <a:lumOff val="35000"/>
                  </a:schemeClr>
                </a:solidFill>
                <a:latin typeface="DIN Next LT Pro"/>
              </a:rPr>
              <a:t>Right lateral position most preferred [1].</a:t>
            </a:r>
          </a:p>
        </p:txBody>
      </p:sp>
      <p:sp>
        <p:nvSpPr>
          <p:cNvPr id="5" name="Rectangle 4">
            <a:extLst>
              <a:ext uri="{FF2B5EF4-FFF2-40B4-BE49-F238E27FC236}">
                <a16:creationId xmlns:a16="http://schemas.microsoft.com/office/drawing/2014/main" id="{568C432C-EE21-45DE-BFC3-279292BCA891}"/>
              </a:ext>
            </a:extLst>
          </p:cNvPr>
          <p:cNvSpPr/>
          <p:nvPr/>
        </p:nvSpPr>
        <p:spPr>
          <a:xfrm>
            <a:off x="1963201" y="5947201"/>
            <a:ext cx="8650634"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DIN Next LT Pro"/>
                <a:cs typeface="Arial" panose="020B0604020202020204" pitchFamily="34" charset="0"/>
              </a:rPr>
              <a:t>1. Reddy, O. C., &amp; van der Werf, Y. D. (2020). The Sleeping Brain: Harnessing the Power of the Glymphatic System through Lifestyle Choices. </a:t>
            </a:r>
            <a:r>
              <a:rPr kumimoji="0" lang="en-US" sz="1100" b="0" i="1" u="none" strike="noStrike" kern="1200" cap="none" spc="0" normalizeH="0" baseline="0" noProof="0" dirty="0">
                <a:ln>
                  <a:noFill/>
                </a:ln>
                <a:solidFill>
                  <a:prstClr val="black">
                    <a:lumMod val="65000"/>
                    <a:lumOff val="35000"/>
                  </a:prstClr>
                </a:solidFill>
                <a:effectLst/>
                <a:uLnTx/>
                <a:uFillTx/>
                <a:latin typeface="DIN Next LT Pro"/>
                <a:cs typeface="Arial" panose="020B0604020202020204" pitchFamily="34" charset="0"/>
              </a:rPr>
              <a:t>Brain Sciences</a:t>
            </a:r>
            <a:r>
              <a:rPr kumimoji="0" lang="en-US" sz="1100" b="0" i="0" u="none" strike="noStrike" kern="1200" cap="none" spc="0" normalizeH="0" baseline="0" noProof="0" dirty="0">
                <a:ln>
                  <a:noFill/>
                </a:ln>
                <a:solidFill>
                  <a:prstClr val="black">
                    <a:lumMod val="65000"/>
                    <a:lumOff val="35000"/>
                  </a:prstClr>
                </a:solidFill>
                <a:effectLst/>
                <a:uLnTx/>
                <a:uFillTx/>
                <a:latin typeface="DIN Next LT Pro"/>
                <a:cs typeface="Arial" panose="020B0604020202020204" pitchFamily="34" charset="0"/>
              </a:rPr>
              <a:t>, 10(11), 868. https://doi.org/10.3390/brainsci10110868 PMID: 33212927; 2. Lee, H., </a:t>
            </a:r>
            <a:r>
              <a:rPr kumimoji="0" lang="en-US" sz="1100" b="0" i="0" u="none" strike="noStrike" kern="1200" cap="none" spc="0" normalizeH="0" baseline="0" noProof="0" dirty="0" err="1">
                <a:ln>
                  <a:noFill/>
                </a:ln>
                <a:solidFill>
                  <a:prstClr val="black">
                    <a:lumMod val="65000"/>
                    <a:lumOff val="35000"/>
                  </a:prstClr>
                </a:solidFill>
                <a:effectLst/>
                <a:uLnTx/>
                <a:uFillTx/>
                <a:latin typeface="DIN Next LT Pro"/>
                <a:cs typeface="Arial" panose="020B0604020202020204" pitchFamily="34" charset="0"/>
              </a:rPr>
              <a:t>Xie</a:t>
            </a:r>
            <a:r>
              <a:rPr kumimoji="0" lang="en-US" sz="1100" b="0" i="0" u="none" strike="noStrike" kern="1200" cap="none" spc="0" normalizeH="0" baseline="0" noProof="0" dirty="0">
                <a:ln>
                  <a:noFill/>
                </a:ln>
                <a:solidFill>
                  <a:prstClr val="black">
                    <a:lumMod val="65000"/>
                    <a:lumOff val="35000"/>
                  </a:prstClr>
                </a:solidFill>
                <a:effectLst/>
                <a:uLnTx/>
                <a:uFillTx/>
                <a:latin typeface="DIN Next LT Pro"/>
                <a:cs typeface="Arial" panose="020B0604020202020204" pitchFamily="34" charset="0"/>
              </a:rPr>
              <a:t>, L., Yu, M., Kang, H., Feng, T., et al. (2015). The Effect of Body Posture on Brain Glymphatic Transport. </a:t>
            </a:r>
            <a:r>
              <a:rPr kumimoji="0" lang="en-US" sz="1100" b="0" i="1" u="none" strike="noStrike" kern="1200" cap="none" spc="0" normalizeH="0" baseline="0" noProof="0" dirty="0">
                <a:ln>
                  <a:noFill/>
                </a:ln>
                <a:solidFill>
                  <a:prstClr val="black">
                    <a:lumMod val="65000"/>
                    <a:lumOff val="35000"/>
                  </a:prstClr>
                </a:solidFill>
                <a:effectLst/>
                <a:uLnTx/>
                <a:uFillTx/>
                <a:latin typeface="DIN Next LT Pro"/>
                <a:cs typeface="Arial" panose="020B0604020202020204" pitchFamily="34" charset="0"/>
              </a:rPr>
              <a:t>The Journal of Neuroscience: The Official Journal of the Society for Neuroscience</a:t>
            </a:r>
            <a:r>
              <a:rPr kumimoji="0" lang="en-US" sz="1100" b="0" i="0" u="none" strike="noStrike" kern="1200" cap="none" spc="0" normalizeH="0" baseline="0" noProof="0" dirty="0">
                <a:ln>
                  <a:noFill/>
                </a:ln>
                <a:solidFill>
                  <a:prstClr val="black">
                    <a:lumMod val="65000"/>
                    <a:lumOff val="35000"/>
                  </a:prstClr>
                </a:solidFill>
                <a:effectLst/>
                <a:uLnTx/>
                <a:uFillTx/>
                <a:latin typeface="DIN Next LT Pro"/>
                <a:cs typeface="Arial" panose="020B0604020202020204" pitchFamily="34" charset="0"/>
              </a:rPr>
              <a:t>, 35(31), 11034–11044. </a:t>
            </a:r>
            <a:r>
              <a:rPr kumimoji="0" lang="en-US" sz="1100" b="0" i="0" u="none" strike="noStrike" kern="1200" cap="none" spc="0" normalizeH="0" baseline="0" noProof="0" dirty="0">
                <a:ln>
                  <a:noFill/>
                </a:ln>
                <a:solidFill>
                  <a:prstClr val="black">
                    <a:lumMod val="65000"/>
                    <a:lumOff val="35000"/>
                  </a:prstClr>
                </a:solidFill>
                <a:effectLst/>
                <a:uLnTx/>
                <a:uFillTx/>
                <a:latin typeface="DIN Next LT Pro"/>
                <a:cs typeface="Arial" panose="020B0604020202020204" pitchFamily="34" charset="0"/>
                <a:hlinkClick r:id="rId3"/>
              </a:rPr>
              <a:t>https://doi.org/10.1523/JNEUROSCI.1625-15.2015</a:t>
            </a:r>
            <a:r>
              <a:rPr kumimoji="0" lang="en-US" sz="1100" b="0" i="0" u="none" strike="noStrike" kern="1200" cap="none" spc="0" normalizeH="0" baseline="0" noProof="0" dirty="0">
                <a:ln>
                  <a:noFill/>
                </a:ln>
                <a:solidFill>
                  <a:prstClr val="black">
                    <a:lumMod val="65000"/>
                    <a:lumOff val="35000"/>
                  </a:prstClr>
                </a:solidFill>
                <a:effectLst/>
                <a:uLnTx/>
                <a:uFillTx/>
                <a:latin typeface="DIN Next LT Pro"/>
                <a:cs typeface="Arial" panose="020B0604020202020204" pitchFamily="34" charset="0"/>
              </a:rPr>
              <a:t> PMID: 26245965</a:t>
            </a:r>
          </a:p>
        </p:txBody>
      </p:sp>
    </p:spTree>
    <p:extLst>
      <p:ext uri="{BB962C8B-B14F-4D97-AF65-F5344CB8AC3E}">
        <p14:creationId xmlns:p14="http://schemas.microsoft.com/office/powerpoint/2010/main" val="11767211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05C3673-9F16-7CFA-5A65-E017CCB070AC}"/>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0" name="Rectangle: Rounded Corners 35">
            <a:extLst>
              <a:ext uri="{FF2B5EF4-FFF2-40B4-BE49-F238E27FC236}">
                <a16:creationId xmlns:a16="http://schemas.microsoft.com/office/drawing/2014/main" id="{974CE3C8-5187-1CFD-F2DB-B26A63516ED2}"/>
              </a:ext>
            </a:extLst>
          </p:cNvPr>
          <p:cNvSpPr/>
          <p:nvPr/>
        </p:nvSpPr>
        <p:spPr>
          <a:xfrm rot="16200000">
            <a:off x="6444786" y="3154396"/>
            <a:ext cx="2184992" cy="2995092"/>
          </a:xfrm>
          <a:prstGeom prst="roundRect">
            <a:avLst>
              <a:gd name="adj" fmla="val 7891"/>
            </a:avLst>
          </a:prstGeom>
          <a:solidFill>
            <a:schemeClr val="bg1"/>
          </a:solidFill>
          <a:ln>
            <a:noFill/>
          </a:ln>
          <a:effectLst>
            <a:outerShdw blurRad="203200" dist="50800" dir="5400000" sx="101000" sy="101000" algn="ctr" rotWithShape="0">
              <a:srgbClr val="000000">
                <a:alpha val="1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7" name="Graphic 5">
            <a:extLst>
              <a:ext uri="{FF2B5EF4-FFF2-40B4-BE49-F238E27FC236}">
                <a16:creationId xmlns:a16="http://schemas.microsoft.com/office/drawing/2014/main" id="{4D36362D-F3AA-1F33-0021-C0964368C1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57017" y="1680882"/>
            <a:ext cx="290248" cy="290248"/>
          </a:xfrm>
          <a:prstGeom prst="rect">
            <a:avLst/>
          </a:prstGeom>
        </p:spPr>
      </p:pic>
      <p:sp>
        <p:nvSpPr>
          <p:cNvPr id="41" name="Rectangle: Rounded Corners 35">
            <a:extLst>
              <a:ext uri="{FF2B5EF4-FFF2-40B4-BE49-F238E27FC236}">
                <a16:creationId xmlns:a16="http://schemas.microsoft.com/office/drawing/2014/main" id="{0F8F3533-2D2B-F7F0-CCB7-787EE420BB86}"/>
              </a:ext>
            </a:extLst>
          </p:cNvPr>
          <p:cNvSpPr/>
          <p:nvPr/>
        </p:nvSpPr>
        <p:spPr>
          <a:xfrm rot="16200000">
            <a:off x="6434175" y="836325"/>
            <a:ext cx="2184992" cy="3016308"/>
          </a:xfrm>
          <a:prstGeom prst="roundRect">
            <a:avLst>
              <a:gd name="adj" fmla="val 7891"/>
            </a:avLst>
          </a:prstGeom>
          <a:solidFill>
            <a:schemeClr val="accent5">
              <a:lumMod val="50000"/>
            </a:schemeClr>
          </a:solidFill>
          <a:ln>
            <a:noFill/>
          </a:ln>
          <a:effectLst>
            <a:outerShdw blurRad="203200" dist="50800" dir="5400000" sx="101000" sy="101000" algn="ctr" rotWithShape="0">
              <a:srgbClr val="000000">
                <a:alpha val="1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2" name="Rectangle: Rounded Corners 35">
            <a:extLst>
              <a:ext uri="{FF2B5EF4-FFF2-40B4-BE49-F238E27FC236}">
                <a16:creationId xmlns:a16="http://schemas.microsoft.com/office/drawing/2014/main" id="{4CDBB506-81A7-63C7-858A-9E4CAF3CDC94}"/>
              </a:ext>
            </a:extLst>
          </p:cNvPr>
          <p:cNvSpPr/>
          <p:nvPr/>
        </p:nvSpPr>
        <p:spPr>
          <a:xfrm rot="16200000">
            <a:off x="3201191" y="828350"/>
            <a:ext cx="2184992" cy="3016307"/>
          </a:xfrm>
          <a:prstGeom prst="roundRect">
            <a:avLst>
              <a:gd name="adj" fmla="val 7891"/>
            </a:avLst>
          </a:prstGeom>
          <a:solidFill>
            <a:srgbClr val="78206E"/>
          </a:solidFill>
          <a:ln>
            <a:noFill/>
          </a:ln>
          <a:effectLst>
            <a:outerShdw blurRad="203200" dist="50800" dir="5400000" sx="101000" sy="101000" algn="ctr" rotWithShape="0">
              <a:srgbClr val="000000">
                <a:alpha val="1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1" name="Rectangle: Rounded Corners 24">
            <a:extLst>
              <a:ext uri="{FF2B5EF4-FFF2-40B4-BE49-F238E27FC236}">
                <a16:creationId xmlns:a16="http://schemas.microsoft.com/office/drawing/2014/main" id="{C3F588EA-D88A-083D-B301-14DEF255E321}"/>
              </a:ext>
            </a:extLst>
          </p:cNvPr>
          <p:cNvSpPr/>
          <p:nvPr/>
        </p:nvSpPr>
        <p:spPr>
          <a:xfrm>
            <a:off x="2785530" y="3567421"/>
            <a:ext cx="3016308" cy="2169042"/>
          </a:xfrm>
          <a:prstGeom prst="roundRect">
            <a:avLst>
              <a:gd name="adj" fmla="val 5393"/>
            </a:avLst>
          </a:prstGeom>
          <a:solidFill>
            <a:srgbClr val="F0EAD8"/>
          </a:solidFill>
          <a:ln>
            <a:solidFill>
              <a:srgbClr val="7820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4" name="CaixaDeTexto 63">
            <a:extLst>
              <a:ext uri="{FF2B5EF4-FFF2-40B4-BE49-F238E27FC236}">
                <a16:creationId xmlns:a16="http://schemas.microsoft.com/office/drawing/2014/main" id="{3E625DB3-847C-BBCE-5610-BCD4F8C2BDCB}"/>
              </a:ext>
            </a:extLst>
          </p:cNvPr>
          <p:cNvSpPr txBox="1"/>
          <p:nvPr/>
        </p:nvSpPr>
        <p:spPr>
          <a:xfrm>
            <a:off x="616170" y="293303"/>
            <a:ext cx="1059369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800" b="0" i="0" u="none" strike="noStrike" kern="1200" cap="none" spc="0" normalizeH="0" baseline="0" noProof="0" dirty="0">
                <a:ln>
                  <a:noFill/>
                </a:ln>
                <a:solidFill>
                  <a:srgbClr val="78206E"/>
                </a:solidFill>
                <a:effectLst/>
                <a:uLnTx/>
                <a:uFillTx/>
                <a:latin typeface="DIN Next LT Pro Bold" panose="020B0503020203050203" pitchFamily="34" charset="77"/>
                <a:ea typeface="+mn-ea"/>
                <a:cs typeface="+mn-cs"/>
              </a:rPr>
              <a:t>GUIDELINES: Brain Health</a:t>
            </a:r>
            <a:endParaRPr kumimoji="0" lang="pt-BR" sz="4000" b="0" i="0" u="none" strike="noStrike" kern="1200" cap="none" spc="0" normalizeH="0" baseline="0" noProof="0" dirty="0">
              <a:ln>
                <a:noFill/>
              </a:ln>
              <a:solidFill>
                <a:srgbClr val="78206E"/>
              </a:solidFill>
              <a:effectLst/>
              <a:uLnTx/>
              <a:uFillTx/>
              <a:latin typeface="DIN Next LT Pro Bold" panose="020B0503020203050203" pitchFamily="34" charset="77"/>
              <a:ea typeface="+mn-ea"/>
              <a:cs typeface="+mn-cs"/>
            </a:endParaRPr>
          </a:p>
        </p:txBody>
      </p:sp>
      <p:grpSp>
        <p:nvGrpSpPr>
          <p:cNvPr id="21" name="Agrupar 20">
            <a:extLst>
              <a:ext uri="{FF2B5EF4-FFF2-40B4-BE49-F238E27FC236}">
                <a16:creationId xmlns:a16="http://schemas.microsoft.com/office/drawing/2014/main" id="{3AF11001-485D-5828-B29A-392DA6108D28}"/>
              </a:ext>
            </a:extLst>
          </p:cNvPr>
          <p:cNvGrpSpPr/>
          <p:nvPr/>
        </p:nvGrpSpPr>
        <p:grpSpPr>
          <a:xfrm>
            <a:off x="481574" y="4614411"/>
            <a:ext cx="11961162" cy="4075486"/>
            <a:chOff x="481574" y="4614411"/>
            <a:chExt cx="11961162" cy="4075486"/>
          </a:xfrm>
        </p:grpSpPr>
        <p:sp>
          <p:nvSpPr>
            <p:cNvPr id="4" name="Retângulo Arredondado 3">
              <a:extLst>
                <a:ext uri="{FF2B5EF4-FFF2-40B4-BE49-F238E27FC236}">
                  <a16:creationId xmlns:a16="http://schemas.microsoft.com/office/drawing/2014/main" id="{612722A9-2A68-9AE5-9E8B-AB494F8EFF87}"/>
                </a:ext>
              </a:extLst>
            </p:cNvPr>
            <p:cNvSpPr/>
            <p:nvPr/>
          </p:nvSpPr>
          <p:spPr>
            <a:xfrm>
              <a:off x="481574" y="6094009"/>
              <a:ext cx="11228852" cy="224577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7" name="Imagem 6" descr="Maçã vermelha em fundo branco&#10;&#10;Descrição gerada automaticamente com confiança média">
              <a:extLst>
                <a:ext uri="{FF2B5EF4-FFF2-40B4-BE49-F238E27FC236}">
                  <a16:creationId xmlns:a16="http://schemas.microsoft.com/office/drawing/2014/main" id="{E59DFF5B-81DC-8293-2EEC-02F874392B60}"/>
                </a:ext>
              </a:extLst>
            </p:cNvPr>
            <p:cNvPicPr>
              <a:picLocks noChangeAspect="1"/>
            </p:cNvPicPr>
            <p:nvPr/>
          </p:nvPicPr>
          <p:blipFill>
            <a:blip r:embed="rId5"/>
            <a:stretch>
              <a:fillRect/>
            </a:stretch>
          </p:blipFill>
          <p:spPr>
            <a:xfrm rot="20613163">
              <a:off x="8367250" y="4614411"/>
              <a:ext cx="4075486" cy="4075486"/>
            </a:xfrm>
            <a:prstGeom prst="rect">
              <a:avLst/>
            </a:prstGeom>
          </p:spPr>
        </p:pic>
        <p:pic>
          <p:nvPicPr>
            <p:cNvPr id="14" name="Imagem 13" descr="Texto&#10;&#10;Descrição gerada automaticamente">
              <a:extLst>
                <a:ext uri="{FF2B5EF4-FFF2-40B4-BE49-F238E27FC236}">
                  <a16:creationId xmlns:a16="http://schemas.microsoft.com/office/drawing/2014/main" id="{2CCC43D4-6BB7-9188-CEFE-3AD7C267A281}"/>
                </a:ext>
              </a:extLst>
            </p:cNvPr>
            <p:cNvPicPr>
              <a:picLocks noChangeAspect="1"/>
            </p:cNvPicPr>
            <p:nvPr/>
          </p:nvPicPr>
          <p:blipFill>
            <a:blip r:embed="rId6"/>
            <a:stretch>
              <a:fillRect/>
            </a:stretch>
          </p:blipFill>
          <p:spPr>
            <a:xfrm>
              <a:off x="803454" y="5953638"/>
              <a:ext cx="1644708" cy="925523"/>
            </a:xfrm>
            <a:prstGeom prst="rect">
              <a:avLst/>
            </a:prstGeom>
          </p:spPr>
        </p:pic>
        <p:pic>
          <p:nvPicPr>
            <p:cNvPr id="20" name="Imagem 19" descr="Texto&#10;&#10;Descrição gerada automaticamente com confiança média">
              <a:extLst>
                <a:ext uri="{FF2B5EF4-FFF2-40B4-BE49-F238E27FC236}">
                  <a16:creationId xmlns:a16="http://schemas.microsoft.com/office/drawing/2014/main" id="{4FAA70BF-CCF0-7450-12F1-5D33B6961CD0}"/>
                </a:ext>
              </a:extLst>
            </p:cNvPr>
            <p:cNvPicPr>
              <a:picLocks noChangeAspect="1"/>
            </p:cNvPicPr>
            <p:nvPr/>
          </p:nvPicPr>
          <p:blipFill>
            <a:blip r:embed="rId7"/>
            <a:stretch>
              <a:fillRect/>
            </a:stretch>
          </p:blipFill>
          <p:spPr>
            <a:xfrm>
              <a:off x="8677396" y="6137127"/>
              <a:ext cx="1378338" cy="631093"/>
            </a:xfrm>
            <a:prstGeom prst="rect">
              <a:avLst/>
            </a:prstGeom>
          </p:spPr>
        </p:pic>
      </p:grpSp>
      <p:sp>
        <p:nvSpPr>
          <p:cNvPr id="3" name="TextBox 2">
            <a:extLst>
              <a:ext uri="{FF2B5EF4-FFF2-40B4-BE49-F238E27FC236}">
                <a16:creationId xmlns:a16="http://schemas.microsoft.com/office/drawing/2014/main" id="{FF8B37B0-458E-41CE-B52C-D972A3D00B89}"/>
              </a:ext>
            </a:extLst>
          </p:cNvPr>
          <p:cNvSpPr txBox="1"/>
          <p:nvPr/>
        </p:nvSpPr>
        <p:spPr>
          <a:xfrm>
            <a:off x="2850574" y="1413173"/>
            <a:ext cx="3115734" cy="1846659"/>
          </a:xfrm>
          <a:prstGeom prst="rect">
            <a:avLst/>
          </a:prstGeom>
          <a:noFill/>
        </p:spPr>
        <p:txBody>
          <a:bodyPr wrap="square" rtlCol="0">
            <a:spAutoFit/>
          </a:bodyPr>
          <a:lstStyle/>
          <a:p>
            <a:r>
              <a:rPr lang="en-US" b="1" dirty="0">
                <a:solidFill>
                  <a:schemeClr val="bg1"/>
                </a:solidFill>
                <a:latin typeface="DIN Next LT Pro"/>
              </a:rPr>
              <a:t>Tend to inflammation:</a:t>
            </a:r>
          </a:p>
          <a:p>
            <a:endParaRPr lang="en-US" sz="1600" dirty="0">
              <a:solidFill>
                <a:schemeClr val="bg1"/>
              </a:solidFill>
              <a:latin typeface="DIN Next LT Pro"/>
            </a:endParaRPr>
          </a:p>
          <a:p>
            <a:pPr marL="285750" indent="-285750">
              <a:buFontTx/>
              <a:buChar char="-"/>
            </a:pPr>
            <a:r>
              <a:rPr lang="en-US" sz="1600" dirty="0">
                <a:solidFill>
                  <a:schemeClr val="bg1"/>
                </a:solidFill>
                <a:latin typeface="DIN Next LT Pro"/>
              </a:rPr>
              <a:t>Anti-inflammatory diet</a:t>
            </a:r>
          </a:p>
          <a:p>
            <a:pPr marL="285750" indent="-285750">
              <a:buFontTx/>
              <a:buChar char="-"/>
            </a:pPr>
            <a:r>
              <a:rPr lang="en-US" sz="1600" dirty="0">
                <a:solidFill>
                  <a:schemeClr val="bg1"/>
                </a:solidFill>
                <a:latin typeface="DIN Next LT Pro"/>
              </a:rPr>
              <a:t>Emphasis on blue-purple foods</a:t>
            </a:r>
          </a:p>
          <a:p>
            <a:pPr marL="285750" indent="-285750">
              <a:buFontTx/>
              <a:buChar char="-"/>
            </a:pPr>
            <a:r>
              <a:rPr lang="en-US" sz="1600" dirty="0">
                <a:solidFill>
                  <a:schemeClr val="bg1"/>
                </a:solidFill>
                <a:latin typeface="DIN Next LT Pro"/>
              </a:rPr>
              <a:t>Stress management</a:t>
            </a:r>
          </a:p>
          <a:p>
            <a:pPr marL="285750" indent="-285750">
              <a:buFontTx/>
              <a:buChar char="-"/>
            </a:pPr>
            <a:r>
              <a:rPr lang="en-US" sz="1600" dirty="0">
                <a:solidFill>
                  <a:schemeClr val="bg1"/>
                </a:solidFill>
                <a:latin typeface="DIN Next LT Pro"/>
              </a:rPr>
              <a:t>Adequate sleep</a:t>
            </a:r>
          </a:p>
          <a:p>
            <a:endParaRPr lang="en-US" sz="1600" dirty="0">
              <a:solidFill>
                <a:schemeClr val="bg1"/>
              </a:solidFill>
              <a:latin typeface="DIN Next LT Pro"/>
            </a:endParaRPr>
          </a:p>
        </p:txBody>
      </p:sp>
      <p:sp>
        <p:nvSpPr>
          <p:cNvPr id="5" name="TextBox 4">
            <a:extLst>
              <a:ext uri="{FF2B5EF4-FFF2-40B4-BE49-F238E27FC236}">
                <a16:creationId xmlns:a16="http://schemas.microsoft.com/office/drawing/2014/main" id="{74567429-8C42-F90D-F3AA-6206EBC68207}"/>
              </a:ext>
            </a:extLst>
          </p:cNvPr>
          <p:cNvSpPr txBox="1"/>
          <p:nvPr/>
        </p:nvSpPr>
        <p:spPr>
          <a:xfrm>
            <a:off x="6096001" y="1379880"/>
            <a:ext cx="2938824" cy="1846659"/>
          </a:xfrm>
          <a:prstGeom prst="rect">
            <a:avLst/>
          </a:prstGeom>
          <a:noFill/>
        </p:spPr>
        <p:txBody>
          <a:bodyPr wrap="square" rtlCol="0">
            <a:spAutoFit/>
          </a:bodyPr>
          <a:lstStyle/>
          <a:p>
            <a:r>
              <a:rPr lang="en-US" b="1" dirty="0">
                <a:solidFill>
                  <a:schemeClr val="bg1"/>
                </a:solidFill>
                <a:latin typeface="DIN Next LT Pro"/>
              </a:rPr>
              <a:t>Nourish the gut microbiome:</a:t>
            </a:r>
          </a:p>
          <a:p>
            <a:endParaRPr lang="en-US" sz="1600" dirty="0">
              <a:solidFill>
                <a:schemeClr val="bg1"/>
              </a:solidFill>
              <a:latin typeface="DIN Next LT Pro"/>
            </a:endParaRPr>
          </a:p>
          <a:p>
            <a:pPr marL="285750" indent="-285750">
              <a:buFontTx/>
              <a:buChar char="-"/>
            </a:pPr>
            <a:r>
              <a:rPr lang="en-US" sz="1600" dirty="0">
                <a:solidFill>
                  <a:schemeClr val="bg1"/>
                </a:solidFill>
                <a:latin typeface="DIN Next LT Pro"/>
              </a:rPr>
              <a:t>Dietary fiber</a:t>
            </a:r>
          </a:p>
          <a:p>
            <a:pPr marL="285750" indent="-285750">
              <a:buFontTx/>
              <a:buChar char="-"/>
            </a:pPr>
            <a:r>
              <a:rPr lang="en-US" sz="1600" dirty="0">
                <a:solidFill>
                  <a:schemeClr val="bg1"/>
                </a:solidFill>
                <a:latin typeface="DIN Next LT Pro"/>
              </a:rPr>
              <a:t>Fiber supplements</a:t>
            </a:r>
          </a:p>
          <a:p>
            <a:pPr marL="285750" indent="-285750">
              <a:buFontTx/>
              <a:buChar char="-"/>
            </a:pPr>
            <a:r>
              <a:rPr lang="en-US" sz="1600" dirty="0">
                <a:solidFill>
                  <a:schemeClr val="bg1"/>
                </a:solidFill>
                <a:latin typeface="DIN Next LT Pro"/>
              </a:rPr>
              <a:t>Pre- and pro-biotics</a:t>
            </a:r>
          </a:p>
          <a:p>
            <a:pPr marL="285750" indent="-285750">
              <a:buFontTx/>
              <a:buChar char="-"/>
            </a:pPr>
            <a:r>
              <a:rPr lang="en-US" sz="1600" dirty="0">
                <a:solidFill>
                  <a:schemeClr val="bg1"/>
                </a:solidFill>
                <a:latin typeface="DIN Next LT Pro"/>
              </a:rPr>
              <a:t>Polyphenols (plant foods)</a:t>
            </a:r>
          </a:p>
          <a:p>
            <a:endParaRPr lang="en-US" sz="1600" dirty="0">
              <a:solidFill>
                <a:schemeClr val="bg1"/>
              </a:solidFill>
              <a:latin typeface="DIN Next LT Pro"/>
            </a:endParaRPr>
          </a:p>
        </p:txBody>
      </p:sp>
      <p:sp>
        <p:nvSpPr>
          <p:cNvPr id="6" name="TextBox 5">
            <a:extLst>
              <a:ext uri="{FF2B5EF4-FFF2-40B4-BE49-F238E27FC236}">
                <a16:creationId xmlns:a16="http://schemas.microsoft.com/office/drawing/2014/main" id="{5B386154-128A-648F-1E13-BCDE88AE417E}"/>
              </a:ext>
            </a:extLst>
          </p:cNvPr>
          <p:cNvSpPr txBox="1"/>
          <p:nvPr/>
        </p:nvSpPr>
        <p:spPr>
          <a:xfrm>
            <a:off x="2966334" y="3799623"/>
            <a:ext cx="2607734" cy="1846659"/>
          </a:xfrm>
          <a:prstGeom prst="rect">
            <a:avLst/>
          </a:prstGeom>
          <a:noFill/>
        </p:spPr>
        <p:txBody>
          <a:bodyPr wrap="square" rtlCol="0">
            <a:spAutoFit/>
          </a:bodyPr>
          <a:lstStyle/>
          <a:p>
            <a:r>
              <a:rPr lang="en-US" b="1" dirty="0">
                <a:solidFill>
                  <a:srgbClr val="78206E"/>
                </a:solidFill>
                <a:latin typeface="DIN Next LT Pro"/>
              </a:rPr>
              <a:t>Balance nutrients:</a:t>
            </a:r>
          </a:p>
          <a:p>
            <a:endParaRPr lang="en-US" sz="1600" dirty="0">
              <a:solidFill>
                <a:srgbClr val="78206E"/>
              </a:solidFill>
              <a:latin typeface="DIN Next LT Pro"/>
            </a:endParaRPr>
          </a:p>
          <a:p>
            <a:pPr marL="285750" indent="-285750">
              <a:buFontTx/>
              <a:buChar char="-"/>
            </a:pPr>
            <a:r>
              <a:rPr lang="en-US" sz="1600" dirty="0">
                <a:solidFill>
                  <a:srgbClr val="78206E"/>
                </a:solidFill>
                <a:latin typeface="DIN Next LT Pro"/>
              </a:rPr>
              <a:t>Omega-3 fatty acids</a:t>
            </a:r>
          </a:p>
          <a:p>
            <a:pPr marL="285750" indent="-285750">
              <a:buFontTx/>
              <a:buChar char="-"/>
            </a:pPr>
            <a:r>
              <a:rPr lang="en-US" sz="1600" dirty="0">
                <a:solidFill>
                  <a:srgbClr val="78206E"/>
                </a:solidFill>
                <a:latin typeface="DIN Next LT Pro"/>
              </a:rPr>
              <a:t>Vitamins (B vitamins, C)</a:t>
            </a:r>
          </a:p>
          <a:p>
            <a:pPr marL="285750" indent="-285750">
              <a:buFontTx/>
              <a:buChar char="-"/>
            </a:pPr>
            <a:r>
              <a:rPr lang="en-US" sz="1600" dirty="0">
                <a:solidFill>
                  <a:srgbClr val="78206E"/>
                </a:solidFill>
                <a:latin typeface="DIN Next LT Pro"/>
              </a:rPr>
              <a:t>Sufficient protein</a:t>
            </a:r>
          </a:p>
          <a:p>
            <a:pPr marL="285750" indent="-285750">
              <a:buFontTx/>
              <a:buChar char="-"/>
            </a:pPr>
            <a:r>
              <a:rPr lang="en-US" sz="1600" dirty="0">
                <a:solidFill>
                  <a:srgbClr val="78206E"/>
                </a:solidFill>
                <a:latin typeface="DIN Next LT Pro"/>
              </a:rPr>
              <a:t>Minerals (zinc, iron)</a:t>
            </a:r>
          </a:p>
          <a:p>
            <a:endParaRPr lang="en-US" sz="1600" dirty="0">
              <a:solidFill>
                <a:srgbClr val="78206E"/>
              </a:solidFill>
              <a:latin typeface="DIN Next LT Pro"/>
            </a:endParaRPr>
          </a:p>
        </p:txBody>
      </p:sp>
      <p:sp>
        <p:nvSpPr>
          <p:cNvPr id="8" name="TextBox 7">
            <a:extLst>
              <a:ext uri="{FF2B5EF4-FFF2-40B4-BE49-F238E27FC236}">
                <a16:creationId xmlns:a16="http://schemas.microsoft.com/office/drawing/2014/main" id="{02988E0F-4F4F-07E7-70E2-9C673CE1BEA6}"/>
              </a:ext>
            </a:extLst>
          </p:cNvPr>
          <p:cNvSpPr txBox="1"/>
          <p:nvPr/>
        </p:nvSpPr>
        <p:spPr>
          <a:xfrm>
            <a:off x="6104144" y="3787509"/>
            <a:ext cx="2785855" cy="1600438"/>
          </a:xfrm>
          <a:prstGeom prst="rect">
            <a:avLst/>
          </a:prstGeom>
          <a:noFill/>
        </p:spPr>
        <p:txBody>
          <a:bodyPr wrap="square" rtlCol="0">
            <a:spAutoFit/>
          </a:bodyPr>
          <a:lstStyle/>
          <a:p>
            <a:r>
              <a:rPr lang="en-US" b="1" dirty="0">
                <a:solidFill>
                  <a:srgbClr val="78206E"/>
                </a:solidFill>
                <a:latin typeface="DIN Next LT Pro"/>
              </a:rPr>
              <a:t>Cultivate emotional health:</a:t>
            </a:r>
          </a:p>
          <a:p>
            <a:endParaRPr lang="en-US" sz="1600" dirty="0">
              <a:solidFill>
                <a:srgbClr val="78206E"/>
              </a:solidFill>
              <a:latin typeface="DIN Next LT Pro"/>
            </a:endParaRPr>
          </a:p>
          <a:p>
            <a:pPr marL="285750" indent="-285750">
              <a:buFontTx/>
              <a:buChar char="-"/>
            </a:pPr>
            <a:r>
              <a:rPr lang="en-US" sz="1600" dirty="0">
                <a:solidFill>
                  <a:srgbClr val="78206E"/>
                </a:solidFill>
                <a:latin typeface="DIN Next LT Pro"/>
              </a:rPr>
              <a:t>Eating timeline</a:t>
            </a:r>
          </a:p>
          <a:p>
            <a:pPr marL="285750" indent="-285750">
              <a:buFontTx/>
              <a:buChar char="-"/>
            </a:pPr>
            <a:r>
              <a:rPr lang="en-US" sz="1600" dirty="0">
                <a:solidFill>
                  <a:srgbClr val="78206E"/>
                </a:solidFill>
                <a:latin typeface="DIN Next LT Pro"/>
              </a:rPr>
              <a:t>Creative outlets</a:t>
            </a:r>
          </a:p>
          <a:p>
            <a:pPr marL="285750" indent="-285750">
              <a:buFontTx/>
              <a:buChar char="-"/>
            </a:pPr>
            <a:r>
              <a:rPr lang="en-US" sz="1600" dirty="0">
                <a:solidFill>
                  <a:srgbClr val="78206E"/>
                </a:solidFill>
                <a:latin typeface="DIN Next LT Pro"/>
              </a:rPr>
              <a:t>Food &amp; mood tracker</a:t>
            </a:r>
          </a:p>
          <a:p>
            <a:endParaRPr lang="en-US" sz="1600" dirty="0">
              <a:solidFill>
                <a:srgbClr val="78206E"/>
              </a:solidFill>
              <a:latin typeface="DIN Next LT Pro"/>
            </a:endParaRPr>
          </a:p>
        </p:txBody>
      </p:sp>
    </p:spTree>
    <p:extLst>
      <p:ext uri="{BB962C8B-B14F-4D97-AF65-F5344CB8AC3E}">
        <p14:creationId xmlns:p14="http://schemas.microsoft.com/office/powerpoint/2010/main" val="2274445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FD80F80D-9E2D-9EBC-E23E-8C684BFB8F4E}"/>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tângulo Arredondado 3">
            <a:extLst>
              <a:ext uri="{FF2B5EF4-FFF2-40B4-BE49-F238E27FC236}">
                <a16:creationId xmlns:a16="http://schemas.microsoft.com/office/drawing/2014/main" id="{612722A9-2A68-9AE5-9E8B-AB494F8EFF87}"/>
              </a:ext>
            </a:extLst>
          </p:cNvPr>
          <p:cNvSpPr/>
          <p:nvPr/>
        </p:nvSpPr>
        <p:spPr>
          <a:xfrm rot="5400000">
            <a:off x="2537915" y="-2719000"/>
            <a:ext cx="7029101" cy="12279066"/>
          </a:xfrm>
          <a:custGeom>
            <a:avLst/>
            <a:gdLst>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0 w 6858000"/>
              <a:gd name="connsiteY7" fmla="*/ 5695992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595424 w 6858000"/>
              <a:gd name="connsiteY7" fmla="*/ 4512234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479468 w 6858000"/>
              <a:gd name="connsiteY6" fmla="*/ 509147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777180 w 6858000"/>
              <a:gd name="connsiteY6" fmla="*/ 5665636 h 6835218"/>
              <a:gd name="connsiteX7" fmla="*/ 1 w 6858000"/>
              <a:gd name="connsiteY7" fmla="*/ 5589667 h 6835218"/>
              <a:gd name="connsiteX8" fmla="*/ 0 w 6858000"/>
              <a:gd name="connsiteY8" fmla="*/ 1139226 h 6835218"/>
              <a:gd name="connsiteX0" fmla="*/ 0 w 6867302"/>
              <a:gd name="connsiteY0" fmla="*/ 1139226 h 6112947"/>
              <a:gd name="connsiteX1" fmla="*/ 1139226 w 6867302"/>
              <a:gd name="connsiteY1" fmla="*/ 0 h 6112947"/>
              <a:gd name="connsiteX2" fmla="*/ 5718774 w 6867302"/>
              <a:gd name="connsiteY2" fmla="*/ 0 h 6112947"/>
              <a:gd name="connsiteX3" fmla="*/ 6858000 w 6867302"/>
              <a:gd name="connsiteY3" fmla="*/ 1139226 h 6112947"/>
              <a:gd name="connsiteX4" fmla="*/ 6858000 w 6867302"/>
              <a:gd name="connsiteY4" fmla="*/ 5695992 h 6112947"/>
              <a:gd name="connsiteX5" fmla="*/ 6349639 w 6867302"/>
              <a:gd name="connsiteY5" fmla="*/ 6055497 h 6112947"/>
              <a:gd name="connsiteX6" fmla="*/ 1777180 w 6867302"/>
              <a:gd name="connsiteY6" fmla="*/ 5665636 h 6112947"/>
              <a:gd name="connsiteX7" fmla="*/ 1 w 6867302"/>
              <a:gd name="connsiteY7" fmla="*/ 5589667 h 6112947"/>
              <a:gd name="connsiteX8" fmla="*/ 0 w 6867302"/>
              <a:gd name="connsiteY8" fmla="*/ 1139226 h 6112947"/>
              <a:gd name="connsiteX0" fmla="*/ 4126 w 6871428"/>
              <a:gd name="connsiteY0" fmla="*/ 1139843 h 6113564"/>
              <a:gd name="connsiteX1" fmla="*/ 1143352 w 6871428"/>
              <a:gd name="connsiteY1" fmla="*/ 617 h 6113564"/>
              <a:gd name="connsiteX2" fmla="*/ 5722900 w 6871428"/>
              <a:gd name="connsiteY2" fmla="*/ 617 h 6113564"/>
              <a:gd name="connsiteX3" fmla="*/ 6862126 w 6871428"/>
              <a:gd name="connsiteY3" fmla="*/ 1139843 h 6113564"/>
              <a:gd name="connsiteX4" fmla="*/ 6862126 w 6871428"/>
              <a:gd name="connsiteY4" fmla="*/ 5696609 h 6113564"/>
              <a:gd name="connsiteX5" fmla="*/ 6353765 w 6871428"/>
              <a:gd name="connsiteY5" fmla="*/ 6056114 h 6113564"/>
              <a:gd name="connsiteX6" fmla="*/ 1781306 w 6871428"/>
              <a:gd name="connsiteY6" fmla="*/ 5666253 h 6113564"/>
              <a:gd name="connsiteX7" fmla="*/ 4127 w 6871428"/>
              <a:gd name="connsiteY7" fmla="*/ 5590284 h 6113564"/>
              <a:gd name="connsiteX8" fmla="*/ 4126 w 6871428"/>
              <a:gd name="connsiteY8" fmla="*/ 1139843 h 6113564"/>
              <a:gd name="connsiteX0" fmla="*/ 4126 w 6872557"/>
              <a:gd name="connsiteY0" fmla="*/ 1139843 h 6113564"/>
              <a:gd name="connsiteX1" fmla="*/ 1143352 w 6872557"/>
              <a:gd name="connsiteY1" fmla="*/ 617 h 6113564"/>
              <a:gd name="connsiteX2" fmla="*/ 5722900 w 6872557"/>
              <a:gd name="connsiteY2" fmla="*/ 617 h 6113564"/>
              <a:gd name="connsiteX3" fmla="*/ 6862126 w 6872557"/>
              <a:gd name="connsiteY3" fmla="*/ 1139843 h 6113564"/>
              <a:gd name="connsiteX4" fmla="*/ 6862126 w 6872557"/>
              <a:gd name="connsiteY4" fmla="*/ 5696609 h 6113564"/>
              <a:gd name="connsiteX5" fmla="*/ 6353765 w 6872557"/>
              <a:gd name="connsiteY5" fmla="*/ 6056114 h 6113564"/>
              <a:gd name="connsiteX6" fmla="*/ 1781306 w 6872557"/>
              <a:gd name="connsiteY6" fmla="*/ 5666253 h 6113564"/>
              <a:gd name="connsiteX7" fmla="*/ 4127 w 6872557"/>
              <a:gd name="connsiteY7" fmla="*/ 5590284 h 6113564"/>
              <a:gd name="connsiteX8" fmla="*/ 4126 w 6872557"/>
              <a:gd name="connsiteY8" fmla="*/ 1139843 h 611356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862126 w 6872557"/>
              <a:gd name="connsiteY4" fmla="*/ 5696609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259617 w 6872557"/>
              <a:gd name="connsiteY4" fmla="*/ 4590823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353765 w 6872557"/>
              <a:gd name="connsiteY4" fmla="*/ 6056114 h 6056114"/>
              <a:gd name="connsiteX5" fmla="*/ 1781306 w 6872557"/>
              <a:gd name="connsiteY5" fmla="*/ 5666253 h 6056114"/>
              <a:gd name="connsiteX6" fmla="*/ 4127 w 6872557"/>
              <a:gd name="connsiteY6" fmla="*/ 5590284 h 6056114"/>
              <a:gd name="connsiteX7" fmla="*/ 4126 w 6872557"/>
              <a:gd name="connsiteY7" fmla="*/ 1139843 h 6056114"/>
              <a:gd name="connsiteX0" fmla="*/ 4126 w 6899573"/>
              <a:gd name="connsiteY0" fmla="*/ 1139843 h 5891070"/>
              <a:gd name="connsiteX1" fmla="*/ 1143352 w 6899573"/>
              <a:gd name="connsiteY1" fmla="*/ 617 h 5891070"/>
              <a:gd name="connsiteX2" fmla="*/ 5722900 w 6899573"/>
              <a:gd name="connsiteY2" fmla="*/ 617 h 5891070"/>
              <a:gd name="connsiteX3" fmla="*/ 6862126 w 6899573"/>
              <a:gd name="connsiteY3" fmla="*/ 1139843 h 5891070"/>
              <a:gd name="connsiteX4" fmla="*/ 6899573 w 6899573"/>
              <a:gd name="connsiteY4" fmla="*/ 5652080 h 5891070"/>
              <a:gd name="connsiteX5" fmla="*/ 1781306 w 6899573"/>
              <a:gd name="connsiteY5" fmla="*/ 5666253 h 5891070"/>
              <a:gd name="connsiteX6" fmla="*/ 4127 w 6899573"/>
              <a:gd name="connsiteY6" fmla="*/ 5590284 h 5891070"/>
              <a:gd name="connsiteX7" fmla="*/ 4126 w 6899573"/>
              <a:gd name="connsiteY7" fmla="*/ 1139843 h 5891070"/>
              <a:gd name="connsiteX0" fmla="*/ 4126 w 6923195"/>
              <a:gd name="connsiteY0" fmla="*/ 1139843 h 5891070"/>
              <a:gd name="connsiteX1" fmla="*/ 1143352 w 6923195"/>
              <a:gd name="connsiteY1" fmla="*/ 617 h 5891070"/>
              <a:gd name="connsiteX2" fmla="*/ 5722900 w 6923195"/>
              <a:gd name="connsiteY2" fmla="*/ 617 h 5891070"/>
              <a:gd name="connsiteX3" fmla="*/ 6918836 w 6923195"/>
              <a:gd name="connsiteY3" fmla="*/ 1146932 h 5891070"/>
              <a:gd name="connsiteX4" fmla="*/ 6899573 w 6923195"/>
              <a:gd name="connsiteY4" fmla="*/ 5652080 h 5891070"/>
              <a:gd name="connsiteX5" fmla="*/ 1781306 w 6923195"/>
              <a:gd name="connsiteY5" fmla="*/ 5666253 h 5891070"/>
              <a:gd name="connsiteX6" fmla="*/ 4127 w 6923195"/>
              <a:gd name="connsiteY6" fmla="*/ 5590284 h 5891070"/>
              <a:gd name="connsiteX7" fmla="*/ 4126 w 6923195"/>
              <a:gd name="connsiteY7" fmla="*/ 1139843 h 5891070"/>
              <a:gd name="connsiteX0" fmla="*/ 4126 w 6918836"/>
              <a:gd name="connsiteY0" fmla="*/ 1139843 h 5891070"/>
              <a:gd name="connsiteX1" fmla="*/ 1143352 w 6918836"/>
              <a:gd name="connsiteY1" fmla="*/ 617 h 5891070"/>
              <a:gd name="connsiteX2" fmla="*/ 5722900 w 6918836"/>
              <a:gd name="connsiteY2" fmla="*/ 617 h 5891070"/>
              <a:gd name="connsiteX3" fmla="*/ 6918836 w 6918836"/>
              <a:gd name="connsiteY3" fmla="*/ 1146932 h 5891070"/>
              <a:gd name="connsiteX4" fmla="*/ 6899573 w 6918836"/>
              <a:gd name="connsiteY4" fmla="*/ 5652080 h 5891070"/>
              <a:gd name="connsiteX5" fmla="*/ 1781306 w 6918836"/>
              <a:gd name="connsiteY5" fmla="*/ 5666253 h 5891070"/>
              <a:gd name="connsiteX6" fmla="*/ 4127 w 6918836"/>
              <a:gd name="connsiteY6" fmla="*/ 5590284 h 5891070"/>
              <a:gd name="connsiteX7" fmla="*/ 4126 w 6918836"/>
              <a:gd name="connsiteY7" fmla="*/ 1139843 h 5891070"/>
              <a:gd name="connsiteX0" fmla="*/ 4126 w 6918836"/>
              <a:gd name="connsiteY0" fmla="*/ 1139843 h 5652080"/>
              <a:gd name="connsiteX1" fmla="*/ 1143352 w 6918836"/>
              <a:gd name="connsiteY1" fmla="*/ 617 h 5652080"/>
              <a:gd name="connsiteX2" fmla="*/ 5722900 w 6918836"/>
              <a:gd name="connsiteY2" fmla="*/ 617 h 5652080"/>
              <a:gd name="connsiteX3" fmla="*/ 6918836 w 6918836"/>
              <a:gd name="connsiteY3" fmla="*/ 1146932 h 5652080"/>
              <a:gd name="connsiteX4" fmla="*/ 6899573 w 6918836"/>
              <a:gd name="connsiteY4" fmla="*/ 5652080 h 5652080"/>
              <a:gd name="connsiteX5" fmla="*/ 4127 w 6918836"/>
              <a:gd name="connsiteY5" fmla="*/ 5590284 h 5652080"/>
              <a:gd name="connsiteX6" fmla="*/ 4126 w 6918836"/>
              <a:gd name="connsiteY6" fmla="*/ 1139843 h 5652080"/>
              <a:gd name="connsiteX0" fmla="*/ 4126 w 6918836"/>
              <a:gd name="connsiteY0" fmla="*/ 1139843 h 5661167"/>
              <a:gd name="connsiteX1" fmla="*/ 1143352 w 6918836"/>
              <a:gd name="connsiteY1" fmla="*/ 617 h 5661167"/>
              <a:gd name="connsiteX2" fmla="*/ 5722900 w 6918836"/>
              <a:gd name="connsiteY2" fmla="*/ 617 h 5661167"/>
              <a:gd name="connsiteX3" fmla="*/ 6918836 w 6918836"/>
              <a:gd name="connsiteY3" fmla="*/ 1146932 h 5661167"/>
              <a:gd name="connsiteX4" fmla="*/ 6899573 w 6918836"/>
              <a:gd name="connsiteY4" fmla="*/ 5652080 h 5661167"/>
              <a:gd name="connsiteX5" fmla="*/ 18304 w 6918836"/>
              <a:gd name="connsiteY5" fmla="*/ 5661167 h 5661167"/>
              <a:gd name="connsiteX6" fmla="*/ 4126 w 6918836"/>
              <a:gd name="connsiteY6" fmla="*/ 1139843 h 5661167"/>
              <a:gd name="connsiteX0" fmla="*/ 1485 w 6958725"/>
              <a:gd name="connsiteY0" fmla="*/ 1139843 h 5661167"/>
              <a:gd name="connsiteX1" fmla="*/ 1183241 w 6958725"/>
              <a:gd name="connsiteY1" fmla="*/ 617 h 5661167"/>
              <a:gd name="connsiteX2" fmla="*/ 5762789 w 6958725"/>
              <a:gd name="connsiteY2" fmla="*/ 617 h 5661167"/>
              <a:gd name="connsiteX3" fmla="*/ 6958725 w 6958725"/>
              <a:gd name="connsiteY3" fmla="*/ 1146932 h 5661167"/>
              <a:gd name="connsiteX4" fmla="*/ 6939462 w 6958725"/>
              <a:gd name="connsiteY4" fmla="*/ 5652080 h 5661167"/>
              <a:gd name="connsiteX5" fmla="*/ 58193 w 6958725"/>
              <a:gd name="connsiteY5" fmla="*/ 5661167 h 5661167"/>
              <a:gd name="connsiteX6" fmla="*/ 1485 w 6958725"/>
              <a:gd name="connsiteY6" fmla="*/ 1139843 h 5661167"/>
              <a:gd name="connsiteX0" fmla="*/ 14176 w 6971416"/>
              <a:gd name="connsiteY0" fmla="*/ 1139843 h 5661167"/>
              <a:gd name="connsiteX1" fmla="*/ 1195932 w 6971416"/>
              <a:gd name="connsiteY1" fmla="*/ 617 h 5661167"/>
              <a:gd name="connsiteX2" fmla="*/ 5775480 w 6971416"/>
              <a:gd name="connsiteY2" fmla="*/ 617 h 5661167"/>
              <a:gd name="connsiteX3" fmla="*/ 6971416 w 6971416"/>
              <a:gd name="connsiteY3" fmla="*/ 1146932 h 5661167"/>
              <a:gd name="connsiteX4" fmla="*/ 6952153 w 6971416"/>
              <a:gd name="connsiteY4" fmla="*/ 5652080 h 5661167"/>
              <a:gd name="connsiteX5" fmla="*/ 0 w 6971416"/>
              <a:gd name="connsiteY5" fmla="*/ 5661167 h 5661167"/>
              <a:gd name="connsiteX6" fmla="*/ 14176 w 6971416"/>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71416 w 7008863"/>
              <a:gd name="connsiteY3" fmla="*/ 1146932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8123"/>
              <a:gd name="connsiteY0" fmla="*/ 1139843 h 5661167"/>
              <a:gd name="connsiteX1" fmla="*/ 1195932 w 7028123"/>
              <a:gd name="connsiteY1" fmla="*/ 617 h 5661167"/>
              <a:gd name="connsiteX2" fmla="*/ 5775480 w 7028123"/>
              <a:gd name="connsiteY2" fmla="*/ 617 h 5661167"/>
              <a:gd name="connsiteX3" fmla="*/ 7028123 w 7028123"/>
              <a:gd name="connsiteY3" fmla="*/ 1132755 h 5661167"/>
              <a:gd name="connsiteX4" fmla="*/ 7008863 w 7028123"/>
              <a:gd name="connsiteY4" fmla="*/ 5659171 h 5661167"/>
              <a:gd name="connsiteX5" fmla="*/ 0 w 7028123"/>
              <a:gd name="connsiteY5" fmla="*/ 5661167 h 5661167"/>
              <a:gd name="connsiteX6" fmla="*/ 14176 w 7028123"/>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85593 w 7008863"/>
              <a:gd name="connsiteY3" fmla="*/ 1125667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1035"/>
              <a:gd name="connsiteY0" fmla="*/ 1139843 h 5661167"/>
              <a:gd name="connsiteX1" fmla="*/ 1195932 w 7021035"/>
              <a:gd name="connsiteY1" fmla="*/ 617 h 5661167"/>
              <a:gd name="connsiteX2" fmla="*/ 5775480 w 7021035"/>
              <a:gd name="connsiteY2" fmla="*/ 617 h 5661167"/>
              <a:gd name="connsiteX3" fmla="*/ 7021035 w 7021035"/>
              <a:gd name="connsiteY3" fmla="*/ 1125667 h 5661167"/>
              <a:gd name="connsiteX4" fmla="*/ 7008863 w 7021035"/>
              <a:gd name="connsiteY4" fmla="*/ 5659171 h 5661167"/>
              <a:gd name="connsiteX5" fmla="*/ 0 w 7021035"/>
              <a:gd name="connsiteY5" fmla="*/ 5661167 h 5661167"/>
              <a:gd name="connsiteX6" fmla="*/ 14176 w 7021035"/>
              <a:gd name="connsiteY6" fmla="*/ 1139843 h 5661167"/>
              <a:gd name="connsiteX0" fmla="*/ 14176 w 7029101"/>
              <a:gd name="connsiteY0" fmla="*/ 1139843 h 5661167"/>
              <a:gd name="connsiteX1" fmla="*/ 1195932 w 7029101"/>
              <a:gd name="connsiteY1" fmla="*/ 617 h 5661167"/>
              <a:gd name="connsiteX2" fmla="*/ 5775480 w 7029101"/>
              <a:gd name="connsiteY2" fmla="*/ 617 h 5661167"/>
              <a:gd name="connsiteX3" fmla="*/ 7021035 w 7029101"/>
              <a:gd name="connsiteY3" fmla="*/ 1125667 h 5661167"/>
              <a:gd name="connsiteX4" fmla="*/ 7008863 w 7029101"/>
              <a:gd name="connsiteY4" fmla="*/ 5659171 h 5661167"/>
              <a:gd name="connsiteX5" fmla="*/ 0 w 7029101"/>
              <a:gd name="connsiteY5" fmla="*/ 5661167 h 5661167"/>
              <a:gd name="connsiteX6" fmla="*/ 14176 w 7029101"/>
              <a:gd name="connsiteY6" fmla="*/ 1139843 h 5661167"/>
              <a:gd name="connsiteX0" fmla="*/ 14176 w 7029101"/>
              <a:gd name="connsiteY0" fmla="*/ 1147369 h 5668693"/>
              <a:gd name="connsiteX1" fmla="*/ 1195932 w 7029101"/>
              <a:gd name="connsiteY1" fmla="*/ 8143 h 5668693"/>
              <a:gd name="connsiteX2" fmla="*/ 5775480 w 7029101"/>
              <a:gd name="connsiteY2" fmla="*/ 8143 h 5668693"/>
              <a:gd name="connsiteX3" fmla="*/ 7021035 w 7029101"/>
              <a:gd name="connsiteY3" fmla="*/ 1133193 h 5668693"/>
              <a:gd name="connsiteX4" fmla="*/ 7008863 w 7029101"/>
              <a:gd name="connsiteY4" fmla="*/ 5666697 h 5668693"/>
              <a:gd name="connsiteX5" fmla="*/ 0 w 7029101"/>
              <a:gd name="connsiteY5" fmla="*/ 5668693 h 5668693"/>
              <a:gd name="connsiteX6" fmla="*/ 14176 w 7029101"/>
              <a:gd name="connsiteY6" fmla="*/ 1147369 h 5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9101" h="5668693">
                <a:moveTo>
                  <a:pt x="14176" y="1147369"/>
                </a:moveTo>
                <a:cubicBezTo>
                  <a:pt x="14176" y="518192"/>
                  <a:pt x="-120820" y="-76918"/>
                  <a:pt x="1195932" y="8143"/>
                </a:cubicBezTo>
                <a:lnTo>
                  <a:pt x="5775480" y="8143"/>
                </a:lnTo>
                <a:cubicBezTo>
                  <a:pt x="7113494" y="64850"/>
                  <a:pt x="7042303" y="-169380"/>
                  <a:pt x="7021035" y="1133193"/>
                </a:cubicBezTo>
                <a:cubicBezTo>
                  <a:pt x="7016978" y="2644361"/>
                  <a:pt x="7012920" y="4155529"/>
                  <a:pt x="7008863" y="5666697"/>
                </a:cubicBezTo>
                <a:lnTo>
                  <a:pt x="0" y="5668693"/>
                </a:lnTo>
                <a:cubicBezTo>
                  <a:pt x="0" y="4149771"/>
                  <a:pt x="14176" y="2666291"/>
                  <a:pt x="14176" y="1147369"/>
                </a:cubicBezTo>
                <a:close/>
              </a:path>
            </a:pathLst>
          </a:cu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C93F40A3-8C3A-2BBC-1351-2D62FD68E9AB}"/>
              </a:ext>
            </a:extLst>
          </p:cNvPr>
          <p:cNvSpPr txBox="1"/>
          <p:nvPr/>
        </p:nvSpPr>
        <p:spPr>
          <a:xfrm>
            <a:off x="107817" y="2091214"/>
            <a:ext cx="52789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Mind-Body Medicine</a:t>
            </a:r>
          </a:p>
        </p:txBody>
      </p:sp>
      <p:sp>
        <p:nvSpPr>
          <p:cNvPr id="6" name="CaixaDeTexto 5">
            <a:extLst>
              <a:ext uri="{FF2B5EF4-FFF2-40B4-BE49-F238E27FC236}">
                <a16:creationId xmlns:a16="http://schemas.microsoft.com/office/drawing/2014/main" id="{AC713363-9C62-DE00-ADCB-305328F7D760}"/>
              </a:ext>
            </a:extLst>
          </p:cNvPr>
          <p:cNvSpPr txBox="1"/>
          <p:nvPr/>
        </p:nvSpPr>
        <p:spPr>
          <a:xfrm>
            <a:off x="718457" y="5417460"/>
            <a:ext cx="42018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F0EAD8"/>
                </a:solidFill>
                <a:effectLst/>
                <a:uLnTx/>
                <a:uFillTx/>
                <a:latin typeface="DIN Next LT Pro" panose="020B0503020203050203" pitchFamily="34" charset="77"/>
                <a:ea typeface="+mn-ea"/>
                <a:cs typeface="+mn-cs"/>
              </a:rPr>
              <a:t>Breath, Circulation, Oxygenation</a:t>
            </a:r>
            <a:endParaRPr kumimoji="0" lang="pt-BR" sz="3200" b="0" i="0" u="none" strike="noStrike" kern="1200" cap="none" spc="0" normalizeH="0" baseline="0" noProof="0" dirty="0">
              <a:ln>
                <a:noFill/>
              </a:ln>
              <a:solidFill>
                <a:srgbClr val="F0EAD8"/>
              </a:solidFill>
              <a:effectLst/>
              <a:uLnTx/>
              <a:uFillTx/>
              <a:latin typeface="DIN Next LT Pro" panose="020B0503020203050203" pitchFamily="34" charset="77"/>
              <a:ea typeface="+mn-ea"/>
              <a:cs typeface="+mn-cs"/>
            </a:endParaRPr>
          </a:p>
        </p:txBody>
      </p:sp>
      <p:sp>
        <p:nvSpPr>
          <p:cNvPr id="9" name="CaixaDeTexto 8">
            <a:extLst>
              <a:ext uri="{FF2B5EF4-FFF2-40B4-BE49-F238E27FC236}">
                <a16:creationId xmlns:a16="http://schemas.microsoft.com/office/drawing/2014/main" id="{D07CCFC1-FF17-878B-DE09-599C68B6EE6A}"/>
              </a:ext>
            </a:extLst>
          </p:cNvPr>
          <p:cNvSpPr txBox="1"/>
          <p:nvPr/>
        </p:nvSpPr>
        <p:spPr>
          <a:xfrm>
            <a:off x="718457" y="2942159"/>
            <a:ext cx="36196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dirty="0">
                <a:ln>
                  <a:noFill/>
                </a:ln>
                <a:solidFill>
                  <a:srgbClr val="F0EAD8"/>
                </a:solidFill>
                <a:effectLst/>
                <a:uLnTx/>
                <a:uFillTx/>
                <a:latin typeface="DIN Next LT Pro Medium" panose="020B0503020203050203" pitchFamily="34" charset="77"/>
                <a:ea typeface="+mn-ea"/>
                <a:cs typeface="+mn-cs"/>
              </a:rPr>
              <a:t>Heart</a:t>
            </a:r>
          </a:p>
        </p:txBody>
      </p:sp>
      <p:pic>
        <p:nvPicPr>
          <p:cNvPr id="5" name="Graphic 4" descr="Heart organ outline">
            <a:extLst>
              <a:ext uri="{FF2B5EF4-FFF2-40B4-BE49-F238E27FC236}">
                <a16:creationId xmlns:a16="http://schemas.microsoft.com/office/drawing/2014/main" id="{0CEC0F4C-5998-778C-74A1-2130AF7D61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39375" y="3802773"/>
            <a:ext cx="1393578" cy="1393578"/>
          </a:xfrm>
          <a:prstGeom prst="rect">
            <a:avLst/>
          </a:prstGeom>
        </p:spPr>
      </p:pic>
      <p:cxnSp>
        <p:nvCxnSpPr>
          <p:cNvPr id="3" name="Straight Connector 2">
            <a:extLst>
              <a:ext uri="{FF2B5EF4-FFF2-40B4-BE49-F238E27FC236}">
                <a16:creationId xmlns:a16="http://schemas.microsoft.com/office/drawing/2014/main" id="{8C22D670-A83E-4E90-B9D5-20F2886B48E1}"/>
              </a:ext>
            </a:extLst>
          </p:cNvPr>
          <p:cNvCxnSpPr/>
          <p:nvPr/>
        </p:nvCxnSpPr>
        <p:spPr>
          <a:xfrm>
            <a:off x="5892800" y="194733"/>
            <a:ext cx="0" cy="641773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 name="CaixaDeTexto 1">
            <a:extLst>
              <a:ext uri="{FF2B5EF4-FFF2-40B4-BE49-F238E27FC236}">
                <a16:creationId xmlns:a16="http://schemas.microsoft.com/office/drawing/2014/main" id="{55653F71-37C2-6A13-5CDB-9F14FDE57395}"/>
              </a:ext>
            </a:extLst>
          </p:cNvPr>
          <p:cNvSpPr txBox="1"/>
          <p:nvPr/>
        </p:nvSpPr>
        <p:spPr>
          <a:xfrm>
            <a:off x="6398855" y="1506439"/>
            <a:ext cx="52789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Clinical Conditions</a:t>
            </a:r>
          </a:p>
        </p:txBody>
      </p:sp>
      <p:sp>
        <p:nvSpPr>
          <p:cNvPr id="8" name="CaixaDeTexto 1">
            <a:extLst>
              <a:ext uri="{FF2B5EF4-FFF2-40B4-BE49-F238E27FC236}">
                <a16:creationId xmlns:a16="http://schemas.microsoft.com/office/drawing/2014/main" id="{EA4040E9-45EC-3DDB-D166-53290E4879C7}"/>
              </a:ext>
            </a:extLst>
          </p:cNvPr>
          <p:cNvSpPr txBox="1"/>
          <p:nvPr/>
        </p:nvSpPr>
        <p:spPr>
          <a:xfrm>
            <a:off x="6864953" y="2279901"/>
            <a:ext cx="4617793" cy="37856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400" b="0"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Abnormal blood pressure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400" dirty="0">
                <a:solidFill>
                  <a:prstClr val="white"/>
                </a:solidFill>
                <a:latin typeface="DIN Next LT Pro Heavy" panose="020B0503020203050203" pitchFamily="34" charset="77"/>
              </a:rPr>
              <a:t>Abnormal heart rate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400" dirty="0">
                <a:solidFill>
                  <a:prstClr val="white"/>
                </a:solidFill>
                <a:latin typeface="DIN Next LT Pro Heavy" panose="020B0503020203050203" pitchFamily="34" charset="77"/>
              </a:rPr>
              <a:t>Abnormal blood lipids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400" dirty="0">
                <a:solidFill>
                  <a:prstClr val="white"/>
                </a:solidFill>
                <a:latin typeface="DIN Next LT Pro Heavy" panose="020B0503020203050203" pitchFamily="34" charset="77"/>
              </a:rPr>
              <a:t>Angina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400" dirty="0">
                <a:solidFill>
                  <a:prstClr val="white"/>
                </a:solidFill>
                <a:latin typeface="DIN Next LT Pro Heavy" panose="020B0503020203050203" pitchFamily="34" charset="77"/>
              </a:rPr>
              <a:t>Arrhythmia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400" dirty="0">
                <a:solidFill>
                  <a:prstClr val="white"/>
                </a:solidFill>
                <a:latin typeface="DIN Next LT Pro Heavy" panose="020B0503020203050203" pitchFamily="34" charset="77"/>
              </a:rPr>
              <a:t>Atherosclerosis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400" dirty="0">
                <a:solidFill>
                  <a:prstClr val="white"/>
                </a:solidFill>
                <a:latin typeface="DIN Next LT Pro Heavy" panose="020B0503020203050203" pitchFamily="34" charset="77"/>
              </a:rPr>
              <a:t>Breathlessness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400" dirty="0">
                <a:solidFill>
                  <a:prstClr val="white"/>
                </a:solidFill>
                <a:latin typeface="DIN Next LT Pro Heavy" panose="020B0503020203050203" pitchFamily="34" charset="77"/>
              </a:rPr>
              <a:t>Fatigue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400" b="0"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Poor circulation </a:t>
            </a:r>
          </a:p>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2400" b="0"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endParaRPr>
          </a:p>
        </p:txBody>
      </p:sp>
    </p:spTree>
    <p:extLst>
      <p:ext uri="{BB962C8B-B14F-4D97-AF65-F5344CB8AC3E}">
        <p14:creationId xmlns:p14="http://schemas.microsoft.com/office/powerpoint/2010/main" val="1289130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0"/>
            <a:ext cx="12192000" cy="6858000"/>
          </a:xfrm>
          <a:prstGeom prst="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TextBox 1">
            <a:extLst>
              <a:ext uri="{FF2B5EF4-FFF2-40B4-BE49-F238E27FC236}">
                <a16:creationId xmlns:a16="http://schemas.microsoft.com/office/drawing/2014/main" id="{8C2833D5-B851-984C-E3EB-55C4B2890A1B}"/>
              </a:ext>
            </a:extLst>
          </p:cNvPr>
          <p:cNvSpPr txBox="1"/>
          <p:nvPr/>
        </p:nvSpPr>
        <p:spPr>
          <a:xfrm>
            <a:off x="467783" y="1312333"/>
            <a:ext cx="9804400" cy="3046988"/>
          </a:xfrm>
          <a:prstGeom prst="rect">
            <a:avLst/>
          </a:prstGeom>
          <a:noFill/>
        </p:spPr>
        <p:txBody>
          <a:bodyPr wrap="square" rtlCol="0">
            <a:spAutoFit/>
          </a:bodyPr>
          <a:lstStyle/>
          <a:p>
            <a:r>
              <a:rPr lang="en-US" sz="3600" b="1" dirty="0">
                <a:solidFill>
                  <a:schemeClr val="bg1"/>
                </a:solidFill>
                <a:latin typeface="DIN Next LT Pro"/>
              </a:rPr>
              <a:t>Mind-Body Medicine:</a:t>
            </a:r>
          </a:p>
          <a:p>
            <a:r>
              <a:rPr lang="en-US" sz="3600" b="1" dirty="0">
                <a:solidFill>
                  <a:schemeClr val="bg1"/>
                </a:solidFill>
                <a:latin typeface="DIN Next LT Pro"/>
              </a:rPr>
              <a:t>The Symbolism of Systems</a:t>
            </a:r>
          </a:p>
          <a:p>
            <a:endParaRPr lang="en-US" sz="3600" dirty="0">
              <a:solidFill>
                <a:schemeClr val="bg1"/>
              </a:solidFill>
              <a:latin typeface="DIN Next LT Pro"/>
            </a:endParaRPr>
          </a:p>
          <a:p>
            <a:pPr marL="571500" indent="-571500">
              <a:buFont typeface="Arial" panose="020B0604020202020204" pitchFamily="34" charset="0"/>
              <a:buChar char="•"/>
            </a:pPr>
            <a:r>
              <a:rPr lang="en-US" sz="2800" b="1" dirty="0">
                <a:solidFill>
                  <a:schemeClr val="bg1"/>
                </a:solidFill>
                <a:latin typeface="DIN Next LT Pro"/>
              </a:rPr>
              <a:t>Brain: </a:t>
            </a:r>
            <a:r>
              <a:rPr lang="en-US" sz="2800" dirty="0">
                <a:solidFill>
                  <a:schemeClr val="bg1"/>
                </a:solidFill>
                <a:latin typeface="DIN Next LT Pro"/>
              </a:rPr>
              <a:t>How you think and perceive</a:t>
            </a:r>
          </a:p>
          <a:p>
            <a:pPr marL="571500" indent="-571500">
              <a:buFont typeface="Arial" panose="020B0604020202020204" pitchFamily="34" charset="0"/>
              <a:buChar char="•"/>
            </a:pPr>
            <a:r>
              <a:rPr lang="en-US" sz="2800" b="1" dirty="0">
                <a:solidFill>
                  <a:schemeClr val="bg1"/>
                </a:solidFill>
                <a:latin typeface="DIN Next LT Pro"/>
              </a:rPr>
              <a:t>Heart: </a:t>
            </a:r>
            <a:r>
              <a:rPr lang="en-US" sz="2800" dirty="0">
                <a:solidFill>
                  <a:schemeClr val="bg1"/>
                </a:solidFill>
                <a:latin typeface="DIN Next LT Pro"/>
              </a:rPr>
              <a:t>How you feel and connect</a:t>
            </a:r>
          </a:p>
          <a:p>
            <a:pPr marL="571500" indent="-571500">
              <a:buFont typeface="Arial" panose="020B0604020202020204" pitchFamily="34" charset="0"/>
              <a:buChar char="•"/>
            </a:pPr>
            <a:r>
              <a:rPr lang="en-US" sz="2800" b="1" dirty="0">
                <a:solidFill>
                  <a:schemeClr val="bg1"/>
                </a:solidFill>
                <a:latin typeface="DIN Next LT Pro"/>
              </a:rPr>
              <a:t>Gut: </a:t>
            </a:r>
            <a:r>
              <a:rPr lang="en-US" sz="2800" dirty="0">
                <a:solidFill>
                  <a:schemeClr val="bg1"/>
                </a:solidFill>
                <a:latin typeface="DIN Next LT Pro"/>
              </a:rPr>
              <a:t>How you sense and digest</a:t>
            </a:r>
            <a:endParaRPr lang="en-US" sz="3600" dirty="0">
              <a:solidFill>
                <a:schemeClr val="bg1"/>
              </a:solidFill>
              <a:latin typeface="DIN Next LT Pro"/>
            </a:endParaRPr>
          </a:p>
        </p:txBody>
      </p:sp>
      <p:pic>
        <p:nvPicPr>
          <p:cNvPr id="3" name="Picture 2" descr="A close up of a flower&#10;&#10;Description automatically generated with medium confidence">
            <a:extLst>
              <a:ext uri="{FF2B5EF4-FFF2-40B4-BE49-F238E27FC236}">
                <a16:creationId xmlns:a16="http://schemas.microsoft.com/office/drawing/2014/main" id="{FAF07E11-04F0-1D6C-CC03-B06C5B1D2430}"/>
              </a:ext>
            </a:extLst>
          </p:cNvPr>
          <p:cNvPicPr>
            <a:picLocks noChangeAspect="1"/>
          </p:cNvPicPr>
          <p:nvPr/>
        </p:nvPicPr>
        <p:blipFill rotWithShape="1">
          <a:blip r:embed="rId3">
            <a:extLst>
              <a:ext uri="{28A0092B-C50C-407E-A947-70E740481C1C}">
                <a14:useLocalDpi xmlns:a14="http://schemas.microsoft.com/office/drawing/2010/main" val="0"/>
              </a:ext>
            </a:extLst>
          </a:blip>
          <a:srcRect l="2092"/>
          <a:stretch/>
        </p:blipFill>
        <p:spPr>
          <a:xfrm>
            <a:off x="6677551" y="0"/>
            <a:ext cx="5514449" cy="6858000"/>
          </a:xfrm>
          <a:prstGeom prst="rect">
            <a:avLst/>
          </a:prstGeom>
        </p:spPr>
      </p:pic>
      <p:sp>
        <p:nvSpPr>
          <p:cNvPr id="4" name="TextBox 3">
            <a:extLst>
              <a:ext uri="{FF2B5EF4-FFF2-40B4-BE49-F238E27FC236}">
                <a16:creationId xmlns:a16="http://schemas.microsoft.com/office/drawing/2014/main" id="{5BCDF9A8-1F8B-D2F0-F6C9-DA6B98442A9C}"/>
              </a:ext>
            </a:extLst>
          </p:cNvPr>
          <p:cNvSpPr txBox="1"/>
          <p:nvPr/>
        </p:nvSpPr>
        <p:spPr>
          <a:xfrm>
            <a:off x="9381294" y="6498991"/>
            <a:ext cx="2594433"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lumMod val="75000"/>
                    <a:lumOff val="25000"/>
                  </a:srgbClr>
                </a:solidFill>
                <a:effectLst/>
                <a:uLnTx/>
                <a:uFillTx/>
                <a:latin typeface="Arial"/>
                <a:ea typeface="+mn-ea"/>
                <a:cs typeface="+mn-cs"/>
              </a:rPr>
              <a:t>Artwork by Deanna Minich</a:t>
            </a:r>
          </a:p>
        </p:txBody>
      </p:sp>
    </p:spTree>
    <p:extLst>
      <p:ext uri="{BB962C8B-B14F-4D97-AF65-F5344CB8AC3E}">
        <p14:creationId xmlns:p14="http://schemas.microsoft.com/office/powerpoint/2010/main" val="17091903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FD80F80D-9E2D-9EBC-E23E-8C684BFB8F4E}"/>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tângulo Arredondado 3">
            <a:extLst>
              <a:ext uri="{FF2B5EF4-FFF2-40B4-BE49-F238E27FC236}">
                <a16:creationId xmlns:a16="http://schemas.microsoft.com/office/drawing/2014/main" id="{612722A9-2A68-9AE5-9E8B-AB494F8EFF87}"/>
              </a:ext>
            </a:extLst>
          </p:cNvPr>
          <p:cNvSpPr/>
          <p:nvPr/>
        </p:nvSpPr>
        <p:spPr>
          <a:xfrm rot="5400000">
            <a:off x="-767270" y="586186"/>
            <a:ext cx="7029101" cy="5668693"/>
          </a:xfrm>
          <a:custGeom>
            <a:avLst/>
            <a:gdLst>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0 w 6858000"/>
              <a:gd name="connsiteY7" fmla="*/ 5695992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595424 w 6858000"/>
              <a:gd name="connsiteY7" fmla="*/ 4512234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479468 w 6858000"/>
              <a:gd name="connsiteY6" fmla="*/ 509147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777180 w 6858000"/>
              <a:gd name="connsiteY6" fmla="*/ 5665636 h 6835218"/>
              <a:gd name="connsiteX7" fmla="*/ 1 w 6858000"/>
              <a:gd name="connsiteY7" fmla="*/ 5589667 h 6835218"/>
              <a:gd name="connsiteX8" fmla="*/ 0 w 6858000"/>
              <a:gd name="connsiteY8" fmla="*/ 1139226 h 6835218"/>
              <a:gd name="connsiteX0" fmla="*/ 0 w 6867302"/>
              <a:gd name="connsiteY0" fmla="*/ 1139226 h 6112947"/>
              <a:gd name="connsiteX1" fmla="*/ 1139226 w 6867302"/>
              <a:gd name="connsiteY1" fmla="*/ 0 h 6112947"/>
              <a:gd name="connsiteX2" fmla="*/ 5718774 w 6867302"/>
              <a:gd name="connsiteY2" fmla="*/ 0 h 6112947"/>
              <a:gd name="connsiteX3" fmla="*/ 6858000 w 6867302"/>
              <a:gd name="connsiteY3" fmla="*/ 1139226 h 6112947"/>
              <a:gd name="connsiteX4" fmla="*/ 6858000 w 6867302"/>
              <a:gd name="connsiteY4" fmla="*/ 5695992 h 6112947"/>
              <a:gd name="connsiteX5" fmla="*/ 6349639 w 6867302"/>
              <a:gd name="connsiteY5" fmla="*/ 6055497 h 6112947"/>
              <a:gd name="connsiteX6" fmla="*/ 1777180 w 6867302"/>
              <a:gd name="connsiteY6" fmla="*/ 5665636 h 6112947"/>
              <a:gd name="connsiteX7" fmla="*/ 1 w 6867302"/>
              <a:gd name="connsiteY7" fmla="*/ 5589667 h 6112947"/>
              <a:gd name="connsiteX8" fmla="*/ 0 w 6867302"/>
              <a:gd name="connsiteY8" fmla="*/ 1139226 h 6112947"/>
              <a:gd name="connsiteX0" fmla="*/ 4126 w 6871428"/>
              <a:gd name="connsiteY0" fmla="*/ 1139843 h 6113564"/>
              <a:gd name="connsiteX1" fmla="*/ 1143352 w 6871428"/>
              <a:gd name="connsiteY1" fmla="*/ 617 h 6113564"/>
              <a:gd name="connsiteX2" fmla="*/ 5722900 w 6871428"/>
              <a:gd name="connsiteY2" fmla="*/ 617 h 6113564"/>
              <a:gd name="connsiteX3" fmla="*/ 6862126 w 6871428"/>
              <a:gd name="connsiteY3" fmla="*/ 1139843 h 6113564"/>
              <a:gd name="connsiteX4" fmla="*/ 6862126 w 6871428"/>
              <a:gd name="connsiteY4" fmla="*/ 5696609 h 6113564"/>
              <a:gd name="connsiteX5" fmla="*/ 6353765 w 6871428"/>
              <a:gd name="connsiteY5" fmla="*/ 6056114 h 6113564"/>
              <a:gd name="connsiteX6" fmla="*/ 1781306 w 6871428"/>
              <a:gd name="connsiteY6" fmla="*/ 5666253 h 6113564"/>
              <a:gd name="connsiteX7" fmla="*/ 4127 w 6871428"/>
              <a:gd name="connsiteY7" fmla="*/ 5590284 h 6113564"/>
              <a:gd name="connsiteX8" fmla="*/ 4126 w 6871428"/>
              <a:gd name="connsiteY8" fmla="*/ 1139843 h 6113564"/>
              <a:gd name="connsiteX0" fmla="*/ 4126 w 6872557"/>
              <a:gd name="connsiteY0" fmla="*/ 1139843 h 6113564"/>
              <a:gd name="connsiteX1" fmla="*/ 1143352 w 6872557"/>
              <a:gd name="connsiteY1" fmla="*/ 617 h 6113564"/>
              <a:gd name="connsiteX2" fmla="*/ 5722900 w 6872557"/>
              <a:gd name="connsiteY2" fmla="*/ 617 h 6113564"/>
              <a:gd name="connsiteX3" fmla="*/ 6862126 w 6872557"/>
              <a:gd name="connsiteY3" fmla="*/ 1139843 h 6113564"/>
              <a:gd name="connsiteX4" fmla="*/ 6862126 w 6872557"/>
              <a:gd name="connsiteY4" fmla="*/ 5696609 h 6113564"/>
              <a:gd name="connsiteX5" fmla="*/ 6353765 w 6872557"/>
              <a:gd name="connsiteY5" fmla="*/ 6056114 h 6113564"/>
              <a:gd name="connsiteX6" fmla="*/ 1781306 w 6872557"/>
              <a:gd name="connsiteY6" fmla="*/ 5666253 h 6113564"/>
              <a:gd name="connsiteX7" fmla="*/ 4127 w 6872557"/>
              <a:gd name="connsiteY7" fmla="*/ 5590284 h 6113564"/>
              <a:gd name="connsiteX8" fmla="*/ 4126 w 6872557"/>
              <a:gd name="connsiteY8" fmla="*/ 1139843 h 611356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862126 w 6872557"/>
              <a:gd name="connsiteY4" fmla="*/ 5696609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259617 w 6872557"/>
              <a:gd name="connsiteY4" fmla="*/ 4590823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353765 w 6872557"/>
              <a:gd name="connsiteY4" fmla="*/ 6056114 h 6056114"/>
              <a:gd name="connsiteX5" fmla="*/ 1781306 w 6872557"/>
              <a:gd name="connsiteY5" fmla="*/ 5666253 h 6056114"/>
              <a:gd name="connsiteX6" fmla="*/ 4127 w 6872557"/>
              <a:gd name="connsiteY6" fmla="*/ 5590284 h 6056114"/>
              <a:gd name="connsiteX7" fmla="*/ 4126 w 6872557"/>
              <a:gd name="connsiteY7" fmla="*/ 1139843 h 6056114"/>
              <a:gd name="connsiteX0" fmla="*/ 4126 w 6899573"/>
              <a:gd name="connsiteY0" fmla="*/ 1139843 h 5891070"/>
              <a:gd name="connsiteX1" fmla="*/ 1143352 w 6899573"/>
              <a:gd name="connsiteY1" fmla="*/ 617 h 5891070"/>
              <a:gd name="connsiteX2" fmla="*/ 5722900 w 6899573"/>
              <a:gd name="connsiteY2" fmla="*/ 617 h 5891070"/>
              <a:gd name="connsiteX3" fmla="*/ 6862126 w 6899573"/>
              <a:gd name="connsiteY3" fmla="*/ 1139843 h 5891070"/>
              <a:gd name="connsiteX4" fmla="*/ 6899573 w 6899573"/>
              <a:gd name="connsiteY4" fmla="*/ 5652080 h 5891070"/>
              <a:gd name="connsiteX5" fmla="*/ 1781306 w 6899573"/>
              <a:gd name="connsiteY5" fmla="*/ 5666253 h 5891070"/>
              <a:gd name="connsiteX6" fmla="*/ 4127 w 6899573"/>
              <a:gd name="connsiteY6" fmla="*/ 5590284 h 5891070"/>
              <a:gd name="connsiteX7" fmla="*/ 4126 w 6899573"/>
              <a:gd name="connsiteY7" fmla="*/ 1139843 h 5891070"/>
              <a:gd name="connsiteX0" fmla="*/ 4126 w 6923195"/>
              <a:gd name="connsiteY0" fmla="*/ 1139843 h 5891070"/>
              <a:gd name="connsiteX1" fmla="*/ 1143352 w 6923195"/>
              <a:gd name="connsiteY1" fmla="*/ 617 h 5891070"/>
              <a:gd name="connsiteX2" fmla="*/ 5722900 w 6923195"/>
              <a:gd name="connsiteY2" fmla="*/ 617 h 5891070"/>
              <a:gd name="connsiteX3" fmla="*/ 6918836 w 6923195"/>
              <a:gd name="connsiteY3" fmla="*/ 1146932 h 5891070"/>
              <a:gd name="connsiteX4" fmla="*/ 6899573 w 6923195"/>
              <a:gd name="connsiteY4" fmla="*/ 5652080 h 5891070"/>
              <a:gd name="connsiteX5" fmla="*/ 1781306 w 6923195"/>
              <a:gd name="connsiteY5" fmla="*/ 5666253 h 5891070"/>
              <a:gd name="connsiteX6" fmla="*/ 4127 w 6923195"/>
              <a:gd name="connsiteY6" fmla="*/ 5590284 h 5891070"/>
              <a:gd name="connsiteX7" fmla="*/ 4126 w 6923195"/>
              <a:gd name="connsiteY7" fmla="*/ 1139843 h 5891070"/>
              <a:gd name="connsiteX0" fmla="*/ 4126 w 6918836"/>
              <a:gd name="connsiteY0" fmla="*/ 1139843 h 5891070"/>
              <a:gd name="connsiteX1" fmla="*/ 1143352 w 6918836"/>
              <a:gd name="connsiteY1" fmla="*/ 617 h 5891070"/>
              <a:gd name="connsiteX2" fmla="*/ 5722900 w 6918836"/>
              <a:gd name="connsiteY2" fmla="*/ 617 h 5891070"/>
              <a:gd name="connsiteX3" fmla="*/ 6918836 w 6918836"/>
              <a:gd name="connsiteY3" fmla="*/ 1146932 h 5891070"/>
              <a:gd name="connsiteX4" fmla="*/ 6899573 w 6918836"/>
              <a:gd name="connsiteY4" fmla="*/ 5652080 h 5891070"/>
              <a:gd name="connsiteX5" fmla="*/ 1781306 w 6918836"/>
              <a:gd name="connsiteY5" fmla="*/ 5666253 h 5891070"/>
              <a:gd name="connsiteX6" fmla="*/ 4127 w 6918836"/>
              <a:gd name="connsiteY6" fmla="*/ 5590284 h 5891070"/>
              <a:gd name="connsiteX7" fmla="*/ 4126 w 6918836"/>
              <a:gd name="connsiteY7" fmla="*/ 1139843 h 5891070"/>
              <a:gd name="connsiteX0" fmla="*/ 4126 w 6918836"/>
              <a:gd name="connsiteY0" fmla="*/ 1139843 h 5652080"/>
              <a:gd name="connsiteX1" fmla="*/ 1143352 w 6918836"/>
              <a:gd name="connsiteY1" fmla="*/ 617 h 5652080"/>
              <a:gd name="connsiteX2" fmla="*/ 5722900 w 6918836"/>
              <a:gd name="connsiteY2" fmla="*/ 617 h 5652080"/>
              <a:gd name="connsiteX3" fmla="*/ 6918836 w 6918836"/>
              <a:gd name="connsiteY3" fmla="*/ 1146932 h 5652080"/>
              <a:gd name="connsiteX4" fmla="*/ 6899573 w 6918836"/>
              <a:gd name="connsiteY4" fmla="*/ 5652080 h 5652080"/>
              <a:gd name="connsiteX5" fmla="*/ 4127 w 6918836"/>
              <a:gd name="connsiteY5" fmla="*/ 5590284 h 5652080"/>
              <a:gd name="connsiteX6" fmla="*/ 4126 w 6918836"/>
              <a:gd name="connsiteY6" fmla="*/ 1139843 h 5652080"/>
              <a:gd name="connsiteX0" fmla="*/ 4126 w 6918836"/>
              <a:gd name="connsiteY0" fmla="*/ 1139843 h 5661167"/>
              <a:gd name="connsiteX1" fmla="*/ 1143352 w 6918836"/>
              <a:gd name="connsiteY1" fmla="*/ 617 h 5661167"/>
              <a:gd name="connsiteX2" fmla="*/ 5722900 w 6918836"/>
              <a:gd name="connsiteY2" fmla="*/ 617 h 5661167"/>
              <a:gd name="connsiteX3" fmla="*/ 6918836 w 6918836"/>
              <a:gd name="connsiteY3" fmla="*/ 1146932 h 5661167"/>
              <a:gd name="connsiteX4" fmla="*/ 6899573 w 6918836"/>
              <a:gd name="connsiteY4" fmla="*/ 5652080 h 5661167"/>
              <a:gd name="connsiteX5" fmla="*/ 18304 w 6918836"/>
              <a:gd name="connsiteY5" fmla="*/ 5661167 h 5661167"/>
              <a:gd name="connsiteX6" fmla="*/ 4126 w 6918836"/>
              <a:gd name="connsiteY6" fmla="*/ 1139843 h 5661167"/>
              <a:gd name="connsiteX0" fmla="*/ 1485 w 6958725"/>
              <a:gd name="connsiteY0" fmla="*/ 1139843 h 5661167"/>
              <a:gd name="connsiteX1" fmla="*/ 1183241 w 6958725"/>
              <a:gd name="connsiteY1" fmla="*/ 617 h 5661167"/>
              <a:gd name="connsiteX2" fmla="*/ 5762789 w 6958725"/>
              <a:gd name="connsiteY2" fmla="*/ 617 h 5661167"/>
              <a:gd name="connsiteX3" fmla="*/ 6958725 w 6958725"/>
              <a:gd name="connsiteY3" fmla="*/ 1146932 h 5661167"/>
              <a:gd name="connsiteX4" fmla="*/ 6939462 w 6958725"/>
              <a:gd name="connsiteY4" fmla="*/ 5652080 h 5661167"/>
              <a:gd name="connsiteX5" fmla="*/ 58193 w 6958725"/>
              <a:gd name="connsiteY5" fmla="*/ 5661167 h 5661167"/>
              <a:gd name="connsiteX6" fmla="*/ 1485 w 6958725"/>
              <a:gd name="connsiteY6" fmla="*/ 1139843 h 5661167"/>
              <a:gd name="connsiteX0" fmla="*/ 14176 w 6971416"/>
              <a:gd name="connsiteY0" fmla="*/ 1139843 h 5661167"/>
              <a:gd name="connsiteX1" fmla="*/ 1195932 w 6971416"/>
              <a:gd name="connsiteY1" fmla="*/ 617 h 5661167"/>
              <a:gd name="connsiteX2" fmla="*/ 5775480 w 6971416"/>
              <a:gd name="connsiteY2" fmla="*/ 617 h 5661167"/>
              <a:gd name="connsiteX3" fmla="*/ 6971416 w 6971416"/>
              <a:gd name="connsiteY3" fmla="*/ 1146932 h 5661167"/>
              <a:gd name="connsiteX4" fmla="*/ 6952153 w 6971416"/>
              <a:gd name="connsiteY4" fmla="*/ 5652080 h 5661167"/>
              <a:gd name="connsiteX5" fmla="*/ 0 w 6971416"/>
              <a:gd name="connsiteY5" fmla="*/ 5661167 h 5661167"/>
              <a:gd name="connsiteX6" fmla="*/ 14176 w 6971416"/>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71416 w 7008863"/>
              <a:gd name="connsiteY3" fmla="*/ 1146932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8123"/>
              <a:gd name="connsiteY0" fmla="*/ 1139843 h 5661167"/>
              <a:gd name="connsiteX1" fmla="*/ 1195932 w 7028123"/>
              <a:gd name="connsiteY1" fmla="*/ 617 h 5661167"/>
              <a:gd name="connsiteX2" fmla="*/ 5775480 w 7028123"/>
              <a:gd name="connsiteY2" fmla="*/ 617 h 5661167"/>
              <a:gd name="connsiteX3" fmla="*/ 7028123 w 7028123"/>
              <a:gd name="connsiteY3" fmla="*/ 1132755 h 5661167"/>
              <a:gd name="connsiteX4" fmla="*/ 7008863 w 7028123"/>
              <a:gd name="connsiteY4" fmla="*/ 5659171 h 5661167"/>
              <a:gd name="connsiteX5" fmla="*/ 0 w 7028123"/>
              <a:gd name="connsiteY5" fmla="*/ 5661167 h 5661167"/>
              <a:gd name="connsiteX6" fmla="*/ 14176 w 7028123"/>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85593 w 7008863"/>
              <a:gd name="connsiteY3" fmla="*/ 1125667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1035"/>
              <a:gd name="connsiteY0" fmla="*/ 1139843 h 5661167"/>
              <a:gd name="connsiteX1" fmla="*/ 1195932 w 7021035"/>
              <a:gd name="connsiteY1" fmla="*/ 617 h 5661167"/>
              <a:gd name="connsiteX2" fmla="*/ 5775480 w 7021035"/>
              <a:gd name="connsiteY2" fmla="*/ 617 h 5661167"/>
              <a:gd name="connsiteX3" fmla="*/ 7021035 w 7021035"/>
              <a:gd name="connsiteY3" fmla="*/ 1125667 h 5661167"/>
              <a:gd name="connsiteX4" fmla="*/ 7008863 w 7021035"/>
              <a:gd name="connsiteY4" fmla="*/ 5659171 h 5661167"/>
              <a:gd name="connsiteX5" fmla="*/ 0 w 7021035"/>
              <a:gd name="connsiteY5" fmla="*/ 5661167 h 5661167"/>
              <a:gd name="connsiteX6" fmla="*/ 14176 w 7021035"/>
              <a:gd name="connsiteY6" fmla="*/ 1139843 h 5661167"/>
              <a:gd name="connsiteX0" fmla="*/ 14176 w 7029101"/>
              <a:gd name="connsiteY0" fmla="*/ 1139843 h 5661167"/>
              <a:gd name="connsiteX1" fmla="*/ 1195932 w 7029101"/>
              <a:gd name="connsiteY1" fmla="*/ 617 h 5661167"/>
              <a:gd name="connsiteX2" fmla="*/ 5775480 w 7029101"/>
              <a:gd name="connsiteY2" fmla="*/ 617 h 5661167"/>
              <a:gd name="connsiteX3" fmla="*/ 7021035 w 7029101"/>
              <a:gd name="connsiteY3" fmla="*/ 1125667 h 5661167"/>
              <a:gd name="connsiteX4" fmla="*/ 7008863 w 7029101"/>
              <a:gd name="connsiteY4" fmla="*/ 5659171 h 5661167"/>
              <a:gd name="connsiteX5" fmla="*/ 0 w 7029101"/>
              <a:gd name="connsiteY5" fmla="*/ 5661167 h 5661167"/>
              <a:gd name="connsiteX6" fmla="*/ 14176 w 7029101"/>
              <a:gd name="connsiteY6" fmla="*/ 1139843 h 5661167"/>
              <a:gd name="connsiteX0" fmla="*/ 14176 w 7029101"/>
              <a:gd name="connsiteY0" fmla="*/ 1147369 h 5668693"/>
              <a:gd name="connsiteX1" fmla="*/ 1195932 w 7029101"/>
              <a:gd name="connsiteY1" fmla="*/ 8143 h 5668693"/>
              <a:gd name="connsiteX2" fmla="*/ 5775480 w 7029101"/>
              <a:gd name="connsiteY2" fmla="*/ 8143 h 5668693"/>
              <a:gd name="connsiteX3" fmla="*/ 7021035 w 7029101"/>
              <a:gd name="connsiteY3" fmla="*/ 1133193 h 5668693"/>
              <a:gd name="connsiteX4" fmla="*/ 7008863 w 7029101"/>
              <a:gd name="connsiteY4" fmla="*/ 5666697 h 5668693"/>
              <a:gd name="connsiteX5" fmla="*/ 0 w 7029101"/>
              <a:gd name="connsiteY5" fmla="*/ 5668693 h 5668693"/>
              <a:gd name="connsiteX6" fmla="*/ 14176 w 7029101"/>
              <a:gd name="connsiteY6" fmla="*/ 1147369 h 5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9101" h="5668693">
                <a:moveTo>
                  <a:pt x="14176" y="1147369"/>
                </a:moveTo>
                <a:cubicBezTo>
                  <a:pt x="14176" y="518192"/>
                  <a:pt x="-120820" y="-76918"/>
                  <a:pt x="1195932" y="8143"/>
                </a:cubicBezTo>
                <a:lnTo>
                  <a:pt x="5775480" y="8143"/>
                </a:lnTo>
                <a:cubicBezTo>
                  <a:pt x="7113494" y="64850"/>
                  <a:pt x="7042303" y="-169380"/>
                  <a:pt x="7021035" y="1133193"/>
                </a:cubicBezTo>
                <a:cubicBezTo>
                  <a:pt x="7016978" y="2644361"/>
                  <a:pt x="7012920" y="4155529"/>
                  <a:pt x="7008863" y="5666697"/>
                </a:cubicBezTo>
                <a:lnTo>
                  <a:pt x="0" y="5668693"/>
                </a:lnTo>
                <a:cubicBezTo>
                  <a:pt x="0" y="4149771"/>
                  <a:pt x="14176" y="2666291"/>
                  <a:pt x="14176" y="1147369"/>
                </a:cubicBezTo>
                <a:close/>
              </a:path>
            </a:pathLst>
          </a:cu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C93F40A3-8C3A-2BBC-1351-2D62FD68E9AB}"/>
              </a:ext>
            </a:extLst>
          </p:cNvPr>
          <p:cNvSpPr txBox="1"/>
          <p:nvPr/>
        </p:nvSpPr>
        <p:spPr>
          <a:xfrm>
            <a:off x="107817" y="2091214"/>
            <a:ext cx="52789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Mind-Body Medicine</a:t>
            </a:r>
          </a:p>
        </p:txBody>
      </p:sp>
      <p:sp>
        <p:nvSpPr>
          <p:cNvPr id="6" name="CaixaDeTexto 5">
            <a:extLst>
              <a:ext uri="{FF2B5EF4-FFF2-40B4-BE49-F238E27FC236}">
                <a16:creationId xmlns:a16="http://schemas.microsoft.com/office/drawing/2014/main" id="{AC713363-9C62-DE00-ADCB-305328F7D760}"/>
              </a:ext>
            </a:extLst>
          </p:cNvPr>
          <p:cNvSpPr txBox="1"/>
          <p:nvPr/>
        </p:nvSpPr>
        <p:spPr>
          <a:xfrm>
            <a:off x="718457" y="5417460"/>
            <a:ext cx="42018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000" dirty="0">
                <a:solidFill>
                  <a:srgbClr val="F0EAD8"/>
                </a:solidFill>
                <a:latin typeface="DIN Next LT Pro" panose="020B0503020203050203" pitchFamily="34" charset="77"/>
              </a:rPr>
              <a:t>Breath, Circulation, Oxygenation</a:t>
            </a:r>
            <a:endParaRPr kumimoji="0" lang="pt-BR" sz="3200" b="0" i="0" u="none" strike="noStrike" kern="1200" cap="none" spc="0" normalizeH="0" baseline="0" noProof="0" dirty="0">
              <a:ln>
                <a:noFill/>
              </a:ln>
              <a:solidFill>
                <a:srgbClr val="F0EAD8"/>
              </a:solidFill>
              <a:effectLst/>
              <a:uLnTx/>
              <a:uFillTx/>
              <a:latin typeface="DIN Next LT Pro" panose="020B0503020203050203" pitchFamily="34" charset="77"/>
              <a:ea typeface="+mn-ea"/>
              <a:cs typeface="+mn-cs"/>
            </a:endParaRPr>
          </a:p>
        </p:txBody>
      </p:sp>
      <p:sp>
        <p:nvSpPr>
          <p:cNvPr id="9" name="CaixaDeTexto 8">
            <a:extLst>
              <a:ext uri="{FF2B5EF4-FFF2-40B4-BE49-F238E27FC236}">
                <a16:creationId xmlns:a16="http://schemas.microsoft.com/office/drawing/2014/main" id="{D07CCFC1-FF17-878B-DE09-599C68B6EE6A}"/>
              </a:ext>
            </a:extLst>
          </p:cNvPr>
          <p:cNvSpPr txBox="1"/>
          <p:nvPr/>
        </p:nvSpPr>
        <p:spPr>
          <a:xfrm>
            <a:off x="718457" y="2942159"/>
            <a:ext cx="36196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dirty="0">
                <a:ln>
                  <a:noFill/>
                </a:ln>
                <a:solidFill>
                  <a:srgbClr val="F0EAD8"/>
                </a:solidFill>
                <a:effectLst/>
                <a:uLnTx/>
                <a:uFillTx/>
                <a:latin typeface="DIN Next LT Pro Medium" panose="020B0503020203050203" pitchFamily="34" charset="77"/>
                <a:ea typeface="+mn-ea"/>
                <a:cs typeface="+mn-cs"/>
              </a:rPr>
              <a:t>Heart</a:t>
            </a:r>
          </a:p>
        </p:txBody>
      </p:sp>
      <p:pic>
        <p:nvPicPr>
          <p:cNvPr id="5" name="Graphic 4" descr="Heart organ outline">
            <a:extLst>
              <a:ext uri="{FF2B5EF4-FFF2-40B4-BE49-F238E27FC236}">
                <a16:creationId xmlns:a16="http://schemas.microsoft.com/office/drawing/2014/main" id="{0CEC0F4C-5998-778C-74A1-2130AF7D61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39375" y="3802773"/>
            <a:ext cx="1393578" cy="1393578"/>
          </a:xfrm>
          <a:prstGeom prst="rect">
            <a:avLst/>
          </a:prstGeom>
        </p:spPr>
      </p:pic>
      <p:sp>
        <p:nvSpPr>
          <p:cNvPr id="11" name="CaixaDeTexto 6">
            <a:extLst>
              <a:ext uri="{FF2B5EF4-FFF2-40B4-BE49-F238E27FC236}">
                <a16:creationId xmlns:a16="http://schemas.microsoft.com/office/drawing/2014/main" id="{D31EEA8E-009E-BBD9-9585-DE0B1EB81DFC}"/>
              </a:ext>
            </a:extLst>
          </p:cNvPr>
          <p:cNvSpPr txBox="1"/>
          <p:nvPr/>
        </p:nvSpPr>
        <p:spPr>
          <a:xfrm>
            <a:off x="6105203" y="2521059"/>
            <a:ext cx="5800079" cy="1815882"/>
          </a:xfrm>
          <a:prstGeom prst="rect">
            <a:avLst/>
          </a:prstGeom>
          <a:noFill/>
        </p:spPr>
        <p:txBody>
          <a:bodyPr wrap="square" rtlCol="0">
            <a:spAutoFit/>
          </a:bodyPr>
          <a:lstStyle/>
          <a:p>
            <a:r>
              <a:rPr lang="pt-BR" sz="2800" b="1" dirty="0">
                <a:solidFill>
                  <a:schemeClr val="bg2">
                    <a:lumMod val="25000"/>
                  </a:schemeClr>
                </a:solidFill>
                <a:effectLst/>
                <a:latin typeface="DIN Next LT Pro" panose="020B0503020203050203" pitchFamily="34" charset="77"/>
              </a:rPr>
              <a:t>Select Root </a:t>
            </a:r>
            <a:r>
              <a:rPr lang="pt-BR" sz="2800" b="1" dirty="0">
                <a:solidFill>
                  <a:schemeClr val="bg2">
                    <a:lumMod val="25000"/>
                  </a:schemeClr>
                </a:solidFill>
                <a:latin typeface="DIN Next LT Pro" panose="020B0503020203050203" pitchFamily="34" charset="77"/>
              </a:rPr>
              <a:t>C</a:t>
            </a:r>
            <a:r>
              <a:rPr lang="pt-BR" sz="2800" b="1" dirty="0">
                <a:solidFill>
                  <a:schemeClr val="bg2">
                    <a:lumMod val="25000"/>
                  </a:schemeClr>
                </a:solidFill>
                <a:effectLst/>
                <a:latin typeface="DIN Next LT Pro" panose="020B0503020203050203" pitchFamily="34" charset="77"/>
              </a:rPr>
              <a:t>auses to Address:</a:t>
            </a:r>
          </a:p>
          <a:p>
            <a:pPr marL="342900" indent="-342900">
              <a:buFont typeface="Arial" panose="020B0604020202020204" pitchFamily="34" charset="0"/>
              <a:buChar char="•"/>
            </a:pPr>
            <a:r>
              <a:rPr lang="pt-BR" sz="2800" dirty="0">
                <a:solidFill>
                  <a:schemeClr val="bg2">
                    <a:lumMod val="25000"/>
                  </a:schemeClr>
                </a:solidFill>
                <a:effectLst/>
                <a:latin typeface="DIN Next LT Pro" panose="020B0503020203050203" pitchFamily="34" charset="77"/>
              </a:rPr>
              <a:t>Inflammation</a:t>
            </a:r>
          </a:p>
          <a:p>
            <a:pPr marL="342900" indent="-342900">
              <a:buFont typeface="Arial" panose="020B0604020202020204" pitchFamily="34" charset="0"/>
              <a:buChar char="•"/>
            </a:pPr>
            <a:r>
              <a:rPr lang="pt-BR" sz="2800" dirty="0">
                <a:solidFill>
                  <a:schemeClr val="bg2">
                    <a:lumMod val="25000"/>
                  </a:schemeClr>
                </a:solidFill>
                <a:latin typeface="DIN Next LT Pro" panose="020B0503020203050203" pitchFamily="34" charset="77"/>
              </a:rPr>
              <a:t>Autonomic nervous system balance</a:t>
            </a:r>
          </a:p>
          <a:p>
            <a:pPr marL="342900" indent="-342900">
              <a:buFont typeface="Arial" panose="020B0604020202020204" pitchFamily="34" charset="0"/>
              <a:buChar char="•"/>
            </a:pPr>
            <a:r>
              <a:rPr lang="pt-BR" sz="2800" dirty="0">
                <a:solidFill>
                  <a:schemeClr val="bg2">
                    <a:lumMod val="25000"/>
                  </a:schemeClr>
                </a:solidFill>
                <a:effectLst/>
                <a:latin typeface="DIN Next LT Pro" panose="020B0503020203050203" pitchFamily="34" charset="77"/>
              </a:rPr>
              <a:t>Nutrient imbalances</a:t>
            </a:r>
          </a:p>
        </p:txBody>
      </p:sp>
    </p:spTree>
    <p:extLst>
      <p:ext uri="{BB962C8B-B14F-4D97-AF65-F5344CB8AC3E}">
        <p14:creationId xmlns:p14="http://schemas.microsoft.com/office/powerpoint/2010/main" val="1403746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B303F0F-3200-F701-496A-59160545E542}"/>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Retângulo Arredondado 5">
            <a:extLst>
              <a:ext uri="{FF2B5EF4-FFF2-40B4-BE49-F238E27FC236}">
                <a16:creationId xmlns:a16="http://schemas.microsoft.com/office/drawing/2014/main" id="{4154CF84-F774-D63D-D557-F83AB3DCDFCE}"/>
              </a:ext>
            </a:extLst>
          </p:cNvPr>
          <p:cNvSpPr/>
          <p:nvPr/>
        </p:nvSpPr>
        <p:spPr>
          <a:xfrm>
            <a:off x="2282456" y="-283535"/>
            <a:ext cx="7520763" cy="213360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aixaDeTexto 7">
            <a:extLst>
              <a:ext uri="{FF2B5EF4-FFF2-40B4-BE49-F238E27FC236}">
                <a16:creationId xmlns:a16="http://schemas.microsoft.com/office/drawing/2014/main" id="{6E1DCE77-1CBA-09DF-04BA-7507A86048CE}"/>
              </a:ext>
            </a:extLst>
          </p:cNvPr>
          <p:cNvSpPr txBox="1"/>
          <p:nvPr/>
        </p:nvSpPr>
        <p:spPr>
          <a:xfrm>
            <a:off x="2771415" y="151042"/>
            <a:ext cx="654284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6000" b="1"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Inflammation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“Heart on Fire”</a:t>
            </a:r>
          </a:p>
        </p:txBody>
      </p:sp>
      <p:pic>
        <p:nvPicPr>
          <p:cNvPr id="3" name="Picture 2">
            <a:extLst>
              <a:ext uri="{FF2B5EF4-FFF2-40B4-BE49-F238E27FC236}">
                <a16:creationId xmlns:a16="http://schemas.microsoft.com/office/drawing/2014/main" id="{1BE4E8FC-191A-3B3C-9A78-1A0E0857816E}"/>
              </a:ext>
            </a:extLst>
          </p:cNvPr>
          <p:cNvPicPr>
            <a:picLocks noChangeAspect="1"/>
          </p:cNvPicPr>
          <p:nvPr/>
        </p:nvPicPr>
        <p:blipFill>
          <a:blip r:embed="rId3"/>
          <a:stretch>
            <a:fillRect/>
          </a:stretch>
        </p:blipFill>
        <p:spPr>
          <a:xfrm>
            <a:off x="2075922" y="2133600"/>
            <a:ext cx="8211080" cy="3885038"/>
          </a:xfrm>
          <a:prstGeom prst="rect">
            <a:avLst/>
          </a:prstGeom>
        </p:spPr>
      </p:pic>
      <p:sp>
        <p:nvSpPr>
          <p:cNvPr id="5" name="TextBox 4">
            <a:extLst>
              <a:ext uri="{FF2B5EF4-FFF2-40B4-BE49-F238E27FC236}">
                <a16:creationId xmlns:a16="http://schemas.microsoft.com/office/drawing/2014/main" id="{737DBFE5-8689-290C-2EAA-C808FC22CC2D}"/>
              </a:ext>
            </a:extLst>
          </p:cNvPr>
          <p:cNvSpPr txBox="1"/>
          <p:nvPr/>
        </p:nvSpPr>
        <p:spPr>
          <a:xfrm>
            <a:off x="2075922" y="6071340"/>
            <a:ext cx="8542867" cy="461665"/>
          </a:xfrm>
          <a:prstGeom prst="rect">
            <a:avLst/>
          </a:prstGeom>
          <a:noFill/>
        </p:spPr>
        <p:txBody>
          <a:bodyPr wrap="square">
            <a:spAutoFit/>
          </a:bodyPr>
          <a:lstStyle/>
          <a:p>
            <a:r>
              <a:rPr lang="en-US" sz="1200" dirty="0">
                <a:solidFill>
                  <a:schemeClr val="tx1">
                    <a:lumMod val="75000"/>
                    <a:lumOff val="25000"/>
                  </a:schemeClr>
                </a:solidFill>
                <a:latin typeface="DIN Next LT Pro" panose="020B0503020203050203"/>
              </a:rPr>
              <a:t>Henein MY, </a:t>
            </a:r>
            <a:r>
              <a:rPr lang="en-US" sz="1200" dirty="0" err="1">
                <a:solidFill>
                  <a:schemeClr val="tx1">
                    <a:lumMod val="75000"/>
                    <a:lumOff val="25000"/>
                  </a:schemeClr>
                </a:solidFill>
                <a:latin typeface="DIN Next LT Pro" panose="020B0503020203050203"/>
              </a:rPr>
              <a:t>Vancheri</a:t>
            </a:r>
            <a:r>
              <a:rPr lang="en-US" sz="1200" dirty="0">
                <a:solidFill>
                  <a:schemeClr val="tx1">
                    <a:lumMod val="75000"/>
                    <a:lumOff val="25000"/>
                  </a:schemeClr>
                </a:solidFill>
                <a:latin typeface="DIN Next LT Pro" panose="020B0503020203050203"/>
              </a:rPr>
              <a:t> S, Longo G, </a:t>
            </a:r>
            <a:r>
              <a:rPr lang="en-US" sz="1200" dirty="0" err="1">
                <a:solidFill>
                  <a:schemeClr val="tx1">
                    <a:lumMod val="75000"/>
                    <a:lumOff val="25000"/>
                  </a:schemeClr>
                </a:solidFill>
                <a:latin typeface="DIN Next LT Pro" panose="020B0503020203050203"/>
              </a:rPr>
              <a:t>Vancheri</a:t>
            </a:r>
            <a:r>
              <a:rPr lang="en-US" sz="1200" dirty="0">
                <a:solidFill>
                  <a:schemeClr val="tx1">
                    <a:lumMod val="75000"/>
                    <a:lumOff val="25000"/>
                  </a:schemeClr>
                </a:solidFill>
                <a:latin typeface="DIN Next LT Pro" panose="020B0503020203050203"/>
              </a:rPr>
              <a:t> F. The Role of Inflammation in Cardiovascular Disease. </a:t>
            </a:r>
            <a:r>
              <a:rPr lang="en-US" sz="1200" i="1" dirty="0">
                <a:solidFill>
                  <a:schemeClr val="tx1">
                    <a:lumMod val="75000"/>
                    <a:lumOff val="25000"/>
                  </a:schemeClr>
                </a:solidFill>
                <a:latin typeface="DIN Next LT Pro" panose="020B0503020203050203"/>
              </a:rPr>
              <a:t>Int J Mol Sci</a:t>
            </a:r>
            <a:r>
              <a:rPr lang="en-US" sz="1200" dirty="0">
                <a:solidFill>
                  <a:schemeClr val="tx1">
                    <a:lumMod val="75000"/>
                    <a:lumOff val="25000"/>
                  </a:schemeClr>
                </a:solidFill>
                <a:latin typeface="DIN Next LT Pro" panose="020B0503020203050203"/>
              </a:rPr>
              <a:t>. 2022 Oct 26;23(21):12906. </a:t>
            </a:r>
            <a:r>
              <a:rPr lang="en-US" sz="1200" dirty="0" err="1">
                <a:solidFill>
                  <a:schemeClr val="tx1">
                    <a:lumMod val="75000"/>
                    <a:lumOff val="25000"/>
                  </a:schemeClr>
                </a:solidFill>
                <a:latin typeface="DIN Next LT Pro" panose="020B0503020203050203"/>
              </a:rPr>
              <a:t>doi</a:t>
            </a:r>
            <a:r>
              <a:rPr lang="en-US" sz="1200" dirty="0">
                <a:solidFill>
                  <a:schemeClr val="tx1">
                    <a:lumMod val="75000"/>
                    <a:lumOff val="25000"/>
                  </a:schemeClr>
                </a:solidFill>
                <a:latin typeface="DIN Next LT Pro" panose="020B0503020203050203"/>
              </a:rPr>
              <a:t>: 10.3390/ijms232112906. PMID: 36361701; PMCID: PMC9658900. CC-BY 4.0</a:t>
            </a:r>
          </a:p>
        </p:txBody>
      </p:sp>
    </p:spTree>
    <p:extLst>
      <p:ext uri="{BB962C8B-B14F-4D97-AF65-F5344CB8AC3E}">
        <p14:creationId xmlns:p14="http://schemas.microsoft.com/office/powerpoint/2010/main" val="2432002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tângulo 8">
            <a:extLst>
              <a:ext uri="{FF2B5EF4-FFF2-40B4-BE49-F238E27FC236}">
                <a16:creationId xmlns:a16="http://schemas.microsoft.com/office/drawing/2014/main" id="{8A64C642-13DD-7AC3-4A6A-5E2FCBBFA244}"/>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F3618F8-1B2B-C7B8-7A88-019871AD7100}"/>
              </a:ext>
            </a:extLst>
          </p:cNvPr>
          <p:cNvSpPr>
            <a:spLocks noGrp="1"/>
          </p:cNvSpPr>
          <p:nvPr>
            <p:ph type="title"/>
          </p:nvPr>
        </p:nvSpPr>
        <p:spPr>
          <a:xfrm>
            <a:off x="1981200" y="306968"/>
            <a:ext cx="8229600" cy="1293232"/>
          </a:xfrm>
        </p:spPr>
        <p:txBody>
          <a:bodyPr>
            <a:normAutofit/>
          </a:bodyPr>
          <a:lstStyle/>
          <a:p>
            <a:pPr algn="l"/>
            <a:r>
              <a:rPr lang="en-US" dirty="0">
                <a:solidFill>
                  <a:srgbClr val="991919"/>
                </a:solidFill>
                <a:latin typeface="DIN Next LT Pro Light"/>
              </a:rPr>
              <a:t>“</a:t>
            </a:r>
            <a:r>
              <a:rPr lang="en-US" dirty="0" err="1">
                <a:solidFill>
                  <a:srgbClr val="991919"/>
                </a:solidFill>
                <a:latin typeface="DIN Next LT Pro Light"/>
              </a:rPr>
              <a:t>Inflammaging</a:t>
            </a:r>
            <a:r>
              <a:rPr lang="en-US" dirty="0">
                <a:solidFill>
                  <a:srgbClr val="991919"/>
                </a:solidFill>
                <a:latin typeface="DIN Next LT Pro Light"/>
              </a:rPr>
              <a:t>”</a:t>
            </a:r>
            <a:br>
              <a:rPr lang="en-US" dirty="0">
                <a:solidFill>
                  <a:srgbClr val="991919"/>
                </a:solidFill>
                <a:latin typeface="DIN Next LT Pro Light"/>
              </a:rPr>
            </a:br>
            <a:r>
              <a:rPr lang="en-US" dirty="0">
                <a:solidFill>
                  <a:srgbClr val="991919"/>
                </a:solidFill>
                <a:latin typeface="DIN Next LT Pro Light"/>
              </a:rPr>
              <a:t>“</a:t>
            </a:r>
            <a:r>
              <a:rPr lang="en-US" dirty="0" err="1">
                <a:solidFill>
                  <a:srgbClr val="991919"/>
                </a:solidFill>
                <a:latin typeface="DIN Next LT Pro Light"/>
              </a:rPr>
              <a:t>Coagulaging</a:t>
            </a:r>
            <a:r>
              <a:rPr lang="en-US" dirty="0">
                <a:solidFill>
                  <a:srgbClr val="991919"/>
                </a:solidFill>
                <a:latin typeface="DIN Next LT Pro Light"/>
              </a:rPr>
              <a:t>”</a:t>
            </a:r>
          </a:p>
        </p:txBody>
      </p:sp>
      <p:sp>
        <p:nvSpPr>
          <p:cNvPr id="3" name="Content Placeholder 2">
            <a:extLst>
              <a:ext uri="{FF2B5EF4-FFF2-40B4-BE49-F238E27FC236}">
                <a16:creationId xmlns:a16="http://schemas.microsoft.com/office/drawing/2014/main" id="{3B254B1B-580C-482D-7181-FF4286473CD9}"/>
              </a:ext>
            </a:extLst>
          </p:cNvPr>
          <p:cNvSpPr>
            <a:spLocks noGrp="1"/>
          </p:cNvSpPr>
          <p:nvPr>
            <p:ph idx="1"/>
          </p:nvPr>
        </p:nvSpPr>
        <p:spPr>
          <a:xfrm>
            <a:off x="1981200" y="1828800"/>
            <a:ext cx="8229600" cy="3352800"/>
          </a:xfrm>
          <a:solidFill>
            <a:srgbClr val="FFF3F8"/>
          </a:solidFill>
        </p:spPr>
        <p:txBody>
          <a:bodyPr>
            <a:normAutofit lnSpcReduction="10000"/>
          </a:bodyPr>
          <a:lstStyle/>
          <a:p>
            <a:r>
              <a:rPr lang="en-US" sz="2800" dirty="0">
                <a:solidFill>
                  <a:schemeClr val="tx1">
                    <a:lumMod val="75000"/>
                    <a:lumOff val="25000"/>
                  </a:schemeClr>
                </a:solidFill>
                <a:latin typeface="DIN Next LT Pro Light"/>
              </a:rPr>
              <a:t>Silent inflammation</a:t>
            </a:r>
          </a:p>
          <a:p>
            <a:r>
              <a:rPr lang="en-US" sz="2800" dirty="0">
                <a:solidFill>
                  <a:schemeClr val="tx1">
                    <a:lumMod val="75000"/>
                    <a:lumOff val="25000"/>
                  </a:schemeClr>
                </a:solidFill>
                <a:latin typeface="DIN Next LT Pro Light"/>
              </a:rPr>
              <a:t>Low, chronic inflammation with age</a:t>
            </a:r>
          </a:p>
          <a:p>
            <a:pPr lvl="1"/>
            <a:r>
              <a:rPr lang="en-US" sz="2800" dirty="0">
                <a:solidFill>
                  <a:schemeClr val="tx1">
                    <a:lumMod val="75000"/>
                    <a:lumOff val="25000"/>
                  </a:schemeClr>
                </a:solidFill>
                <a:latin typeface="DIN Next LT Pro Light"/>
              </a:rPr>
              <a:t>Metabolic endotoxemia</a:t>
            </a:r>
          </a:p>
          <a:p>
            <a:pPr lvl="1"/>
            <a:r>
              <a:rPr lang="en-US" sz="2800" dirty="0">
                <a:solidFill>
                  <a:schemeClr val="tx1">
                    <a:lumMod val="75000"/>
                    <a:lumOff val="25000"/>
                  </a:schemeClr>
                </a:solidFill>
                <a:latin typeface="DIN Next LT Pro Light"/>
              </a:rPr>
              <a:t>Low-level infectious load</a:t>
            </a:r>
          </a:p>
          <a:p>
            <a:pPr lvl="1"/>
            <a:r>
              <a:rPr lang="en-US" sz="2800" dirty="0">
                <a:solidFill>
                  <a:schemeClr val="tx1">
                    <a:lumMod val="75000"/>
                    <a:lumOff val="25000"/>
                  </a:schemeClr>
                </a:solidFill>
                <a:latin typeface="DIN Next LT Pro Light"/>
              </a:rPr>
              <a:t>Latent infections</a:t>
            </a:r>
          </a:p>
          <a:p>
            <a:pPr lvl="1"/>
            <a:r>
              <a:rPr lang="en-US" sz="2800" dirty="0">
                <a:solidFill>
                  <a:schemeClr val="tx1">
                    <a:lumMod val="75000"/>
                    <a:lumOff val="25000"/>
                  </a:schemeClr>
                </a:solidFill>
                <a:latin typeface="DIN Next LT Pro Light"/>
              </a:rPr>
              <a:t>Dysbiosis (gut health)</a:t>
            </a:r>
          </a:p>
          <a:p>
            <a:pPr lvl="1"/>
            <a:r>
              <a:rPr lang="en-US" sz="2800" dirty="0">
                <a:solidFill>
                  <a:schemeClr val="tx1">
                    <a:lumMod val="75000"/>
                    <a:lumOff val="25000"/>
                  </a:schemeClr>
                </a:solidFill>
                <a:latin typeface="DIN Next LT Pro Light"/>
              </a:rPr>
              <a:t>Low nutrient reserves</a:t>
            </a:r>
          </a:p>
          <a:p>
            <a:pPr lvl="1"/>
            <a:endParaRPr lang="en-US" sz="2800" dirty="0">
              <a:solidFill>
                <a:schemeClr val="tx1">
                  <a:lumMod val="75000"/>
                  <a:lumOff val="25000"/>
                </a:schemeClr>
              </a:solidFill>
              <a:latin typeface="DIN Next LT Pro Light"/>
            </a:endParaRPr>
          </a:p>
        </p:txBody>
      </p:sp>
      <p:sp>
        <p:nvSpPr>
          <p:cNvPr id="5" name="TextBox 4">
            <a:extLst>
              <a:ext uri="{FF2B5EF4-FFF2-40B4-BE49-F238E27FC236}">
                <a16:creationId xmlns:a16="http://schemas.microsoft.com/office/drawing/2014/main" id="{DDC19891-8B85-7034-EC03-78B22C1118E1}"/>
              </a:ext>
            </a:extLst>
          </p:cNvPr>
          <p:cNvSpPr txBox="1"/>
          <p:nvPr/>
        </p:nvSpPr>
        <p:spPr>
          <a:xfrm>
            <a:off x="1828800" y="5791200"/>
            <a:ext cx="8534400" cy="900246"/>
          </a:xfrm>
          <a:prstGeom prst="rect">
            <a:avLst/>
          </a:prstGeom>
          <a:noFill/>
        </p:spPr>
        <p:txBody>
          <a:bodyPr wrap="square">
            <a:spAutoFit/>
          </a:bodyPr>
          <a:lstStyle/>
          <a:p>
            <a:r>
              <a:rPr lang="en-US" sz="1050" dirty="0">
                <a:solidFill>
                  <a:prstClr val="black">
                    <a:lumMod val="65000"/>
                    <a:lumOff val="35000"/>
                  </a:prstClr>
                </a:solidFill>
                <a:latin typeface="DIN Next LT Pro Light"/>
                <a:cs typeface="Arial" panose="020B0604020202020204" pitchFamily="34" charset="0"/>
              </a:rPr>
              <a:t>InformedHealth.org [Internet]. Cologne, Germany: Institute for Quality and Efficiency in Health Care (</a:t>
            </a:r>
            <a:r>
              <a:rPr lang="en-US" sz="1050" dirty="0" err="1">
                <a:solidFill>
                  <a:prstClr val="black">
                    <a:lumMod val="65000"/>
                    <a:lumOff val="35000"/>
                  </a:prstClr>
                </a:solidFill>
                <a:latin typeface="DIN Next LT Pro Light"/>
                <a:cs typeface="Arial" panose="020B0604020202020204" pitchFamily="34" charset="0"/>
              </a:rPr>
              <a:t>IQWiG</a:t>
            </a:r>
            <a:r>
              <a:rPr lang="en-US" sz="1050" dirty="0">
                <a:solidFill>
                  <a:prstClr val="black">
                    <a:lumMod val="65000"/>
                    <a:lumOff val="35000"/>
                  </a:prstClr>
                </a:solidFill>
                <a:latin typeface="DIN Next LT Pro Light"/>
                <a:cs typeface="Arial" panose="020B0604020202020204" pitchFamily="34" charset="0"/>
              </a:rPr>
              <a:t>); 2006-. What happens when you age? 2020 Sep 10. </a:t>
            </a:r>
            <a:r>
              <a:rPr lang="en-US" sz="1050" dirty="0">
                <a:solidFill>
                  <a:prstClr val="black">
                    <a:lumMod val="65000"/>
                    <a:lumOff val="35000"/>
                  </a:prstClr>
                </a:solidFill>
                <a:latin typeface="DIN Next LT Pro Light"/>
                <a:cs typeface="Arial" panose="020B0604020202020204" pitchFamily="34" charset="0"/>
                <a:hlinkClick r:id="rId3"/>
              </a:rPr>
              <a:t>https://www.ncbi.nlm.nih.gov/books/NBK279298/</a:t>
            </a:r>
            <a:r>
              <a:rPr lang="en-US" sz="1050" dirty="0">
                <a:solidFill>
                  <a:prstClr val="black">
                    <a:lumMod val="65000"/>
                    <a:lumOff val="35000"/>
                  </a:prstClr>
                </a:solidFill>
                <a:latin typeface="DIN Next LT Pro Light"/>
                <a:cs typeface="Arial" panose="020B0604020202020204" pitchFamily="34" charset="0"/>
              </a:rPr>
              <a:t>;  Xu, K., Wei, Y., Giunta, S., Zhou, M., &amp; Xia, S. (2021). Do </a:t>
            </a:r>
            <a:r>
              <a:rPr lang="en-US" sz="1050" dirty="0" err="1">
                <a:solidFill>
                  <a:prstClr val="black">
                    <a:lumMod val="65000"/>
                    <a:lumOff val="35000"/>
                  </a:prstClr>
                </a:solidFill>
                <a:latin typeface="DIN Next LT Pro Light"/>
                <a:cs typeface="Arial" panose="020B0604020202020204" pitchFamily="34" charset="0"/>
              </a:rPr>
              <a:t>inflammaging</a:t>
            </a:r>
            <a:r>
              <a:rPr lang="en-US" sz="1050" dirty="0">
                <a:solidFill>
                  <a:prstClr val="black">
                    <a:lumMod val="65000"/>
                    <a:lumOff val="35000"/>
                  </a:prstClr>
                </a:solidFill>
                <a:latin typeface="DIN Next LT Pro Light"/>
                <a:cs typeface="Arial" panose="020B0604020202020204" pitchFamily="34" charset="0"/>
              </a:rPr>
              <a:t> and </a:t>
            </a:r>
            <a:r>
              <a:rPr lang="en-US" sz="1050" dirty="0" err="1">
                <a:solidFill>
                  <a:prstClr val="black">
                    <a:lumMod val="65000"/>
                    <a:lumOff val="35000"/>
                  </a:prstClr>
                </a:solidFill>
                <a:latin typeface="DIN Next LT Pro Light"/>
                <a:cs typeface="Arial" panose="020B0604020202020204" pitchFamily="34" charset="0"/>
              </a:rPr>
              <a:t>coagul</a:t>
            </a:r>
            <a:r>
              <a:rPr lang="en-US" sz="1050" dirty="0">
                <a:solidFill>
                  <a:prstClr val="black">
                    <a:lumMod val="65000"/>
                    <a:lumOff val="35000"/>
                  </a:prstClr>
                </a:solidFill>
                <a:latin typeface="DIN Next LT Pro Light"/>
                <a:cs typeface="Arial" panose="020B0604020202020204" pitchFamily="34" charset="0"/>
              </a:rPr>
              <a:t>-aging play a role as conditions contributing to the co-occurrence of the severe hyper-inflammatory state and deadly coagulopathy during COVID-19 in older people?. </a:t>
            </a:r>
            <a:r>
              <a:rPr lang="en-US" sz="1050" i="1" dirty="0">
                <a:solidFill>
                  <a:prstClr val="black">
                    <a:lumMod val="65000"/>
                    <a:lumOff val="35000"/>
                  </a:prstClr>
                </a:solidFill>
                <a:latin typeface="DIN Next LT Pro Light"/>
                <a:cs typeface="Arial" panose="020B0604020202020204" pitchFamily="34" charset="0"/>
              </a:rPr>
              <a:t>Experimental Gerontology</a:t>
            </a:r>
            <a:r>
              <a:rPr lang="en-US" sz="1050" dirty="0">
                <a:solidFill>
                  <a:prstClr val="black">
                    <a:lumMod val="65000"/>
                    <a:lumOff val="35000"/>
                  </a:prstClr>
                </a:solidFill>
                <a:latin typeface="DIN Next LT Pro Light"/>
                <a:cs typeface="Arial" panose="020B0604020202020204" pitchFamily="34" charset="0"/>
              </a:rPr>
              <a:t>, 151, 111423. </a:t>
            </a:r>
            <a:r>
              <a:rPr lang="en-US" sz="1050" dirty="0">
                <a:solidFill>
                  <a:prstClr val="black"/>
                </a:solidFill>
                <a:latin typeface="DIN Next LT Pro Light"/>
                <a:cs typeface="Arial" panose="020B0604020202020204" pitchFamily="34" charset="0"/>
                <a:hlinkClick r:id="rId4"/>
              </a:rPr>
              <a:t>https://doi.org/10.1016/j.exger.2021.111423</a:t>
            </a:r>
            <a:r>
              <a:rPr lang="en-US" sz="1050" dirty="0">
                <a:solidFill>
                  <a:prstClr val="black"/>
                </a:solidFill>
                <a:latin typeface="DIN Next LT Pro Light"/>
                <a:cs typeface="Arial" panose="020B0604020202020204" pitchFamily="34" charset="0"/>
              </a:rPr>
              <a:t>; </a:t>
            </a:r>
            <a:r>
              <a:rPr lang="en-US" sz="1050" dirty="0">
                <a:solidFill>
                  <a:prstClr val="black">
                    <a:lumMod val="65000"/>
                    <a:lumOff val="35000"/>
                  </a:prstClr>
                </a:solidFill>
                <a:latin typeface="DIN Next LT Pro Light"/>
                <a:cs typeface="Arial" panose="020B0604020202020204" pitchFamily="34" charset="0"/>
              </a:rPr>
              <a:t>Sebastian-Valverde M, Pasinetti GM. The NLRP3 Inflammasome as a Critical Actor in the </a:t>
            </a:r>
            <a:r>
              <a:rPr lang="en-US" sz="1050" dirty="0" err="1">
                <a:solidFill>
                  <a:prstClr val="black">
                    <a:lumMod val="65000"/>
                    <a:lumOff val="35000"/>
                  </a:prstClr>
                </a:solidFill>
                <a:latin typeface="DIN Next LT Pro Light"/>
                <a:cs typeface="Arial" panose="020B0604020202020204" pitchFamily="34" charset="0"/>
              </a:rPr>
              <a:t>Inflammaging</a:t>
            </a:r>
            <a:r>
              <a:rPr lang="en-US" sz="1050" dirty="0">
                <a:solidFill>
                  <a:prstClr val="black">
                    <a:lumMod val="65000"/>
                    <a:lumOff val="35000"/>
                  </a:prstClr>
                </a:solidFill>
                <a:latin typeface="DIN Next LT Pro Light"/>
                <a:cs typeface="Arial" panose="020B0604020202020204" pitchFamily="34" charset="0"/>
              </a:rPr>
              <a:t> Process. </a:t>
            </a:r>
            <a:r>
              <a:rPr lang="en-US" sz="1050" i="1" dirty="0">
                <a:solidFill>
                  <a:prstClr val="black">
                    <a:lumMod val="65000"/>
                    <a:lumOff val="35000"/>
                  </a:prstClr>
                </a:solidFill>
                <a:latin typeface="DIN Next LT Pro Light"/>
                <a:cs typeface="Arial" panose="020B0604020202020204" pitchFamily="34" charset="0"/>
              </a:rPr>
              <a:t>Cells</a:t>
            </a:r>
            <a:r>
              <a:rPr lang="en-US" sz="1050" dirty="0">
                <a:solidFill>
                  <a:prstClr val="black">
                    <a:lumMod val="65000"/>
                    <a:lumOff val="35000"/>
                  </a:prstClr>
                </a:solidFill>
                <a:latin typeface="DIN Next LT Pro Light"/>
                <a:cs typeface="Arial" panose="020B0604020202020204" pitchFamily="34" charset="0"/>
              </a:rPr>
              <a:t>. 2020;9(6):1552. Published 2020 Jun 26. doi:10.3390/cells9061552</a:t>
            </a:r>
          </a:p>
        </p:txBody>
      </p:sp>
    </p:spTree>
    <p:extLst>
      <p:ext uri="{BB962C8B-B14F-4D97-AF65-F5344CB8AC3E}">
        <p14:creationId xmlns:p14="http://schemas.microsoft.com/office/powerpoint/2010/main" val="32261759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tângulo 8">
            <a:extLst>
              <a:ext uri="{FF2B5EF4-FFF2-40B4-BE49-F238E27FC236}">
                <a16:creationId xmlns:a16="http://schemas.microsoft.com/office/drawing/2014/main" id="{1B207834-4A74-33A3-BFBA-B10F20C0D351}"/>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C71437A-D3B9-4A03-9FCE-AA5E82F8CA2E}"/>
              </a:ext>
            </a:extLst>
          </p:cNvPr>
          <p:cNvSpPr>
            <a:spLocks noGrp="1"/>
          </p:cNvSpPr>
          <p:nvPr>
            <p:ph type="title"/>
          </p:nvPr>
        </p:nvSpPr>
        <p:spPr>
          <a:xfrm>
            <a:off x="231010" y="2464797"/>
            <a:ext cx="3799188" cy="1143000"/>
          </a:xfrm>
        </p:spPr>
        <p:txBody>
          <a:bodyPr>
            <a:normAutofit/>
          </a:bodyPr>
          <a:lstStyle/>
          <a:p>
            <a:pPr algn="l"/>
            <a:r>
              <a:rPr lang="en-US" b="1" dirty="0">
                <a:solidFill>
                  <a:srgbClr val="991919"/>
                </a:solidFill>
                <a:latin typeface="DIN Next LT Pro"/>
              </a:rPr>
              <a:t>Homocysteine</a:t>
            </a:r>
          </a:p>
        </p:txBody>
      </p:sp>
      <p:sp>
        <p:nvSpPr>
          <p:cNvPr id="9" name="Rectangle 8">
            <a:extLst>
              <a:ext uri="{FF2B5EF4-FFF2-40B4-BE49-F238E27FC236}">
                <a16:creationId xmlns:a16="http://schemas.microsoft.com/office/drawing/2014/main" id="{398569AD-AD9F-EB02-9BCC-8BD95E87DD29}"/>
              </a:ext>
            </a:extLst>
          </p:cNvPr>
          <p:cNvSpPr/>
          <p:nvPr/>
        </p:nvSpPr>
        <p:spPr>
          <a:xfrm>
            <a:off x="878611" y="6331165"/>
            <a:ext cx="11048577"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tx1">
                    <a:lumMod val="75000"/>
                    <a:lumOff val="25000"/>
                  </a:schemeClr>
                </a:solidFill>
                <a:effectLst/>
                <a:uLnTx/>
                <a:uFillTx/>
                <a:latin typeface="DIN Next LT Pro"/>
                <a:ea typeface="+mn-ea"/>
                <a:cs typeface="Arial" panose="020B0604020202020204" pitchFamily="34" charset="0"/>
              </a:rPr>
              <a:t>Image credit: </a:t>
            </a:r>
            <a:r>
              <a:rPr kumimoji="0" lang="en-US" sz="1050" b="0" i="0" u="none" strike="noStrike" kern="1200" cap="none" spc="0" normalizeH="0" baseline="0" noProof="0" dirty="0">
                <a:ln>
                  <a:noFill/>
                </a:ln>
                <a:solidFill>
                  <a:schemeClr val="tx1">
                    <a:lumMod val="75000"/>
                    <a:lumOff val="25000"/>
                  </a:schemeClr>
                </a:solidFill>
                <a:effectLst/>
                <a:uLnTx/>
                <a:uFillTx/>
                <a:latin typeface="DIN Next LT Pro"/>
                <a:ea typeface="+mn-ea"/>
                <a:cs typeface="Arial" panose="020B0604020202020204" pitchFamily="34" charset="0"/>
              </a:rPr>
              <a:t>Kennedy DO.  B Vitamins and the Brain: Mechanisms, Dose and Efficacy—A Review. </a:t>
            </a:r>
            <a:r>
              <a:rPr kumimoji="0" lang="en-US" sz="1050" b="0" i="1" u="none" strike="noStrike" kern="1200" cap="none" spc="0" normalizeH="0" baseline="0" noProof="0" dirty="0">
                <a:ln>
                  <a:noFill/>
                </a:ln>
                <a:solidFill>
                  <a:schemeClr val="tx1">
                    <a:lumMod val="75000"/>
                    <a:lumOff val="25000"/>
                  </a:schemeClr>
                </a:solidFill>
                <a:effectLst/>
                <a:uLnTx/>
                <a:uFillTx/>
                <a:latin typeface="DIN Next LT Pro"/>
                <a:ea typeface="+mn-ea"/>
                <a:cs typeface="Arial" panose="020B0604020202020204" pitchFamily="34" charset="0"/>
              </a:rPr>
              <a:t>Nutrients.</a:t>
            </a:r>
            <a:r>
              <a:rPr kumimoji="0" lang="en-US" sz="1050" b="0" i="0" u="none" strike="noStrike" kern="1200" cap="none" spc="0" normalizeH="0" baseline="0" noProof="0" dirty="0">
                <a:ln>
                  <a:noFill/>
                </a:ln>
                <a:solidFill>
                  <a:schemeClr val="tx1">
                    <a:lumMod val="75000"/>
                    <a:lumOff val="25000"/>
                  </a:schemeClr>
                </a:solidFill>
                <a:effectLst/>
                <a:uLnTx/>
                <a:uFillTx/>
                <a:latin typeface="DIN Next LT Pro"/>
                <a:ea typeface="+mn-ea"/>
                <a:cs typeface="Arial" panose="020B0604020202020204" pitchFamily="34" charset="0"/>
              </a:rPr>
              <a:t> 2016, </a:t>
            </a:r>
            <a:r>
              <a:rPr kumimoji="0" lang="en-US" sz="1050" b="0" i="1" u="none" strike="noStrike" kern="1200" cap="none" spc="0" normalizeH="0" baseline="0" noProof="0" dirty="0">
                <a:ln>
                  <a:noFill/>
                </a:ln>
                <a:solidFill>
                  <a:schemeClr val="tx1">
                    <a:lumMod val="75000"/>
                    <a:lumOff val="25000"/>
                  </a:schemeClr>
                </a:solidFill>
                <a:effectLst/>
                <a:uLnTx/>
                <a:uFillTx/>
                <a:latin typeface="DIN Next LT Pro"/>
                <a:ea typeface="+mn-ea"/>
                <a:cs typeface="Arial" panose="020B0604020202020204" pitchFamily="34" charset="0"/>
              </a:rPr>
              <a:t>8</a:t>
            </a:r>
            <a:r>
              <a:rPr kumimoji="0" lang="en-US" sz="1050" b="0" i="0" u="none" strike="noStrike" kern="1200" cap="none" spc="0" normalizeH="0" baseline="0" noProof="0" dirty="0">
                <a:ln>
                  <a:noFill/>
                </a:ln>
                <a:solidFill>
                  <a:schemeClr val="tx1">
                    <a:lumMod val="75000"/>
                    <a:lumOff val="25000"/>
                  </a:schemeClr>
                </a:solidFill>
                <a:effectLst/>
                <a:uLnTx/>
                <a:uFillTx/>
                <a:latin typeface="DIN Next LT Pro"/>
                <a:ea typeface="+mn-ea"/>
                <a:cs typeface="Arial" panose="020B0604020202020204" pitchFamily="34" charset="0"/>
              </a:rPr>
              <a:t>, 68. https://doi.org/10.3390/nu8020068. This is an open access article distributed under the Creative Commons Attribution License which permits unrestricted use, distribution, and reproduction in any medium, provided the original work is properly cited. No changes made.</a:t>
            </a:r>
            <a:endParaRPr kumimoji="0" lang="en-US" sz="900" b="0" i="0" u="none" strike="noStrike" kern="1200" cap="none" spc="0" normalizeH="0" baseline="0" noProof="0" dirty="0">
              <a:ln>
                <a:noFill/>
              </a:ln>
              <a:solidFill>
                <a:schemeClr val="tx1">
                  <a:lumMod val="75000"/>
                  <a:lumOff val="25000"/>
                </a:schemeClr>
              </a:solidFill>
              <a:effectLst/>
              <a:uLnTx/>
              <a:uFillTx/>
              <a:latin typeface="DIN Next LT Pro"/>
              <a:ea typeface="+mn-ea"/>
              <a:cs typeface="Arial" panose="020B0604020202020204" pitchFamily="34" charset="0"/>
            </a:endParaRPr>
          </a:p>
        </p:txBody>
      </p:sp>
      <p:pic>
        <p:nvPicPr>
          <p:cNvPr id="10" name="Picture 2">
            <a:extLst>
              <a:ext uri="{FF2B5EF4-FFF2-40B4-BE49-F238E27FC236}">
                <a16:creationId xmlns:a16="http://schemas.microsoft.com/office/drawing/2014/main" id="{A3525978-456C-81C5-46C1-915F1B730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1207" y="167738"/>
            <a:ext cx="7665981" cy="605209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D872C0C-59E7-9FA4-4CBF-B686BFDE4CCE}"/>
              </a:ext>
            </a:extLst>
          </p:cNvPr>
          <p:cNvSpPr/>
          <p:nvPr/>
        </p:nvSpPr>
        <p:spPr>
          <a:xfrm>
            <a:off x="9320721" y="3860564"/>
            <a:ext cx="1050946" cy="263888"/>
          </a:xfrm>
          <a:prstGeom prst="rect">
            <a:avLst/>
          </a:prstGeom>
          <a:noFill/>
          <a:ln w="76200">
            <a:solidFill>
              <a:srgbClr val="B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3A5CFAB-BCC9-0D75-6564-5BD5B9F17280}"/>
              </a:ext>
            </a:extLst>
          </p:cNvPr>
          <p:cNvSpPr txBox="1"/>
          <p:nvPr/>
        </p:nvSpPr>
        <p:spPr>
          <a:xfrm>
            <a:off x="264812" y="3478121"/>
            <a:ext cx="3246967" cy="646331"/>
          </a:xfrm>
          <a:prstGeom prst="rect">
            <a:avLst/>
          </a:prstGeom>
          <a:noFill/>
        </p:spPr>
        <p:txBody>
          <a:bodyPr wrap="square">
            <a:spAutoFit/>
          </a:bodyPr>
          <a:lstStyle/>
          <a:p>
            <a:r>
              <a:rPr lang="en-US" sz="1200" dirty="0">
                <a:latin typeface="DIN Next LT Pro" panose="020B0503020203050203"/>
              </a:rPr>
              <a:t>Pizzorno J. Homocysteine: Friend or Foe</a:t>
            </a:r>
            <a:r>
              <a:rPr lang="en-US" sz="1200" i="1" dirty="0">
                <a:latin typeface="DIN Next LT Pro" panose="020B0503020203050203"/>
              </a:rPr>
              <a:t>? </a:t>
            </a:r>
            <a:r>
              <a:rPr lang="en-US" sz="1200" i="1" dirty="0" err="1">
                <a:latin typeface="DIN Next LT Pro" panose="020B0503020203050203"/>
              </a:rPr>
              <a:t>Integr</a:t>
            </a:r>
            <a:r>
              <a:rPr lang="en-US" sz="1200" i="1" dirty="0">
                <a:latin typeface="DIN Next LT Pro" panose="020B0503020203050203"/>
              </a:rPr>
              <a:t> Med (Encinitas)</a:t>
            </a:r>
            <a:r>
              <a:rPr lang="en-US" sz="1200" dirty="0">
                <a:latin typeface="DIN Next LT Pro" panose="020B0503020203050203"/>
              </a:rPr>
              <a:t>. 2014 Aug;13(4):8-14. PMID: 26770102; PMCID: PMC4566450.</a:t>
            </a:r>
          </a:p>
        </p:txBody>
      </p:sp>
    </p:spTree>
    <p:extLst>
      <p:ext uri="{BB962C8B-B14F-4D97-AF65-F5344CB8AC3E}">
        <p14:creationId xmlns:p14="http://schemas.microsoft.com/office/powerpoint/2010/main" val="1871025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B303F0F-3200-F701-496A-59160545E542}"/>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CaixaDeTexto 6">
            <a:extLst>
              <a:ext uri="{FF2B5EF4-FFF2-40B4-BE49-F238E27FC236}">
                <a16:creationId xmlns:a16="http://schemas.microsoft.com/office/drawing/2014/main" id="{CE59C9A4-08D4-2194-E577-7A0DC409C0DF}"/>
              </a:ext>
            </a:extLst>
          </p:cNvPr>
          <p:cNvSpPr txBox="1"/>
          <p:nvPr/>
        </p:nvSpPr>
        <p:spPr>
          <a:xfrm>
            <a:off x="1343488" y="2761167"/>
            <a:ext cx="9265328" cy="224676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65000"/>
                    <a:lumOff val="35000"/>
                  </a:prstClr>
                </a:solidFill>
                <a:effectLst/>
                <a:uLnTx/>
                <a:uFillTx/>
                <a:latin typeface="DIN Next LT Pro" panose="020B0503020203050203"/>
                <a:ea typeface="+mn-ea"/>
                <a:cs typeface="+mn-cs"/>
              </a:rPr>
              <a:t>Sympathetic nervous system excess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800" dirty="0" err="1">
                <a:solidFill>
                  <a:prstClr val="black">
                    <a:lumMod val="65000"/>
                    <a:lumOff val="35000"/>
                  </a:prstClr>
                </a:solidFill>
                <a:latin typeface="DIN Next LT Pro" panose="020B0503020203050203"/>
              </a:rPr>
              <a:t>Vagus</a:t>
            </a:r>
            <a:r>
              <a:rPr lang="en-US" altLang="en-US" sz="2800" dirty="0">
                <a:solidFill>
                  <a:prstClr val="black">
                    <a:lumMod val="65000"/>
                    <a:lumOff val="35000"/>
                  </a:prstClr>
                </a:solidFill>
                <a:latin typeface="DIN Next LT Pro" panose="020B0503020203050203"/>
              </a:rPr>
              <a:t> nerve dysfunction</a:t>
            </a:r>
            <a:endParaRPr kumimoji="0" lang="en-US" altLang="en-US" sz="2800" b="0" i="0" u="none" strike="noStrike" kern="1200" cap="none" spc="0" normalizeH="0" baseline="0" noProof="0" dirty="0">
              <a:ln>
                <a:noFill/>
              </a:ln>
              <a:solidFill>
                <a:prstClr val="black">
                  <a:lumMod val="65000"/>
                  <a:lumOff val="35000"/>
                </a:prstClr>
              </a:solidFill>
              <a:effectLst/>
              <a:uLnTx/>
              <a:uFillTx/>
              <a:latin typeface="DIN Next LT Pro" panose="020B0503020203050203"/>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65000"/>
                    <a:lumOff val="35000"/>
                  </a:prstClr>
                </a:solidFill>
                <a:effectLst/>
                <a:uLnTx/>
                <a:uFillTx/>
                <a:latin typeface="DIN Next LT Pro" panose="020B0503020203050203"/>
                <a:ea typeface="+mn-ea"/>
                <a:cs typeface="+mn-cs"/>
              </a:rPr>
              <a:t>Reduced heart rate variability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800" dirty="0">
                <a:solidFill>
                  <a:prstClr val="black">
                    <a:lumMod val="65000"/>
                    <a:lumOff val="35000"/>
                  </a:prstClr>
                </a:solidFill>
                <a:latin typeface="DIN Next LT Pro" panose="020B0503020203050203"/>
              </a:rPr>
              <a:t>Increased heart rate, pulse, body temperature</a:t>
            </a:r>
            <a:endParaRPr kumimoji="0" lang="en-US" altLang="en-US" sz="2800" b="0" i="0" u="none" strike="noStrike" kern="1200" cap="none" spc="0" normalizeH="0" baseline="30000" noProof="0" dirty="0">
              <a:ln>
                <a:noFill/>
              </a:ln>
              <a:solidFill>
                <a:prstClr val="black">
                  <a:lumMod val="65000"/>
                  <a:lumOff val="35000"/>
                </a:prstClr>
              </a:solidFill>
              <a:effectLst/>
              <a:uLnTx/>
              <a:uFillTx/>
              <a:latin typeface="DIN Next LT Pro" panose="020B0503020203050203"/>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2800" b="0" i="0" u="none" strike="noStrike" kern="1200" cap="none" spc="0" normalizeH="0" baseline="0" noProof="0" dirty="0">
              <a:ln>
                <a:noFill/>
              </a:ln>
              <a:solidFill>
                <a:srgbClr val="E8E8E8">
                  <a:lumMod val="25000"/>
                </a:srgbClr>
              </a:solidFill>
              <a:effectLst/>
              <a:uLnTx/>
              <a:uFillTx/>
              <a:latin typeface="DIN Next LT Pro" panose="020B0503020203050203"/>
              <a:ea typeface="+mn-ea"/>
              <a:cs typeface="+mn-cs"/>
            </a:endParaRPr>
          </a:p>
        </p:txBody>
      </p:sp>
      <p:sp>
        <p:nvSpPr>
          <p:cNvPr id="6" name="Retângulo Arredondado 5">
            <a:extLst>
              <a:ext uri="{FF2B5EF4-FFF2-40B4-BE49-F238E27FC236}">
                <a16:creationId xmlns:a16="http://schemas.microsoft.com/office/drawing/2014/main" id="{4154CF84-F774-D63D-D557-F83AB3DCDFCE}"/>
              </a:ext>
            </a:extLst>
          </p:cNvPr>
          <p:cNvSpPr/>
          <p:nvPr/>
        </p:nvSpPr>
        <p:spPr>
          <a:xfrm>
            <a:off x="2215770" y="0"/>
            <a:ext cx="7520763" cy="213360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aixaDeTexto 7">
            <a:extLst>
              <a:ext uri="{FF2B5EF4-FFF2-40B4-BE49-F238E27FC236}">
                <a16:creationId xmlns:a16="http://schemas.microsoft.com/office/drawing/2014/main" id="{6E1DCE77-1CBA-09DF-04BA-7507A86048CE}"/>
              </a:ext>
            </a:extLst>
          </p:cNvPr>
          <p:cNvSpPr txBox="1"/>
          <p:nvPr/>
        </p:nvSpPr>
        <p:spPr>
          <a:xfrm>
            <a:off x="2771415" y="151042"/>
            <a:ext cx="6542843"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Autonomic Nervous System Imbalance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“Sympathetic overdrive”</a:t>
            </a:r>
          </a:p>
        </p:txBody>
      </p:sp>
    </p:spTree>
    <p:extLst>
      <p:ext uri="{BB962C8B-B14F-4D97-AF65-F5344CB8AC3E}">
        <p14:creationId xmlns:p14="http://schemas.microsoft.com/office/powerpoint/2010/main" val="36380415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8">
            <a:extLst>
              <a:ext uri="{FF2B5EF4-FFF2-40B4-BE49-F238E27FC236}">
                <a16:creationId xmlns:a16="http://schemas.microsoft.com/office/drawing/2014/main" id="{336247BE-2E32-8AE1-AB3E-C024B0E7FAF1}"/>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CE2B013-C0A0-4464-9C78-4258B9EFE1F5}"/>
              </a:ext>
            </a:extLst>
          </p:cNvPr>
          <p:cNvSpPr>
            <a:spLocks noGrp="1"/>
          </p:cNvSpPr>
          <p:nvPr>
            <p:ph type="title"/>
          </p:nvPr>
        </p:nvSpPr>
        <p:spPr>
          <a:xfrm>
            <a:off x="856255" y="917944"/>
            <a:ext cx="5981448" cy="1143000"/>
          </a:xfrm>
        </p:spPr>
        <p:txBody>
          <a:bodyPr/>
          <a:lstStyle/>
          <a:p>
            <a:pPr algn="l"/>
            <a:r>
              <a:rPr lang="en-US" sz="3200" b="1" dirty="0">
                <a:solidFill>
                  <a:srgbClr val="991919"/>
                </a:solidFill>
                <a:latin typeface="DIN Next LT Pro" panose="020B0503020203050203"/>
              </a:rPr>
              <a:t>Short-term stress reactions</a:t>
            </a:r>
          </a:p>
        </p:txBody>
      </p:sp>
      <p:sp>
        <p:nvSpPr>
          <p:cNvPr id="3" name="Content Placeholder 2">
            <a:extLst>
              <a:ext uri="{FF2B5EF4-FFF2-40B4-BE49-F238E27FC236}">
                <a16:creationId xmlns:a16="http://schemas.microsoft.com/office/drawing/2014/main" id="{CA27CD87-EBD8-4B6A-996E-B2DCEE0E1102}"/>
              </a:ext>
            </a:extLst>
          </p:cNvPr>
          <p:cNvSpPr>
            <a:spLocks noGrp="1"/>
          </p:cNvSpPr>
          <p:nvPr>
            <p:ph idx="1"/>
          </p:nvPr>
        </p:nvSpPr>
        <p:spPr>
          <a:xfrm>
            <a:off x="856255" y="1852816"/>
            <a:ext cx="4872315" cy="3620190"/>
          </a:xfrm>
          <a:solidFill>
            <a:srgbClr val="FAECF8"/>
          </a:solidFill>
        </p:spPr>
        <p:txBody>
          <a:bodyPr/>
          <a:lstStyle/>
          <a:p>
            <a:r>
              <a:rPr lang="en-US" sz="2000" dirty="0">
                <a:latin typeface="DIN Next LT Pro" panose="020B0503020203050203"/>
              </a:rPr>
              <a:t>Increased heart rate and blood pressure</a:t>
            </a:r>
          </a:p>
          <a:p>
            <a:r>
              <a:rPr lang="en-US" sz="2000" dirty="0">
                <a:latin typeface="DIN Next LT Pro" panose="020B0503020203050203"/>
              </a:rPr>
              <a:t>Increased metabolic rate: breakdown of glycogen to glucose for energy</a:t>
            </a:r>
          </a:p>
          <a:p>
            <a:r>
              <a:rPr lang="en-US" sz="2000" dirty="0">
                <a:latin typeface="DIN Next LT Pro" panose="020B0503020203050203"/>
              </a:rPr>
              <a:t>Increased respiration: opening of bronchioles</a:t>
            </a:r>
          </a:p>
          <a:p>
            <a:r>
              <a:rPr lang="en-US" sz="2000" dirty="0">
                <a:latin typeface="DIN Next LT Pro" panose="020B0503020203050203"/>
              </a:rPr>
              <a:t>Increased blood flow for increased alertness, reduced digestive activity, reduced urine production</a:t>
            </a:r>
          </a:p>
          <a:p>
            <a:r>
              <a:rPr lang="en-US" sz="2000" dirty="0">
                <a:latin typeface="DIN Next LT Pro" panose="020B0503020203050203"/>
              </a:rPr>
              <a:t>Sharpened cognition</a:t>
            </a:r>
          </a:p>
          <a:p>
            <a:endParaRPr lang="en-US" sz="2000" dirty="0">
              <a:latin typeface="DIN Next LT Pro" panose="020B0503020203050203"/>
            </a:endParaRPr>
          </a:p>
        </p:txBody>
      </p:sp>
      <p:sp>
        <p:nvSpPr>
          <p:cNvPr id="4" name="Rectangle 3">
            <a:extLst>
              <a:ext uri="{FF2B5EF4-FFF2-40B4-BE49-F238E27FC236}">
                <a16:creationId xmlns:a16="http://schemas.microsoft.com/office/drawing/2014/main" id="{0ED489FF-7C11-44E7-955D-5DF6067A0F9B}"/>
              </a:ext>
            </a:extLst>
          </p:cNvPr>
          <p:cNvSpPr/>
          <p:nvPr/>
        </p:nvSpPr>
        <p:spPr>
          <a:xfrm>
            <a:off x="856255" y="5765797"/>
            <a:ext cx="9969622" cy="600164"/>
          </a:xfrm>
          <a:prstGeom prst="rect">
            <a:avLst/>
          </a:prstGeom>
        </p:spPr>
        <p:txBody>
          <a:bodyPr wrap="square">
            <a:spAutoFit/>
          </a:bodyPr>
          <a:lstStyle/>
          <a:p>
            <a:pPr defTabSz="457200">
              <a:defRPr/>
            </a:pPr>
            <a:r>
              <a:rPr lang="en-US" sz="1100" b="1" dirty="0">
                <a:solidFill>
                  <a:srgbClr val="303030"/>
                </a:solidFill>
                <a:latin typeface="DIN Next LT Pro" panose="020B0503020203050203"/>
              </a:rPr>
              <a:t>References</a:t>
            </a:r>
            <a:r>
              <a:rPr lang="en-US" sz="1100" dirty="0">
                <a:solidFill>
                  <a:srgbClr val="303030"/>
                </a:solidFill>
                <a:latin typeface="DIN Next LT Pro" panose="020B0503020203050203"/>
              </a:rPr>
              <a:t>: </a:t>
            </a:r>
            <a:r>
              <a:rPr lang="en-US" sz="1100" dirty="0" err="1">
                <a:solidFill>
                  <a:srgbClr val="303030"/>
                </a:solidFill>
                <a:latin typeface="DIN Next LT Pro" panose="020B0503020203050203"/>
              </a:rPr>
              <a:t>Guilliams</a:t>
            </a:r>
            <a:r>
              <a:rPr lang="en-US" sz="1100" dirty="0">
                <a:solidFill>
                  <a:srgbClr val="303030"/>
                </a:solidFill>
                <a:latin typeface="DIN Next LT Pro" panose="020B0503020203050203"/>
              </a:rPr>
              <a:t> TG. </a:t>
            </a:r>
            <a:r>
              <a:rPr lang="en-US" sz="1100" i="1" dirty="0">
                <a:solidFill>
                  <a:srgbClr val="000000"/>
                </a:solidFill>
                <a:latin typeface="DIN Next LT Pro" panose="020B0503020203050203"/>
              </a:rPr>
              <a:t>The role of stress and the </a:t>
            </a:r>
            <a:r>
              <a:rPr lang="en-US" sz="1100" i="1" dirty="0" err="1">
                <a:solidFill>
                  <a:srgbClr val="000000"/>
                </a:solidFill>
                <a:latin typeface="DIN Next LT Pro" panose="020B0503020203050203"/>
              </a:rPr>
              <a:t>HPA</a:t>
            </a:r>
            <a:r>
              <a:rPr lang="en-US" sz="1100" i="1" dirty="0">
                <a:solidFill>
                  <a:srgbClr val="000000"/>
                </a:solidFill>
                <a:latin typeface="DIN Next LT Pro" panose="020B0503020203050203"/>
              </a:rPr>
              <a:t> axis in chronic disease management</a:t>
            </a:r>
            <a:r>
              <a:rPr lang="en-US" sz="1100" dirty="0">
                <a:solidFill>
                  <a:srgbClr val="303030"/>
                </a:solidFill>
                <a:latin typeface="DIN Next LT Pro" panose="020B0503020203050203"/>
              </a:rPr>
              <a:t>. Point Institute, 2015; What Is Stress? by </a:t>
            </a:r>
            <a:r>
              <a:rPr lang="en-US" sz="1100" dirty="0" err="1">
                <a:solidFill>
                  <a:srgbClr val="303030"/>
                </a:solidFill>
                <a:latin typeface="DIN Next LT Pro" panose="020B0503020203050203"/>
              </a:rPr>
              <a:t>OSCRiceUniversity</a:t>
            </a:r>
            <a:r>
              <a:rPr lang="en-US" sz="1100" dirty="0">
                <a:solidFill>
                  <a:srgbClr val="303030"/>
                </a:solidFill>
                <a:latin typeface="DIN Next LT Pro" panose="020B0503020203050203"/>
              </a:rPr>
              <a:t> is licensed under a Creative Commons Attribution 4.0 International License, except where otherwise noted. </a:t>
            </a:r>
            <a:r>
              <a:rPr lang="en-US" sz="1100" dirty="0">
                <a:solidFill>
                  <a:srgbClr val="303030"/>
                </a:solidFill>
                <a:latin typeface="DIN Next LT Pro" panose="020B0503020203050203"/>
                <a:hlinkClick r:id="rId3"/>
              </a:rPr>
              <a:t>https://opentext.wsu.edu/ospsychrevisions/chapter/what-is-stress/#CNX_Psych_14_01_FightFlight</a:t>
            </a:r>
            <a:r>
              <a:rPr lang="en-US" sz="1100" dirty="0">
                <a:solidFill>
                  <a:srgbClr val="303030"/>
                </a:solidFill>
                <a:latin typeface="DIN Next LT Pro" panose="020B0503020203050203"/>
              </a:rPr>
              <a:t> </a:t>
            </a:r>
            <a:endParaRPr lang="en-US" sz="1100" dirty="0">
              <a:solidFill>
                <a:srgbClr val="000000"/>
              </a:solidFill>
              <a:latin typeface="DIN Next LT Pro" panose="020B0503020203050203"/>
            </a:endParaRPr>
          </a:p>
        </p:txBody>
      </p:sp>
      <p:sp>
        <p:nvSpPr>
          <p:cNvPr id="6" name="Title 1">
            <a:extLst>
              <a:ext uri="{FF2B5EF4-FFF2-40B4-BE49-F238E27FC236}">
                <a16:creationId xmlns:a16="http://schemas.microsoft.com/office/drawing/2014/main" id="{6E4010BF-7913-7DD6-A0EB-E168D2DA6F5D}"/>
              </a:ext>
            </a:extLst>
          </p:cNvPr>
          <p:cNvSpPr txBox="1">
            <a:spLocks/>
          </p:cNvSpPr>
          <p:nvPr/>
        </p:nvSpPr>
        <p:spPr bwMode="auto">
          <a:xfrm>
            <a:off x="6463432" y="917944"/>
            <a:ext cx="816601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sz="3200" kern="0" dirty="0">
                <a:solidFill>
                  <a:srgbClr val="991919"/>
                </a:solidFill>
                <a:latin typeface="DIN Next LT Pro" panose="020B0503020203050203"/>
              </a:rPr>
              <a:t>Long-term stress reactions</a:t>
            </a:r>
          </a:p>
        </p:txBody>
      </p:sp>
      <p:sp>
        <p:nvSpPr>
          <p:cNvPr id="7" name="Content Placeholder 2">
            <a:extLst>
              <a:ext uri="{FF2B5EF4-FFF2-40B4-BE49-F238E27FC236}">
                <a16:creationId xmlns:a16="http://schemas.microsoft.com/office/drawing/2014/main" id="{DB089B8B-5FE3-2610-EA10-86025C59D909}"/>
              </a:ext>
            </a:extLst>
          </p:cNvPr>
          <p:cNvSpPr txBox="1">
            <a:spLocks/>
          </p:cNvSpPr>
          <p:nvPr/>
        </p:nvSpPr>
        <p:spPr bwMode="auto">
          <a:xfrm>
            <a:off x="6584825" y="1852817"/>
            <a:ext cx="4443091" cy="3620189"/>
          </a:xfrm>
          <a:prstGeom prst="rect">
            <a:avLst/>
          </a:prstGeom>
          <a:solidFill>
            <a:srgbClr val="FAEC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000" kern="0" dirty="0">
                <a:latin typeface="DIN Next LT Pro" panose="020B0503020203050203"/>
              </a:rPr>
              <a:t>Increased need for energy through catabolism: mobilization of protein and fat for energy, gluconeogenesis for continued energy</a:t>
            </a:r>
          </a:p>
          <a:p>
            <a:r>
              <a:rPr lang="en-US" sz="2000" kern="0" dirty="0">
                <a:latin typeface="DIN Next LT Pro" panose="020B0503020203050203"/>
              </a:rPr>
              <a:t>Reduced insulin sensitivity</a:t>
            </a:r>
          </a:p>
          <a:p>
            <a:r>
              <a:rPr lang="en-US" sz="2000" kern="0" dirty="0">
                <a:latin typeface="DIN Next LT Pro" panose="020B0503020203050203"/>
              </a:rPr>
              <a:t>Reduced immune response</a:t>
            </a:r>
          </a:p>
          <a:p>
            <a:endParaRPr lang="en-US" sz="2000" kern="0" dirty="0">
              <a:latin typeface="DIN Next LT Pro" panose="020B0503020203050203"/>
            </a:endParaRPr>
          </a:p>
        </p:txBody>
      </p:sp>
      <p:sp>
        <p:nvSpPr>
          <p:cNvPr id="8" name="Rectangle 1026">
            <a:extLst>
              <a:ext uri="{FF2B5EF4-FFF2-40B4-BE49-F238E27FC236}">
                <a16:creationId xmlns:a16="http://schemas.microsoft.com/office/drawing/2014/main" id="{8215F858-3EBD-8A5F-FE19-6FC792D9FED8}"/>
              </a:ext>
            </a:extLst>
          </p:cNvPr>
          <p:cNvSpPr txBox="1">
            <a:spLocks noChangeArrowheads="1"/>
          </p:cNvSpPr>
          <p:nvPr/>
        </p:nvSpPr>
        <p:spPr bwMode="auto">
          <a:xfrm>
            <a:off x="781235" y="116943"/>
            <a:ext cx="1031585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fontAlgn="auto">
              <a:spcAft>
                <a:spcPts val="0"/>
              </a:spcAft>
              <a:defRPr/>
            </a:pPr>
            <a:r>
              <a:rPr lang="en-US" kern="0" dirty="0">
                <a:solidFill>
                  <a:srgbClr val="991919"/>
                </a:solidFill>
                <a:latin typeface="DIN Next LT Pro"/>
                <a:cs typeface="Arial" pitchFamily="34" charset="0"/>
              </a:rPr>
              <a:t>Physiological Effects of Stress</a:t>
            </a:r>
          </a:p>
        </p:txBody>
      </p:sp>
    </p:spTree>
    <p:extLst>
      <p:ext uri="{BB962C8B-B14F-4D97-AF65-F5344CB8AC3E}">
        <p14:creationId xmlns:p14="http://schemas.microsoft.com/office/powerpoint/2010/main" val="1315716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8">
            <a:extLst>
              <a:ext uri="{FF2B5EF4-FFF2-40B4-BE49-F238E27FC236}">
                <a16:creationId xmlns:a16="http://schemas.microsoft.com/office/drawing/2014/main" id="{5C761741-DC7C-233E-3568-5A981FCB0231}"/>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86178" name="Rectangle 1026"/>
          <p:cNvSpPr>
            <a:spLocks noGrp="1" noChangeArrowheads="1"/>
          </p:cNvSpPr>
          <p:nvPr>
            <p:ph type="title"/>
          </p:nvPr>
        </p:nvSpPr>
        <p:spPr>
          <a:xfrm>
            <a:off x="491066" y="711747"/>
            <a:ext cx="5322465" cy="1143000"/>
          </a:xfrm>
        </p:spPr>
        <p:txBody>
          <a:bodyPr rtlCol="0">
            <a:normAutofit fontScale="90000"/>
          </a:bodyPr>
          <a:lstStyle/>
          <a:p>
            <a:pPr algn="l" fontAlgn="auto">
              <a:spcAft>
                <a:spcPts val="0"/>
              </a:spcAft>
              <a:defRPr/>
            </a:pPr>
            <a:r>
              <a:rPr lang="en-US" b="1" dirty="0">
                <a:solidFill>
                  <a:srgbClr val="991919"/>
                </a:solidFill>
                <a:latin typeface="DIN Next LT Pro"/>
                <a:cs typeface="Arial" pitchFamily="34" charset="0"/>
              </a:rPr>
              <a:t>Stress is connected to heart disease.</a:t>
            </a:r>
          </a:p>
        </p:txBody>
      </p:sp>
      <p:sp>
        <p:nvSpPr>
          <p:cNvPr id="1586179" name="Rectangle 1027"/>
          <p:cNvSpPr>
            <a:spLocks noGrp="1" noChangeArrowheads="1"/>
          </p:cNvSpPr>
          <p:nvPr>
            <p:ph type="body" idx="1"/>
          </p:nvPr>
        </p:nvSpPr>
        <p:spPr>
          <a:xfrm>
            <a:off x="491066" y="2107654"/>
            <a:ext cx="6510867" cy="2895600"/>
          </a:xfrm>
          <a:solidFill>
            <a:srgbClr val="FAECF8"/>
          </a:solidFill>
        </p:spPr>
        <p:txBody>
          <a:bodyPr rtlCol="0">
            <a:normAutofit fontScale="92500" lnSpcReduction="10000"/>
          </a:bodyPr>
          <a:lstStyle/>
          <a:p>
            <a:pPr marL="0" indent="0" fontAlgn="auto">
              <a:spcAft>
                <a:spcPts val="0"/>
              </a:spcAft>
              <a:buNone/>
              <a:defRPr/>
            </a:pPr>
            <a:r>
              <a:rPr lang="en-US" sz="2400" dirty="0">
                <a:latin typeface="DIN Next LT Pro"/>
                <a:cs typeface="Arial" panose="020B0604020202020204" pitchFamily="34" charset="0"/>
              </a:rPr>
              <a:t>“Psychological distress can precipitate heart function through </a:t>
            </a:r>
            <a:r>
              <a:rPr lang="en-US" sz="2400" b="1" dirty="0">
                <a:latin typeface="DIN Next LT Pro"/>
                <a:cs typeface="Arial" panose="020B0604020202020204" pitchFamily="34" charset="0"/>
              </a:rPr>
              <a:t>a dysregulated neuroendocrine and autonomic response</a:t>
            </a:r>
            <a:r>
              <a:rPr lang="en-US" sz="2400" dirty="0">
                <a:latin typeface="DIN Next LT Pro"/>
                <a:cs typeface="Arial" panose="020B0604020202020204" pitchFamily="34" charset="0"/>
              </a:rPr>
              <a:t>, as demonstrated by </a:t>
            </a:r>
            <a:r>
              <a:rPr lang="en-US" sz="2400" b="1" dirty="0">
                <a:latin typeface="DIN Next LT Pro"/>
                <a:cs typeface="Arial" panose="020B0604020202020204" pitchFamily="34" charset="0"/>
              </a:rPr>
              <a:t>increased serum cortisol and catecholamines, reduced HRV and increased inflammatory cascades</a:t>
            </a:r>
            <a:r>
              <a:rPr lang="en-US" sz="2400" dirty="0">
                <a:latin typeface="DIN Next LT Pro"/>
                <a:cs typeface="Arial" panose="020B0604020202020204" pitchFamily="34" charset="0"/>
              </a:rPr>
              <a:t>. Sympathetic hyperactivation can influence cytokine production via the transcription of </a:t>
            </a:r>
            <a:r>
              <a:rPr lang="en-US" sz="2400" dirty="0" err="1">
                <a:latin typeface="DIN Next LT Pro"/>
                <a:cs typeface="Arial" panose="020B0604020202020204" pitchFamily="34" charset="0"/>
              </a:rPr>
              <a:t>NFkB</a:t>
            </a:r>
            <a:r>
              <a:rPr lang="en-US" sz="2400" dirty="0">
                <a:latin typeface="DIN Next LT Pro"/>
                <a:cs typeface="Arial" panose="020B0604020202020204" pitchFamily="34" charset="0"/>
              </a:rPr>
              <a:t>-mediated genes involved in </a:t>
            </a:r>
            <a:r>
              <a:rPr lang="en-US" sz="2400" b="1" dirty="0">
                <a:latin typeface="DIN Next LT Pro"/>
                <a:cs typeface="Arial" panose="020B0604020202020204" pitchFamily="34" charset="0"/>
              </a:rPr>
              <a:t>pro-inflammatory immune response</a:t>
            </a:r>
            <a:r>
              <a:rPr lang="en-US" sz="2400" dirty="0">
                <a:latin typeface="DIN Next LT Pro"/>
                <a:cs typeface="Arial" panose="020B0604020202020204" pitchFamily="34" charset="0"/>
              </a:rPr>
              <a:t>, thus enhancing vascular endothelial activation and thrombosis.”</a:t>
            </a:r>
          </a:p>
        </p:txBody>
      </p:sp>
      <p:sp>
        <p:nvSpPr>
          <p:cNvPr id="3" name="Rectangle 2">
            <a:extLst>
              <a:ext uri="{FF2B5EF4-FFF2-40B4-BE49-F238E27FC236}">
                <a16:creationId xmlns:a16="http://schemas.microsoft.com/office/drawing/2014/main" id="{C6B83EC8-2B65-49A9-84F9-CE1B3950DB70}"/>
              </a:ext>
            </a:extLst>
          </p:cNvPr>
          <p:cNvSpPr/>
          <p:nvPr/>
        </p:nvSpPr>
        <p:spPr>
          <a:xfrm>
            <a:off x="521864" y="5256161"/>
            <a:ext cx="6480069" cy="600164"/>
          </a:xfrm>
          <a:prstGeom prst="rect">
            <a:avLst/>
          </a:prstGeom>
        </p:spPr>
        <p:txBody>
          <a:bodyPr wrap="square">
            <a:spAutoFit/>
          </a:bodyPr>
          <a:lstStyle/>
          <a:p>
            <a:pPr defTabSz="457200">
              <a:defRPr/>
            </a:pPr>
            <a:r>
              <a:rPr lang="en-US" sz="1100" b="1" dirty="0">
                <a:solidFill>
                  <a:schemeClr val="tx1">
                    <a:lumMod val="75000"/>
                    <a:lumOff val="25000"/>
                  </a:schemeClr>
                </a:solidFill>
                <a:latin typeface="DIN Next LT Pro" panose="020B0503020203050203"/>
                <a:cs typeface="Arial" panose="020B0604020202020204" pitchFamily="34" charset="0"/>
              </a:rPr>
              <a:t>Quote and Image Credit</a:t>
            </a:r>
            <a:r>
              <a:rPr lang="en-US" sz="1100" dirty="0">
                <a:solidFill>
                  <a:schemeClr val="tx1">
                    <a:lumMod val="75000"/>
                    <a:lumOff val="25000"/>
                  </a:schemeClr>
                </a:solidFill>
                <a:latin typeface="DIN Next LT Pro" panose="020B0503020203050203"/>
                <a:cs typeface="Arial" panose="020B0604020202020204" pitchFamily="34" charset="0"/>
              </a:rPr>
              <a:t>: </a:t>
            </a:r>
            <a:r>
              <a:rPr lang="en-US" sz="1100" dirty="0" err="1">
                <a:solidFill>
                  <a:schemeClr val="tx1">
                    <a:lumMod val="75000"/>
                    <a:lumOff val="25000"/>
                  </a:schemeClr>
                </a:solidFill>
                <a:latin typeface="DIN Next LT Pro" panose="020B0503020203050203"/>
                <a:cs typeface="Arial" panose="020B0604020202020204" pitchFamily="34" charset="0"/>
              </a:rPr>
              <a:t>Fioranelli</a:t>
            </a:r>
            <a:r>
              <a:rPr lang="en-US" sz="1100" dirty="0">
                <a:solidFill>
                  <a:schemeClr val="tx1">
                    <a:lumMod val="75000"/>
                    <a:lumOff val="25000"/>
                  </a:schemeClr>
                </a:solidFill>
                <a:latin typeface="DIN Next LT Pro" panose="020B0503020203050203"/>
                <a:cs typeface="Arial" panose="020B0604020202020204" pitchFamily="34" charset="0"/>
              </a:rPr>
              <a:t> M, </a:t>
            </a:r>
            <a:r>
              <a:rPr lang="en-US" sz="1100" dirty="0" err="1">
                <a:solidFill>
                  <a:schemeClr val="tx1">
                    <a:lumMod val="75000"/>
                    <a:lumOff val="25000"/>
                  </a:schemeClr>
                </a:solidFill>
                <a:latin typeface="DIN Next LT Pro" panose="020B0503020203050203"/>
                <a:cs typeface="Arial" panose="020B0604020202020204" pitchFamily="34" charset="0"/>
              </a:rPr>
              <a:t>Bottaccioli</a:t>
            </a:r>
            <a:r>
              <a:rPr lang="en-US" sz="1100" dirty="0">
                <a:solidFill>
                  <a:schemeClr val="tx1">
                    <a:lumMod val="75000"/>
                    <a:lumOff val="25000"/>
                  </a:schemeClr>
                </a:solidFill>
                <a:latin typeface="DIN Next LT Pro" panose="020B0503020203050203"/>
                <a:cs typeface="Arial" panose="020B0604020202020204" pitchFamily="34" charset="0"/>
              </a:rPr>
              <a:t> AG, </a:t>
            </a:r>
            <a:r>
              <a:rPr lang="en-US" sz="1100" dirty="0" err="1">
                <a:solidFill>
                  <a:schemeClr val="tx1">
                    <a:lumMod val="75000"/>
                    <a:lumOff val="25000"/>
                  </a:schemeClr>
                </a:solidFill>
                <a:latin typeface="DIN Next LT Pro" panose="020B0503020203050203"/>
                <a:cs typeface="Arial" panose="020B0604020202020204" pitchFamily="34" charset="0"/>
              </a:rPr>
              <a:t>Bottaccioli</a:t>
            </a:r>
            <a:r>
              <a:rPr lang="en-US" sz="1100" dirty="0">
                <a:solidFill>
                  <a:schemeClr val="tx1">
                    <a:lumMod val="75000"/>
                    <a:lumOff val="25000"/>
                  </a:schemeClr>
                </a:solidFill>
                <a:latin typeface="DIN Next LT Pro" panose="020B0503020203050203"/>
                <a:cs typeface="Arial" panose="020B0604020202020204" pitchFamily="34" charset="0"/>
              </a:rPr>
              <a:t> F, Bianchi M, </a:t>
            </a:r>
            <a:r>
              <a:rPr lang="en-US" sz="1100" dirty="0" err="1">
                <a:solidFill>
                  <a:schemeClr val="tx1">
                    <a:lumMod val="75000"/>
                    <a:lumOff val="25000"/>
                  </a:schemeClr>
                </a:solidFill>
                <a:latin typeface="DIN Next LT Pro" panose="020B0503020203050203"/>
                <a:cs typeface="Arial" panose="020B0604020202020204" pitchFamily="34" charset="0"/>
              </a:rPr>
              <a:t>Rovesti</a:t>
            </a:r>
            <a:r>
              <a:rPr lang="en-US" sz="1100" dirty="0">
                <a:solidFill>
                  <a:schemeClr val="tx1">
                    <a:lumMod val="75000"/>
                    <a:lumOff val="25000"/>
                  </a:schemeClr>
                </a:solidFill>
                <a:latin typeface="DIN Next LT Pro" panose="020B0503020203050203"/>
                <a:cs typeface="Arial" panose="020B0604020202020204" pitchFamily="34" charset="0"/>
              </a:rPr>
              <a:t> M, </a:t>
            </a:r>
            <a:r>
              <a:rPr lang="en-US" sz="1100" dirty="0" err="1">
                <a:solidFill>
                  <a:schemeClr val="tx1">
                    <a:lumMod val="75000"/>
                    <a:lumOff val="25000"/>
                  </a:schemeClr>
                </a:solidFill>
                <a:latin typeface="DIN Next LT Pro" panose="020B0503020203050203"/>
                <a:cs typeface="Arial" panose="020B0604020202020204" pitchFamily="34" charset="0"/>
              </a:rPr>
              <a:t>Roccia</a:t>
            </a:r>
            <a:r>
              <a:rPr lang="en-US" sz="1100" dirty="0">
                <a:solidFill>
                  <a:schemeClr val="tx1">
                    <a:lumMod val="75000"/>
                    <a:lumOff val="25000"/>
                  </a:schemeClr>
                </a:solidFill>
                <a:latin typeface="DIN Next LT Pro" panose="020B0503020203050203"/>
                <a:cs typeface="Arial" panose="020B0604020202020204" pitchFamily="34" charset="0"/>
              </a:rPr>
              <a:t> MG. Stress and Inflammation in Coronary Artery Disease: A Review </a:t>
            </a:r>
            <a:r>
              <a:rPr lang="en-US" sz="1100" dirty="0" err="1">
                <a:solidFill>
                  <a:schemeClr val="tx1">
                    <a:lumMod val="75000"/>
                    <a:lumOff val="25000"/>
                  </a:schemeClr>
                </a:solidFill>
                <a:latin typeface="DIN Next LT Pro" panose="020B0503020203050203"/>
                <a:cs typeface="Arial" panose="020B0604020202020204" pitchFamily="34" charset="0"/>
              </a:rPr>
              <a:t>Psychoneuroendocrineimmunology</a:t>
            </a:r>
            <a:r>
              <a:rPr lang="en-US" sz="1100" dirty="0">
                <a:solidFill>
                  <a:schemeClr val="tx1">
                    <a:lumMod val="75000"/>
                    <a:lumOff val="25000"/>
                  </a:schemeClr>
                </a:solidFill>
                <a:latin typeface="DIN Next LT Pro" panose="020B0503020203050203"/>
                <a:cs typeface="Arial" panose="020B0604020202020204" pitchFamily="34" charset="0"/>
              </a:rPr>
              <a:t>-Based. </a:t>
            </a:r>
            <a:r>
              <a:rPr lang="en-US" sz="1100" i="1" dirty="0">
                <a:solidFill>
                  <a:schemeClr val="tx1">
                    <a:lumMod val="75000"/>
                    <a:lumOff val="25000"/>
                  </a:schemeClr>
                </a:solidFill>
                <a:latin typeface="DIN Next LT Pro" panose="020B0503020203050203"/>
                <a:cs typeface="Arial" panose="020B0604020202020204" pitchFamily="34" charset="0"/>
              </a:rPr>
              <a:t>Front Immunol</a:t>
            </a:r>
            <a:r>
              <a:rPr lang="en-US" sz="1100" dirty="0">
                <a:solidFill>
                  <a:schemeClr val="tx1">
                    <a:lumMod val="75000"/>
                    <a:lumOff val="25000"/>
                  </a:schemeClr>
                </a:solidFill>
                <a:latin typeface="DIN Next LT Pro" panose="020B0503020203050203"/>
                <a:cs typeface="Arial" panose="020B0604020202020204" pitchFamily="34" charset="0"/>
              </a:rPr>
              <a:t>. 2018;9:2031. Published 2018 Sep 6. doi:10.3389/fimmu.2018.02031. Open access CC BY.</a:t>
            </a:r>
          </a:p>
        </p:txBody>
      </p:sp>
      <p:pic>
        <p:nvPicPr>
          <p:cNvPr id="4" name="Picture 3" descr="A diagram of a heart&#10;&#10;Description automatically generated">
            <a:extLst>
              <a:ext uri="{FF2B5EF4-FFF2-40B4-BE49-F238E27FC236}">
                <a16:creationId xmlns:a16="http://schemas.microsoft.com/office/drawing/2014/main" id="{58AB826A-F92A-FCD2-B70F-5F85FEE376B9}"/>
              </a:ext>
            </a:extLst>
          </p:cNvPr>
          <p:cNvPicPr>
            <a:picLocks noChangeAspect="1"/>
          </p:cNvPicPr>
          <p:nvPr/>
        </p:nvPicPr>
        <p:blipFill>
          <a:blip r:embed="rId3"/>
          <a:stretch>
            <a:fillRect/>
          </a:stretch>
        </p:blipFill>
        <p:spPr>
          <a:xfrm>
            <a:off x="7118932" y="296333"/>
            <a:ext cx="4956069" cy="6265333"/>
          </a:xfrm>
          <a:prstGeom prst="rect">
            <a:avLst/>
          </a:prstGeom>
        </p:spPr>
      </p:pic>
    </p:spTree>
    <p:extLst>
      <p:ext uri="{BB962C8B-B14F-4D97-AF65-F5344CB8AC3E}">
        <p14:creationId xmlns:p14="http://schemas.microsoft.com/office/powerpoint/2010/main" val="6048283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8">
            <a:extLst>
              <a:ext uri="{FF2B5EF4-FFF2-40B4-BE49-F238E27FC236}">
                <a16:creationId xmlns:a16="http://schemas.microsoft.com/office/drawing/2014/main" id="{A6FF794F-E505-18CA-369B-14A5F42EFBF7}"/>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6A196AA-8B8C-433D-90FC-714BE65CA952}"/>
              </a:ext>
            </a:extLst>
          </p:cNvPr>
          <p:cNvSpPr>
            <a:spLocks noGrp="1"/>
          </p:cNvSpPr>
          <p:nvPr>
            <p:ph type="title"/>
          </p:nvPr>
        </p:nvSpPr>
        <p:spPr>
          <a:xfrm>
            <a:off x="389467" y="1835101"/>
            <a:ext cx="3731620" cy="1697323"/>
          </a:xfrm>
        </p:spPr>
        <p:txBody>
          <a:bodyPr/>
          <a:lstStyle/>
          <a:p>
            <a:r>
              <a:rPr lang="en-US" b="1" dirty="0">
                <a:solidFill>
                  <a:srgbClr val="991919"/>
                </a:solidFill>
                <a:latin typeface="DIN Next LT Pro"/>
              </a:rPr>
              <a:t>Emotions are reflected in the heart rate</a:t>
            </a:r>
          </a:p>
        </p:txBody>
      </p:sp>
      <p:pic>
        <p:nvPicPr>
          <p:cNvPr id="17410" name="Picture 2">
            <a:extLst>
              <a:ext uri="{FF2B5EF4-FFF2-40B4-BE49-F238E27FC236}">
                <a16:creationId xmlns:a16="http://schemas.microsoft.com/office/drawing/2014/main" id="{658B6B4B-4008-430A-BE87-0DAB3FC980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0266" y="147669"/>
            <a:ext cx="5462955" cy="65738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BC25A42-A75B-4EEC-98D8-0E32FD0FB6A5}"/>
              </a:ext>
            </a:extLst>
          </p:cNvPr>
          <p:cNvSpPr/>
          <p:nvPr/>
        </p:nvSpPr>
        <p:spPr>
          <a:xfrm>
            <a:off x="541867" y="4052340"/>
            <a:ext cx="3370403" cy="769441"/>
          </a:xfrm>
          <a:prstGeom prst="rect">
            <a:avLst/>
          </a:prstGeom>
        </p:spPr>
        <p:txBody>
          <a:bodyPr wrap="square">
            <a:spAutoFit/>
          </a:bodyPr>
          <a:lstStyle/>
          <a:p>
            <a:pPr defTabSz="457200">
              <a:defRPr/>
            </a:pPr>
            <a:r>
              <a:rPr lang="en-US" sz="1100" b="1" dirty="0">
                <a:solidFill>
                  <a:srgbClr val="303030"/>
                </a:solidFill>
                <a:latin typeface="DIN Next LT Pro"/>
              </a:rPr>
              <a:t>Image Credit: </a:t>
            </a:r>
            <a:r>
              <a:rPr lang="en-US" sz="1100" dirty="0" err="1">
                <a:solidFill>
                  <a:srgbClr val="303030"/>
                </a:solidFill>
                <a:latin typeface="DIN Next LT Pro"/>
              </a:rPr>
              <a:t>McCraty</a:t>
            </a:r>
            <a:r>
              <a:rPr lang="en-US" sz="1100" dirty="0">
                <a:solidFill>
                  <a:srgbClr val="303030"/>
                </a:solidFill>
                <a:latin typeface="DIN Next LT Pro"/>
              </a:rPr>
              <a:t> R, Zayas MA. Cardiac coherence, self-regulation, autonomic stability, and psychosocial well-being. </a:t>
            </a:r>
            <a:r>
              <a:rPr lang="en-US" sz="1100" i="1" dirty="0">
                <a:solidFill>
                  <a:srgbClr val="303030"/>
                </a:solidFill>
                <a:latin typeface="DIN Next LT Pro"/>
              </a:rPr>
              <a:t>Front Psychol</a:t>
            </a:r>
            <a:r>
              <a:rPr lang="en-US" sz="1100" dirty="0">
                <a:solidFill>
                  <a:srgbClr val="303030"/>
                </a:solidFill>
                <a:latin typeface="DIN Next LT Pro"/>
              </a:rPr>
              <a:t>. 2014;5:1090. Published 2014 Sep 29. doi:10.3389/fpsyg.2014.01090. No changes. CC</a:t>
            </a:r>
            <a:endParaRPr lang="en-US" sz="1100" dirty="0">
              <a:solidFill>
                <a:srgbClr val="000000"/>
              </a:solidFill>
              <a:latin typeface="DIN Next LT Pro"/>
            </a:endParaRPr>
          </a:p>
        </p:txBody>
      </p:sp>
    </p:spTree>
    <p:extLst>
      <p:ext uri="{BB962C8B-B14F-4D97-AF65-F5344CB8AC3E}">
        <p14:creationId xmlns:p14="http://schemas.microsoft.com/office/powerpoint/2010/main" val="431295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tângulo 8">
            <a:extLst>
              <a:ext uri="{FF2B5EF4-FFF2-40B4-BE49-F238E27FC236}">
                <a16:creationId xmlns:a16="http://schemas.microsoft.com/office/drawing/2014/main" id="{F59D9AB6-20D5-007D-9C63-690DD13A5B27}"/>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BE38E63-93BD-45F5-BF00-B5BC5B4485F0}"/>
              </a:ext>
            </a:extLst>
          </p:cNvPr>
          <p:cNvSpPr>
            <a:spLocks noGrp="1"/>
          </p:cNvSpPr>
          <p:nvPr>
            <p:ph type="title"/>
          </p:nvPr>
        </p:nvSpPr>
        <p:spPr>
          <a:xfrm>
            <a:off x="199753" y="898327"/>
            <a:ext cx="5896247" cy="1143000"/>
          </a:xfrm>
        </p:spPr>
        <p:txBody>
          <a:bodyPr>
            <a:normAutofit fontScale="90000"/>
          </a:bodyPr>
          <a:lstStyle/>
          <a:p>
            <a:pPr algn="l"/>
            <a:r>
              <a:rPr lang="en-US" b="1" dirty="0">
                <a:solidFill>
                  <a:schemeClr val="accent6">
                    <a:lumMod val="75000"/>
                  </a:schemeClr>
                </a:solidFill>
                <a:latin typeface="DIN Next LT Pro"/>
              </a:rPr>
              <a:t>Forest Therapy </a:t>
            </a:r>
            <a:br>
              <a:rPr lang="en-US" b="1" dirty="0">
                <a:solidFill>
                  <a:schemeClr val="accent6">
                    <a:lumMod val="75000"/>
                  </a:schemeClr>
                </a:solidFill>
                <a:latin typeface="DIN Next LT Pro"/>
              </a:rPr>
            </a:br>
            <a:r>
              <a:rPr lang="en-US" b="1" dirty="0">
                <a:solidFill>
                  <a:schemeClr val="accent6">
                    <a:lumMod val="75000"/>
                  </a:schemeClr>
                </a:solidFill>
                <a:latin typeface="DIN Next LT Pro"/>
              </a:rPr>
              <a:t>(“Vitamin N”)</a:t>
            </a:r>
          </a:p>
        </p:txBody>
      </p:sp>
      <p:sp>
        <p:nvSpPr>
          <p:cNvPr id="9" name="Content Placeholder 2">
            <a:extLst>
              <a:ext uri="{FF2B5EF4-FFF2-40B4-BE49-F238E27FC236}">
                <a16:creationId xmlns:a16="http://schemas.microsoft.com/office/drawing/2014/main" id="{0628EC20-CB7F-9EFF-5B82-2607ADA951BF}"/>
              </a:ext>
            </a:extLst>
          </p:cNvPr>
          <p:cNvSpPr>
            <a:spLocks noGrp="1"/>
          </p:cNvSpPr>
          <p:nvPr>
            <p:ph idx="1"/>
          </p:nvPr>
        </p:nvSpPr>
        <p:spPr>
          <a:xfrm>
            <a:off x="199753" y="2326148"/>
            <a:ext cx="5588000" cy="4391590"/>
          </a:xfrm>
        </p:spPr>
        <p:txBody>
          <a:bodyPr/>
          <a:lstStyle/>
          <a:p>
            <a:r>
              <a:rPr lang="en-US" sz="2400" dirty="0">
                <a:solidFill>
                  <a:schemeClr val="tx1">
                    <a:lumMod val="65000"/>
                    <a:lumOff val="35000"/>
                  </a:schemeClr>
                </a:solidFill>
                <a:latin typeface="DIN Next LT Pro" panose="020B0503020203050203"/>
                <a:cs typeface="Arial" panose="020B0604020202020204" pitchFamily="34" charset="0"/>
              </a:rPr>
              <a:t>Enhanced positive mood and reduced negative mood</a:t>
            </a:r>
          </a:p>
          <a:p>
            <a:r>
              <a:rPr lang="en-US" sz="2400" dirty="0">
                <a:solidFill>
                  <a:schemeClr val="tx1">
                    <a:lumMod val="65000"/>
                    <a:lumOff val="35000"/>
                  </a:schemeClr>
                </a:solidFill>
                <a:latin typeface="DIN Next LT Pro" panose="020B0503020203050203"/>
                <a:cs typeface="Arial" panose="020B0604020202020204" pitchFamily="34" charset="0"/>
              </a:rPr>
              <a:t>Blood pressure and heart rates decreased</a:t>
            </a:r>
          </a:p>
          <a:p>
            <a:r>
              <a:rPr lang="en-US" sz="2400" dirty="0">
                <a:solidFill>
                  <a:schemeClr val="tx1">
                    <a:lumMod val="65000"/>
                    <a:lumOff val="35000"/>
                  </a:schemeClr>
                </a:solidFill>
                <a:latin typeface="DIN Next LT Pro" panose="020B0503020203050203"/>
                <a:cs typeface="Arial" panose="020B0604020202020204" pitchFamily="34" charset="0"/>
              </a:rPr>
              <a:t>Peripheral oxygen saturation increased </a:t>
            </a:r>
          </a:p>
          <a:p>
            <a:r>
              <a:rPr lang="en-US" sz="2400" dirty="0">
                <a:solidFill>
                  <a:schemeClr val="tx1">
                    <a:lumMod val="65000"/>
                    <a:lumOff val="35000"/>
                  </a:schemeClr>
                </a:solidFill>
                <a:latin typeface="DIN Next LT Pro" panose="020B0503020203050203"/>
                <a:cs typeface="Arial" panose="020B0604020202020204" pitchFamily="34" charset="0"/>
              </a:rPr>
              <a:t>Corticosterone level in peripheral blood lymphocytes decreased</a:t>
            </a:r>
          </a:p>
        </p:txBody>
      </p:sp>
      <p:sp>
        <p:nvSpPr>
          <p:cNvPr id="10" name="TextBox 9">
            <a:extLst>
              <a:ext uri="{FF2B5EF4-FFF2-40B4-BE49-F238E27FC236}">
                <a16:creationId xmlns:a16="http://schemas.microsoft.com/office/drawing/2014/main" id="{FF484621-AA6D-32FA-39C4-23ABBD294CBF}"/>
              </a:ext>
            </a:extLst>
          </p:cNvPr>
          <p:cNvSpPr txBox="1"/>
          <p:nvPr/>
        </p:nvSpPr>
        <p:spPr>
          <a:xfrm>
            <a:off x="199753" y="5835539"/>
            <a:ext cx="6100463" cy="600164"/>
          </a:xfrm>
          <a:prstGeom prst="rect">
            <a:avLst/>
          </a:prstGeom>
          <a:noFill/>
        </p:spPr>
        <p:txBody>
          <a:bodyPr wrap="square">
            <a:spAutoFit/>
          </a:bodyPr>
          <a:lstStyle/>
          <a:p>
            <a:pPr>
              <a:defRPr/>
            </a:pPr>
            <a:r>
              <a:rPr lang="en-US" sz="1100" dirty="0" err="1">
                <a:solidFill>
                  <a:schemeClr val="tx1">
                    <a:lumMod val="65000"/>
                    <a:lumOff val="35000"/>
                  </a:schemeClr>
                </a:solidFill>
                <a:latin typeface="DIN Next LT Pro" panose="020B0503020203050203"/>
              </a:rPr>
              <a:t>Lyu</a:t>
            </a:r>
            <a:r>
              <a:rPr lang="en-US" sz="1100" dirty="0">
                <a:solidFill>
                  <a:schemeClr val="tx1">
                    <a:lumMod val="65000"/>
                    <a:lumOff val="35000"/>
                  </a:schemeClr>
                </a:solidFill>
                <a:latin typeface="DIN Next LT Pro" panose="020B0503020203050203"/>
              </a:rPr>
              <a:t> B, Zeng C, </a:t>
            </a:r>
            <a:r>
              <a:rPr lang="en-US" sz="1100" dirty="0" err="1">
                <a:solidFill>
                  <a:schemeClr val="tx1">
                    <a:lumMod val="65000"/>
                    <a:lumOff val="35000"/>
                  </a:schemeClr>
                </a:solidFill>
                <a:latin typeface="DIN Next LT Pro" panose="020B0503020203050203"/>
              </a:rPr>
              <a:t>Xie</a:t>
            </a:r>
            <a:r>
              <a:rPr lang="en-US" sz="1100" dirty="0">
                <a:solidFill>
                  <a:schemeClr val="tx1">
                    <a:lumMod val="65000"/>
                    <a:lumOff val="35000"/>
                  </a:schemeClr>
                </a:solidFill>
                <a:latin typeface="DIN Next LT Pro" panose="020B0503020203050203"/>
              </a:rPr>
              <a:t> S, et al. Benefits of A Three-Day Bamboo Forest Therapy Session on the Psychophysiology and Immune System Responses of Male College Students. </a:t>
            </a:r>
            <a:r>
              <a:rPr lang="en-US" sz="1100" i="1" dirty="0">
                <a:solidFill>
                  <a:schemeClr val="tx1">
                    <a:lumMod val="65000"/>
                    <a:lumOff val="35000"/>
                  </a:schemeClr>
                </a:solidFill>
                <a:latin typeface="DIN Next LT Pro" panose="020B0503020203050203"/>
              </a:rPr>
              <a:t>Int J Environ Res Public Health.</a:t>
            </a:r>
            <a:r>
              <a:rPr lang="en-US" sz="1100" dirty="0">
                <a:solidFill>
                  <a:schemeClr val="tx1">
                    <a:lumMod val="65000"/>
                    <a:lumOff val="35000"/>
                  </a:schemeClr>
                </a:solidFill>
                <a:latin typeface="DIN Next LT Pro" panose="020B0503020203050203"/>
              </a:rPr>
              <a:t> 2019;16(24):4991. Published 2019 Dec 8. doi:10.3390/ijerph16244991</a:t>
            </a:r>
          </a:p>
        </p:txBody>
      </p:sp>
      <p:pic>
        <p:nvPicPr>
          <p:cNvPr id="12" name="Picture 11" descr="A path through a forest&#10;&#10;Description automatically generated">
            <a:extLst>
              <a:ext uri="{FF2B5EF4-FFF2-40B4-BE49-F238E27FC236}">
                <a16:creationId xmlns:a16="http://schemas.microsoft.com/office/drawing/2014/main" id="{FE462FB7-CF7F-2C13-C81F-ADA6376B15EB}"/>
              </a:ext>
            </a:extLst>
          </p:cNvPr>
          <p:cNvPicPr>
            <a:picLocks noChangeAspect="1"/>
          </p:cNvPicPr>
          <p:nvPr/>
        </p:nvPicPr>
        <p:blipFill>
          <a:blip r:embed="rId3"/>
          <a:stretch>
            <a:fillRect/>
          </a:stretch>
        </p:blipFill>
        <p:spPr>
          <a:xfrm>
            <a:off x="6535448" y="0"/>
            <a:ext cx="8491192" cy="6858000"/>
          </a:xfrm>
          <a:prstGeom prst="rect">
            <a:avLst/>
          </a:prstGeom>
        </p:spPr>
      </p:pic>
    </p:spTree>
    <p:extLst>
      <p:ext uri="{BB962C8B-B14F-4D97-AF65-F5344CB8AC3E}">
        <p14:creationId xmlns:p14="http://schemas.microsoft.com/office/powerpoint/2010/main" val="26726465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B303F0F-3200-F701-496A-59160545E542}"/>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CaixaDeTexto 6">
            <a:extLst>
              <a:ext uri="{FF2B5EF4-FFF2-40B4-BE49-F238E27FC236}">
                <a16:creationId xmlns:a16="http://schemas.microsoft.com/office/drawing/2014/main" id="{CE59C9A4-08D4-2194-E577-7A0DC409C0DF}"/>
              </a:ext>
            </a:extLst>
          </p:cNvPr>
          <p:cNvSpPr txBox="1"/>
          <p:nvPr/>
        </p:nvSpPr>
        <p:spPr>
          <a:xfrm>
            <a:off x="1343488" y="2761167"/>
            <a:ext cx="9265328" cy="253402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65000"/>
                    <a:lumOff val="35000"/>
                  </a:prstClr>
                </a:solidFill>
                <a:effectLst/>
                <a:uLnTx/>
                <a:uFillTx/>
                <a:latin typeface="DIN Next LT Pro" panose="020B0503020203050203"/>
                <a:ea typeface="+mn-ea"/>
                <a:cs typeface="+mn-cs"/>
              </a:rPr>
              <a:t>Hydration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800" dirty="0">
                <a:solidFill>
                  <a:prstClr val="black">
                    <a:lumMod val="65000"/>
                    <a:lumOff val="35000"/>
                  </a:prstClr>
                </a:solidFill>
                <a:latin typeface="DIN Next LT Pro" panose="020B0503020203050203"/>
              </a:rPr>
              <a:t>Minerals such as magnesium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800" dirty="0">
                <a:solidFill>
                  <a:prstClr val="black">
                    <a:lumMod val="65000"/>
                    <a:lumOff val="35000"/>
                  </a:prstClr>
                </a:solidFill>
                <a:latin typeface="DIN Next LT Pro" panose="020B0503020203050203"/>
              </a:rPr>
              <a:t>Methylation support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800" dirty="0">
                <a:solidFill>
                  <a:prstClr val="black">
                    <a:lumMod val="65000"/>
                    <a:lumOff val="35000"/>
                  </a:prstClr>
                </a:solidFill>
                <a:latin typeface="DIN Next LT Pro" panose="020B0503020203050203"/>
              </a:rPr>
              <a:t>Dietary nitrates</a:t>
            </a:r>
          </a:p>
          <a:p>
            <a:pPr marR="0" lvl="0" algn="l" defTabSz="914400" rtl="0" eaLnBrk="1" fontAlgn="auto" latinLnBrk="0" hangingPunct="1">
              <a:lnSpc>
                <a:spcPct val="100000"/>
              </a:lnSpc>
              <a:spcBef>
                <a:spcPts val="0"/>
              </a:spcBef>
              <a:spcAft>
                <a:spcPts val="0"/>
              </a:spcAft>
              <a:buClrTx/>
              <a:buSzTx/>
              <a:tabLst/>
              <a:defRPr/>
            </a:pPr>
            <a:endParaRPr kumimoji="0" lang="en-US" altLang="en-US" sz="2800" b="0" i="0" u="none" strike="noStrike" kern="1200" cap="none" spc="0" normalizeH="0" baseline="30000" noProof="0" dirty="0">
              <a:ln>
                <a:noFill/>
              </a:ln>
              <a:solidFill>
                <a:prstClr val="black">
                  <a:lumMod val="65000"/>
                  <a:lumOff val="35000"/>
                </a:prstClr>
              </a:solidFill>
              <a:effectLst/>
              <a:uLnTx/>
              <a:uFillTx/>
              <a:latin typeface="DIN Next LT Pro" panose="020B0503020203050203"/>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2800" b="0" i="0" u="none" strike="noStrike" kern="1200" cap="none" spc="0" normalizeH="0" baseline="0" noProof="0" dirty="0">
              <a:ln>
                <a:noFill/>
              </a:ln>
              <a:solidFill>
                <a:srgbClr val="E8E8E8">
                  <a:lumMod val="25000"/>
                </a:srgbClr>
              </a:solidFill>
              <a:effectLst/>
              <a:uLnTx/>
              <a:uFillTx/>
              <a:latin typeface="DIN Next LT Pro" panose="020B0503020203050203"/>
              <a:ea typeface="+mn-ea"/>
              <a:cs typeface="+mn-cs"/>
            </a:endParaRPr>
          </a:p>
        </p:txBody>
      </p:sp>
      <p:sp>
        <p:nvSpPr>
          <p:cNvPr id="6" name="Retângulo Arredondado 5">
            <a:extLst>
              <a:ext uri="{FF2B5EF4-FFF2-40B4-BE49-F238E27FC236}">
                <a16:creationId xmlns:a16="http://schemas.microsoft.com/office/drawing/2014/main" id="{4154CF84-F774-D63D-D557-F83AB3DCDFCE}"/>
              </a:ext>
            </a:extLst>
          </p:cNvPr>
          <p:cNvSpPr/>
          <p:nvPr/>
        </p:nvSpPr>
        <p:spPr>
          <a:xfrm>
            <a:off x="2215770" y="-233722"/>
            <a:ext cx="7520763" cy="213360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aixaDeTexto 7">
            <a:extLst>
              <a:ext uri="{FF2B5EF4-FFF2-40B4-BE49-F238E27FC236}">
                <a16:creationId xmlns:a16="http://schemas.microsoft.com/office/drawing/2014/main" id="{6E1DCE77-1CBA-09DF-04BA-7507A86048CE}"/>
              </a:ext>
            </a:extLst>
          </p:cNvPr>
          <p:cNvSpPr txBox="1"/>
          <p:nvPr/>
        </p:nvSpPr>
        <p:spPr>
          <a:xfrm>
            <a:off x="2610548" y="684442"/>
            <a:ext cx="654284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Nutrient Imbalances</a:t>
            </a:r>
          </a:p>
        </p:txBody>
      </p:sp>
    </p:spTree>
    <p:extLst>
      <p:ext uri="{BB962C8B-B14F-4D97-AF65-F5344CB8AC3E}">
        <p14:creationId xmlns:p14="http://schemas.microsoft.com/office/powerpoint/2010/main" val="841703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FD80F80D-9E2D-9EBC-E23E-8C684BFB8F4E}"/>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tângulo Arredondado 3">
            <a:extLst>
              <a:ext uri="{FF2B5EF4-FFF2-40B4-BE49-F238E27FC236}">
                <a16:creationId xmlns:a16="http://schemas.microsoft.com/office/drawing/2014/main" id="{612722A9-2A68-9AE5-9E8B-AB494F8EFF87}"/>
              </a:ext>
            </a:extLst>
          </p:cNvPr>
          <p:cNvSpPr/>
          <p:nvPr/>
        </p:nvSpPr>
        <p:spPr>
          <a:xfrm rot="5400000">
            <a:off x="2659526" y="-2674474"/>
            <a:ext cx="6858000" cy="12206950"/>
          </a:xfrm>
          <a:custGeom>
            <a:avLst/>
            <a:gdLst>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0 w 6858000"/>
              <a:gd name="connsiteY7" fmla="*/ 5695992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595424 w 6858000"/>
              <a:gd name="connsiteY7" fmla="*/ 4512234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479468 w 6858000"/>
              <a:gd name="connsiteY6" fmla="*/ 509147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777180 w 6858000"/>
              <a:gd name="connsiteY6" fmla="*/ 5665636 h 6835218"/>
              <a:gd name="connsiteX7" fmla="*/ 1 w 6858000"/>
              <a:gd name="connsiteY7" fmla="*/ 5589667 h 6835218"/>
              <a:gd name="connsiteX8" fmla="*/ 0 w 6858000"/>
              <a:gd name="connsiteY8" fmla="*/ 1139226 h 6835218"/>
              <a:gd name="connsiteX0" fmla="*/ 0 w 6867302"/>
              <a:gd name="connsiteY0" fmla="*/ 1139226 h 6112947"/>
              <a:gd name="connsiteX1" fmla="*/ 1139226 w 6867302"/>
              <a:gd name="connsiteY1" fmla="*/ 0 h 6112947"/>
              <a:gd name="connsiteX2" fmla="*/ 5718774 w 6867302"/>
              <a:gd name="connsiteY2" fmla="*/ 0 h 6112947"/>
              <a:gd name="connsiteX3" fmla="*/ 6858000 w 6867302"/>
              <a:gd name="connsiteY3" fmla="*/ 1139226 h 6112947"/>
              <a:gd name="connsiteX4" fmla="*/ 6858000 w 6867302"/>
              <a:gd name="connsiteY4" fmla="*/ 5695992 h 6112947"/>
              <a:gd name="connsiteX5" fmla="*/ 6349639 w 6867302"/>
              <a:gd name="connsiteY5" fmla="*/ 6055497 h 6112947"/>
              <a:gd name="connsiteX6" fmla="*/ 1777180 w 6867302"/>
              <a:gd name="connsiteY6" fmla="*/ 5665636 h 6112947"/>
              <a:gd name="connsiteX7" fmla="*/ 1 w 6867302"/>
              <a:gd name="connsiteY7" fmla="*/ 5589667 h 6112947"/>
              <a:gd name="connsiteX8" fmla="*/ 0 w 6867302"/>
              <a:gd name="connsiteY8" fmla="*/ 1139226 h 6112947"/>
              <a:gd name="connsiteX0" fmla="*/ 4126 w 6871428"/>
              <a:gd name="connsiteY0" fmla="*/ 1139843 h 6113564"/>
              <a:gd name="connsiteX1" fmla="*/ 1143352 w 6871428"/>
              <a:gd name="connsiteY1" fmla="*/ 617 h 6113564"/>
              <a:gd name="connsiteX2" fmla="*/ 5722900 w 6871428"/>
              <a:gd name="connsiteY2" fmla="*/ 617 h 6113564"/>
              <a:gd name="connsiteX3" fmla="*/ 6862126 w 6871428"/>
              <a:gd name="connsiteY3" fmla="*/ 1139843 h 6113564"/>
              <a:gd name="connsiteX4" fmla="*/ 6862126 w 6871428"/>
              <a:gd name="connsiteY4" fmla="*/ 5696609 h 6113564"/>
              <a:gd name="connsiteX5" fmla="*/ 6353765 w 6871428"/>
              <a:gd name="connsiteY5" fmla="*/ 6056114 h 6113564"/>
              <a:gd name="connsiteX6" fmla="*/ 1781306 w 6871428"/>
              <a:gd name="connsiteY6" fmla="*/ 5666253 h 6113564"/>
              <a:gd name="connsiteX7" fmla="*/ 4127 w 6871428"/>
              <a:gd name="connsiteY7" fmla="*/ 5590284 h 6113564"/>
              <a:gd name="connsiteX8" fmla="*/ 4126 w 6871428"/>
              <a:gd name="connsiteY8" fmla="*/ 1139843 h 6113564"/>
              <a:gd name="connsiteX0" fmla="*/ 4126 w 6872557"/>
              <a:gd name="connsiteY0" fmla="*/ 1139843 h 6113564"/>
              <a:gd name="connsiteX1" fmla="*/ 1143352 w 6872557"/>
              <a:gd name="connsiteY1" fmla="*/ 617 h 6113564"/>
              <a:gd name="connsiteX2" fmla="*/ 5722900 w 6872557"/>
              <a:gd name="connsiteY2" fmla="*/ 617 h 6113564"/>
              <a:gd name="connsiteX3" fmla="*/ 6862126 w 6872557"/>
              <a:gd name="connsiteY3" fmla="*/ 1139843 h 6113564"/>
              <a:gd name="connsiteX4" fmla="*/ 6862126 w 6872557"/>
              <a:gd name="connsiteY4" fmla="*/ 5696609 h 6113564"/>
              <a:gd name="connsiteX5" fmla="*/ 6353765 w 6872557"/>
              <a:gd name="connsiteY5" fmla="*/ 6056114 h 6113564"/>
              <a:gd name="connsiteX6" fmla="*/ 1781306 w 6872557"/>
              <a:gd name="connsiteY6" fmla="*/ 5666253 h 6113564"/>
              <a:gd name="connsiteX7" fmla="*/ 4127 w 6872557"/>
              <a:gd name="connsiteY7" fmla="*/ 5590284 h 6113564"/>
              <a:gd name="connsiteX8" fmla="*/ 4126 w 6872557"/>
              <a:gd name="connsiteY8" fmla="*/ 1139843 h 611356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862126 w 6872557"/>
              <a:gd name="connsiteY4" fmla="*/ 5696609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259617 w 6872557"/>
              <a:gd name="connsiteY4" fmla="*/ 4590823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353765 w 6872557"/>
              <a:gd name="connsiteY4" fmla="*/ 6056114 h 6056114"/>
              <a:gd name="connsiteX5" fmla="*/ 1781306 w 6872557"/>
              <a:gd name="connsiteY5" fmla="*/ 5666253 h 6056114"/>
              <a:gd name="connsiteX6" fmla="*/ 4127 w 6872557"/>
              <a:gd name="connsiteY6" fmla="*/ 5590284 h 6056114"/>
              <a:gd name="connsiteX7" fmla="*/ 4126 w 6872557"/>
              <a:gd name="connsiteY7" fmla="*/ 1139843 h 6056114"/>
              <a:gd name="connsiteX0" fmla="*/ 4126 w 6899573"/>
              <a:gd name="connsiteY0" fmla="*/ 1139843 h 5891070"/>
              <a:gd name="connsiteX1" fmla="*/ 1143352 w 6899573"/>
              <a:gd name="connsiteY1" fmla="*/ 617 h 5891070"/>
              <a:gd name="connsiteX2" fmla="*/ 5722900 w 6899573"/>
              <a:gd name="connsiteY2" fmla="*/ 617 h 5891070"/>
              <a:gd name="connsiteX3" fmla="*/ 6862126 w 6899573"/>
              <a:gd name="connsiteY3" fmla="*/ 1139843 h 5891070"/>
              <a:gd name="connsiteX4" fmla="*/ 6899573 w 6899573"/>
              <a:gd name="connsiteY4" fmla="*/ 5652080 h 5891070"/>
              <a:gd name="connsiteX5" fmla="*/ 1781306 w 6899573"/>
              <a:gd name="connsiteY5" fmla="*/ 5666253 h 5891070"/>
              <a:gd name="connsiteX6" fmla="*/ 4127 w 6899573"/>
              <a:gd name="connsiteY6" fmla="*/ 5590284 h 5891070"/>
              <a:gd name="connsiteX7" fmla="*/ 4126 w 6899573"/>
              <a:gd name="connsiteY7" fmla="*/ 1139843 h 5891070"/>
              <a:gd name="connsiteX0" fmla="*/ 4126 w 6923195"/>
              <a:gd name="connsiteY0" fmla="*/ 1139843 h 5891070"/>
              <a:gd name="connsiteX1" fmla="*/ 1143352 w 6923195"/>
              <a:gd name="connsiteY1" fmla="*/ 617 h 5891070"/>
              <a:gd name="connsiteX2" fmla="*/ 5722900 w 6923195"/>
              <a:gd name="connsiteY2" fmla="*/ 617 h 5891070"/>
              <a:gd name="connsiteX3" fmla="*/ 6918836 w 6923195"/>
              <a:gd name="connsiteY3" fmla="*/ 1146932 h 5891070"/>
              <a:gd name="connsiteX4" fmla="*/ 6899573 w 6923195"/>
              <a:gd name="connsiteY4" fmla="*/ 5652080 h 5891070"/>
              <a:gd name="connsiteX5" fmla="*/ 1781306 w 6923195"/>
              <a:gd name="connsiteY5" fmla="*/ 5666253 h 5891070"/>
              <a:gd name="connsiteX6" fmla="*/ 4127 w 6923195"/>
              <a:gd name="connsiteY6" fmla="*/ 5590284 h 5891070"/>
              <a:gd name="connsiteX7" fmla="*/ 4126 w 6923195"/>
              <a:gd name="connsiteY7" fmla="*/ 1139843 h 5891070"/>
              <a:gd name="connsiteX0" fmla="*/ 4126 w 6918836"/>
              <a:gd name="connsiteY0" fmla="*/ 1139843 h 5891070"/>
              <a:gd name="connsiteX1" fmla="*/ 1143352 w 6918836"/>
              <a:gd name="connsiteY1" fmla="*/ 617 h 5891070"/>
              <a:gd name="connsiteX2" fmla="*/ 5722900 w 6918836"/>
              <a:gd name="connsiteY2" fmla="*/ 617 h 5891070"/>
              <a:gd name="connsiteX3" fmla="*/ 6918836 w 6918836"/>
              <a:gd name="connsiteY3" fmla="*/ 1146932 h 5891070"/>
              <a:gd name="connsiteX4" fmla="*/ 6899573 w 6918836"/>
              <a:gd name="connsiteY4" fmla="*/ 5652080 h 5891070"/>
              <a:gd name="connsiteX5" fmla="*/ 1781306 w 6918836"/>
              <a:gd name="connsiteY5" fmla="*/ 5666253 h 5891070"/>
              <a:gd name="connsiteX6" fmla="*/ 4127 w 6918836"/>
              <a:gd name="connsiteY6" fmla="*/ 5590284 h 5891070"/>
              <a:gd name="connsiteX7" fmla="*/ 4126 w 6918836"/>
              <a:gd name="connsiteY7" fmla="*/ 1139843 h 5891070"/>
              <a:gd name="connsiteX0" fmla="*/ 4126 w 6918836"/>
              <a:gd name="connsiteY0" fmla="*/ 1139843 h 5652080"/>
              <a:gd name="connsiteX1" fmla="*/ 1143352 w 6918836"/>
              <a:gd name="connsiteY1" fmla="*/ 617 h 5652080"/>
              <a:gd name="connsiteX2" fmla="*/ 5722900 w 6918836"/>
              <a:gd name="connsiteY2" fmla="*/ 617 h 5652080"/>
              <a:gd name="connsiteX3" fmla="*/ 6918836 w 6918836"/>
              <a:gd name="connsiteY3" fmla="*/ 1146932 h 5652080"/>
              <a:gd name="connsiteX4" fmla="*/ 6899573 w 6918836"/>
              <a:gd name="connsiteY4" fmla="*/ 5652080 h 5652080"/>
              <a:gd name="connsiteX5" fmla="*/ 4127 w 6918836"/>
              <a:gd name="connsiteY5" fmla="*/ 5590284 h 5652080"/>
              <a:gd name="connsiteX6" fmla="*/ 4126 w 6918836"/>
              <a:gd name="connsiteY6" fmla="*/ 1139843 h 5652080"/>
              <a:gd name="connsiteX0" fmla="*/ 4126 w 6918836"/>
              <a:gd name="connsiteY0" fmla="*/ 1139843 h 5661167"/>
              <a:gd name="connsiteX1" fmla="*/ 1143352 w 6918836"/>
              <a:gd name="connsiteY1" fmla="*/ 617 h 5661167"/>
              <a:gd name="connsiteX2" fmla="*/ 5722900 w 6918836"/>
              <a:gd name="connsiteY2" fmla="*/ 617 h 5661167"/>
              <a:gd name="connsiteX3" fmla="*/ 6918836 w 6918836"/>
              <a:gd name="connsiteY3" fmla="*/ 1146932 h 5661167"/>
              <a:gd name="connsiteX4" fmla="*/ 6899573 w 6918836"/>
              <a:gd name="connsiteY4" fmla="*/ 5652080 h 5661167"/>
              <a:gd name="connsiteX5" fmla="*/ 18304 w 6918836"/>
              <a:gd name="connsiteY5" fmla="*/ 5661167 h 5661167"/>
              <a:gd name="connsiteX6" fmla="*/ 4126 w 6918836"/>
              <a:gd name="connsiteY6" fmla="*/ 1139843 h 5661167"/>
              <a:gd name="connsiteX0" fmla="*/ 1485 w 6958725"/>
              <a:gd name="connsiteY0" fmla="*/ 1139843 h 5661167"/>
              <a:gd name="connsiteX1" fmla="*/ 1183241 w 6958725"/>
              <a:gd name="connsiteY1" fmla="*/ 617 h 5661167"/>
              <a:gd name="connsiteX2" fmla="*/ 5762789 w 6958725"/>
              <a:gd name="connsiteY2" fmla="*/ 617 h 5661167"/>
              <a:gd name="connsiteX3" fmla="*/ 6958725 w 6958725"/>
              <a:gd name="connsiteY3" fmla="*/ 1146932 h 5661167"/>
              <a:gd name="connsiteX4" fmla="*/ 6939462 w 6958725"/>
              <a:gd name="connsiteY4" fmla="*/ 5652080 h 5661167"/>
              <a:gd name="connsiteX5" fmla="*/ 58193 w 6958725"/>
              <a:gd name="connsiteY5" fmla="*/ 5661167 h 5661167"/>
              <a:gd name="connsiteX6" fmla="*/ 1485 w 6958725"/>
              <a:gd name="connsiteY6" fmla="*/ 1139843 h 5661167"/>
              <a:gd name="connsiteX0" fmla="*/ 14176 w 6971416"/>
              <a:gd name="connsiteY0" fmla="*/ 1139843 h 5661167"/>
              <a:gd name="connsiteX1" fmla="*/ 1195932 w 6971416"/>
              <a:gd name="connsiteY1" fmla="*/ 617 h 5661167"/>
              <a:gd name="connsiteX2" fmla="*/ 5775480 w 6971416"/>
              <a:gd name="connsiteY2" fmla="*/ 617 h 5661167"/>
              <a:gd name="connsiteX3" fmla="*/ 6971416 w 6971416"/>
              <a:gd name="connsiteY3" fmla="*/ 1146932 h 5661167"/>
              <a:gd name="connsiteX4" fmla="*/ 6952153 w 6971416"/>
              <a:gd name="connsiteY4" fmla="*/ 5652080 h 5661167"/>
              <a:gd name="connsiteX5" fmla="*/ 0 w 6971416"/>
              <a:gd name="connsiteY5" fmla="*/ 5661167 h 5661167"/>
              <a:gd name="connsiteX6" fmla="*/ 14176 w 6971416"/>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71416 w 7008863"/>
              <a:gd name="connsiteY3" fmla="*/ 1146932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8123"/>
              <a:gd name="connsiteY0" fmla="*/ 1139843 h 5661167"/>
              <a:gd name="connsiteX1" fmla="*/ 1195932 w 7028123"/>
              <a:gd name="connsiteY1" fmla="*/ 617 h 5661167"/>
              <a:gd name="connsiteX2" fmla="*/ 5775480 w 7028123"/>
              <a:gd name="connsiteY2" fmla="*/ 617 h 5661167"/>
              <a:gd name="connsiteX3" fmla="*/ 7028123 w 7028123"/>
              <a:gd name="connsiteY3" fmla="*/ 1132755 h 5661167"/>
              <a:gd name="connsiteX4" fmla="*/ 7008863 w 7028123"/>
              <a:gd name="connsiteY4" fmla="*/ 5659171 h 5661167"/>
              <a:gd name="connsiteX5" fmla="*/ 0 w 7028123"/>
              <a:gd name="connsiteY5" fmla="*/ 5661167 h 5661167"/>
              <a:gd name="connsiteX6" fmla="*/ 14176 w 7028123"/>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85593 w 7008863"/>
              <a:gd name="connsiteY3" fmla="*/ 1125667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1035"/>
              <a:gd name="connsiteY0" fmla="*/ 1139843 h 5661167"/>
              <a:gd name="connsiteX1" fmla="*/ 1195932 w 7021035"/>
              <a:gd name="connsiteY1" fmla="*/ 617 h 5661167"/>
              <a:gd name="connsiteX2" fmla="*/ 5775480 w 7021035"/>
              <a:gd name="connsiteY2" fmla="*/ 617 h 5661167"/>
              <a:gd name="connsiteX3" fmla="*/ 7021035 w 7021035"/>
              <a:gd name="connsiteY3" fmla="*/ 1125667 h 5661167"/>
              <a:gd name="connsiteX4" fmla="*/ 7008863 w 7021035"/>
              <a:gd name="connsiteY4" fmla="*/ 5659171 h 5661167"/>
              <a:gd name="connsiteX5" fmla="*/ 0 w 7021035"/>
              <a:gd name="connsiteY5" fmla="*/ 5661167 h 5661167"/>
              <a:gd name="connsiteX6" fmla="*/ 14176 w 7021035"/>
              <a:gd name="connsiteY6" fmla="*/ 1139843 h 5661167"/>
              <a:gd name="connsiteX0" fmla="*/ 14176 w 7029101"/>
              <a:gd name="connsiteY0" fmla="*/ 1139843 h 5661167"/>
              <a:gd name="connsiteX1" fmla="*/ 1195932 w 7029101"/>
              <a:gd name="connsiteY1" fmla="*/ 617 h 5661167"/>
              <a:gd name="connsiteX2" fmla="*/ 5775480 w 7029101"/>
              <a:gd name="connsiteY2" fmla="*/ 617 h 5661167"/>
              <a:gd name="connsiteX3" fmla="*/ 7021035 w 7029101"/>
              <a:gd name="connsiteY3" fmla="*/ 1125667 h 5661167"/>
              <a:gd name="connsiteX4" fmla="*/ 7008863 w 7029101"/>
              <a:gd name="connsiteY4" fmla="*/ 5659171 h 5661167"/>
              <a:gd name="connsiteX5" fmla="*/ 0 w 7029101"/>
              <a:gd name="connsiteY5" fmla="*/ 5661167 h 5661167"/>
              <a:gd name="connsiteX6" fmla="*/ 14176 w 7029101"/>
              <a:gd name="connsiteY6" fmla="*/ 1139843 h 5661167"/>
              <a:gd name="connsiteX0" fmla="*/ 14176 w 7029101"/>
              <a:gd name="connsiteY0" fmla="*/ 1147369 h 5668693"/>
              <a:gd name="connsiteX1" fmla="*/ 1195932 w 7029101"/>
              <a:gd name="connsiteY1" fmla="*/ 8143 h 5668693"/>
              <a:gd name="connsiteX2" fmla="*/ 5775480 w 7029101"/>
              <a:gd name="connsiteY2" fmla="*/ 8143 h 5668693"/>
              <a:gd name="connsiteX3" fmla="*/ 7021035 w 7029101"/>
              <a:gd name="connsiteY3" fmla="*/ 1133193 h 5668693"/>
              <a:gd name="connsiteX4" fmla="*/ 7008863 w 7029101"/>
              <a:gd name="connsiteY4" fmla="*/ 5666697 h 5668693"/>
              <a:gd name="connsiteX5" fmla="*/ 0 w 7029101"/>
              <a:gd name="connsiteY5" fmla="*/ 5668693 h 5668693"/>
              <a:gd name="connsiteX6" fmla="*/ 14176 w 7029101"/>
              <a:gd name="connsiteY6" fmla="*/ 1147369 h 5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9101" h="5668693">
                <a:moveTo>
                  <a:pt x="14176" y="1147369"/>
                </a:moveTo>
                <a:cubicBezTo>
                  <a:pt x="14176" y="518192"/>
                  <a:pt x="-120820" y="-76918"/>
                  <a:pt x="1195932" y="8143"/>
                </a:cubicBezTo>
                <a:lnTo>
                  <a:pt x="5775480" y="8143"/>
                </a:lnTo>
                <a:cubicBezTo>
                  <a:pt x="7113494" y="64850"/>
                  <a:pt x="7042303" y="-169380"/>
                  <a:pt x="7021035" y="1133193"/>
                </a:cubicBezTo>
                <a:cubicBezTo>
                  <a:pt x="7016978" y="2644361"/>
                  <a:pt x="7012920" y="4155529"/>
                  <a:pt x="7008863" y="5666697"/>
                </a:cubicBezTo>
                <a:lnTo>
                  <a:pt x="0" y="5668693"/>
                </a:lnTo>
                <a:cubicBezTo>
                  <a:pt x="0" y="4149771"/>
                  <a:pt x="14176" y="2666291"/>
                  <a:pt x="14176" y="1147369"/>
                </a:cubicBezTo>
                <a:close/>
              </a:path>
            </a:pathLst>
          </a:cu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C93F40A3-8C3A-2BBC-1351-2D62FD68E9AB}"/>
              </a:ext>
            </a:extLst>
          </p:cNvPr>
          <p:cNvSpPr txBox="1"/>
          <p:nvPr/>
        </p:nvSpPr>
        <p:spPr>
          <a:xfrm>
            <a:off x="107817" y="2091214"/>
            <a:ext cx="52789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Mind-Body Medicine</a:t>
            </a:r>
          </a:p>
        </p:txBody>
      </p:sp>
      <p:sp>
        <p:nvSpPr>
          <p:cNvPr id="6" name="CaixaDeTexto 5">
            <a:extLst>
              <a:ext uri="{FF2B5EF4-FFF2-40B4-BE49-F238E27FC236}">
                <a16:creationId xmlns:a16="http://schemas.microsoft.com/office/drawing/2014/main" id="{AC713363-9C62-DE00-ADCB-305328F7D760}"/>
              </a:ext>
            </a:extLst>
          </p:cNvPr>
          <p:cNvSpPr txBox="1"/>
          <p:nvPr/>
        </p:nvSpPr>
        <p:spPr>
          <a:xfrm>
            <a:off x="646338" y="5642542"/>
            <a:ext cx="4201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F0EAD8"/>
                </a:solidFill>
                <a:effectLst/>
                <a:uLnTx/>
                <a:uFillTx/>
                <a:latin typeface="DIN Next LT Pro" panose="020B0503020203050203" pitchFamily="34" charset="77"/>
                <a:ea typeface="+mn-ea"/>
                <a:cs typeface="+mn-cs"/>
              </a:rPr>
              <a:t>Mood, Sleep, Thought</a:t>
            </a:r>
            <a:endParaRPr kumimoji="0" lang="pt-BR" sz="3200" b="0" i="0" u="none" strike="noStrike" kern="1200" cap="none" spc="0" normalizeH="0" baseline="0" noProof="0" dirty="0">
              <a:ln>
                <a:noFill/>
              </a:ln>
              <a:solidFill>
                <a:srgbClr val="F0EAD8"/>
              </a:solidFill>
              <a:effectLst/>
              <a:uLnTx/>
              <a:uFillTx/>
              <a:latin typeface="DIN Next LT Pro" panose="020B0503020203050203" pitchFamily="34" charset="77"/>
              <a:ea typeface="+mn-ea"/>
              <a:cs typeface="+mn-cs"/>
            </a:endParaRPr>
          </a:p>
        </p:txBody>
      </p:sp>
      <p:sp>
        <p:nvSpPr>
          <p:cNvPr id="9" name="CaixaDeTexto 8">
            <a:extLst>
              <a:ext uri="{FF2B5EF4-FFF2-40B4-BE49-F238E27FC236}">
                <a16:creationId xmlns:a16="http://schemas.microsoft.com/office/drawing/2014/main" id="{D07CCFC1-FF17-878B-DE09-599C68B6EE6A}"/>
              </a:ext>
            </a:extLst>
          </p:cNvPr>
          <p:cNvSpPr txBox="1"/>
          <p:nvPr/>
        </p:nvSpPr>
        <p:spPr>
          <a:xfrm>
            <a:off x="718457" y="2950626"/>
            <a:ext cx="36196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dirty="0">
                <a:ln>
                  <a:noFill/>
                </a:ln>
                <a:solidFill>
                  <a:srgbClr val="F0EAD8"/>
                </a:solidFill>
                <a:effectLst/>
                <a:uLnTx/>
                <a:uFillTx/>
                <a:latin typeface="DIN Next LT Pro Medium" panose="020B0503020203050203" pitchFamily="34" charset="77"/>
                <a:ea typeface="+mn-ea"/>
                <a:cs typeface="+mn-cs"/>
              </a:rPr>
              <a:t>Brain</a:t>
            </a:r>
          </a:p>
        </p:txBody>
      </p:sp>
      <p:pic>
        <p:nvPicPr>
          <p:cNvPr id="5" name="Graphic 4" descr="Brain in head outline">
            <a:extLst>
              <a:ext uri="{FF2B5EF4-FFF2-40B4-BE49-F238E27FC236}">
                <a16:creationId xmlns:a16="http://schemas.microsoft.com/office/drawing/2014/main" id="{C54300D2-2343-BC4C-1958-96F8EBB6FF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30411" y="3748483"/>
            <a:ext cx="1805910" cy="1805910"/>
          </a:xfrm>
          <a:prstGeom prst="rect">
            <a:avLst/>
          </a:prstGeom>
        </p:spPr>
      </p:pic>
      <p:cxnSp>
        <p:nvCxnSpPr>
          <p:cNvPr id="11" name="Straight Connector 10">
            <a:extLst>
              <a:ext uri="{FF2B5EF4-FFF2-40B4-BE49-F238E27FC236}">
                <a16:creationId xmlns:a16="http://schemas.microsoft.com/office/drawing/2014/main" id="{6CE69DAD-90BA-A744-3320-9D694C44C4D6}"/>
              </a:ext>
            </a:extLst>
          </p:cNvPr>
          <p:cNvCxnSpPr/>
          <p:nvPr/>
        </p:nvCxnSpPr>
        <p:spPr>
          <a:xfrm>
            <a:off x="5892800" y="194733"/>
            <a:ext cx="0" cy="641773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CaixaDeTexto 1">
            <a:extLst>
              <a:ext uri="{FF2B5EF4-FFF2-40B4-BE49-F238E27FC236}">
                <a16:creationId xmlns:a16="http://schemas.microsoft.com/office/drawing/2014/main" id="{D2B30560-661B-52A3-8C56-4DD9DFF4B6E0}"/>
              </a:ext>
            </a:extLst>
          </p:cNvPr>
          <p:cNvSpPr txBox="1"/>
          <p:nvPr/>
        </p:nvSpPr>
        <p:spPr>
          <a:xfrm>
            <a:off x="6398855" y="1506439"/>
            <a:ext cx="52789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Clinical Conditions</a:t>
            </a:r>
          </a:p>
        </p:txBody>
      </p:sp>
      <p:sp>
        <p:nvSpPr>
          <p:cNvPr id="13" name="CaixaDeTexto 1">
            <a:extLst>
              <a:ext uri="{FF2B5EF4-FFF2-40B4-BE49-F238E27FC236}">
                <a16:creationId xmlns:a16="http://schemas.microsoft.com/office/drawing/2014/main" id="{9EC06770-D295-3D6C-BC70-81FAF9551D20}"/>
              </a:ext>
            </a:extLst>
          </p:cNvPr>
          <p:cNvSpPr txBox="1"/>
          <p:nvPr/>
        </p:nvSpPr>
        <p:spPr>
          <a:xfrm>
            <a:off x="6864953" y="2279901"/>
            <a:ext cx="4617793" cy="3416320"/>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400"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Cognitive Impairment</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400" dirty="0">
                <a:solidFill>
                  <a:prstClr val="white"/>
                </a:solidFill>
                <a:latin typeface="DIN Next LT Pro Heavy" panose="020B0503020203050203" pitchFamily="34" charset="77"/>
              </a:rPr>
              <a:t>Memory Loss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400"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Dementia</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400" dirty="0">
                <a:solidFill>
                  <a:prstClr val="white"/>
                </a:solidFill>
                <a:latin typeface="DIN Next LT Pro Heavy" panose="020B0503020203050203" pitchFamily="34" charset="77"/>
              </a:rPr>
              <a:t>Neurodegenerative Conditions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400" dirty="0">
                <a:solidFill>
                  <a:prstClr val="white"/>
                </a:solidFill>
                <a:latin typeface="DIN Next LT Pro Heavy" panose="020B0503020203050203" pitchFamily="34" charset="77"/>
              </a:rPr>
              <a:t>Attentional Disorders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400" dirty="0">
                <a:solidFill>
                  <a:prstClr val="white"/>
                </a:solidFill>
                <a:latin typeface="DIN Next LT Pro Heavy" panose="020B0503020203050203" pitchFamily="34" charset="77"/>
              </a:rPr>
              <a:t>Mood Disorders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400" dirty="0">
                <a:solidFill>
                  <a:prstClr val="white"/>
                </a:solidFill>
                <a:latin typeface="DIN Next LT Pro Heavy" panose="020B0503020203050203" pitchFamily="34" charset="77"/>
              </a:rPr>
              <a:t>Depression</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400" dirty="0">
                <a:solidFill>
                  <a:prstClr val="white"/>
                </a:solidFill>
                <a:latin typeface="DIN Next LT Pro Heavy" panose="020B0503020203050203" pitchFamily="34" charset="77"/>
              </a:rPr>
              <a:t>Anxiety </a:t>
            </a:r>
            <a:endParaRPr kumimoji="0" lang="pt-BR" sz="2400"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endParaRPr>
          </a:p>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2400"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endParaRPr>
          </a:p>
        </p:txBody>
      </p:sp>
    </p:spTree>
    <p:extLst>
      <p:ext uri="{BB962C8B-B14F-4D97-AF65-F5344CB8AC3E}">
        <p14:creationId xmlns:p14="http://schemas.microsoft.com/office/powerpoint/2010/main" val="38892994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tângulo 8">
            <a:extLst>
              <a:ext uri="{FF2B5EF4-FFF2-40B4-BE49-F238E27FC236}">
                <a16:creationId xmlns:a16="http://schemas.microsoft.com/office/drawing/2014/main" id="{6E5EAEDE-3124-C133-9DFB-BF0EF6DE7B91}"/>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title"/>
          </p:nvPr>
        </p:nvSpPr>
        <p:spPr>
          <a:xfrm>
            <a:off x="945398" y="526098"/>
            <a:ext cx="8229600" cy="792162"/>
          </a:xfrm>
        </p:spPr>
        <p:txBody>
          <a:bodyPr/>
          <a:lstStyle/>
          <a:p>
            <a:pPr algn="l"/>
            <a:r>
              <a:rPr lang="en-US" sz="3600" b="1" dirty="0">
                <a:solidFill>
                  <a:srgbClr val="991919"/>
                </a:solidFill>
                <a:latin typeface="DIN Next LT Pro" panose="020B0503020203050203"/>
              </a:rPr>
              <a:t>Water</a:t>
            </a:r>
          </a:p>
        </p:txBody>
      </p:sp>
      <p:sp>
        <p:nvSpPr>
          <p:cNvPr id="7" name="TextBox 6">
            <a:extLst>
              <a:ext uri="{FF2B5EF4-FFF2-40B4-BE49-F238E27FC236}">
                <a16:creationId xmlns:a16="http://schemas.microsoft.com/office/drawing/2014/main" id="{2FB42F41-EF57-4E75-9E56-E77D33649D35}"/>
              </a:ext>
            </a:extLst>
          </p:cNvPr>
          <p:cNvSpPr txBox="1"/>
          <p:nvPr/>
        </p:nvSpPr>
        <p:spPr>
          <a:xfrm>
            <a:off x="945397" y="5717540"/>
            <a:ext cx="9391971" cy="461665"/>
          </a:xfrm>
          <a:prstGeom prst="rect">
            <a:avLst/>
          </a:prstGeom>
          <a:noFill/>
        </p:spPr>
        <p:txBody>
          <a:bodyPr wrap="square">
            <a:spAutoFit/>
          </a:bodyPr>
          <a:lstStyle/>
          <a:p>
            <a:pPr>
              <a:defRPr/>
            </a:pPr>
            <a:r>
              <a:rPr lang="en-US" sz="1200" dirty="0">
                <a:solidFill>
                  <a:prstClr val="black"/>
                </a:solidFill>
                <a:latin typeface="DIN Next LT Pro" panose="020B0503020203050203"/>
                <a:cs typeface="Arial" panose="020B0604020202020204" pitchFamily="34" charset="0"/>
              </a:rPr>
              <a:t>Taylor K, Jones EB. Adult Dehydration. [Updated 2021 May 19]. In: </a:t>
            </a:r>
            <a:r>
              <a:rPr lang="en-US" sz="1200" dirty="0" err="1">
                <a:solidFill>
                  <a:prstClr val="black"/>
                </a:solidFill>
                <a:latin typeface="DIN Next LT Pro" panose="020B0503020203050203"/>
                <a:cs typeface="Arial" panose="020B0604020202020204" pitchFamily="34" charset="0"/>
              </a:rPr>
              <a:t>StatPearls</a:t>
            </a:r>
            <a:r>
              <a:rPr lang="en-US" sz="1200" dirty="0">
                <a:solidFill>
                  <a:prstClr val="black"/>
                </a:solidFill>
                <a:latin typeface="DIN Next LT Pro" panose="020B0503020203050203"/>
                <a:cs typeface="Arial" panose="020B0604020202020204" pitchFamily="34" charset="0"/>
              </a:rPr>
              <a:t> [Internet]. Treasure Island (FL): </a:t>
            </a:r>
            <a:r>
              <a:rPr lang="en-US" sz="1200" dirty="0" err="1">
                <a:solidFill>
                  <a:prstClr val="black"/>
                </a:solidFill>
                <a:latin typeface="DIN Next LT Pro" panose="020B0503020203050203"/>
                <a:cs typeface="Arial" panose="020B0604020202020204" pitchFamily="34" charset="0"/>
              </a:rPr>
              <a:t>StatPearls</a:t>
            </a:r>
            <a:r>
              <a:rPr lang="en-US" sz="1200" dirty="0">
                <a:solidFill>
                  <a:prstClr val="black"/>
                </a:solidFill>
                <a:latin typeface="DIN Next LT Pro" panose="020B0503020203050203"/>
                <a:cs typeface="Arial" panose="020B0604020202020204" pitchFamily="34" charset="0"/>
              </a:rPr>
              <a:t> Publishing; 2021 Jan-. Available from: </a:t>
            </a:r>
            <a:r>
              <a:rPr lang="en-US" sz="1200" dirty="0">
                <a:solidFill>
                  <a:prstClr val="black"/>
                </a:solidFill>
                <a:latin typeface="DIN Next LT Pro" panose="020B0503020203050203"/>
                <a:cs typeface="Arial" panose="020B0604020202020204" pitchFamily="34" charset="0"/>
                <a:hlinkClick r:id="rId3"/>
              </a:rPr>
              <a:t>https://www.ncbi.nlm.nih.gov/books/NBK555956/</a:t>
            </a:r>
            <a:r>
              <a:rPr lang="en-US" sz="1200" dirty="0">
                <a:solidFill>
                  <a:prstClr val="black"/>
                </a:solidFill>
                <a:latin typeface="DIN Next LT Pro" panose="020B0503020203050203"/>
                <a:cs typeface="Arial" panose="020B0604020202020204" pitchFamily="34" charset="0"/>
              </a:rPr>
              <a:t>; </a:t>
            </a:r>
            <a:r>
              <a:rPr lang="en-US" sz="1200" dirty="0">
                <a:latin typeface="DIN Next LT Pro" panose="020B0503020203050203"/>
                <a:cs typeface="Arial" panose="020B0604020202020204" pitchFamily="34" charset="0"/>
              </a:rPr>
              <a:t>https://www.nal.usda.gov/sites/default/files/fnic_uploads/water_full_report.pdf</a:t>
            </a:r>
          </a:p>
        </p:txBody>
      </p:sp>
      <p:graphicFrame>
        <p:nvGraphicFramePr>
          <p:cNvPr id="8" name="Table 7">
            <a:extLst>
              <a:ext uri="{FF2B5EF4-FFF2-40B4-BE49-F238E27FC236}">
                <a16:creationId xmlns:a16="http://schemas.microsoft.com/office/drawing/2014/main" id="{56B2B5C5-AB2D-401B-97FF-9EB69269F700}"/>
              </a:ext>
            </a:extLst>
          </p:cNvPr>
          <p:cNvGraphicFramePr>
            <a:graphicFrameLocks noGrp="1"/>
          </p:cNvGraphicFramePr>
          <p:nvPr>
            <p:extLst>
              <p:ext uri="{D42A27DB-BD31-4B8C-83A1-F6EECF244321}">
                <p14:modId xmlns:p14="http://schemas.microsoft.com/office/powerpoint/2010/main" val="1498759273"/>
              </p:ext>
            </p:extLst>
          </p:nvPr>
        </p:nvGraphicFramePr>
        <p:xfrm>
          <a:off x="945398" y="1318260"/>
          <a:ext cx="9391972" cy="4221480"/>
        </p:xfrm>
        <a:graphic>
          <a:graphicData uri="http://schemas.openxmlformats.org/drawingml/2006/table">
            <a:tbl>
              <a:tblPr firstRow="1" bandRow="1">
                <a:tableStyleId>{7DF18680-E054-41AD-8BC1-D1AEF772440D}</a:tableStyleId>
              </a:tblPr>
              <a:tblGrid>
                <a:gridCol w="1973792">
                  <a:extLst>
                    <a:ext uri="{9D8B030D-6E8A-4147-A177-3AD203B41FA5}">
                      <a16:colId xmlns:a16="http://schemas.microsoft.com/office/drawing/2014/main" val="3476714294"/>
                    </a:ext>
                  </a:extLst>
                </a:gridCol>
                <a:gridCol w="7418180">
                  <a:extLst>
                    <a:ext uri="{9D8B030D-6E8A-4147-A177-3AD203B41FA5}">
                      <a16:colId xmlns:a16="http://schemas.microsoft.com/office/drawing/2014/main" val="4251148057"/>
                    </a:ext>
                  </a:extLst>
                </a:gridCol>
              </a:tblGrid>
              <a:tr h="0">
                <a:tc>
                  <a:txBody>
                    <a:bodyPr/>
                    <a:lstStyle/>
                    <a:p>
                      <a:r>
                        <a:rPr lang="en-US" sz="1800" b="0" dirty="0">
                          <a:latin typeface="DIN Next LT Pro" panose="020B0503020203050203"/>
                          <a:cs typeface="Arial" panose="020B0604020202020204" pitchFamily="34" charset="0"/>
                        </a:rPr>
                        <a:t>Functions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1919"/>
                    </a:solidFill>
                  </a:tcPr>
                </a:tc>
                <a:tc>
                  <a:txBody>
                    <a:bodyPr/>
                    <a:lstStyle/>
                    <a:p>
                      <a:r>
                        <a:rPr lang="en-US" sz="1800" b="0" dirty="0">
                          <a:solidFill>
                            <a:schemeClr val="tx1"/>
                          </a:solidFill>
                          <a:latin typeface="DIN Next LT Pro" panose="020B0503020203050203"/>
                          <a:cs typeface="Arial" panose="020B0604020202020204" pitchFamily="34" charset="0"/>
                        </a:rPr>
                        <a:t>Multiple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0FB"/>
                    </a:solidFill>
                  </a:tcPr>
                </a:tc>
                <a:extLst>
                  <a:ext uri="{0D108BD9-81ED-4DB2-BD59-A6C34878D82A}">
                    <a16:rowId xmlns:a16="http://schemas.microsoft.com/office/drawing/2014/main" val="1754739172"/>
                  </a:ext>
                </a:extLst>
              </a:tr>
              <a:tr h="370840">
                <a:tc>
                  <a:txBody>
                    <a:bodyPr/>
                    <a:lstStyle/>
                    <a:p>
                      <a:r>
                        <a:rPr lang="en-US" sz="1800" b="0" dirty="0">
                          <a:solidFill>
                            <a:schemeClr val="bg1"/>
                          </a:solidFill>
                          <a:latin typeface="DIN Next LT Pro" panose="020B0503020203050203"/>
                          <a:cs typeface="Arial" panose="020B0604020202020204" pitchFamily="34" charset="0"/>
                        </a:rPr>
                        <a:t>Food Sources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191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DIN Next LT Pro" panose="020B0503020203050203"/>
                          <a:cs typeface="Arial" panose="020B0604020202020204" pitchFamily="34" charset="0"/>
                        </a:rPr>
                        <a:t>Tap water, bottled water, fruits, juices, sauces, soups, teas, broths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0FB"/>
                    </a:solidFill>
                  </a:tcPr>
                </a:tc>
                <a:extLst>
                  <a:ext uri="{0D108BD9-81ED-4DB2-BD59-A6C34878D82A}">
                    <a16:rowId xmlns:a16="http://schemas.microsoft.com/office/drawing/2014/main" val="1460328391"/>
                  </a:ext>
                </a:extLst>
              </a:tr>
              <a:tr h="370840">
                <a:tc>
                  <a:txBody>
                    <a:bodyPr/>
                    <a:lstStyle/>
                    <a:p>
                      <a:r>
                        <a:rPr lang="en-US" sz="1800" b="0" dirty="0">
                          <a:solidFill>
                            <a:schemeClr val="bg1"/>
                          </a:solidFill>
                          <a:latin typeface="DIN Next LT Pro" panose="020B0503020203050203"/>
                          <a:cs typeface="Arial" panose="020B0604020202020204" pitchFamily="34" charset="0"/>
                        </a:rPr>
                        <a:t>Risk Factors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1919"/>
                    </a:solidFill>
                  </a:tcPr>
                </a:tc>
                <a:tc>
                  <a:txBody>
                    <a:bodyPr/>
                    <a:lstStyle/>
                    <a:p>
                      <a:r>
                        <a:rPr lang="en-US" sz="1800" dirty="0">
                          <a:latin typeface="DIN Next LT Pro" panose="020B0503020203050203"/>
                          <a:cs typeface="Arial" panose="020B0604020202020204" pitchFamily="34" charset="0"/>
                        </a:rPr>
                        <a:t>Older age, diarrhea, vomiting, laxative use, athletes, exposure to heat, those on diuretics, impaired access to water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0FB"/>
                    </a:solidFill>
                  </a:tcPr>
                </a:tc>
                <a:extLst>
                  <a:ext uri="{0D108BD9-81ED-4DB2-BD59-A6C34878D82A}">
                    <a16:rowId xmlns:a16="http://schemas.microsoft.com/office/drawing/2014/main" val="4192342296"/>
                  </a:ext>
                </a:extLst>
              </a:tr>
              <a:tr h="1630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latin typeface="DIN Next LT Pro" panose="020B0503020203050203"/>
                          <a:cs typeface="Arial" panose="020B0604020202020204" pitchFamily="34" charset="0"/>
                        </a:rPr>
                        <a:t>Deficiency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191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DIN Next LT Pro" panose="020B0503020203050203"/>
                          <a:cs typeface="Arial" panose="020B0604020202020204" pitchFamily="34" charset="0"/>
                        </a:rPr>
                        <a:t>Cognitive impairment, fatigue, thirst, dry skin and lips, dark urine or decreased urine output, headaches, muscle cramps, lightheadedness, dizziness, syncope, orthostatic hypotension, and palpitation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0FB"/>
                    </a:solidFill>
                  </a:tcPr>
                </a:tc>
                <a:extLst>
                  <a:ext uri="{0D108BD9-81ED-4DB2-BD59-A6C34878D82A}">
                    <a16:rowId xmlns:a16="http://schemas.microsoft.com/office/drawing/2014/main" val="21477681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latin typeface="DIN Next LT Pro" panose="020B0503020203050203"/>
                          <a:cs typeface="Arial" panose="020B0604020202020204" pitchFamily="34" charset="0"/>
                        </a:rPr>
                        <a:t>Assessment</a:t>
                      </a:r>
                    </a:p>
                    <a:p>
                      <a:endParaRPr lang="en-US" sz="1800" b="0" dirty="0">
                        <a:solidFill>
                          <a:schemeClr val="bg1"/>
                        </a:solidFill>
                        <a:latin typeface="DIN Next LT Pro" panose="020B0503020203050203"/>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191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DIN Next LT Pro" panose="020B0503020203050203"/>
                          <a:cs typeface="Arial" panose="020B0604020202020204" pitchFamily="34" charset="0"/>
                        </a:rPr>
                        <a:t>Physical exam signs: dry mucosa, skin tenting, delayed capillary refill, or cracked lips; bioelectrical impedance analysis, urine specific gravity, the osmolality of urine, saliva, number of urine voids, and urine volume have been used.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0FB"/>
                    </a:solidFill>
                  </a:tcPr>
                </a:tc>
                <a:extLst>
                  <a:ext uri="{0D108BD9-81ED-4DB2-BD59-A6C34878D82A}">
                    <a16:rowId xmlns:a16="http://schemas.microsoft.com/office/drawing/2014/main" val="545993062"/>
                  </a:ext>
                </a:extLst>
              </a:tr>
              <a:tr h="370840">
                <a:tc>
                  <a:txBody>
                    <a:bodyPr/>
                    <a:lstStyle/>
                    <a:p>
                      <a:r>
                        <a:rPr lang="en-US" sz="1800" b="0" dirty="0">
                          <a:solidFill>
                            <a:schemeClr val="bg1"/>
                          </a:solidFill>
                          <a:latin typeface="DIN Next LT Pro" panose="020B0503020203050203"/>
                          <a:cs typeface="Arial" panose="020B0604020202020204" pitchFamily="34" charset="0"/>
                        </a:rPr>
                        <a:t>RDA/AI for adults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1919"/>
                    </a:solidFill>
                  </a:tcPr>
                </a:tc>
                <a:tc>
                  <a:txBody>
                    <a:bodyPr/>
                    <a:lstStyle/>
                    <a:p>
                      <a:r>
                        <a:rPr lang="en-US" sz="1800" b="0" dirty="0">
                          <a:solidFill>
                            <a:schemeClr val="tx1"/>
                          </a:solidFill>
                          <a:latin typeface="DIN Next LT Pro" panose="020B0503020203050203"/>
                          <a:cs typeface="Arial" panose="020B0604020202020204" pitchFamily="34" charset="0"/>
                        </a:rPr>
                        <a:t>IOM has established AI values as 3.7 L for men, 2.7 L for women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0FB"/>
                    </a:solidFill>
                  </a:tcPr>
                </a:tc>
                <a:extLst>
                  <a:ext uri="{0D108BD9-81ED-4DB2-BD59-A6C34878D82A}">
                    <a16:rowId xmlns:a16="http://schemas.microsoft.com/office/drawing/2014/main" val="4071291481"/>
                  </a:ext>
                </a:extLst>
              </a:tr>
              <a:tr h="370840">
                <a:tc>
                  <a:txBody>
                    <a:bodyPr/>
                    <a:lstStyle/>
                    <a:p>
                      <a:r>
                        <a:rPr lang="en-US" sz="1800" b="0" dirty="0">
                          <a:solidFill>
                            <a:schemeClr val="bg1"/>
                          </a:solidFill>
                          <a:latin typeface="DIN Next LT Pro" panose="020B0503020203050203"/>
                          <a:cs typeface="Arial" panose="020B0604020202020204" pitchFamily="34" charset="0"/>
                        </a:rPr>
                        <a:t>Other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1919"/>
                    </a:solidFill>
                  </a:tcPr>
                </a:tc>
                <a:tc>
                  <a:txBody>
                    <a:bodyPr/>
                    <a:lstStyle/>
                    <a:p>
                      <a:r>
                        <a:rPr lang="en-US" sz="1800" b="0" dirty="0">
                          <a:solidFill>
                            <a:schemeClr val="tx1"/>
                          </a:solidFill>
                          <a:latin typeface="DIN Next LT Pro" panose="020B0503020203050203"/>
                          <a:cs typeface="Arial" panose="020B0604020202020204" pitchFamily="34" charset="0"/>
                        </a:rPr>
                        <a:t>Consider activity level, urination, medication use, fiber supplementation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0FB"/>
                    </a:solidFill>
                  </a:tcPr>
                </a:tc>
                <a:extLst>
                  <a:ext uri="{0D108BD9-81ED-4DB2-BD59-A6C34878D82A}">
                    <a16:rowId xmlns:a16="http://schemas.microsoft.com/office/drawing/2014/main" val="922821058"/>
                  </a:ext>
                </a:extLst>
              </a:tr>
            </a:tbl>
          </a:graphicData>
        </a:graphic>
      </p:graphicFrame>
    </p:spTree>
    <p:extLst>
      <p:ext uri="{BB962C8B-B14F-4D97-AF65-F5344CB8AC3E}">
        <p14:creationId xmlns:p14="http://schemas.microsoft.com/office/powerpoint/2010/main" val="10364021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tângulo 8">
            <a:extLst>
              <a:ext uri="{FF2B5EF4-FFF2-40B4-BE49-F238E27FC236}">
                <a16:creationId xmlns:a16="http://schemas.microsoft.com/office/drawing/2014/main" id="{279AF12F-4053-9468-CE08-4D3BA709C4D0}"/>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AE4FFE8-96D1-4298-BA12-95775EAE956D}"/>
              </a:ext>
            </a:extLst>
          </p:cNvPr>
          <p:cNvSpPr>
            <a:spLocks noGrp="1"/>
          </p:cNvSpPr>
          <p:nvPr>
            <p:ph type="title"/>
          </p:nvPr>
        </p:nvSpPr>
        <p:spPr>
          <a:xfrm>
            <a:off x="1092433" y="265801"/>
            <a:ext cx="8229600" cy="1143000"/>
          </a:xfrm>
        </p:spPr>
        <p:txBody>
          <a:bodyPr>
            <a:normAutofit fontScale="90000"/>
          </a:bodyPr>
          <a:lstStyle/>
          <a:p>
            <a:pPr algn="l"/>
            <a:r>
              <a:rPr lang="en-US" sz="4000" dirty="0">
                <a:solidFill>
                  <a:srgbClr val="991919"/>
                </a:solidFill>
                <a:latin typeface="DIN Next LT Pro" panose="020B0503020203050203"/>
              </a:rPr>
              <a:t>Micronutrients:</a:t>
            </a:r>
            <a:br>
              <a:rPr lang="en-US" sz="4000" dirty="0">
                <a:solidFill>
                  <a:srgbClr val="991919"/>
                </a:solidFill>
                <a:latin typeface="DIN Next LT Pro" panose="020B0503020203050203"/>
              </a:rPr>
            </a:br>
            <a:r>
              <a:rPr lang="en-US" b="0" dirty="0">
                <a:solidFill>
                  <a:srgbClr val="991919"/>
                </a:solidFill>
                <a:latin typeface="DIN Next LT Pro" panose="020B0503020203050203"/>
              </a:rPr>
              <a:t>Magnesium (Mg)</a:t>
            </a:r>
            <a:endParaRPr lang="en-US" sz="5400" b="0" dirty="0">
              <a:solidFill>
                <a:srgbClr val="991919"/>
              </a:solidFill>
              <a:latin typeface="DIN Next LT Pro" panose="020B0503020203050203"/>
            </a:endParaRPr>
          </a:p>
        </p:txBody>
      </p:sp>
      <p:graphicFrame>
        <p:nvGraphicFramePr>
          <p:cNvPr id="8" name="Table 8">
            <a:extLst>
              <a:ext uri="{FF2B5EF4-FFF2-40B4-BE49-F238E27FC236}">
                <a16:creationId xmlns:a16="http://schemas.microsoft.com/office/drawing/2014/main" id="{05F5BDED-C2B6-80E3-2E71-94CE8702EE5E}"/>
              </a:ext>
            </a:extLst>
          </p:cNvPr>
          <p:cNvGraphicFramePr>
            <a:graphicFrameLocks noGrp="1"/>
          </p:cNvGraphicFramePr>
          <p:nvPr>
            <p:extLst>
              <p:ext uri="{D42A27DB-BD31-4B8C-83A1-F6EECF244321}">
                <p14:modId xmlns:p14="http://schemas.microsoft.com/office/powerpoint/2010/main" val="514059793"/>
              </p:ext>
            </p:extLst>
          </p:nvPr>
        </p:nvGraphicFramePr>
        <p:xfrm>
          <a:off x="1151700" y="1383146"/>
          <a:ext cx="10176700" cy="4577080"/>
        </p:xfrm>
        <a:graphic>
          <a:graphicData uri="http://schemas.openxmlformats.org/drawingml/2006/table">
            <a:tbl>
              <a:tblPr firstRow="1" bandRow="1">
                <a:tableStyleId>{7DF18680-E054-41AD-8BC1-D1AEF772440D}</a:tableStyleId>
              </a:tblPr>
              <a:tblGrid>
                <a:gridCol w="2005186">
                  <a:extLst>
                    <a:ext uri="{9D8B030D-6E8A-4147-A177-3AD203B41FA5}">
                      <a16:colId xmlns:a16="http://schemas.microsoft.com/office/drawing/2014/main" val="3636305405"/>
                    </a:ext>
                  </a:extLst>
                </a:gridCol>
                <a:gridCol w="8171514">
                  <a:extLst>
                    <a:ext uri="{9D8B030D-6E8A-4147-A177-3AD203B41FA5}">
                      <a16:colId xmlns:a16="http://schemas.microsoft.com/office/drawing/2014/main" val="2720324937"/>
                    </a:ext>
                  </a:extLst>
                </a:gridCol>
              </a:tblGrid>
              <a:tr h="128648">
                <a:tc>
                  <a:txBody>
                    <a:bodyPr/>
                    <a:lstStyle/>
                    <a:p>
                      <a:r>
                        <a:rPr lang="en-US" sz="1600" b="0" dirty="0">
                          <a:latin typeface="DIN Next LT Pro" panose="020B0503020203050203"/>
                          <a:cs typeface="Arial" panose="020B0604020202020204" pitchFamily="34" charset="0"/>
                        </a:rPr>
                        <a:t>Functions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1919"/>
                    </a:solidFill>
                  </a:tcPr>
                </a:tc>
                <a:tc>
                  <a:txBody>
                    <a:bodyPr/>
                    <a:lstStyle/>
                    <a:p>
                      <a:r>
                        <a:rPr lang="en-US" sz="1600" b="0" dirty="0">
                          <a:solidFill>
                            <a:schemeClr val="tx1"/>
                          </a:solidFill>
                          <a:latin typeface="DIN Next LT Pro" panose="020B0503020203050203"/>
                          <a:cs typeface="Arial" panose="020B0604020202020204" pitchFamily="34" charset="0"/>
                        </a:rPr>
                        <a:t>Role in hormone receptor binding, muscle contraction, neural activity, neurotransmitter release, vasomotor tone, cardiac excitability, glucose metabolism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0FB"/>
                    </a:solidFill>
                  </a:tcPr>
                </a:tc>
                <a:extLst>
                  <a:ext uri="{0D108BD9-81ED-4DB2-BD59-A6C34878D82A}">
                    <a16:rowId xmlns:a16="http://schemas.microsoft.com/office/drawing/2014/main" val="1557867265"/>
                  </a:ext>
                </a:extLst>
              </a:tr>
              <a:tr h="370840">
                <a:tc>
                  <a:txBody>
                    <a:bodyPr/>
                    <a:lstStyle/>
                    <a:p>
                      <a:r>
                        <a:rPr lang="en-US" sz="1600" b="0" dirty="0">
                          <a:solidFill>
                            <a:schemeClr val="bg1"/>
                          </a:solidFill>
                          <a:latin typeface="DIN Next LT Pro" panose="020B0503020203050203"/>
                          <a:cs typeface="Arial" panose="020B0604020202020204" pitchFamily="34" charset="0"/>
                        </a:rPr>
                        <a:t>Food Sources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191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DIN Next LT Pro" panose="020B0503020203050203"/>
                          <a:cs typeface="Arial" panose="020B0604020202020204" pitchFamily="34" charset="0"/>
                        </a:rPr>
                        <a:t>Green leafy vegetables, fish, legumes, whole grains, seeds, dried fruits</a:t>
                      </a:r>
                      <a:endParaRPr lang="en-US" sz="1600" b="0" dirty="0">
                        <a:solidFill>
                          <a:schemeClr val="tx1">
                            <a:lumMod val="65000"/>
                            <a:lumOff val="35000"/>
                          </a:schemeClr>
                        </a:solidFill>
                        <a:latin typeface="DIN Next LT Pro" panose="020B0503020203050203"/>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0FB"/>
                    </a:solidFill>
                  </a:tcPr>
                </a:tc>
                <a:extLst>
                  <a:ext uri="{0D108BD9-81ED-4DB2-BD59-A6C34878D82A}">
                    <a16:rowId xmlns:a16="http://schemas.microsoft.com/office/drawing/2014/main" val="1544863524"/>
                  </a:ext>
                </a:extLst>
              </a:tr>
              <a:tr h="370840">
                <a:tc>
                  <a:txBody>
                    <a:bodyPr/>
                    <a:lstStyle/>
                    <a:p>
                      <a:r>
                        <a:rPr lang="en-US" sz="1600" b="0" dirty="0">
                          <a:solidFill>
                            <a:schemeClr val="bg1"/>
                          </a:solidFill>
                          <a:latin typeface="DIN Next LT Pro" panose="020B0503020203050203"/>
                          <a:cs typeface="Arial" panose="020B0604020202020204" pitchFamily="34" charset="0"/>
                        </a:rPr>
                        <a:t>Risk Factors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191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DIN Next LT Pro" panose="020B0503020203050203"/>
                          <a:cs typeface="Arial" panose="020B0604020202020204" pitchFamily="34" charset="0"/>
                        </a:rPr>
                        <a:t>Inadequate intake, decreased renal absorption, decreased gastrointestinal (GI) absorption, </a:t>
                      </a:r>
                      <a:r>
                        <a:rPr lang="en-US" sz="1600" dirty="0">
                          <a:latin typeface="DIN Next LT Pro" panose="020B0503020203050203"/>
                          <a:cs typeface="Arial" panose="020B0604020202020204" pitchFamily="34" charset="0"/>
                        </a:rPr>
                        <a:t>those with malabsorptive/GI disorders, chronic diarrhea, medications (e.g., diuretics, PPIs, insulin), excessive alcohol, soft drinks, coffee intake; high zinc; aluminum exposure (reduces absorption), high physical activity, type 2 diabetes; high ultra-processed food intake, boiling cooking methods</a:t>
                      </a:r>
                      <a:endParaRPr lang="en-US" sz="1600" b="0" dirty="0">
                        <a:solidFill>
                          <a:schemeClr val="tx1">
                            <a:lumMod val="65000"/>
                            <a:lumOff val="35000"/>
                          </a:schemeClr>
                        </a:solidFill>
                        <a:latin typeface="DIN Next LT Pro" panose="020B0503020203050203"/>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0FB"/>
                    </a:solidFill>
                  </a:tcPr>
                </a:tc>
                <a:extLst>
                  <a:ext uri="{0D108BD9-81ED-4DB2-BD59-A6C34878D82A}">
                    <a16:rowId xmlns:a16="http://schemas.microsoft.com/office/drawing/2014/main" val="4071640993"/>
                  </a:ext>
                </a:extLst>
              </a:tr>
              <a:tr h="1630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DIN Next LT Pro" panose="020B0503020203050203"/>
                          <a:cs typeface="Arial" panose="020B0604020202020204" pitchFamily="34" charset="0"/>
                        </a:rPr>
                        <a:t>Deficiency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191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DIN Next LT Pro" panose="020B0503020203050203"/>
                          <a:cs typeface="Arial" panose="020B0604020202020204" pitchFamily="34" charset="0"/>
                        </a:rPr>
                        <a:t>Early signs of Mg deficiency</a:t>
                      </a:r>
                      <a:r>
                        <a:rPr lang="en-US" sz="1600" dirty="0">
                          <a:latin typeface="DIN Next LT Pro" panose="020B0503020203050203"/>
                          <a:cs typeface="Arial" panose="020B0604020202020204" pitchFamily="34" charset="0"/>
                        </a:rPr>
                        <a:t>: weakness, loss of appetite, fatigue, nausea, and vomiting; </a:t>
                      </a:r>
                      <a:r>
                        <a:rPr lang="en-US" sz="1600" b="1" dirty="0">
                          <a:latin typeface="DIN Next LT Pro" panose="020B0503020203050203"/>
                          <a:cs typeface="Arial" panose="020B0604020202020204" pitchFamily="34" charset="0"/>
                        </a:rPr>
                        <a:t>Established Mg deficiency</a:t>
                      </a:r>
                      <a:r>
                        <a:rPr lang="en-US" sz="1600" dirty="0">
                          <a:latin typeface="DIN Next LT Pro" panose="020B0503020203050203"/>
                          <a:cs typeface="Arial" panose="020B0604020202020204" pitchFamily="34" charset="0"/>
                        </a:rPr>
                        <a:t>: muscle contractions and cramps, numbness, tingling, personality changes, coronary spasms, abnormal heart rhythms, seizures; </a:t>
                      </a:r>
                      <a:r>
                        <a:rPr lang="en-US" sz="1600" b="1" dirty="0">
                          <a:latin typeface="DIN Next LT Pro" panose="020B0503020203050203"/>
                          <a:cs typeface="Arial" panose="020B0604020202020204" pitchFamily="34" charset="0"/>
                        </a:rPr>
                        <a:t>Severe Mg deficiency</a:t>
                      </a:r>
                      <a:r>
                        <a:rPr lang="en-US" sz="1600" dirty="0">
                          <a:latin typeface="DIN Next LT Pro" panose="020B0503020203050203"/>
                          <a:cs typeface="Arial" panose="020B0604020202020204" pitchFamily="34" charset="0"/>
                        </a:rPr>
                        <a:t>: hypocalcemia, hypokalemia, due to disruptions in mineral homeostasis </a:t>
                      </a:r>
                      <a:endParaRPr lang="en-US" sz="1600" b="0" dirty="0">
                        <a:solidFill>
                          <a:schemeClr val="tx1">
                            <a:lumMod val="65000"/>
                            <a:lumOff val="35000"/>
                          </a:schemeClr>
                        </a:solidFill>
                        <a:latin typeface="DIN Next LT Pro" panose="020B0503020203050203"/>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0FB"/>
                    </a:solidFill>
                  </a:tcPr>
                </a:tc>
                <a:extLst>
                  <a:ext uri="{0D108BD9-81ED-4DB2-BD59-A6C34878D82A}">
                    <a16:rowId xmlns:a16="http://schemas.microsoft.com/office/drawing/2014/main" val="38648561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DIN Next LT Pro" panose="020B0503020203050203"/>
                          <a:cs typeface="Arial" panose="020B0604020202020204" pitchFamily="34" charset="0"/>
                        </a:rPr>
                        <a:t>Assessment</a:t>
                      </a:r>
                    </a:p>
                    <a:p>
                      <a:endParaRPr lang="en-US" sz="1600" b="0" dirty="0">
                        <a:solidFill>
                          <a:schemeClr val="bg1"/>
                        </a:solidFill>
                        <a:latin typeface="DIN Next LT Pro" panose="020B0503020203050203"/>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1919"/>
                    </a:solidFill>
                  </a:tcPr>
                </a:tc>
                <a:tc>
                  <a:txBody>
                    <a:bodyPr/>
                    <a:lstStyle/>
                    <a:p>
                      <a:r>
                        <a:rPr lang="en-US" sz="1600" b="0" dirty="0">
                          <a:solidFill>
                            <a:schemeClr val="tx1"/>
                          </a:solidFill>
                          <a:latin typeface="DIN Next LT Pro" panose="020B0503020203050203"/>
                          <a:cs typeface="Arial" panose="020B0604020202020204" pitchFamily="34" charset="0"/>
                        </a:rPr>
                        <a:t>Symptoms, blood levels of Mg and Ca, although serum levels do not strongly correlate with total body Mg/tissue concentrations.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0FB"/>
                    </a:solidFill>
                  </a:tcPr>
                </a:tc>
                <a:extLst>
                  <a:ext uri="{0D108BD9-81ED-4DB2-BD59-A6C34878D82A}">
                    <a16:rowId xmlns:a16="http://schemas.microsoft.com/office/drawing/2014/main" val="383425232"/>
                  </a:ext>
                </a:extLst>
              </a:tr>
              <a:tr h="370840">
                <a:tc>
                  <a:txBody>
                    <a:bodyPr/>
                    <a:lstStyle/>
                    <a:p>
                      <a:r>
                        <a:rPr lang="en-US" sz="1600" b="0" dirty="0">
                          <a:solidFill>
                            <a:schemeClr val="bg1"/>
                          </a:solidFill>
                          <a:latin typeface="DIN Next LT Pro" panose="020B0503020203050203"/>
                          <a:cs typeface="Arial" panose="020B0604020202020204" pitchFamily="34" charset="0"/>
                        </a:rPr>
                        <a:t>RDA/AI for adults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1919"/>
                    </a:solidFill>
                  </a:tcPr>
                </a:tc>
                <a:tc>
                  <a:txBody>
                    <a:bodyPr/>
                    <a:lstStyle/>
                    <a:p>
                      <a:r>
                        <a:rPr lang="en-US" sz="1600" b="0" dirty="0">
                          <a:solidFill>
                            <a:schemeClr val="tx1"/>
                          </a:solidFill>
                          <a:latin typeface="DIN Next LT Pro" panose="020B0503020203050203"/>
                          <a:cs typeface="Arial" panose="020B0604020202020204" pitchFamily="34" charset="0"/>
                        </a:rPr>
                        <a:t>RDA is 310-420 mg, depending on age/gender; TUL is based on supplemental Mg in addition to dietary intake, 350 mg/day.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0FB"/>
                    </a:solidFill>
                  </a:tcPr>
                </a:tc>
                <a:extLst>
                  <a:ext uri="{0D108BD9-81ED-4DB2-BD59-A6C34878D82A}">
                    <a16:rowId xmlns:a16="http://schemas.microsoft.com/office/drawing/2014/main" val="1325774732"/>
                  </a:ext>
                </a:extLst>
              </a:tr>
              <a:tr h="293014">
                <a:tc>
                  <a:txBody>
                    <a:bodyPr/>
                    <a:lstStyle/>
                    <a:p>
                      <a:r>
                        <a:rPr lang="en-US" sz="1600" b="0" dirty="0">
                          <a:solidFill>
                            <a:schemeClr val="bg1"/>
                          </a:solidFill>
                          <a:latin typeface="DIN Next LT Pro" panose="020B0503020203050203"/>
                          <a:cs typeface="Arial" panose="020B0604020202020204" pitchFamily="34" charset="0"/>
                        </a:rPr>
                        <a:t>Other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1919"/>
                    </a:solidFill>
                  </a:tcPr>
                </a:tc>
                <a:tc>
                  <a:txBody>
                    <a:bodyPr/>
                    <a:lstStyle/>
                    <a:p>
                      <a:r>
                        <a:rPr lang="en-US" sz="1600" b="0" dirty="0">
                          <a:solidFill>
                            <a:schemeClr val="tx1"/>
                          </a:solidFill>
                          <a:latin typeface="DIN Next LT Pro" panose="020B0503020203050203"/>
                          <a:cs typeface="Arial" panose="020B0604020202020204" pitchFamily="34" charset="0"/>
                        </a:rPr>
                        <a:t>Note connection to insulin resistance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0FB"/>
                    </a:solidFill>
                  </a:tcPr>
                </a:tc>
                <a:extLst>
                  <a:ext uri="{0D108BD9-81ED-4DB2-BD59-A6C34878D82A}">
                    <a16:rowId xmlns:a16="http://schemas.microsoft.com/office/drawing/2014/main" val="352951179"/>
                  </a:ext>
                </a:extLst>
              </a:tr>
            </a:tbl>
          </a:graphicData>
        </a:graphic>
      </p:graphicFrame>
      <p:sp>
        <p:nvSpPr>
          <p:cNvPr id="9" name="TextBox 8">
            <a:extLst>
              <a:ext uri="{FF2B5EF4-FFF2-40B4-BE49-F238E27FC236}">
                <a16:creationId xmlns:a16="http://schemas.microsoft.com/office/drawing/2014/main" id="{1520158A-74FE-5093-6E0F-98DD23F6ECAE}"/>
              </a:ext>
            </a:extLst>
          </p:cNvPr>
          <p:cNvSpPr txBox="1"/>
          <p:nvPr/>
        </p:nvSpPr>
        <p:spPr>
          <a:xfrm>
            <a:off x="1092433" y="5960226"/>
            <a:ext cx="10322302"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Allen MJ, Sharma S. Magnesium. [Updated 2021 May 7]. In: </a:t>
            </a:r>
            <a:r>
              <a:rPr kumimoji="0" lang="en-US" sz="1050" b="0" i="0" u="none" strike="noStrike" kern="1200" cap="none" spc="0" normalizeH="0" baseline="0" noProof="0" dirty="0" err="1">
                <a:ln>
                  <a:noFill/>
                </a:ln>
                <a:solidFill>
                  <a:prstClr val="black"/>
                </a:solidFill>
                <a:effectLst/>
                <a:uLnTx/>
                <a:uFillTx/>
                <a:latin typeface="DIN Next LT Pro" panose="020B0503020203050203"/>
                <a:cs typeface="Arial" panose="020B0604020202020204" pitchFamily="34" charset="0"/>
              </a:rPr>
              <a:t>StatPearls</a:t>
            </a:r>
            <a:r>
              <a:rPr kumimoji="0" lang="en-US" sz="1050" b="0" i="0"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 [Internet]. Treasure Island (FL): </a:t>
            </a:r>
            <a:r>
              <a:rPr kumimoji="0" lang="en-US" sz="1050" b="0" i="0" u="none" strike="noStrike" kern="1200" cap="none" spc="0" normalizeH="0" baseline="0" noProof="0" dirty="0" err="1">
                <a:ln>
                  <a:noFill/>
                </a:ln>
                <a:solidFill>
                  <a:prstClr val="black"/>
                </a:solidFill>
                <a:effectLst/>
                <a:uLnTx/>
                <a:uFillTx/>
                <a:latin typeface="DIN Next LT Pro" panose="020B0503020203050203"/>
                <a:cs typeface="Arial" panose="020B0604020202020204" pitchFamily="34" charset="0"/>
              </a:rPr>
              <a:t>StatPearls</a:t>
            </a:r>
            <a:r>
              <a:rPr kumimoji="0" lang="en-US" sz="1050" b="0" i="0"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 Publishing; 2021 Jan-. Available from: </a:t>
            </a:r>
            <a:r>
              <a:rPr kumimoji="0" lang="en-US" sz="1050" b="0" i="0"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hlinkClick r:id="rId3"/>
              </a:rPr>
              <a:t>https://www.ncbi.nlm.nih.gov/books/NBK519036/</a:t>
            </a:r>
            <a:r>
              <a:rPr kumimoji="0" lang="en-US" sz="1050" b="0" i="0"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 </a:t>
            </a:r>
            <a:r>
              <a:rPr kumimoji="0" lang="en-US" sz="1050" b="0" i="0" u="none" strike="noStrike" kern="1200" cap="none" spc="0" normalizeH="0" baseline="0" noProof="0" dirty="0" err="1">
                <a:ln>
                  <a:noFill/>
                </a:ln>
                <a:solidFill>
                  <a:prstClr val="black"/>
                </a:solidFill>
                <a:effectLst/>
                <a:uLnTx/>
                <a:uFillTx/>
                <a:latin typeface="DIN Next LT Pro" panose="020B0503020203050203"/>
                <a:cs typeface="Arial" panose="020B0604020202020204" pitchFamily="34" charset="0"/>
              </a:rPr>
              <a:t>Fiorentini</a:t>
            </a:r>
            <a:r>
              <a:rPr kumimoji="0" lang="en-US" sz="1050" b="0" i="0"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 D, et al. Magnesium: Biochemistry, Nutrition, Detection, and Social Impact of Diseases Linked to Its Deficiency. </a:t>
            </a:r>
            <a:r>
              <a:rPr kumimoji="0" lang="en-US" sz="1050" b="0" i="1"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Nutrients</a:t>
            </a:r>
            <a:r>
              <a:rPr kumimoji="0" lang="en-US" sz="1050" b="0" i="0"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 2021 Mar 30;13(4):1136. </a:t>
            </a:r>
            <a:r>
              <a:rPr kumimoji="0" lang="en-US" sz="1050" b="0" i="0" u="none" strike="noStrike" kern="1200" cap="none" spc="0" normalizeH="0" baseline="0" noProof="0" dirty="0" err="1">
                <a:ln>
                  <a:noFill/>
                </a:ln>
                <a:solidFill>
                  <a:prstClr val="black"/>
                </a:solidFill>
                <a:effectLst/>
                <a:uLnTx/>
                <a:uFillTx/>
                <a:latin typeface="DIN Next LT Pro" panose="020B0503020203050203"/>
                <a:cs typeface="Arial" panose="020B0604020202020204" pitchFamily="34" charset="0"/>
              </a:rPr>
              <a:t>doi</a:t>
            </a:r>
            <a:r>
              <a:rPr kumimoji="0" lang="en-US" sz="1050" b="0" i="0"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 10.3390/nu13041136. PMID: 33808247; PMCID: PMC8065437. </a:t>
            </a:r>
            <a:r>
              <a:rPr kumimoji="0" lang="en-US" sz="1050" b="0" i="0" u="none" strike="noStrike" kern="1200" cap="none" spc="0" normalizeH="0" baseline="0" noProof="0" dirty="0" err="1">
                <a:ln>
                  <a:noFill/>
                </a:ln>
                <a:solidFill>
                  <a:prstClr val="black"/>
                </a:solidFill>
                <a:effectLst/>
                <a:uLnTx/>
                <a:uFillTx/>
                <a:latin typeface="DIN Next LT Pro" panose="020B0503020203050203"/>
                <a:cs typeface="Arial" panose="020B0604020202020204" pitchFamily="34" charset="0"/>
              </a:rPr>
              <a:t>Fiorentini</a:t>
            </a:r>
            <a:r>
              <a:rPr kumimoji="0" lang="en-US" sz="1050" b="0" i="0"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 D, et al. Magnesium: Biochemistry, Nutrition, Detection, and Social Impact of Diseases Linked to Its Deficiency. </a:t>
            </a:r>
            <a:r>
              <a:rPr kumimoji="0" lang="en-US" sz="1050" b="0" i="1"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Nutrients</a:t>
            </a:r>
            <a:r>
              <a:rPr kumimoji="0" lang="en-US" sz="1050" b="0" i="0"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 2021 Mar 30;13(4):1136. </a:t>
            </a:r>
            <a:r>
              <a:rPr kumimoji="0" lang="en-US" sz="1050" b="0" i="0" u="none" strike="noStrike" kern="1200" cap="none" spc="0" normalizeH="0" baseline="0" noProof="0" dirty="0" err="1">
                <a:ln>
                  <a:noFill/>
                </a:ln>
                <a:solidFill>
                  <a:prstClr val="black"/>
                </a:solidFill>
                <a:effectLst/>
                <a:uLnTx/>
                <a:uFillTx/>
                <a:latin typeface="DIN Next LT Pro" panose="020B0503020203050203"/>
                <a:cs typeface="Arial" panose="020B0604020202020204" pitchFamily="34" charset="0"/>
              </a:rPr>
              <a:t>doi</a:t>
            </a:r>
            <a:r>
              <a:rPr kumimoji="0" lang="en-US" sz="1050" b="0" i="0" u="none" strike="noStrike" kern="1200" cap="none" spc="0" normalizeH="0" baseline="0" noProof="0" dirty="0">
                <a:ln>
                  <a:noFill/>
                </a:ln>
                <a:solidFill>
                  <a:prstClr val="black"/>
                </a:solidFill>
                <a:effectLst/>
                <a:uLnTx/>
                <a:uFillTx/>
                <a:latin typeface="DIN Next LT Pro" panose="020B0503020203050203"/>
                <a:cs typeface="Arial" panose="020B0604020202020204" pitchFamily="34" charset="0"/>
              </a:rPr>
              <a:t>: 10.3390/nu13041136. PMID: 33808247; PMCID: PMC8065437.</a:t>
            </a:r>
          </a:p>
        </p:txBody>
      </p:sp>
    </p:spTree>
    <p:extLst>
      <p:ext uri="{BB962C8B-B14F-4D97-AF65-F5344CB8AC3E}">
        <p14:creationId xmlns:p14="http://schemas.microsoft.com/office/powerpoint/2010/main" val="6979506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tângulo 8">
            <a:extLst>
              <a:ext uri="{FF2B5EF4-FFF2-40B4-BE49-F238E27FC236}">
                <a16:creationId xmlns:a16="http://schemas.microsoft.com/office/drawing/2014/main" id="{1B207834-4A74-33A3-BFBA-B10F20C0D351}"/>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C71437A-D3B9-4A03-9FCE-AA5E82F8CA2E}"/>
              </a:ext>
            </a:extLst>
          </p:cNvPr>
          <p:cNvSpPr>
            <a:spLocks noGrp="1"/>
          </p:cNvSpPr>
          <p:nvPr>
            <p:ph type="title"/>
          </p:nvPr>
        </p:nvSpPr>
        <p:spPr>
          <a:xfrm>
            <a:off x="264812" y="1059330"/>
            <a:ext cx="3799188" cy="1143000"/>
          </a:xfrm>
        </p:spPr>
        <p:txBody>
          <a:bodyPr>
            <a:normAutofit fontScale="90000"/>
          </a:bodyPr>
          <a:lstStyle/>
          <a:p>
            <a:pPr algn="l"/>
            <a:r>
              <a:rPr lang="en-US" b="1" dirty="0">
                <a:solidFill>
                  <a:srgbClr val="991919"/>
                </a:solidFill>
                <a:latin typeface="DIN Next LT Pro"/>
              </a:rPr>
              <a:t>Supporting methylation with food-based nutrients</a:t>
            </a:r>
          </a:p>
        </p:txBody>
      </p:sp>
      <p:sp>
        <p:nvSpPr>
          <p:cNvPr id="9" name="Rectangle 8">
            <a:extLst>
              <a:ext uri="{FF2B5EF4-FFF2-40B4-BE49-F238E27FC236}">
                <a16:creationId xmlns:a16="http://schemas.microsoft.com/office/drawing/2014/main" id="{398569AD-AD9F-EB02-9BCC-8BD95E87DD29}"/>
              </a:ext>
            </a:extLst>
          </p:cNvPr>
          <p:cNvSpPr/>
          <p:nvPr/>
        </p:nvSpPr>
        <p:spPr>
          <a:xfrm>
            <a:off x="742148" y="6338859"/>
            <a:ext cx="10458269"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DIN Next LT Pro"/>
                <a:cs typeface="Arial" panose="020B0604020202020204" pitchFamily="34" charset="0"/>
              </a:rPr>
              <a:t>Image credit: </a:t>
            </a:r>
            <a:r>
              <a:rPr kumimoji="0" lang="en-US" sz="1000" b="0" i="0" u="none" strike="noStrike" kern="1200" cap="none" spc="0" normalizeH="0" baseline="0" noProof="0" dirty="0">
                <a:ln>
                  <a:noFill/>
                </a:ln>
                <a:solidFill>
                  <a:prstClr val="black"/>
                </a:solidFill>
                <a:effectLst/>
                <a:uLnTx/>
                <a:uFillTx/>
                <a:latin typeface="DIN Next LT Pro"/>
                <a:cs typeface="Arial" panose="020B0604020202020204" pitchFamily="34" charset="0"/>
              </a:rPr>
              <a:t>Kennedy DO.  B Vitamins and the Brain: Mechanisms, Dose and Efficacy—A Review. </a:t>
            </a:r>
            <a:r>
              <a:rPr kumimoji="0" lang="en-US" sz="1000" b="0" i="1" u="none" strike="noStrike" kern="1200" cap="none" spc="0" normalizeH="0" baseline="0" noProof="0" dirty="0">
                <a:ln>
                  <a:noFill/>
                </a:ln>
                <a:solidFill>
                  <a:prstClr val="black"/>
                </a:solidFill>
                <a:effectLst/>
                <a:uLnTx/>
                <a:uFillTx/>
                <a:latin typeface="DIN Next LT Pro"/>
                <a:cs typeface="Arial" panose="020B0604020202020204" pitchFamily="34" charset="0"/>
              </a:rPr>
              <a:t>Nutrients.</a:t>
            </a:r>
            <a:r>
              <a:rPr kumimoji="0" lang="en-US" sz="1000" b="0" i="0" u="none" strike="noStrike" kern="1200" cap="none" spc="0" normalizeH="0" baseline="0" noProof="0" dirty="0">
                <a:ln>
                  <a:noFill/>
                </a:ln>
                <a:solidFill>
                  <a:prstClr val="black"/>
                </a:solidFill>
                <a:effectLst/>
                <a:uLnTx/>
                <a:uFillTx/>
                <a:latin typeface="DIN Next LT Pro"/>
                <a:cs typeface="Arial" panose="020B0604020202020204" pitchFamily="34" charset="0"/>
              </a:rPr>
              <a:t> 2016, </a:t>
            </a:r>
            <a:r>
              <a:rPr kumimoji="0" lang="en-US" sz="1000" b="0" i="1" u="none" strike="noStrike" kern="1200" cap="none" spc="0" normalizeH="0" baseline="0" noProof="0" dirty="0">
                <a:ln>
                  <a:noFill/>
                </a:ln>
                <a:solidFill>
                  <a:prstClr val="black"/>
                </a:solidFill>
                <a:effectLst/>
                <a:uLnTx/>
                <a:uFillTx/>
                <a:latin typeface="DIN Next LT Pro"/>
                <a:cs typeface="Arial" panose="020B0604020202020204" pitchFamily="34" charset="0"/>
              </a:rPr>
              <a:t>8</a:t>
            </a:r>
            <a:r>
              <a:rPr kumimoji="0" lang="en-US" sz="1000" b="0" i="0" u="none" strike="noStrike" kern="1200" cap="none" spc="0" normalizeH="0" baseline="0" noProof="0" dirty="0">
                <a:ln>
                  <a:noFill/>
                </a:ln>
                <a:solidFill>
                  <a:prstClr val="black"/>
                </a:solidFill>
                <a:effectLst/>
                <a:uLnTx/>
                <a:uFillTx/>
                <a:latin typeface="DIN Next LT Pro"/>
                <a:cs typeface="Arial" panose="020B0604020202020204" pitchFamily="34" charset="0"/>
              </a:rPr>
              <a:t>, 68. https://doi.org/10.3390/nu8020068. This is an open access article distributed under the Creative Commons Attribution License which permits unrestricted use, distribution, and reproduction in any medium, provided the original work is properly cited. No changes made.</a:t>
            </a:r>
            <a:endParaRPr kumimoji="0" lang="en-US" sz="800" b="0" i="0" u="none" strike="noStrike" kern="1200" cap="none" spc="0" normalizeH="0" baseline="0" noProof="0" dirty="0">
              <a:ln>
                <a:noFill/>
              </a:ln>
              <a:solidFill>
                <a:prstClr val="black"/>
              </a:solidFill>
              <a:effectLst/>
              <a:uLnTx/>
              <a:uFillTx/>
              <a:latin typeface="DIN Next LT Pro"/>
              <a:cs typeface="Arial" panose="020B0604020202020204" pitchFamily="34" charset="0"/>
            </a:endParaRPr>
          </a:p>
        </p:txBody>
      </p:sp>
      <p:pic>
        <p:nvPicPr>
          <p:cNvPr id="10" name="Picture 2">
            <a:extLst>
              <a:ext uri="{FF2B5EF4-FFF2-40B4-BE49-F238E27FC236}">
                <a16:creationId xmlns:a16="http://schemas.microsoft.com/office/drawing/2014/main" id="{A3525978-456C-81C5-46C1-915F1B730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1207" y="167738"/>
            <a:ext cx="7665981" cy="605209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31781F1-6DF7-D000-1304-9D4B8B985CF2}"/>
              </a:ext>
            </a:extLst>
          </p:cNvPr>
          <p:cNvSpPr txBox="1"/>
          <p:nvPr/>
        </p:nvSpPr>
        <p:spPr>
          <a:xfrm>
            <a:off x="345275" y="3086011"/>
            <a:ext cx="2772351" cy="1754326"/>
          </a:xfrm>
          <a:prstGeom prst="rect">
            <a:avLst/>
          </a:prstGeom>
          <a:solidFill>
            <a:srgbClr val="F7FFF7"/>
          </a:solidFill>
          <a:ln w="57150">
            <a:solidFill>
              <a:schemeClr val="accent6"/>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DIN Next LT Pro"/>
                <a:cs typeface="Arial" panose="020B0604020202020204" pitchFamily="34" charset="0"/>
              </a:rPr>
              <a:t>Nutrients for healthy methylation: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DIN Next LT Pro"/>
                <a:cs typeface="Arial" panose="020B0604020202020204" pitchFamily="34" charset="0"/>
              </a:rPr>
              <a:t>B vitamins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DIN Next LT Pro"/>
                <a:cs typeface="Arial" panose="020B0604020202020204" pitchFamily="34" charset="0"/>
              </a:rPr>
              <a:t>Amino acids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DIN Next LT Pro"/>
                <a:cs typeface="Arial" panose="020B0604020202020204" pitchFamily="34" charset="0"/>
              </a:rPr>
              <a:t>Betaine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DIN Next LT Pro"/>
                <a:cs typeface="Arial" panose="020B0604020202020204" pitchFamily="34" charset="0"/>
              </a:rPr>
              <a:t>Magnesium</a:t>
            </a:r>
          </a:p>
        </p:txBody>
      </p:sp>
      <p:sp>
        <p:nvSpPr>
          <p:cNvPr id="12" name="Rectangle 11">
            <a:extLst>
              <a:ext uri="{FF2B5EF4-FFF2-40B4-BE49-F238E27FC236}">
                <a16:creationId xmlns:a16="http://schemas.microsoft.com/office/drawing/2014/main" id="{970081C3-C0F6-52EF-2460-4BEAB67F3C31}"/>
              </a:ext>
            </a:extLst>
          </p:cNvPr>
          <p:cNvSpPr/>
          <p:nvPr/>
        </p:nvSpPr>
        <p:spPr>
          <a:xfrm>
            <a:off x="10291156" y="2597911"/>
            <a:ext cx="1636032" cy="1055011"/>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D872C0C-59E7-9FA4-4CBF-B686BFDE4CCE}"/>
              </a:ext>
            </a:extLst>
          </p:cNvPr>
          <p:cNvSpPr/>
          <p:nvPr/>
        </p:nvSpPr>
        <p:spPr>
          <a:xfrm>
            <a:off x="9320721" y="3860564"/>
            <a:ext cx="1050946" cy="263888"/>
          </a:xfrm>
          <a:prstGeom prst="rect">
            <a:avLst/>
          </a:prstGeom>
          <a:noFill/>
          <a:ln w="76200">
            <a:solidFill>
              <a:srgbClr val="B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2038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tângulo 8">
            <a:extLst>
              <a:ext uri="{FF2B5EF4-FFF2-40B4-BE49-F238E27FC236}">
                <a16:creationId xmlns:a16="http://schemas.microsoft.com/office/drawing/2014/main" id="{1B207834-4A74-33A3-BFBA-B10F20C0D351}"/>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C71437A-D3B9-4A03-9FCE-AA5E82F8CA2E}"/>
              </a:ext>
            </a:extLst>
          </p:cNvPr>
          <p:cNvSpPr>
            <a:spLocks noGrp="1"/>
          </p:cNvSpPr>
          <p:nvPr>
            <p:ph type="title"/>
          </p:nvPr>
        </p:nvSpPr>
        <p:spPr>
          <a:xfrm>
            <a:off x="2047813" y="483596"/>
            <a:ext cx="8229600" cy="1143000"/>
          </a:xfrm>
        </p:spPr>
        <p:txBody>
          <a:bodyPr>
            <a:normAutofit fontScale="90000"/>
          </a:bodyPr>
          <a:lstStyle/>
          <a:p>
            <a:pPr algn="l"/>
            <a:r>
              <a:rPr lang="en-US" b="1" dirty="0">
                <a:solidFill>
                  <a:srgbClr val="991919"/>
                </a:solidFill>
                <a:latin typeface="DIN Next LT Pro"/>
              </a:rPr>
              <a:t>Supporting methylation with food-based nutrients</a:t>
            </a:r>
          </a:p>
        </p:txBody>
      </p:sp>
      <p:sp>
        <p:nvSpPr>
          <p:cNvPr id="3" name="Content Placeholder 2">
            <a:extLst>
              <a:ext uri="{FF2B5EF4-FFF2-40B4-BE49-F238E27FC236}">
                <a16:creationId xmlns:a16="http://schemas.microsoft.com/office/drawing/2014/main" id="{A8DBF46C-FF9A-4EC4-A109-B3A9FCD57D97}"/>
              </a:ext>
            </a:extLst>
          </p:cNvPr>
          <p:cNvSpPr>
            <a:spLocks noGrp="1"/>
          </p:cNvSpPr>
          <p:nvPr>
            <p:ph idx="1"/>
          </p:nvPr>
        </p:nvSpPr>
        <p:spPr>
          <a:xfrm>
            <a:off x="1981200" y="1839433"/>
            <a:ext cx="8229600" cy="4091244"/>
          </a:xfrm>
        </p:spPr>
        <p:txBody>
          <a:bodyPr/>
          <a:lstStyle/>
          <a:p>
            <a:r>
              <a:rPr lang="en-US" sz="1800" b="1" dirty="0">
                <a:latin typeface="DIN Next LT Pro"/>
              </a:rPr>
              <a:t>Methionine: </a:t>
            </a:r>
            <a:r>
              <a:rPr lang="en-US" sz="1800" dirty="0">
                <a:latin typeface="DIN Next LT Pro"/>
              </a:rPr>
              <a:t>Meats, poultry, fish, shellfish, eggs, nuts, seeds (sesame seeds and pumpkin seeds), spirulina, </a:t>
            </a:r>
            <a:r>
              <a:rPr lang="en-US" sz="1800" dirty="0" err="1">
                <a:latin typeface="DIN Next LT Pro"/>
              </a:rPr>
              <a:t>teff</a:t>
            </a:r>
            <a:r>
              <a:rPr lang="en-US" sz="1800" dirty="0">
                <a:latin typeface="DIN Next LT Pro"/>
              </a:rPr>
              <a:t>, and soybeans</a:t>
            </a:r>
          </a:p>
          <a:p>
            <a:r>
              <a:rPr lang="en-US" sz="1800" b="1" dirty="0">
                <a:latin typeface="DIN Next LT Pro"/>
              </a:rPr>
              <a:t>Vitamin B12: </a:t>
            </a:r>
            <a:r>
              <a:rPr lang="en-US" sz="1800" dirty="0">
                <a:latin typeface="DIN Next LT Pro"/>
              </a:rPr>
              <a:t>Meats, especially organ meat (liver and kidney), poultry, fish, shellfish, and eggs</a:t>
            </a:r>
          </a:p>
          <a:p>
            <a:r>
              <a:rPr lang="en-US" sz="1800" b="1" dirty="0">
                <a:latin typeface="DIN Next LT Pro"/>
              </a:rPr>
              <a:t>Vitamin B6: </a:t>
            </a:r>
            <a:r>
              <a:rPr lang="en-US" sz="1800" dirty="0">
                <a:latin typeface="DIN Next LT Pro"/>
              </a:rPr>
              <a:t>Meats, nuts (pistachios), garlic, whole grains, seeds (sesame and sunflower seeds), legumes (chickpeas and lentils), and prunes</a:t>
            </a:r>
          </a:p>
          <a:p>
            <a:r>
              <a:rPr lang="en-US" sz="1800" b="1" dirty="0">
                <a:latin typeface="DIN Next LT Pro"/>
              </a:rPr>
              <a:t>Betaine: </a:t>
            </a:r>
            <a:r>
              <a:rPr lang="en-US" sz="1800" dirty="0">
                <a:latin typeface="DIN Next LT Pro"/>
              </a:rPr>
              <a:t>Quinoa, beets, spinach, whole grains (rye, </a:t>
            </a:r>
            <a:r>
              <a:rPr lang="en-US" sz="1800" dirty="0" err="1">
                <a:latin typeface="DIN Next LT Pro"/>
              </a:rPr>
              <a:t>kamut</a:t>
            </a:r>
            <a:r>
              <a:rPr lang="en-US" sz="1800" dirty="0">
                <a:latin typeface="DIN Next LT Pro"/>
              </a:rPr>
              <a:t>, bulgur, amaranth, barley, and oats), sweet potatoes, meats, and poultry</a:t>
            </a:r>
          </a:p>
          <a:p>
            <a:r>
              <a:rPr lang="en-US" sz="1800" b="1" dirty="0">
                <a:latin typeface="DIN Next LT Pro"/>
              </a:rPr>
              <a:t>Folate: </a:t>
            </a:r>
            <a:r>
              <a:rPr lang="en-US" sz="1800" dirty="0">
                <a:latin typeface="DIN Next LT Pro"/>
              </a:rPr>
              <a:t>Beans and legumes (mung beans, adzuki beans, chickpeas, and lentils), liver, nuts, seeds (sunflower seeds), spinach, asparagus, mustard greens, and avocado</a:t>
            </a:r>
          </a:p>
          <a:p>
            <a:r>
              <a:rPr lang="en-US" sz="1800" b="1" dirty="0">
                <a:latin typeface="DIN Next LT Pro"/>
              </a:rPr>
              <a:t>Magnesium: </a:t>
            </a:r>
            <a:r>
              <a:rPr lang="en-US" sz="1800" dirty="0">
                <a:latin typeface="DIN Next LT Pro"/>
              </a:rPr>
              <a:t>Seeds (pumpkin seeds and sesame seeds), beans, nuts (Brazil nuts and almonds), and whole grains</a:t>
            </a:r>
            <a:endParaRPr lang="en-US" sz="1100" dirty="0">
              <a:latin typeface="DIN Next LT Pro"/>
            </a:endParaRPr>
          </a:p>
        </p:txBody>
      </p:sp>
      <p:sp>
        <p:nvSpPr>
          <p:cNvPr id="5" name="TextBox 4">
            <a:extLst>
              <a:ext uri="{FF2B5EF4-FFF2-40B4-BE49-F238E27FC236}">
                <a16:creationId xmlns:a16="http://schemas.microsoft.com/office/drawing/2014/main" id="{2B6BC035-ED5C-4F55-8D70-967453296848}"/>
              </a:ext>
            </a:extLst>
          </p:cNvPr>
          <p:cNvSpPr txBox="1"/>
          <p:nvPr/>
        </p:nvSpPr>
        <p:spPr>
          <a:xfrm>
            <a:off x="2047812" y="5908327"/>
            <a:ext cx="8229599" cy="600164"/>
          </a:xfrm>
          <a:prstGeom prst="rect">
            <a:avLst/>
          </a:prstGeom>
          <a:noFill/>
        </p:spPr>
        <p:txBody>
          <a:bodyPr wrap="square" rtlCol="0">
            <a:spAutoFit/>
          </a:bodyPr>
          <a:lstStyle/>
          <a:p>
            <a:pPr defTabSz="457200">
              <a:defRPr/>
            </a:pPr>
            <a:r>
              <a:rPr lang="en-US" sz="1100" b="1" dirty="0">
                <a:solidFill>
                  <a:srgbClr val="000000"/>
                </a:solidFill>
                <a:latin typeface="DIN Next LT Pro"/>
                <a:cs typeface="Arial" panose="020B0604020202020204" pitchFamily="34" charset="0"/>
              </a:rPr>
              <a:t>Reference</a:t>
            </a:r>
            <a:r>
              <a:rPr lang="en-US" sz="1100" dirty="0">
                <a:solidFill>
                  <a:srgbClr val="000000"/>
                </a:solidFill>
                <a:latin typeface="DIN Next LT Pro"/>
                <a:cs typeface="Arial" panose="020B0604020202020204" pitchFamily="34" charset="0"/>
              </a:rPr>
              <a:t>: Minich D. Methylation 101. 2018. </a:t>
            </a:r>
            <a:r>
              <a:rPr lang="en-US" sz="1100" dirty="0">
                <a:solidFill>
                  <a:srgbClr val="000000"/>
                </a:solidFill>
                <a:latin typeface="DIN Next LT Pro"/>
                <a:cs typeface="Arial" panose="020B0604020202020204" pitchFamily="34" charset="0"/>
                <a:hlinkClick r:id="rId3"/>
              </a:rPr>
              <a:t>https://deannaminich.com/methylation/</a:t>
            </a:r>
            <a:r>
              <a:rPr lang="en-US" sz="1100" dirty="0">
                <a:solidFill>
                  <a:srgbClr val="000000"/>
                </a:solidFill>
                <a:latin typeface="DIN Next LT Pro"/>
                <a:cs typeface="Arial" panose="020B0604020202020204" pitchFamily="34" charset="0"/>
              </a:rPr>
              <a:t>. </a:t>
            </a:r>
          </a:p>
          <a:p>
            <a:pPr defTabSz="457200">
              <a:defRPr/>
            </a:pPr>
            <a:r>
              <a:rPr lang="en-US" sz="1100" dirty="0">
                <a:solidFill>
                  <a:srgbClr val="000000"/>
                </a:solidFill>
                <a:latin typeface="DIN Next LT Pro"/>
              </a:rPr>
              <a:t>Hodges RE, Minich DM. Modulation of metabolic detoxification pathways using foods and food-derived components: A scientific review with clinical application. 2015. </a:t>
            </a:r>
            <a:r>
              <a:rPr lang="en-US" sz="1100" i="1" dirty="0">
                <a:solidFill>
                  <a:srgbClr val="000000"/>
                </a:solidFill>
                <a:latin typeface="DIN Next LT Pro"/>
              </a:rPr>
              <a:t>Journal of Nutrition and Metabolism</a:t>
            </a:r>
            <a:r>
              <a:rPr lang="en-US" sz="1100" dirty="0">
                <a:solidFill>
                  <a:srgbClr val="000000"/>
                </a:solidFill>
                <a:latin typeface="DIN Next LT Pro"/>
              </a:rPr>
              <a:t>. Article ID 760689. </a:t>
            </a:r>
            <a:r>
              <a:rPr lang="en-US" sz="1100" u="sng" dirty="0">
                <a:solidFill>
                  <a:srgbClr val="000000"/>
                </a:solidFill>
                <a:latin typeface="DIN Next LT Pro"/>
                <a:hlinkClick r:id="rId4"/>
              </a:rPr>
              <a:t>http://dx.doi.org/10.1155/2015/760689</a:t>
            </a:r>
            <a:endParaRPr lang="en-US" sz="1100" dirty="0">
              <a:solidFill>
                <a:srgbClr val="000000"/>
              </a:solidFill>
              <a:latin typeface="DIN Next LT Pro"/>
            </a:endParaRPr>
          </a:p>
        </p:txBody>
      </p:sp>
    </p:spTree>
    <p:extLst>
      <p:ext uri="{BB962C8B-B14F-4D97-AF65-F5344CB8AC3E}">
        <p14:creationId xmlns:p14="http://schemas.microsoft.com/office/powerpoint/2010/main" val="30227043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tângulo 8">
            <a:extLst>
              <a:ext uri="{FF2B5EF4-FFF2-40B4-BE49-F238E27FC236}">
                <a16:creationId xmlns:a16="http://schemas.microsoft.com/office/drawing/2014/main" id="{4D0A1B65-93B7-FCFF-1BEE-FDBC0BA97536}"/>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5BADE8C-17F9-4F94-9EA0-4DB9286E9CAC}"/>
              </a:ext>
            </a:extLst>
          </p:cNvPr>
          <p:cNvSpPr>
            <a:spLocks noGrp="1"/>
          </p:cNvSpPr>
          <p:nvPr>
            <p:ph type="title"/>
          </p:nvPr>
        </p:nvSpPr>
        <p:spPr/>
        <p:txBody>
          <a:bodyPr>
            <a:normAutofit fontScale="90000"/>
          </a:bodyPr>
          <a:lstStyle/>
          <a:p>
            <a:r>
              <a:rPr lang="en-US" b="1" dirty="0">
                <a:solidFill>
                  <a:srgbClr val="991919"/>
                </a:solidFill>
                <a:latin typeface="DIN Next LT Pro" panose="020B0503020203050203"/>
              </a:rPr>
              <a:t>Red-Colored Foods:</a:t>
            </a:r>
            <a:br>
              <a:rPr lang="en-US" b="1" dirty="0">
                <a:solidFill>
                  <a:srgbClr val="991919"/>
                </a:solidFill>
                <a:latin typeface="DIN Next LT Pro" panose="020B0503020203050203"/>
              </a:rPr>
            </a:br>
            <a:r>
              <a:rPr lang="en-US" sz="4000" dirty="0">
                <a:solidFill>
                  <a:srgbClr val="991919"/>
                </a:solidFill>
                <a:latin typeface="DIN Next LT Pro" panose="020B0503020203050203"/>
              </a:rPr>
              <a:t>Pro- and Anti-Inflammatory Effects for Heart Health</a:t>
            </a:r>
            <a:endParaRPr lang="en-US" dirty="0">
              <a:solidFill>
                <a:srgbClr val="991919"/>
              </a:solidFill>
              <a:latin typeface="DIN Next LT Pro" panose="020B0503020203050203"/>
            </a:endParaRPr>
          </a:p>
        </p:txBody>
      </p:sp>
      <p:sp>
        <p:nvSpPr>
          <p:cNvPr id="3" name="Content Placeholder 2">
            <a:extLst>
              <a:ext uri="{FF2B5EF4-FFF2-40B4-BE49-F238E27FC236}">
                <a16:creationId xmlns:a16="http://schemas.microsoft.com/office/drawing/2014/main" id="{1EC0DA6A-CCF4-49A9-A628-B3A1EB70C076}"/>
              </a:ext>
            </a:extLst>
          </p:cNvPr>
          <p:cNvSpPr>
            <a:spLocks noGrp="1"/>
          </p:cNvSpPr>
          <p:nvPr>
            <p:ph idx="1"/>
          </p:nvPr>
        </p:nvSpPr>
        <p:spPr>
          <a:xfrm>
            <a:off x="2144184" y="1758900"/>
            <a:ext cx="2612183" cy="4351338"/>
          </a:xfrm>
        </p:spPr>
        <p:txBody>
          <a:bodyPr>
            <a:noAutofit/>
          </a:bodyPr>
          <a:lstStyle/>
          <a:p>
            <a:pPr>
              <a:spcBef>
                <a:spcPts val="600"/>
              </a:spcBef>
            </a:pPr>
            <a:r>
              <a:rPr lang="en-US" sz="2200" dirty="0">
                <a:latin typeface="DIN Next LT Pro" panose="020B0503020203050203"/>
              </a:rPr>
              <a:t>Apples</a:t>
            </a:r>
          </a:p>
          <a:p>
            <a:pPr>
              <a:spcBef>
                <a:spcPts val="600"/>
              </a:spcBef>
            </a:pPr>
            <a:r>
              <a:rPr lang="en-US" sz="2200" dirty="0">
                <a:latin typeface="DIN Next LT Pro" panose="020B0503020203050203"/>
              </a:rPr>
              <a:t>Blood orange</a:t>
            </a:r>
          </a:p>
          <a:p>
            <a:pPr>
              <a:spcBef>
                <a:spcPts val="600"/>
              </a:spcBef>
            </a:pPr>
            <a:r>
              <a:rPr lang="en-US" sz="2200" dirty="0">
                <a:latin typeface="DIN Next LT Pro" panose="020B0503020203050203"/>
              </a:rPr>
              <a:t>Cherries</a:t>
            </a:r>
          </a:p>
          <a:p>
            <a:pPr>
              <a:spcBef>
                <a:spcPts val="600"/>
              </a:spcBef>
            </a:pPr>
            <a:r>
              <a:rPr lang="en-US" sz="2200" dirty="0">
                <a:latin typeface="DIN Next LT Pro" panose="020B0503020203050203"/>
              </a:rPr>
              <a:t>Cranberries</a:t>
            </a:r>
          </a:p>
          <a:p>
            <a:pPr>
              <a:spcBef>
                <a:spcPts val="600"/>
              </a:spcBef>
            </a:pPr>
            <a:r>
              <a:rPr lang="en-US" sz="2200" dirty="0">
                <a:latin typeface="DIN Next LT Pro" panose="020B0503020203050203"/>
              </a:rPr>
              <a:t>Nectarines</a:t>
            </a:r>
          </a:p>
          <a:p>
            <a:pPr>
              <a:spcBef>
                <a:spcPts val="600"/>
              </a:spcBef>
            </a:pPr>
            <a:r>
              <a:rPr lang="en-US" sz="2200" dirty="0">
                <a:latin typeface="DIN Next LT Pro" panose="020B0503020203050203"/>
              </a:rPr>
              <a:t>Pink grapefruit</a:t>
            </a:r>
          </a:p>
          <a:p>
            <a:pPr>
              <a:spcBef>
                <a:spcPts val="600"/>
              </a:spcBef>
            </a:pPr>
            <a:r>
              <a:rPr lang="en-US" sz="2200" dirty="0">
                <a:latin typeface="DIN Next LT Pro" panose="020B0503020203050203"/>
              </a:rPr>
              <a:t>Pomegranate</a:t>
            </a:r>
          </a:p>
          <a:p>
            <a:pPr>
              <a:spcBef>
                <a:spcPts val="600"/>
              </a:spcBef>
            </a:pPr>
            <a:r>
              <a:rPr lang="en-US" sz="2200" dirty="0">
                <a:latin typeface="DIN Next LT Pro" panose="020B0503020203050203"/>
              </a:rPr>
              <a:t>Raspberries</a:t>
            </a:r>
          </a:p>
          <a:p>
            <a:pPr>
              <a:spcBef>
                <a:spcPts val="600"/>
              </a:spcBef>
            </a:pPr>
            <a:r>
              <a:rPr lang="en-US" sz="2200" dirty="0">
                <a:latin typeface="DIN Next LT Pro" panose="020B0503020203050203"/>
              </a:rPr>
              <a:t>Red currants</a:t>
            </a:r>
          </a:p>
          <a:p>
            <a:pPr>
              <a:spcBef>
                <a:spcPts val="600"/>
              </a:spcBef>
            </a:pPr>
            <a:r>
              <a:rPr lang="en-US" sz="2200" dirty="0">
                <a:latin typeface="DIN Next LT Pro" panose="020B0503020203050203"/>
              </a:rPr>
              <a:t>Red pears</a:t>
            </a:r>
          </a:p>
          <a:p>
            <a:pPr>
              <a:spcBef>
                <a:spcPts val="600"/>
              </a:spcBef>
            </a:pPr>
            <a:r>
              <a:rPr lang="en-US" sz="2200" dirty="0">
                <a:latin typeface="DIN Next LT Pro" panose="020B0503020203050203"/>
              </a:rPr>
              <a:t>Red plums</a:t>
            </a:r>
          </a:p>
          <a:p>
            <a:pPr>
              <a:spcBef>
                <a:spcPts val="600"/>
              </a:spcBef>
            </a:pPr>
            <a:r>
              <a:rPr lang="en-US" sz="2200" dirty="0">
                <a:latin typeface="DIN Next LT Pro" panose="020B0503020203050203"/>
              </a:rPr>
              <a:t>Strawberries</a:t>
            </a:r>
          </a:p>
          <a:p>
            <a:pPr>
              <a:spcBef>
                <a:spcPts val="600"/>
              </a:spcBef>
            </a:pPr>
            <a:r>
              <a:rPr lang="en-US" sz="2200" dirty="0">
                <a:latin typeface="DIN Next LT Pro" panose="020B0503020203050203"/>
              </a:rPr>
              <a:t>Watermelon</a:t>
            </a:r>
          </a:p>
        </p:txBody>
      </p:sp>
      <p:sp>
        <p:nvSpPr>
          <p:cNvPr id="4" name="Content Placeholder 2">
            <a:extLst>
              <a:ext uri="{FF2B5EF4-FFF2-40B4-BE49-F238E27FC236}">
                <a16:creationId xmlns:a16="http://schemas.microsoft.com/office/drawing/2014/main" id="{2EB5AFB6-823D-487A-BEDC-4B9124BEC152}"/>
              </a:ext>
            </a:extLst>
          </p:cNvPr>
          <p:cNvSpPr txBox="1">
            <a:spLocks/>
          </p:cNvSpPr>
          <p:nvPr/>
        </p:nvSpPr>
        <p:spPr>
          <a:xfrm>
            <a:off x="4637509" y="1758900"/>
            <a:ext cx="2612183" cy="49546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defRPr/>
            </a:pPr>
            <a:r>
              <a:rPr lang="en-US" sz="2200" dirty="0">
                <a:solidFill>
                  <a:prstClr val="black"/>
                </a:solidFill>
                <a:latin typeface="DIN Next LT Pro" panose="020B0503020203050203"/>
              </a:rPr>
              <a:t>Beets</a:t>
            </a:r>
          </a:p>
          <a:p>
            <a:pPr>
              <a:spcBef>
                <a:spcPts val="600"/>
              </a:spcBef>
              <a:defRPr/>
            </a:pPr>
            <a:r>
              <a:rPr lang="en-US" sz="2200" dirty="0">
                <a:solidFill>
                  <a:prstClr val="black"/>
                </a:solidFill>
                <a:latin typeface="DIN Next LT Pro" panose="020B0503020203050203"/>
              </a:rPr>
              <a:t>Radishes</a:t>
            </a:r>
          </a:p>
          <a:p>
            <a:pPr>
              <a:spcBef>
                <a:spcPts val="600"/>
              </a:spcBef>
              <a:defRPr/>
            </a:pPr>
            <a:r>
              <a:rPr lang="en-US" sz="2200" dirty="0">
                <a:solidFill>
                  <a:prstClr val="black"/>
                </a:solidFill>
                <a:latin typeface="DIN Next LT Pro" panose="020B0503020203050203"/>
              </a:rPr>
              <a:t>Red bell peppers</a:t>
            </a:r>
          </a:p>
          <a:p>
            <a:pPr>
              <a:spcBef>
                <a:spcPts val="600"/>
              </a:spcBef>
              <a:defRPr/>
            </a:pPr>
            <a:r>
              <a:rPr lang="en-US" sz="2200" dirty="0">
                <a:solidFill>
                  <a:prstClr val="black"/>
                </a:solidFill>
                <a:latin typeface="DIN Next LT Pro" panose="020B0503020203050203"/>
              </a:rPr>
              <a:t>Red cabbage</a:t>
            </a:r>
          </a:p>
          <a:p>
            <a:pPr>
              <a:spcBef>
                <a:spcPts val="600"/>
              </a:spcBef>
              <a:defRPr/>
            </a:pPr>
            <a:r>
              <a:rPr lang="en-US" sz="2200" dirty="0">
                <a:solidFill>
                  <a:prstClr val="black"/>
                </a:solidFill>
                <a:latin typeface="DIN Next LT Pro" panose="020B0503020203050203"/>
              </a:rPr>
              <a:t>Red chard</a:t>
            </a:r>
          </a:p>
          <a:p>
            <a:pPr>
              <a:spcBef>
                <a:spcPts val="600"/>
              </a:spcBef>
              <a:defRPr/>
            </a:pPr>
            <a:r>
              <a:rPr lang="en-US" sz="2200" dirty="0">
                <a:solidFill>
                  <a:prstClr val="black"/>
                </a:solidFill>
                <a:latin typeface="DIN Next LT Pro" panose="020B0503020203050203"/>
              </a:rPr>
              <a:t>Red jalapeno pepper </a:t>
            </a:r>
          </a:p>
          <a:p>
            <a:pPr>
              <a:spcBef>
                <a:spcPts val="600"/>
              </a:spcBef>
              <a:defRPr/>
            </a:pPr>
            <a:r>
              <a:rPr lang="en-US" sz="2200" dirty="0">
                <a:solidFill>
                  <a:prstClr val="black"/>
                </a:solidFill>
                <a:latin typeface="DIN Next LT Pro" panose="020B0503020203050203"/>
              </a:rPr>
              <a:t>Red onion</a:t>
            </a:r>
          </a:p>
          <a:p>
            <a:pPr>
              <a:spcBef>
                <a:spcPts val="600"/>
              </a:spcBef>
              <a:defRPr/>
            </a:pPr>
            <a:r>
              <a:rPr lang="en-US" sz="2200" dirty="0">
                <a:solidFill>
                  <a:prstClr val="black"/>
                </a:solidFill>
                <a:latin typeface="DIN Next LT Pro" panose="020B0503020203050203"/>
              </a:rPr>
              <a:t>Red potatoes</a:t>
            </a:r>
          </a:p>
          <a:p>
            <a:pPr>
              <a:spcBef>
                <a:spcPts val="600"/>
              </a:spcBef>
              <a:defRPr/>
            </a:pPr>
            <a:r>
              <a:rPr lang="en-US" sz="2200" dirty="0">
                <a:solidFill>
                  <a:prstClr val="black"/>
                </a:solidFill>
                <a:latin typeface="DIN Next LT Pro" panose="020B0503020203050203"/>
              </a:rPr>
              <a:t>Tomato-based products</a:t>
            </a:r>
          </a:p>
          <a:p>
            <a:pPr>
              <a:spcBef>
                <a:spcPts val="600"/>
              </a:spcBef>
              <a:defRPr/>
            </a:pPr>
            <a:r>
              <a:rPr lang="en-US" sz="2200" dirty="0">
                <a:solidFill>
                  <a:prstClr val="black"/>
                </a:solidFill>
                <a:latin typeface="DIN Next LT Pro" panose="020B0503020203050203"/>
              </a:rPr>
              <a:t>Tomatoes</a:t>
            </a:r>
          </a:p>
        </p:txBody>
      </p:sp>
      <p:sp>
        <p:nvSpPr>
          <p:cNvPr id="5" name="TextBox 4">
            <a:extLst>
              <a:ext uri="{FF2B5EF4-FFF2-40B4-BE49-F238E27FC236}">
                <a16:creationId xmlns:a16="http://schemas.microsoft.com/office/drawing/2014/main" id="{F985D544-80D2-4262-B71C-E3FD91619C9A}"/>
              </a:ext>
            </a:extLst>
          </p:cNvPr>
          <p:cNvSpPr txBox="1"/>
          <p:nvPr/>
        </p:nvSpPr>
        <p:spPr>
          <a:xfrm>
            <a:off x="7583069" y="3166198"/>
            <a:ext cx="2251399" cy="430887"/>
          </a:xfrm>
          <a:prstGeom prst="rect">
            <a:avLst/>
          </a:prstGeom>
          <a:noFill/>
        </p:spPr>
        <p:txBody>
          <a:bodyPr wrap="square" rtlCol="0">
            <a:spAutoFit/>
          </a:bodyPr>
          <a:lstStyle/>
          <a:p>
            <a:pPr marL="285750" indent="-285750" defTabSz="457200">
              <a:buFont typeface="Arial" panose="020B0604020202020204" pitchFamily="34" charset="0"/>
              <a:buChar char="•"/>
              <a:defRPr/>
            </a:pPr>
            <a:r>
              <a:rPr lang="en-US" sz="2200" dirty="0">
                <a:solidFill>
                  <a:prstClr val="black"/>
                </a:solidFill>
                <a:latin typeface="DIN Next LT Pro" panose="020B0503020203050203"/>
              </a:rPr>
              <a:t>Red meat</a:t>
            </a:r>
          </a:p>
        </p:txBody>
      </p:sp>
    </p:spTree>
    <p:extLst>
      <p:ext uri="{BB962C8B-B14F-4D97-AF65-F5344CB8AC3E}">
        <p14:creationId xmlns:p14="http://schemas.microsoft.com/office/powerpoint/2010/main" val="28709825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tângulo 8">
            <a:extLst>
              <a:ext uri="{FF2B5EF4-FFF2-40B4-BE49-F238E27FC236}">
                <a16:creationId xmlns:a16="http://schemas.microsoft.com/office/drawing/2014/main" id="{7FACF27E-292B-4AFE-7A66-60873FAAF9EC}"/>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ounded Rectangle 2"/>
          <p:cNvSpPr/>
          <p:nvPr/>
        </p:nvSpPr>
        <p:spPr>
          <a:xfrm>
            <a:off x="2023533" y="1828800"/>
            <a:ext cx="9347200" cy="2971800"/>
          </a:xfrm>
          <a:prstGeom prst="roundRect">
            <a:avLst/>
          </a:prstGeom>
          <a:solidFill>
            <a:srgbClr val="9919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latin typeface="Arial"/>
            </a:endParaRPr>
          </a:p>
        </p:txBody>
      </p:sp>
      <p:sp>
        <p:nvSpPr>
          <p:cNvPr id="2" name="Title 1"/>
          <p:cNvSpPr>
            <a:spLocks noGrp="1"/>
          </p:cNvSpPr>
          <p:nvPr>
            <p:ph type="title"/>
          </p:nvPr>
        </p:nvSpPr>
        <p:spPr>
          <a:xfrm>
            <a:off x="1779814" y="160338"/>
            <a:ext cx="8229600" cy="1143000"/>
          </a:xfrm>
        </p:spPr>
        <p:txBody>
          <a:bodyPr/>
          <a:lstStyle/>
          <a:p>
            <a:r>
              <a:rPr lang="en-US" dirty="0"/>
              <a:t> </a:t>
            </a:r>
          </a:p>
        </p:txBody>
      </p:sp>
      <p:sp>
        <p:nvSpPr>
          <p:cNvPr id="4" name="Content Placeholder 3"/>
          <p:cNvSpPr>
            <a:spLocks noGrp="1"/>
          </p:cNvSpPr>
          <p:nvPr>
            <p:ph idx="1"/>
          </p:nvPr>
        </p:nvSpPr>
        <p:spPr>
          <a:xfrm>
            <a:off x="1886735" y="2204988"/>
            <a:ext cx="9347199" cy="2595612"/>
          </a:xfrm>
        </p:spPr>
        <p:txBody>
          <a:bodyPr>
            <a:normAutofit/>
          </a:bodyPr>
          <a:lstStyle/>
          <a:p>
            <a:pPr lvl="1"/>
            <a:r>
              <a:rPr lang="en-US" sz="2800" dirty="0">
                <a:solidFill>
                  <a:schemeClr val="bg1"/>
                </a:solidFill>
                <a:latin typeface="DIN Next LT Pro"/>
              </a:rPr>
              <a:t>Greater intakes of lycopene (and other carotenoids/phytonutrients) associated with increased CV health [1].</a:t>
            </a:r>
          </a:p>
          <a:p>
            <a:pPr lvl="1"/>
            <a:r>
              <a:rPr lang="en-US" sz="2800" dirty="0">
                <a:solidFill>
                  <a:schemeClr val="bg1"/>
                </a:solidFill>
                <a:latin typeface="DIN Next LT Pro"/>
              </a:rPr>
              <a:t>Prospective observational Women’s Health Study of 39,876 followed for 4.8 y found that higher plasma lycopene is associated with lower CVD risk [2]. </a:t>
            </a:r>
          </a:p>
        </p:txBody>
      </p:sp>
      <p:sp>
        <p:nvSpPr>
          <p:cNvPr id="5" name="Rectangle 4"/>
          <p:cNvSpPr/>
          <p:nvPr/>
        </p:nvSpPr>
        <p:spPr>
          <a:xfrm>
            <a:off x="2172410" y="5095229"/>
            <a:ext cx="8266990" cy="307777"/>
          </a:xfrm>
          <a:prstGeom prst="rect">
            <a:avLst/>
          </a:prstGeom>
        </p:spPr>
        <p:txBody>
          <a:bodyPr wrap="square">
            <a:spAutoFit/>
          </a:bodyPr>
          <a:lstStyle/>
          <a:p>
            <a:pPr>
              <a:defRPr/>
            </a:pPr>
            <a:r>
              <a:rPr lang="it-IT" sz="1400" kern="0" dirty="0">
                <a:solidFill>
                  <a:prstClr val="black"/>
                </a:solidFill>
                <a:latin typeface="DIN Next LT Pro" panose="020B0503020203050203"/>
                <a:cs typeface="Arial" panose="020B0604020202020204" pitchFamily="34" charset="0"/>
              </a:rPr>
              <a:t>1. </a:t>
            </a:r>
            <a:r>
              <a:rPr lang="en-US" sz="1400" dirty="0">
                <a:latin typeface="DIN Next LT Pro" panose="020B0503020203050203"/>
              </a:rPr>
              <a:t>PMID: 22480801; 2. PMID: 14684396 </a:t>
            </a:r>
            <a:endParaRPr lang="it-IT" sz="1400" kern="0" dirty="0">
              <a:solidFill>
                <a:prstClr val="black"/>
              </a:solidFill>
              <a:latin typeface="DIN Next LT Pro" panose="020B0503020203050203"/>
              <a:cs typeface="Arial" panose="020B0604020202020204" pitchFamily="34" charset="0"/>
            </a:endParaRPr>
          </a:p>
        </p:txBody>
      </p:sp>
      <p:sp>
        <p:nvSpPr>
          <p:cNvPr id="7" name="Rectangle 6"/>
          <p:cNvSpPr/>
          <p:nvPr/>
        </p:nvSpPr>
        <p:spPr>
          <a:xfrm>
            <a:off x="2182586" y="898312"/>
            <a:ext cx="8409214" cy="830997"/>
          </a:xfrm>
          <a:prstGeom prst="rect">
            <a:avLst/>
          </a:prstGeom>
        </p:spPr>
        <p:txBody>
          <a:bodyPr wrap="square">
            <a:spAutoFit/>
          </a:bodyPr>
          <a:lstStyle/>
          <a:p>
            <a:pPr>
              <a:defRPr/>
            </a:pPr>
            <a:r>
              <a:rPr lang="en-US" sz="4800" b="1" kern="0" dirty="0">
                <a:solidFill>
                  <a:srgbClr val="991919"/>
                </a:solidFill>
                <a:latin typeface="DIN Next LT Pro"/>
                <a:cs typeface="Arial Nova Light" panose="020B0304020202020204" pitchFamily="34" charset="0"/>
              </a:rPr>
              <a:t>Lycopene</a:t>
            </a:r>
          </a:p>
        </p:txBody>
      </p:sp>
    </p:spTree>
    <p:extLst>
      <p:ext uri="{BB962C8B-B14F-4D97-AF65-F5344CB8AC3E}">
        <p14:creationId xmlns:p14="http://schemas.microsoft.com/office/powerpoint/2010/main" val="42858664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tângulo 8">
            <a:extLst>
              <a:ext uri="{FF2B5EF4-FFF2-40B4-BE49-F238E27FC236}">
                <a16:creationId xmlns:a16="http://schemas.microsoft.com/office/drawing/2014/main" id="{00903343-B670-DDD5-0BC3-3558B2CE839E}"/>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467" y="117643"/>
            <a:ext cx="8229600" cy="5450774"/>
          </a:xfrm>
          <a:prstGeom prst="rect">
            <a:avLst/>
          </a:prstGeom>
        </p:spPr>
      </p:pic>
      <p:sp>
        <p:nvSpPr>
          <p:cNvPr id="2" name="Title 1"/>
          <p:cNvSpPr>
            <a:spLocks noGrp="1"/>
          </p:cNvSpPr>
          <p:nvPr>
            <p:ph type="title"/>
          </p:nvPr>
        </p:nvSpPr>
        <p:spPr>
          <a:xfrm>
            <a:off x="1668470" y="5318521"/>
            <a:ext cx="8229600" cy="1143000"/>
          </a:xfrm>
        </p:spPr>
        <p:txBody>
          <a:bodyPr/>
          <a:lstStyle/>
          <a:p>
            <a:r>
              <a:rPr lang="en-US" dirty="0">
                <a:solidFill>
                  <a:schemeClr val="accent3"/>
                </a:solidFill>
                <a:latin typeface="DIN Next LT Pro"/>
              </a:rPr>
              <a:t>Green Foods</a:t>
            </a:r>
          </a:p>
        </p:txBody>
      </p:sp>
      <p:sp>
        <p:nvSpPr>
          <p:cNvPr id="4" name="TextBox 3"/>
          <p:cNvSpPr txBox="1"/>
          <p:nvPr/>
        </p:nvSpPr>
        <p:spPr>
          <a:xfrm>
            <a:off x="1668470" y="6105762"/>
            <a:ext cx="6935272" cy="369332"/>
          </a:xfrm>
          <a:prstGeom prst="rect">
            <a:avLst/>
          </a:prstGeom>
          <a:noFill/>
        </p:spPr>
        <p:txBody>
          <a:bodyPr wrap="square" rtlCol="0">
            <a:spAutoFit/>
          </a:bodyPr>
          <a:lstStyle/>
          <a:p>
            <a:pPr defTabSz="457200">
              <a:defRPr/>
            </a:pPr>
            <a:r>
              <a:rPr lang="en-US" dirty="0">
                <a:solidFill>
                  <a:schemeClr val="tx1">
                    <a:lumMod val="75000"/>
                    <a:lumOff val="25000"/>
                  </a:schemeClr>
                </a:solidFill>
                <a:latin typeface="DIN Next LT Pro"/>
              </a:rPr>
              <a:t>Color-code for GREEN: Circulation, cardiovascular</a:t>
            </a:r>
          </a:p>
        </p:txBody>
      </p:sp>
    </p:spTree>
    <p:extLst>
      <p:ext uri="{BB962C8B-B14F-4D97-AF65-F5344CB8AC3E}">
        <p14:creationId xmlns:p14="http://schemas.microsoft.com/office/powerpoint/2010/main" val="3924115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tângulo 8">
            <a:extLst>
              <a:ext uri="{FF2B5EF4-FFF2-40B4-BE49-F238E27FC236}">
                <a16:creationId xmlns:a16="http://schemas.microsoft.com/office/drawing/2014/main" id="{84790C22-1599-AA81-BDC7-AA73ACA906C2}"/>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973A876-174B-4B06-9589-B5E9A632E35C}"/>
              </a:ext>
            </a:extLst>
          </p:cNvPr>
          <p:cNvSpPr>
            <a:spLocks noGrp="1"/>
          </p:cNvSpPr>
          <p:nvPr>
            <p:ph type="title"/>
          </p:nvPr>
        </p:nvSpPr>
        <p:spPr>
          <a:xfrm>
            <a:off x="1611630" y="931335"/>
            <a:ext cx="7886700" cy="1225223"/>
          </a:xfrm>
        </p:spPr>
        <p:txBody>
          <a:bodyPr>
            <a:normAutofit/>
          </a:bodyPr>
          <a:lstStyle/>
          <a:p>
            <a:r>
              <a:rPr lang="en-US" sz="4000" b="1" dirty="0">
                <a:solidFill>
                  <a:schemeClr val="accent6">
                    <a:lumMod val="75000"/>
                  </a:schemeClr>
                </a:solidFill>
                <a:latin typeface="DIN Next LT Pro"/>
              </a:rPr>
              <a:t>The Color Code of Green Foods</a:t>
            </a:r>
          </a:p>
        </p:txBody>
      </p:sp>
      <p:sp>
        <p:nvSpPr>
          <p:cNvPr id="3" name="Content Placeholder 2">
            <a:extLst>
              <a:ext uri="{FF2B5EF4-FFF2-40B4-BE49-F238E27FC236}">
                <a16:creationId xmlns:a16="http://schemas.microsoft.com/office/drawing/2014/main" id="{ABA95CF2-4DD7-4510-8414-745746887550}"/>
              </a:ext>
            </a:extLst>
          </p:cNvPr>
          <p:cNvSpPr>
            <a:spLocks noGrp="1"/>
          </p:cNvSpPr>
          <p:nvPr>
            <p:ph idx="1"/>
          </p:nvPr>
        </p:nvSpPr>
        <p:spPr>
          <a:xfrm>
            <a:off x="1611630" y="2012925"/>
            <a:ext cx="9330267" cy="3111473"/>
          </a:xfrm>
          <a:solidFill>
            <a:srgbClr val="F8FCF6"/>
          </a:solidFill>
        </p:spPr>
        <p:txBody>
          <a:bodyPr>
            <a:normAutofit/>
          </a:bodyPr>
          <a:lstStyle/>
          <a:p>
            <a:r>
              <a:rPr lang="en-US" sz="2400" dirty="0">
                <a:solidFill>
                  <a:schemeClr val="tx1">
                    <a:lumMod val="65000"/>
                    <a:lumOff val="35000"/>
                  </a:schemeClr>
                </a:solidFill>
                <a:latin typeface="DIN Next LT Pro"/>
              </a:rPr>
              <a:t>High in a variety of nutrients for cardiovascular health such as vitamin K (phylloquinone), folate, magnesium, potassium, and dietary nitrates</a:t>
            </a:r>
          </a:p>
          <a:p>
            <a:r>
              <a:rPr lang="en-US" sz="2400" dirty="0">
                <a:solidFill>
                  <a:schemeClr val="tx1">
                    <a:lumMod val="65000"/>
                    <a:lumOff val="35000"/>
                  </a:schemeClr>
                </a:solidFill>
                <a:latin typeface="DIN Next LT Pro"/>
              </a:rPr>
              <a:t>Flavonoid antioxidants like vitexin (found in green leafy vegetables) may have cardioprotective benefit. </a:t>
            </a:r>
          </a:p>
          <a:p>
            <a:r>
              <a:rPr lang="en-US" sz="2400" dirty="0">
                <a:solidFill>
                  <a:schemeClr val="tx1">
                    <a:lumMod val="65000"/>
                    <a:lumOff val="35000"/>
                  </a:schemeClr>
                </a:solidFill>
                <a:latin typeface="DIN Next LT Pro"/>
              </a:rPr>
              <a:t>Blood-vessel expanding</a:t>
            </a:r>
          </a:p>
          <a:p>
            <a:r>
              <a:rPr lang="en-US" sz="2400" dirty="0">
                <a:solidFill>
                  <a:schemeClr val="tx1">
                    <a:lumMod val="65000"/>
                    <a:lumOff val="35000"/>
                  </a:schemeClr>
                </a:solidFill>
                <a:latin typeface="DIN Next LT Pro"/>
              </a:rPr>
              <a:t>Relaxing due to vasodilatory properties</a:t>
            </a:r>
          </a:p>
          <a:p>
            <a:r>
              <a:rPr lang="en-US" sz="2400" dirty="0">
                <a:solidFill>
                  <a:schemeClr val="tx1">
                    <a:lumMod val="65000"/>
                    <a:lumOff val="35000"/>
                  </a:schemeClr>
                </a:solidFill>
                <a:latin typeface="DIN Next LT Pro"/>
              </a:rPr>
              <a:t>Binding and clearing </a:t>
            </a:r>
          </a:p>
        </p:txBody>
      </p:sp>
      <p:sp>
        <p:nvSpPr>
          <p:cNvPr id="5" name="Rectangle 4">
            <a:extLst>
              <a:ext uri="{FF2B5EF4-FFF2-40B4-BE49-F238E27FC236}">
                <a16:creationId xmlns:a16="http://schemas.microsoft.com/office/drawing/2014/main" id="{579E3FC5-CB63-44B3-BB37-BEA21059BACA}"/>
              </a:ext>
            </a:extLst>
          </p:cNvPr>
          <p:cNvSpPr/>
          <p:nvPr/>
        </p:nvSpPr>
        <p:spPr>
          <a:xfrm>
            <a:off x="1611630" y="5252535"/>
            <a:ext cx="8782436" cy="461665"/>
          </a:xfrm>
          <a:prstGeom prst="rect">
            <a:avLst/>
          </a:prstGeom>
        </p:spPr>
        <p:txBody>
          <a:bodyPr wrap="square">
            <a:spAutoFit/>
          </a:bodyPr>
          <a:lstStyle/>
          <a:p>
            <a:pPr defTabSz="457200">
              <a:defRPr/>
            </a:pPr>
            <a:r>
              <a:rPr lang="en-US" sz="1200" dirty="0">
                <a:solidFill>
                  <a:schemeClr val="tx1">
                    <a:lumMod val="75000"/>
                    <a:lumOff val="25000"/>
                  </a:schemeClr>
                </a:solidFill>
                <a:latin typeface="DIN Next LT Pro"/>
              </a:rPr>
              <a:t>Minich DM, A Review of the Science of Colorful, Plant-Based Food and Practical Strategies for “Eating the Rainbow”, </a:t>
            </a:r>
            <a:r>
              <a:rPr lang="en-US" sz="1200" i="1" dirty="0">
                <a:solidFill>
                  <a:schemeClr val="tx1">
                    <a:lumMod val="75000"/>
                    <a:lumOff val="25000"/>
                  </a:schemeClr>
                </a:solidFill>
                <a:latin typeface="DIN Next LT Pro"/>
              </a:rPr>
              <a:t>Journal of Nutrition and Metabolism</a:t>
            </a:r>
            <a:r>
              <a:rPr lang="en-US" sz="1200" dirty="0">
                <a:solidFill>
                  <a:schemeClr val="tx1">
                    <a:lumMod val="75000"/>
                    <a:lumOff val="25000"/>
                  </a:schemeClr>
                </a:solidFill>
                <a:latin typeface="DIN Next LT Pro"/>
              </a:rPr>
              <a:t>, vol. 2019, Article ID 2125070, 19 pages, 2019. https://doi.org/10.1155/2019/2125070.</a:t>
            </a:r>
          </a:p>
        </p:txBody>
      </p:sp>
    </p:spTree>
    <p:extLst>
      <p:ext uri="{BB962C8B-B14F-4D97-AF65-F5344CB8AC3E}">
        <p14:creationId xmlns:p14="http://schemas.microsoft.com/office/powerpoint/2010/main" val="13300227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tângulo 8">
            <a:extLst>
              <a:ext uri="{FF2B5EF4-FFF2-40B4-BE49-F238E27FC236}">
                <a16:creationId xmlns:a16="http://schemas.microsoft.com/office/drawing/2014/main" id="{A066CBD5-7E27-F307-2F9F-D04B2B831BC8}"/>
              </a:ext>
            </a:extLst>
          </p:cNvPr>
          <p:cNvSpPr/>
          <p:nvPr/>
        </p:nvSpPr>
        <p:spPr>
          <a:xfrm>
            <a:off x="0" y="12013"/>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A3C424E-161C-4DBE-B5CB-53CEB357CDC4}"/>
              </a:ext>
            </a:extLst>
          </p:cNvPr>
          <p:cNvSpPr>
            <a:spLocks noGrp="1"/>
          </p:cNvSpPr>
          <p:nvPr>
            <p:ph type="title"/>
          </p:nvPr>
        </p:nvSpPr>
        <p:spPr>
          <a:xfrm>
            <a:off x="584200" y="418874"/>
            <a:ext cx="7886700" cy="1151382"/>
          </a:xfrm>
        </p:spPr>
        <p:txBody>
          <a:bodyPr>
            <a:noAutofit/>
          </a:bodyPr>
          <a:lstStyle/>
          <a:p>
            <a:pPr algn="l"/>
            <a:r>
              <a:rPr lang="en-US" sz="3600" dirty="0">
                <a:solidFill>
                  <a:schemeClr val="accent6">
                    <a:lumMod val="75000"/>
                  </a:schemeClr>
                </a:solidFill>
                <a:latin typeface="DIN Next LT Pro"/>
              </a:rPr>
              <a:t>Green fruits &amp; vegetables, select phytochemicals &amp; physiological effects</a:t>
            </a:r>
          </a:p>
        </p:txBody>
      </p:sp>
      <p:graphicFrame>
        <p:nvGraphicFramePr>
          <p:cNvPr id="5" name="Table 5">
            <a:extLst>
              <a:ext uri="{FF2B5EF4-FFF2-40B4-BE49-F238E27FC236}">
                <a16:creationId xmlns:a16="http://schemas.microsoft.com/office/drawing/2014/main" id="{D1438C66-92C9-493E-A988-A879E85CB071}"/>
              </a:ext>
            </a:extLst>
          </p:cNvPr>
          <p:cNvGraphicFramePr>
            <a:graphicFrameLocks noGrp="1"/>
          </p:cNvGraphicFramePr>
          <p:nvPr>
            <p:ph idx="1"/>
            <p:extLst>
              <p:ext uri="{D42A27DB-BD31-4B8C-83A1-F6EECF244321}">
                <p14:modId xmlns:p14="http://schemas.microsoft.com/office/powerpoint/2010/main" val="2799581327"/>
              </p:ext>
            </p:extLst>
          </p:nvPr>
        </p:nvGraphicFramePr>
        <p:xfrm>
          <a:off x="584200" y="1570256"/>
          <a:ext cx="10405533" cy="4632960"/>
        </p:xfrm>
        <a:graphic>
          <a:graphicData uri="http://schemas.openxmlformats.org/drawingml/2006/table">
            <a:tbl>
              <a:tblPr firstRow="1" bandRow="1">
                <a:tableStyleId>{5C22544A-7EE6-4342-B048-85BDC9FD1C3A}</a:tableStyleId>
              </a:tblPr>
              <a:tblGrid>
                <a:gridCol w="1052074">
                  <a:extLst>
                    <a:ext uri="{9D8B030D-6E8A-4147-A177-3AD203B41FA5}">
                      <a16:colId xmlns:a16="http://schemas.microsoft.com/office/drawing/2014/main" val="1621202478"/>
                    </a:ext>
                  </a:extLst>
                </a:gridCol>
                <a:gridCol w="1803835">
                  <a:extLst>
                    <a:ext uri="{9D8B030D-6E8A-4147-A177-3AD203B41FA5}">
                      <a16:colId xmlns:a16="http://schemas.microsoft.com/office/drawing/2014/main" val="3037306141"/>
                    </a:ext>
                  </a:extLst>
                </a:gridCol>
                <a:gridCol w="2468952">
                  <a:extLst>
                    <a:ext uri="{9D8B030D-6E8A-4147-A177-3AD203B41FA5}">
                      <a16:colId xmlns:a16="http://schemas.microsoft.com/office/drawing/2014/main" val="1785484128"/>
                    </a:ext>
                  </a:extLst>
                </a:gridCol>
                <a:gridCol w="2625339">
                  <a:extLst>
                    <a:ext uri="{9D8B030D-6E8A-4147-A177-3AD203B41FA5}">
                      <a16:colId xmlns:a16="http://schemas.microsoft.com/office/drawing/2014/main" val="2176374321"/>
                    </a:ext>
                  </a:extLst>
                </a:gridCol>
                <a:gridCol w="2455333">
                  <a:extLst>
                    <a:ext uri="{9D8B030D-6E8A-4147-A177-3AD203B41FA5}">
                      <a16:colId xmlns:a16="http://schemas.microsoft.com/office/drawing/2014/main" val="4440971"/>
                    </a:ext>
                  </a:extLst>
                </a:gridCol>
              </a:tblGrid>
              <a:tr h="370840">
                <a:tc>
                  <a:txBody>
                    <a:bodyPr/>
                    <a:lstStyle/>
                    <a:p>
                      <a:r>
                        <a:rPr lang="en-US" sz="2000" dirty="0">
                          <a:latin typeface="DIN Next LT Pro"/>
                          <a:cs typeface="Arial" panose="020B0604020202020204" pitchFamily="34" charset="0"/>
                        </a:rPr>
                        <a:t>Color</a:t>
                      </a:r>
                    </a:p>
                  </a:txBody>
                  <a:tcPr>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r>
                        <a:rPr lang="en-US" sz="2000" dirty="0">
                          <a:latin typeface="DIN Next LT Pro"/>
                          <a:cs typeface="Arial" panose="020B0604020202020204" pitchFamily="34" charset="0"/>
                        </a:rPr>
                        <a:t>Fruits</a:t>
                      </a:r>
                    </a:p>
                  </a:txBody>
                  <a:tcPr>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r>
                        <a:rPr lang="en-US" sz="2000" dirty="0">
                          <a:latin typeface="DIN Next LT Pro"/>
                          <a:cs typeface="Arial" panose="020B0604020202020204" pitchFamily="34" charset="0"/>
                        </a:rPr>
                        <a:t>Vegetables</a:t>
                      </a:r>
                    </a:p>
                  </a:txBody>
                  <a:tcPr>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r>
                        <a:rPr lang="en-US" sz="2000" dirty="0">
                          <a:latin typeface="DIN Next LT Pro"/>
                          <a:cs typeface="Arial" panose="020B0604020202020204" pitchFamily="34" charset="0"/>
                        </a:rPr>
                        <a:t>Select Phytochemicals</a:t>
                      </a:r>
                    </a:p>
                  </a:txBody>
                  <a:tcPr>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r>
                        <a:rPr lang="en-US" sz="2000" dirty="0">
                          <a:latin typeface="DIN Next LT Pro"/>
                          <a:cs typeface="Arial" panose="020B0604020202020204" pitchFamily="34" charset="0"/>
                        </a:rPr>
                        <a:t>Physiological Effects</a:t>
                      </a:r>
                    </a:p>
                  </a:txBody>
                  <a:tcPr>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4214781513"/>
                  </a:ext>
                </a:extLst>
              </a:tr>
              <a:tr h="370840">
                <a:tc>
                  <a:txBody>
                    <a:bodyPr/>
                    <a:lstStyle/>
                    <a:p>
                      <a:r>
                        <a:rPr lang="en-US" sz="1600" dirty="0">
                          <a:latin typeface="DIN Next LT Pro"/>
                          <a:cs typeface="Arial" panose="020B0604020202020204" pitchFamily="34" charset="0"/>
                        </a:rPr>
                        <a:t>Green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FF5"/>
                    </a:solidFill>
                  </a:tcPr>
                </a:tc>
                <a:tc>
                  <a:txBody>
                    <a:bodyPr/>
                    <a:lstStyle/>
                    <a:p>
                      <a:r>
                        <a:rPr lang="en-US" sz="1600" dirty="0">
                          <a:latin typeface="DIN Next LT Pro"/>
                          <a:cs typeface="Arial" panose="020B0604020202020204" pitchFamily="34" charset="0"/>
                        </a:rPr>
                        <a:t>Avocado</a:t>
                      </a:r>
                    </a:p>
                    <a:p>
                      <a:r>
                        <a:rPr lang="en-US" sz="1600" dirty="0">
                          <a:latin typeface="DIN Next LT Pro"/>
                          <a:cs typeface="Arial" panose="020B0604020202020204" pitchFamily="34" charset="0"/>
                        </a:rPr>
                        <a:t>Grapes</a:t>
                      </a:r>
                    </a:p>
                    <a:p>
                      <a:r>
                        <a:rPr lang="en-US" sz="1600" dirty="0">
                          <a:latin typeface="DIN Next LT Pro"/>
                          <a:cs typeface="Arial" panose="020B0604020202020204" pitchFamily="34" charset="0"/>
                        </a:rPr>
                        <a:t>Green apples</a:t>
                      </a:r>
                    </a:p>
                    <a:p>
                      <a:r>
                        <a:rPr lang="en-US" sz="1600" dirty="0">
                          <a:latin typeface="DIN Next LT Pro"/>
                          <a:cs typeface="Arial" panose="020B0604020202020204" pitchFamily="34" charset="0"/>
                        </a:rPr>
                        <a:t>Limes</a:t>
                      </a:r>
                    </a:p>
                    <a:p>
                      <a:r>
                        <a:rPr lang="en-US" sz="1600" dirty="0">
                          <a:latin typeface="DIN Next LT Pro"/>
                          <a:cs typeface="Arial" panose="020B0604020202020204" pitchFamily="34" charset="0"/>
                        </a:rPr>
                        <a:t>Olives</a:t>
                      </a:r>
                    </a:p>
                    <a:p>
                      <a:r>
                        <a:rPr lang="en-US" sz="1600" dirty="0">
                          <a:latin typeface="DIN Next LT Pro"/>
                          <a:cs typeface="Arial" panose="020B0604020202020204" pitchFamily="34" charset="0"/>
                        </a:rPr>
                        <a:t>Pears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FF5"/>
                    </a:solidFill>
                  </a:tcPr>
                </a:tc>
                <a:tc>
                  <a:txBody>
                    <a:bodyPr/>
                    <a:lstStyle/>
                    <a:p>
                      <a:r>
                        <a:rPr lang="en-US" sz="1600" dirty="0">
                          <a:latin typeface="DIN Next LT Pro"/>
                          <a:cs typeface="Arial" panose="020B0604020202020204" pitchFamily="34" charset="0"/>
                        </a:rPr>
                        <a:t>Artichokes</a:t>
                      </a:r>
                    </a:p>
                    <a:p>
                      <a:r>
                        <a:rPr lang="en-US" sz="1600" dirty="0">
                          <a:latin typeface="DIN Next LT Pro"/>
                          <a:cs typeface="Arial" panose="020B0604020202020204" pitchFamily="34" charset="0"/>
                        </a:rPr>
                        <a:t>Asparagus</a:t>
                      </a:r>
                    </a:p>
                    <a:p>
                      <a:r>
                        <a:rPr lang="en-US" sz="1600" dirty="0">
                          <a:latin typeface="DIN Next LT Pro"/>
                          <a:cs typeface="Arial" panose="020B0604020202020204" pitchFamily="34" charset="0"/>
                        </a:rPr>
                        <a:t>Bell peppers</a:t>
                      </a:r>
                    </a:p>
                    <a:p>
                      <a:r>
                        <a:rPr lang="en-US" sz="1600" dirty="0">
                          <a:latin typeface="DIN Next LT Pro"/>
                          <a:cs typeface="Arial" panose="020B0604020202020204" pitchFamily="34" charset="0"/>
                        </a:rPr>
                        <a:t>Bitter melon</a:t>
                      </a:r>
                    </a:p>
                    <a:p>
                      <a:r>
                        <a:rPr lang="en-US" sz="1600" dirty="0">
                          <a:latin typeface="DIN Next LT Pro"/>
                          <a:cs typeface="Arial" panose="020B0604020202020204" pitchFamily="34" charset="0"/>
                        </a:rPr>
                        <a:t>Bok choy</a:t>
                      </a:r>
                    </a:p>
                    <a:p>
                      <a:r>
                        <a:rPr lang="en-US" sz="1600" dirty="0">
                          <a:latin typeface="DIN Next LT Pro"/>
                          <a:cs typeface="Arial" panose="020B0604020202020204" pitchFamily="34" charset="0"/>
                        </a:rPr>
                        <a:t>Broccolini</a:t>
                      </a:r>
                    </a:p>
                    <a:p>
                      <a:r>
                        <a:rPr lang="en-US" sz="1600" dirty="0">
                          <a:latin typeface="DIN Next LT Pro"/>
                          <a:cs typeface="Arial" panose="020B0604020202020204" pitchFamily="34" charset="0"/>
                        </a:rPr>
                        <a:t>Cabbage </a:t>
                      </a:r>
                    </a:p>
                    <a:p>
                      <a:r>
                        <a:rPr lang="en-US" sz="1600" dirty="0">
                          <a:latin typeface="DIN Next LT Pro"/>
                          <a:cs typeface="Arial" panose="020B0604020202020204" pitchFamily="34" charset="0"/>
                        </a:rPr>
                        <a:t>Celery</a:t>
                      </a:r>
                    </a:p>
                    <a:p>
                      <a:r>
                        <a:rPr lang="en-US" sz="1600" dirty="0">
                          <a:latin typeface="DIN Next LT Pro"/>
                          <a:cs typeface="Arial" panose="020B0604020202020204" pitchFamily="34" charset="0"/>
                        </a:rPr>
                        <a:t>Cucumbers</a:t>
                      </a:r>
                    </a:p>
                    <a:p>
                      <a:r>
                        <a:rPr lang="en-US" sz="1600" dirty="0">
                          <a:latin typeface="DIN Next LT Pro"/>
                          <a:cs typeface="Arial" panose="020B0604020202020204" pitchFamily="34" charset="0"/>
                        </a:rPr>
                        <a:t>Edamame</a:t>
                      </a:r>
                    </a:p>
                    <a:p>
                      <a:r>
                        <a:rPr lang="en-US" sz="1600" dirty="0">
                          <a:latin typeface="DIN Next LT Pro"/>
                          <a:cs typeface="Arial" panose="020B0604020202020204" pitchFamily="34" charset="0"/>
                        </a:rPr>
                        <a:t>Green beans</a:t>
                      </a:r>
                    </a:p>
                    <a:p>
                      <a:r>
                        <a:rPr lang="en-US" sz="1600" dirty="0">
                          <a:latin typeface="DIN Next LT Pro"/>
                          <a:cs typeface="Arial" panose="020B0604020202020204" pitchFamily="34" charset="0"/>
                        </a:rPr>
                        <a:t>Green peas</a:t>
                      </a:r>
                    </a:p>
                    <a:p>
                      <a:r>
                        <a:rPr lang="en-US" sz="1600" dirty="0">
                          <a:latin typeface="DIN Next LT Pro"/>
                          <a:cs typeface="Arial" panose="020B0604020202020204" pitchFamily="34" charset="0"/>
                        </a:rPr>
                        <a:t>Greens</a:t>
                      </a:r>
                    </a:p>
                    <a:p>
                      <a:r>
                        <a:rPr lang="en-US" sz="1600" dirty="0">
                          <a:latin typeface="DIN Next LT Pro"/>
                          <a:cs typeface="Arial" panose="020B0604020202020204" pitchFamily="34" charset="0"/>
                        </a:rPr>
                        <a:t>Herbs</a:t>
                      </a:r>
                    </a:p>
                    <a:p>
                      <a:r>
                        <a:rPr lang="en-US" sz="1600" dirty="0">
                          <a:latin typeface="DIN Next LT Pro"/>
                          <a:cs typeface="Arial" panose="020B0604020202020204" pitchFamily="34" charset="0"/>
                        </a:rPr>
                        <a:t>Okra</a:t>
                      </a:r>
                    </a:p>
                    <a:p>
                      <a:r>
                        <a:rPr lang="en-US" sz="1600" dirty="0">
                          <a:latin typeface="DIN Next LT Pro"/>
                          <a:cs typeface="Arial" panose="020B0604020202020204" pitchFamily="34" charset="0"/>
                        </a:rPr>
                        <a:t>Sprouts</a:t>
                      </a:r>
                    </a:p>
                    <a:p>
                      <a:r>
                        <a:rPr lang="en-US" sz="1600" dirty="0">
                          <a:latin typeface="DIN Next LT Pro"/>
                          <a:cs typeface="Arial" panose="020B0604020202020204" pitchFamily="34" charset="0"/>
                        </a:rPr>
                        <a:t>Watercress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FF5"/>
                    </a:solidFill>
                  </a:tcPr>
                </a:tc>
                <a:tc>
                  <a:txBody>
                    <a:bodyPr/>
                    <a:lstStyle/>
                    <a:p>
                      <a:r>
                        <a:rPr lang="en-US" sz="1600" dirty="0">
                          <a:latin typeface="DIN Next LT Pro"/>
                          <a:cs typeface="Arial" panose="020B0604020202020204" pitchFamily="34" charset="0"/>
                        </a:rPr>
                        <a:t>Chlorogenic acid</a:t>
                      </a:r>
                    </a:p>
                    <a:p>
                      <a:r>
                        <a:rPr lang="en-US" sz="1600" dirty="0">
                          <a:latin typeface="DIN Next LT Pro"/>
                          <a:cs typeface="Arial" panose="020B0604020202020204" pitchFamily="34" charset="0"/>
                        </a:rPr>
                        <a:t>Chlorophyll</a:t>
                      </a:r>
                    </a:p>
                    <a:p>
                      <a:r>
                        <a:rPr lang="en-US" sz="1600" dirty="0">
                          <a:latin typeface="DIN Next LT Pro"/>
                          <a:cs typeface="Arial" panose="020B0604020202020204" pitchFamily="34" charset="0"/>
                        </a:rPr>
                        <a:t>Flavonoids</a:t>
                      </a:r>
                    </a:p>
                    <a:p>
                      <a:r>
                        <a:rPr lang="en-US" sz="1600" dirty="0">
                          <a:latin typeface="DIN Next LT Pro"/>
                          <a:cs typeface="Arial" panose="020B0604020202020204" pitchFamily="34" charset="0"/>
                        </a:rPr>
                        <a:t>Folates</a:t>
                      </a:r>
                    </a:p>
                    <a:p>
                      <a:r>
                        <a:rPr lang="en-US" sz="1600" dirty="0" err="1">
                          <a:latin typeface="DIN Next LT Pro"/>
                          <a:cs typeface="Arial" panose="020B0604020202020204" pitchFamily="34" charset="0"/>
                        </a:rPr>
                        <a:t>Glucosinolates</a:t>
                      </a:r>
                      <a:endParaRPr lang="en-US" sz="1600" dirty="0">
                        <a:latin typeface="DIN Next LT Pro"/>
                        <a:cs typeface="Arial" panose="020B0604020202020204" pitchFamily="34" charset="0"/>
                      </a:endParaRPr>
                    </a:p>
                    <a:p>
                      <a:r>
                        <a:rPr lang="en-US" sz="1600" dirty="0">
                          <a:latin typeface="DIN Next LT Pro"/>
                          <a:cs typeface="Arial" panose="020B0604020202020204" pitchFamily="34" charset="0"/>
                        </a:rPr>
                        <a:t>Isoflavones</a:t>
                      </a:r>
                    </a:p>
                    <a:p>
                      <a:r>
                        <a:rPr lang="en-US" sz="1600" dirty="0">
                          <a:latin typeface="DIN Next LT Pro"/>
                          <a:cs typeface="Arial" panose="020B0604020202020204" pitchFamily="34" charset="0"/>
                        </a:rPr>
                        <a:t>Isothiocyanates</a:t>
                      </a:r>
                    </a:p>
                    <a:p>
                      <a:r>
                        <a:rPr lang="en-US" sz="1600" dirty="0">
                          <a:latin typeface="DIN Next LT Pro"/>
                          <a:cs typeface="Arial" panose="020B0604020202020204" pitchFamily="34" charset="0"/>
                        </a:rPr>
                        <a:t>L-theanine</a:t>
                      </a:r>
                    </a:p>
                    <a:p>
                      <a:r>
                        <a:rPr lang="en-US" sz="1600" dirty="0">
                          <a:latin typeface="DIN Next LT Pro"/>
                          <a:cs typeface="Arial" panose="020B0604020202020204" pitchFamily="34" charset="0"/>
                        </a:rPr>
                        <a:t>Nitrates</a:t>
                      </a:r>
                    </a:p>
                    <a:p>
                      <a:r>
                        <a:rPr lang="en-US" sz="1600" dirty="0">
                          <a:latin typeface="DIN Next LT Pro"/>
                          <a:cs typeface="Arial" panose="020B0604020202020204" pitchFamily="34" charset="0"/>
                        </a:rPr>
                        <a:t>Oleocanthal</a:t>
                      </a:r>
                    </a:p>
                    <a:p>
                      <a:r>
                        <a:rPr lang="en-US" sz="1600" dirty="0">
                          <a:latin typeface="DIN Next LT Pro"/>
                          <a:cs typeface="Arial" panose="020B0604020202020204" pitchFamily="34" charset="0"/>
                        </a:rPr>
                        <a:t>Oleuropein</a:t>
                      </a:r>
                    </a:p>
                    <a:p>
                      <a:r>
                        <a:rPr lang="en-US" sz="1600" dirty="0">
                          <a:latin typeface="DIN Next LT Pro"/>
                          <a:cs typeface="Arial" panose="020B0604020202020204" pitchFamily="34" charset="0"/>
                        </a:rPr>
                        <a:t>Phytosterols</a:t>
                      </a:r>
                    </a:p>
                    <a:p>
                      <a:r>
                        <a:rPr lang="en-US" sz="1600" dirty="0">
                          <a:latin typeface="DIN Next LT Pro"/>
                          <a:cs typeface="Arial" panose="020B0604020202020204" pitchFamily="34" charset="0"/>
                        </a:rPr>
                        <a:t>Silymarin</a:t>
                      </a:r>
                    </a:p>
                    <a:p>
                      <a:r>
                        <a:rPr lang="en-US" sz="1600" dirty="0">
                          <a:latin typeface="DIN Next LT Pro"/>
                          <a:cs typeface="Arial" panose="020B0604020202020204" pitchFamily="34" charset="0"/>
                        </a:rPr>
                        <a:t>Sulforaphane</a:t>
                      </a:r>
                    </a:p>
                    <a:p>
                      <a:r>
                        <a:rPr lang="en-US" sz="1600" dirty="0" err="1">
                          <a:latin typeface="DIN Next LT Pro"/>
                          <a:cs typeface="Arial" panose="020B0604020202020204" pitchFamily="34" charset="0"/>
                        </a:rPr>
                        <a:t>Tyrosol</a:t>
                      </a:r>
                      <a:endParaRPr lang="en-US" sz="1600" dirty="0">
                        <a:latin typeface="DIN Next LT Pro"/>
                        <a:cs typeface="Arial" panose="020B0604020202020204" pitchFamily="34" charset="0"/>
                      </a:endParaRPr>
                    </a:p>
                    <a:p>
                      <a:r>
                        <a:rPr lang="en-US" sz="1600" dirty="0">
                          <a:latin typeface="DIN Next LT Pro"/>
                          <a:cs typeface="Arial" panose="020B0604020202020204" pitchFamily="34" charset="0"/>
                        </a:rPr>
                        <a:t>Vitexin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FF5"/>
                    </a:solidFill>
                  </a:tcPr>
                </a:tc>
                <a:tc>
                  <a:txBody>
                    <a:bodyPr/>
                    <a:lstStyle/>
                    <a:p>
                      <a:r>
                        <a:rPr lang="en-US" sz="1600" dirty="0">
                          <a:latin typeface="DIN Next LT Pro"/>
                          <a:cs typeface="Arial" panose="020B0604020202020204" pitchFamily="34" charset="0"/>
                        </a:rPr>
                        <a:t>Antioxidant</a:t>
                      </a:r>
                    </a:p>
                    <a:p>
                      <a:r>
                        <a:rPr lang="en-US" sz="1600" dirty="0">
                          <a:latin typeface="DIN Next LT Pro"/>
                          <a:cs typeface="Arial" panose="020B0604020202020204" pitchFamily="34" charset="0"/>
                        </a:rPr>
                        <a:t>Binding agents</a:t>
                      </a:r>
                    </a:p>
                    <a:p>
                      <a:r>
                        <a:rPr lang="en-US" sz="1600" dirty="0">
                          <a:latin typeface="DIN Next LT Pro"/>
                          <a:cs typeface="Arial" panose="020B0604020202020204" pitchFamily="34" charset="0"/>
                        </a:rPr>
                        <a:t>Blood vessel support</a:t>
                      </a:r>
                    </a:p>
                    <a:p>
                      <a:r>
                        <a:rPr lang="en-US" sz="1600" dirty="0">
                          <a:latin typeface="DIN Next LT Pro"/>
                          <a:cs typeface="Arial" panose="020B0604020202020204" pitchFamily="34" charset="0"/>
                        </a:rPr>
                        <a:t>Healthy circulation</a:t>
                      </a:r>
                    </a:p>
                    <a:p>
                      <a:r>
                        <a:rPr lang="en-US" sz="1600" dirty="0">
                          <a:latin typeface="DIN Next LT Pro"/>
                          <a:cs typeface="Arial" panose="020B0604020202020204" pitchFamily="34" charset="0"/>
                        </a:rPr>
                        <a:t>Methylation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FF5"/>
                    </a:solidFill>
                  </a:tcPr>
                </a:tc>
                <a:extLst>
                  <a:ext uri="{0D108BD9-81ED-4DB2-BD59-A6C34878D82A}">
                    <a16:rowId xmlns:a16="http://schemas.microsoft.com/office/drawing/2014/main" val="897383427"/>
                  </a:ext>
                </a:extLst>
              </a:tr>
            </a:tbl>
          </a:graphicData>
        </a:graphic>
      </p:graphicFrame>
      <p:sp>
        <p:nvSpPr>
          <p:cNvPr id="8" name="Rectangle 7">
            <a:extLst>
              <a:ext uri="{FF2B5EF4-FFF2-40B4-BE49-F238E27FC236}">
                <a16:creationId xmlns:a16="http://schemas.microsoft.com/office/drawing/2014/main" id="{7F8D98D0-4635-4310-B67D-F5278BE1CF5E}"/>
              </a:ext>
            </a:extLst>
          </p:cNvPr>
          <p:cNvSpPr/>
          <p:nvPr/>
        </p:nvSpPr>
        <p:spPr>
          <a:xfrm>
            <a:off x="584199" y="6224609"/>
            <a:ext cx="8941765" cy="430887"/>
          </a:xfrm>
          <a:prstGeom prst="rect">
            <a:avLst/>
          </a:prstGeom>
        </p:spPr>
        <p:txBody>
          <a:bodyPr wrap="square">
            <a:spAutoFit/>
          </a:bodyPr>
          <a:lstStyle/>
          <a:p>
            <a:pPr defTabSz="457200">
              <a:defRPr/>
            </a:pPr>
            <a:r>
              <a:rPr lang="en-US" sz="1100" dirty="0">
                <a:solidFill>
                  <a:srgbClr val="000000">
                    <a:lumMod val="65000"/>
                    <a:lumOff val="35000"/>
                  </a:srgbClr>
                </a:solidFill>
                <a:latin typeface="DIN Next LT Pro" panose="020B0503020203050203"/>
              </a:rPr>
              <a:t>Minich DM, A Review of the Science of Colorful, Plant-Based Food and Practical Strategies for “Eating the Rainbow”, </a:t>
            </a:r>
            <a:r>
              <a:rPr lang="en-US" sz="1100" i="1" dirty="0">
                <a:solidFill>
                  <a:srgbClr val="000000">
                    <a:lumMod val="65000"/>
                    <a:lumOff val="35000"/>
                  </a:srgbClr>
                </a:solidFill>
                <a:latin typeface="DIN Next LT Pro" panose="020B0503020203050203"/>
              </a:rPr>
              <a:t>Journal of Nutrition and Metabolism</a:t>
            </a:r>
            <a:r>
              <a:rPr lang="en-US" sz="1100" dirty="0">
                <a:solidFill>
                  <a:srgbClr val="000000">
                    <a:lumMod val="65000"/>
                    <a:lumOff val="35000"/>
                  </a:srgbClr>
                </a:solidFill>
                <a:latin typeface="DIN Next LT Pro" panose="020B0503020203050203"/>
              </a:rPr>
              <a:t>, vol. 2019, Article ID 2125070, 19 pages, 2019. https://doi.org/10.1155/2019/2125070.</a:t>
            </a:r>
          </a:p>
        </p:txBody>
      </p:sp>
    </p:spTree>
    <p:extLst>
      <p:ext uri="{BB962C8B-B14F-4D97-AF65-F5344CB8AC3E}">
        <p14:creationId xmlns:p14="http://schemas.microsoft.com/office/powerpoint/2010/main" val="29471098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tângulo 8">
            <a:extLst>
              <a:ext uri="{FF2B5EF4-FFF2-40B4-BE49-F238E27FC236}">
                <a16:creationId xmlns:a16="http://schemas.microsoft.com/office/drawing/2014/main" id="{FBD3125E-1F4F-3CA3-C232-E600BD04F8BF}"/>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title"/>
          </p:nvPr>
        </p:nvSpPr>
        <p:spPr>
          <a:xfrm>
            <a:off x="1903367" y="143876"/>
            <a:ext cx="8229600" cy="680720"/>
          </a:xfrm>
        </p:spPr>
        <p:txBody>
          <a:bodyPr>
            <a:normAutofit fontScale="90000"/>
          </a:bodyPr>
          <a:lstStyle/>
          <a:p>
            <a:pPr algn="l"/>
            <a:r>
              <a:rPr lang="en-US" b="1" dirty="0">
                <a:solidFill>
                  <a:srgbClr val="008000"/>
                </a:solidFill>
                <a:latin typeface="DIN Next LT Pro"/>
              </a:rPr>
              <a:t>Dietary sources of nitrates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44236444"/>
              </p:ext>
            </p:extLst>
          </p:nvPr>
        </p:nvGraphicFramePr>
        <p:xfrm>
          <a:off x="1981200" y="1600200"/>
          <a:ext cx="8134350" cy="3576320"/>
        </p:xfrm>
        <a:graphic>
          <a:graphicData uri="http://schemas.openxmlformats.org/drawingml/2006/table">
            <a:tbl>
              <a:tblPr firstRow="1" bandRow="1">
                <a:tableStyleId>{21E4AEA4-8DFA-4A89-87EB-49C32662AFE0}</a:tableStyleId>
              </a:tblPr>
              <a:tblGrid>
                <a:gridCol w="2571750">
                  <a:extLst>
                    <a:ext uri="{9D8B030D-6E8A-4147-A177-3AD203B41FA5}">
                      <a16:colId xmlns:a16="http://schemas.microsoft.com/office/drawing/2014/main" val="2947850691"/>
                    </a:ext>
                  </a:extLst>
                </a:gridCol>
                <a:gridCol w="5562600">
                  <a:extLst>
                    <a:ext uri="{9D8B030D-6E8A-4147-A177-3AD203B41FA5}">
                      <a16:colId xmlns:a16="http://schemas.microsoft.com/office/drawing/2014/main" val="331202034"/>
                    </a:ext>
                  </a:extLst>
                </a:gridCol>
              </a:tblGrid>
              <a:tr h="370840">
                <a:tc>
                  <a:txBody>
                    <a:bodyPr/>
                    <a:lstStyle/>
                    <a:p>
                      <a:r>
                        <a:rPr lang="en-US" dirty="0">
                          <a:latin typeface="DIN Next LT Pro"/>
                        </a:rPr>
                        <a:t>Nitrate Content, mg/100 g of fresh weight</a:t>
                      </a:r>
                    </a:p>
                  </a:txBody>
                  <a:tcPr>
                    <a:lnB w="12700" cap="flat" cmpd="sng" algn="ctr">
                      <a:solidFill>
                        <a:schemeClr val="tx1"/>
                      </a:solidFill>
                      <a:prstDash val="solid"/>
                      <a:round/>
                      <a:headEnd type="none" w="med" len="med"/>
                      <a:tailEnd type="none" w="med" len="med"/>
                    </a:lnB>
                    <a:solidFill>
                      <a:srgbClr val="008000"/>
                    </a:solidFill>
                  </a:tcPr>
                </a:tc>
                <a:tc>
                  <a:txBody>
                    <a:bodyPr/>
                    <a:lstStyle/>
                    <a:p>
                      <a:r>
                        <a:rPr lang="en-US" dirty="0">
                          <a:latin typeface="DIN Next LT Pro"/>
                        </a:rPr>
                        <a:t>Vegetable varieties</a:t>
                      </a:r>
                    </a:p>
                  </a:txBody>
                  <a:tcPr>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151502108"/>
                  </a:ext>
                </a:extLst>
              </a:tr>
              <a:tr h="370840">
                <a:tc>
                  <a:txBody>
                    <a:bodyPr/>
                    <a:lstStyle/>
                    <a:p>
                      <a:r>
                        <a:rPr lang="en-US" dirty="0">
                          <a:latin typeface="DIN Next LT Pro"/>
                        </a:rPr>
                        <a:t>Very low (&lt;20)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dirty="0">
                          <a:latin typeface="DIN Next LT Pro"/>
                        </a:rPr>
                        <a:t>Artichoke, asparagus, broad bean, eggplant, garlic, onion, green bean, mushroom, pea, pepper, potato, summer squash, sweet potato, tomato, watermelon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17017169"/>
                  </a:ext>
                </a:extLst>
              </a:tr>
              <a:tr h="370840">
                <a:tc>
                  <a:txBody>
                    <a:bodyPr/>
                    <a:lstStyle/>
                    <a:p>
                      <a:r>
                        <a:rPr lang="en-US" dirty="0">
                          <a:latin typeface="DIN Next LT Pro"/>
                        </a:rPr>
                        <a:t>Low (20-50)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dirty="0">
                          <a:latin typeface="DIN Next LT Pro"/>
                        </a:rPr>
                        <a:t>Broccoli, carrot, cauliflower, cucumber, pumpkin, chicory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53688792"/>
                  </a:ext>
                </a:extLst>
              </a:tr>
              <a:tr h="370840">
                <a:tc>
                  <a:txBody>
                    <a:bodyPr/>
                    <a:lstStyle/>
                    <a:p>
                      <a:r>
                        <a:rPr lang="en-US" dirty="0">
                          <a:latin typeface="DIN Next LT Pro"/>
                        </a:rPr>
                        <a:t>Middle (50-100)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dirty="0">
                          <a:latin typeface="DIN Next LT Pro"/>
                        </a:rPr>
                        <a:t>Cabbage, dill, turnip, Savoy cabbage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86064308"/>
                  </a:ext>
                </a:extLst>
              </a:tr>
              <a:tr h="370840">
                <a:tc>
                  <a:txBody>
                    <a:bodyPr/>
                    <a:lstStyle/>
                    <a:p>
                      <a:r>
                        <a:rPr lang="en-US" dirty="0">
                          <a:latin typeface="DIN Next LT Pro"/>
                        </a:rPr>
                        <a:t>High (100-250)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dirty="0">
                          <a:latin typeface="DIN Next LT Pro"/>
                        </a:rPr>
                        <a:t>Celeriac, Chinese cabbage, endive, fennel, kohlrabi, leek, parsley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48362095"/>
                  </a:ext>
                </a:extLst>
              </a:tr>
              <a:tr h="370840">
                <a:tc>
                  <a:txBody>
                    <a:bodyPr/>
                    <a:lstStyle/>
                    <a:p>
                      <a:r>
                        <a:rPr lang="en-US" dirty="0">
                          <a:latin typeface="DIN Next LT Pro"/>
                        </a:rPr>
                        <a:t>Very high (&gt;2,500)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dirty="0">
                          <a:latin typeface="DIN Next LT Pro"/>
                        </a:rPr>
                        <a:t>Celery, cress, chervil, lettuce, red beetroot, spinach, rocket (</a:t>
                      </a:r>
                      <a:r>
                        <a:rPr lang="en-US" dirty="0" err="1">
                          <a:latin typeface="DIN Next LT Pro"/>
                        </a:rPr>
                        <a:t>rucola</a:t>
                      </a:r>
                      <a:r>
                        <a:rPr lang="en-US" dirty="0">
                          <a:latin typeface="DIN Next LT Pro"/>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94823393"/>
                  </a:ext>
                </a:extLst>
              </a:tr>
            </a:tbl>
          </a:graphicData>
        </a:graphic>
      </p:graphicFrame>
      <p:sp>
        <p:nvSpPr>
          <p:cNvPr id="8" name="Rectangle 7"/>
          <p:cNvSpPr/>
          <p:nvPr/>
        </p:nvSpPr>
        <p:spPr>
          <a:xfrm>
            <a:off x="1903367" y="5406891"/>
            <a:ext cx="7933072" cy="523220"/>
          </a:xfrm>
          <a:prstGeom prst="rect">
            <a:avLst/>
          </a:prstGeom>
        </p:spPr>
        <p:txBody>
          <a:bodyPr wrap="square">
            <a:spAutoFit/>
          </a:bodyPr>
          <a:lstStyle/>
          <a:p>
            <a:pPr>
              <a:defRPr/>
            </a:pPr>
            <a:r>
              <a:rPr lang="en-US" sz="1400" b="1" kern="0" dirty="0">
                <a:solidFill>
                  <a:prstClr val="black"/>
                </a:solidFill>
                <a:latin typeface="DIN Next LT Pro"/>
                <a:cs typeface="Arial" panose="020B0604020202020204" pitchFamily="34" charset="0"/>
              </a:rPr>
              <a:t>Table recreated from</a:t>
            </a:r>
            <a:r>
              <a:rPr lang="en-US" sz="1400" kern="0" dirty="0">
                <a:solidFill>
                  <a:prstClr val="black"/>
                </a:solidFill>
                <a:latin typeface="DIN Next LT Pro"/>
                <a:cs typeface="Arial" panose="020B0604020202020204" pitchFamily="34" charset="0"/>
              </a:rPr>
              <a:t>: Hord NG. Dietary nitrates, nitrites, and cardiovascular disease. </a:t>
            </a:r>
            <a:r>
              <a:rPr lang="en-US" sz="1400" i="1" kern="0" dirty="0" err="1">
                <a:solidFill>
                  <a:prstClr val="black"/>
                </a:solidFill>
                <a:latin typeface="DIN Next LT Pro"/>
                <a:cs typeface="Arial" panose="020B0604020202020204" pitchFamily="34" charset="0"/>
              </a:rPr>
              <a:t>Curr</a:t>
            </a:r>
            <a:r>
              <a:rPr lang="en-US" sz="1400" i="1" kern="0" dirty="0">
                <a:solidFill>
                  <a:prstClr val="black"/>
                </a:solidFill>
                <a:latin typeface="DIN Next LT Pro"/>
                <a:cs typeface="Arial" panose="020B0604020202020204" pitchFamily="34" charset="0"/>
              </a:rPr>
              <a:t> </a:t>
            </a:r>
            <a:r>
              <a:rPr lang="en-US" sz="1400" i="1" kern="0" dirty="0" err="1">
                <a:solidFill>
                  <a:prstClr val="black"/>
                </a:solidFill>
                <a:latin typeface="DIN Next LT Pro"/>
                <a:cs typeface="Arial" panose="020B0604020202020204" pitchFamily="34" charset="0"/>
              </a:rPr>
              <a:t>Atheroscler</a:t>
            </a:r>
            <a:r>
              <a:rPr lang="en-US" sz="1400" i="1" kern="0" dirty="0">
                <a:solidFill>
                  <a:prstClr val="black"/>
                </a:solidFill>
                <a:latin typeface="DIN Next LT Pro"/>
                <a:cs typeface="Arial" panose="020B0604020202020204" pitchFamily="34" charset="0"/>
              </a:rPr>
              <a:t> Rep</a:t>
            </a:r>
            <a:r>
              <a:rPr lang="en-US" sz="1400" kern="0" dirty="0">
                <a:solidFill>
                  <a:prstClr val="black"/>
                </a:solidFill>
                <a:latin typeface="DIN Next LT Pro"/>
                <a:cs typeface="Arial" panose="020B0604020202020204" pitchFamily="34" charset="0"/>
              </a:rPr>
              <a:t>. 2011 Dec;13(6):484-92. </a:t>
            </a:r>
            <a:r>
              <a:rPr lang="en-US" sz="1400" dirty="0" err="1">
                <a:solidFill>
                  <a:prstClr val="black"/>
                </a:solidFill>
                <a:latin typeface="DIN Next LT Pro"/>
              </a:rPr>
              <a:t>doi</a:t>
            </a:r>
            <a:r>
              <a:rPr lang="en-US" sz="1400" dirty="0">
                <a:solidFill>
                  <a:prstClr val="black"/>
                </a:solidFill>
                <a:latin typeface="DIN Next LT Pro"/>
              </a:rPr>
              <a:t>: 10.1007/s11883-011-0209-9</a:t>
            </a:r>
            <a:r>
              <a:rPr lang="en-US" sz="1400" b="1" kern="0" dirty="0">
                <a:solidFill>
                  <a:prstClr val="black"/>
                </a:solidFill>
                <a:latin typeface="DIN Next LT Pro"/>
                <a:cs typeface="Arial" panose="020B0604020202020204" pitchFamily="34" charset="0"/>
              </a:rPr>
              <a:t> </a:t>
            </a:r>
            <a:endParaRPr lang="en-US" sz="1400" kern="0" dirty="0">
              <a:solidFill>
                <a:prstClr val="black"/>
              </a:solidFill>
              <a:latin typeface="DIN Next LT Pro"/>
              <a:cs typeface="Arial" panose="020B0604020202020204" pitchFamily="34" charset="0"/>
            </a:endParaRPr>
          </a:p>
        </p:txBody>
      </p:sp>
      <p:sp>
        <p:nvSpPr>
          <p:cNvPr id="7" name="Content Placeholder 2">
            <a:extLst>
              <a:ext uri="{FF2B5EF4-FFF2-40B4-BE49-F238E27FC236}">
                <a16:creationId xmlns:a16="http://schemas.microsoft.com/office/drawing/2014/main" id="{294C3259-2A25-4946-9FA4-35A11C189E91}"/>
              </a:ext>
            </a:extLst>
          </p:cNvPr>
          <p:cNvSpPr txBox="1">
            <a:spLocks/>
          </p:cNvSpPr>
          <p:nvPr/>
        </p:nvSpPr>
        <p:spPr>
          <a:xfrm>
            <a:off x="1885950" y="992888"/>
            <a:ext cx="8629650" cy="523220"/>
          </a:xfrm>
          <a:prstGeom prst="rect">
            <a:avLst/>
          </a:prstGeom>
          <a:solidFill>
            <a:schemeClr val="accent3">
              <a:lumMod val="20000"/>
              <a:lumOff val="8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solidFill>
                  <a:prstClr val="black">
                    <a:lumMod val="65000"/>
                    <a:lumOff val="35000"/>
                  </a:prstClr>
                </a:solidFill>
                <a:latin typeface="DIN Next LT Pro"/>
                <a:cs typeface="Arial" panose="020B0604020202020204" pitchFamily="34" charset="0"/>
              </a:rPr>
              <a:t>1 serving of a high-nitrate vegetable can provide substantial NO production</a:t>
            </a:r>
            <a:endParaRPr lang="en-US" sz="2400" dirty="0">
              <a:solidFill>
                <a:prstClr val="black">
                  <a:lumMod val="65000"/>
                  <a:lumOff val="35000"/>
                </a:prstClr>
              </a:solidFill>
              <a:latin typeface="DIN Next LT Pro"/>
              <a:cs typeface="Arial" panose="020B0604020202020204" pitchFamily="34" charset="0"/>
            </a:endParaRPr>
          </a:p>
        </p:txBody>
      </p:sp>
    </p:spTree>
    <p:extLst>
      <p:ext uri="{BB962C8B-B14F-4D97-AF65-F5344CB8AC3E}">
        <p14:creationId xmlns:p14="http://schemas.microsoft.com/office/powerpoint/2010/main" val="798764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FD80F80D-9E2D-9EBC-E23E-8C684BFB8F4E}"/>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Arredondado 3">
            <a:extLst>
              <a:ext uri="{FF2B5EF4-FFF2-40B4-BE49-F238E27FC236}">
                <a16:creationId xmlns:a16="http://schemas.microsoft.com/office/drawing/2014/main" id="{612722A9-2A68-9AE5-9E8B-AB494F8EFF87}"/>
              </a:ext>
            </a:extLst>
          </p:cNvPr>
          <p:cNvSpPr/>
          <p:nvPr/>
        </p:nvSpPr>
        <p:spPr>
          <a:xfrm rot="5400000">
            <a:off x="-609602" y="594654"/>
            <a:ext cx="6858000" cy="5668693"/>
          </a:xfrm>
          <a:custGeom>
            <a:avLst/>
            <a:gdLst>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0 w 6858000"/>
              <a:gd name="connsiteY7" fmla="*/ 5695992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595424 w 6858000"/>
              <a:gd name="connsiteY7" fmla="*/ 4512234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479468 w 6858000"/>
              <a:gd name="connsiteY6" fmla="*/ 509147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777180 w 6858000"/>
              <a:gd name="connsiteY6" fmla="*/ 5665636 h 6835218"/>
              <a:gd name="connsiteX7" fmla="*/ 1 w 6858000"/>
              <a:gd name="connsiteY7" fmla="*/ 5589667 h 6835218"/>
              <a:gd name="connsiteX8" fmla="*/ 0 w 6858000"/>
              <a:gd name="connsiteY8" fmla="*/ 1139226 h 6835218"/>
              <a:gd name="connsiteX0" fmla="*/ 0 w 6867302"/>
              <a:gd name="connsiteY0" fmla="*/ 1139226 h 6112947"/>
              <a:gd name="connsiteX1" fmla="*/ 1139226 w 6867302"/>
              <a:gd name="connsiteY1" fmla="*/ 0 h 6112947"/>
              <a:gd name="connsiteX2" fmla="*/ 5718774 w 6867302"/>
              <a:gd name="connsiteY2" fmla="*/ 0 h 6112947"/>
              <a:gd name="connsiteX3" fmla="*/ 6858000 w 6867302"/>
              <a:gd name="connsiteY3" fmla="*/ 1139226 h 6112947"/>
              <a:gd name="connsiteX4" fmla="*/ 6858000 w 6867302"/>
              <a:gd name="connsiteY4" fmla="*/ 5695992 h 6112947"/>
              <a:gd name="connsiteX5" fmla="*/ 6349639 w 6867302"/>
              <a:gd name="connsiteY5" fmla="*/ 6055497 h 6112947"/>
              <a:gd name="connsiteX6" fmla="*/ 1777180 w 6867302"/>
              <a:gd name="connsiteY6" fmla="*/ 5665636 h 6112947"/>
              <a:gd name="connsiteX7" fmla="*/ 1 w 6867302"/>
              <a:gd name="connsiteY7" fmla="*/ 5589667 h 6112947"/>
              <a:gd name="connsiteX8" fmla="*/ 0 w 6867302"/>
              <a:gd name="connsiteY8" fmla="*/ 1139226 h 6112947"/>
              <a:gd name="connsiteX0" fmla="*/ 4126 w 6871428"/>
              <a:gd name="connsiteY0" fmla="*/ 1139843 h 6113564"/>
              <a:gd name="connsiteX1" fmla="*/ 1143352 w 6871428"/>
              <a:gd name="connsiteY1" fmla="*/ 617 h 6113564"/>
              <a:gd name="connsiteX2" fmla="*/ 5722900 w 6871428"/>
              <a:gd name="connsiteY2" fmla="*/ 617 h 6113564"/>
              <a:gd name="connsiteX3" fmla="*/ 6862126 w 6871428"/>
              <a:gd name="connsiteY3" fmla="*/ 1139843 h 6113564"/>
              <a:gd name="connsiteX4" fmla="*/ 6862126 w 6871428"/>
              <a:gd name="connsiteY4" fmla="*/ 5696609 h 6113564"/>
              <a:gd name="connsiteX5" fmla="*/ 6353765 w 6871428"/>
              <a:gd name="connsiteY5" fmla="*/ 6056114 h 6113564"/>
              <a:gd name="connsiteX6" fmla="*/ 1781306 w 6871428"/>
              <a:gd name="connsiteY6" fmla="*/ 5666253 h 6113564"/>
              <a:gd name="connsiteX7" fmla="*/ 4127 w 6871428"/>
              <a:gd name="connsiteY7" fmla="*/ 5590284 h 6113564"/>
              <a:gd name="connsiteX8" fmla="*/ 4126 w 6871428"/>
              <a:gd name="connsiteY8" fmla="*/ 1139843 h 6113564"/>
              <a:gd name="connsiteX0" fmla="*/ 4126 w 6872557"/>
              <a:gd name="connsiteY0" fmla="*/ 1139843 h 6113564"/>
              <a:gd name="connsiteX1" fmla="*/ 1143352 w 6872557"/>
              <a:gd name="connsiteY1" fmla="*/ 617 h 6113564"/>
              <a:gd name="connsiteX2" fmla="*/ 5722900 w 6872557"/>
              <a:gd name="connsiteY2" fmla="*/ 617 h 6113564"/>
              <a:gd name="connsiteX3" fmla="*/ 6862126 w 6872557"/>
              <a:gd name="connsiteY3" fmla="*/ 1139843 h 6113564"/>
              <a:gd name="connsiteX4" fmla="*/ 6862126 w 6872557"/>
              <a:gd name="connsiteY4" fmla="*/ 5696609 h 6113564"/>
              <a:gd name="connsiteX5" fmla="*/ 6353765 w 6872557"/>
              <a:gd name="connsiteY5" fmla="*/ 6056114 h 6113564"/>
              <a:gd name="connsiteX6" fmla="*/ 1781306 w 6872557"/>
              <a:gd name="connsiteY6" fmla="*/ 5666253 h 6113564"/>
              <a:gd name="connsiteX7" fmla="*/ 4127 w 6872557"/>
              <a:gd name="connsiteY7" fmla="*/ 5590284 h 6113564"/>
              <a:gd name="connsiteX8" fmla="*/ 4126 w 6872557"/>
              <a:gd name="connsiteY8" fmla="*/ 1139843 h 611356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862126 w 6872557"/>
              <a:gd name="connsiteY4" fmla="*/ 5696609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259617 w 6872557"/>
              <a:gd name="connsiteY4" fmla="*/ 4590823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353765 w 6872557"/>
              <a:gd name="connsiteY4" fmla="*/ 6056114 h 6056114"/>
              <a:gd name="connsiteX5" fmla="*/ 1781306 w 6872557"/>
              <a:gd name="connsiteY5" fmla="*/ 5666253 h 6056114"/>
              <a:gd name="connsiteX6" fmla="*/ 4127 w 6872557"/>
              <a:gd name="connsiteY6" fmla="*/ 5590284 h 6056114"/>
              <a:gd name="connsiteX7" fmla="*/ 4126 w 6872557"/>
              <a:gd name="connsiteY7" fmla="*/ 1139843 h 6056114"/>
              <a:gd name="connsiteX0" fmla="*/ 4126 w 6899573"/>
              <a:gd name="connsiteY0" fmla="*/ 1139843 h 5891070"/>
              <a:gd name="connsiteX1" fmla="*/ 1143352 w 6899573"/>
              <a:gd name="connsiteY1" fmla="*/ 617 h 5891070"/>
              <a:gd name="connsiteX2" fmla="*/ 5722900 w 6899573"/>
              <a:gd name="connsiteY2" fmla="*/ 617 h 5891070"/>
              <a:gd name="connsiteX3" fmla="*/ 6862126 w 6899573"/>
              <a:gd name="connsiteY3" fmla="*/ 1139843 h 5891070"/>
              <a:gd name="connsiteX4" fmla="*/ 6899573 w 6899573"/>
              <a:gd name="connsiteY4" fmla="*/ 5652080 h 5891070"/>
              <a:gd name="connsiteX5" fmla="*/ 1781306 w 6899573"/>
              <a:gd name="connsiteY5" fmla="*/ 5666253 h 5891070"/>
              <a:gd name="connsiteX6" fmla="*/ 4127 w 6899573"/>
              <a:gd name="connsiteY6" fmla="*/ 5590284 h 5891070"/>
              <a:gd name="connsiteX7" fmla="*/ 4126 w 6899573"/>
              <a:gd name="connsiteY7" fmla="*/ 1139843 h 5891070"/>
              <a:gd name="connsiteX0" fmla="*/ 4126 w 6923195"/>
              <a:gd name="connsiteY0" fmla="*/ 1139843 h 5891070"/>
              <a:gd name="connsiteX1" fmla="*/ 1143352 w 6923195"/>
              <a:gd name="connsiteY1" fmla="*/ 617 h 5891070"/>
              <a:gd name="connsiteX2" fmla="*/ 5722900 w 6923195"/>
              <a:gd name="connsiteY2" fmla="*/ 617 h 5891070"/>
              <a:gd name="connsiteX3" fmla="*/ 6918836 w 6923195"/>
              <a:gd name="connsiteY3" fmla="*/ 1146932 h 5891070"/>
              <a:gd name="connsiteX4" fmla="*/ 6899573 w 6923195"/>
              <a:gd name="connsiteY4" fmla="*/ 5652080 h 5891070"/>
              <a:gd name="connsiteX5" fmla="*/ 1781306 w 6923195"/>
              <a:gd name="connsiteY5" fmla="*/ 5666253 h 5891070"/>
              <a:gd name="connsiteX6" fmla="*/ 4127 w 6923195"/>
              <a:gd name="connsiteY6" fmla="*/ 5590284 h 5891070"/>
              <a:gd name="connsiteX7" fmla="*/ 4126 w 6923195"/>
              <a:gd name="connsiteY7" fmla="*/ 1139843 h 5891070"/>
              <a:gd name="connsiteX0" fmla="*/ 4126 w 6918836"/>
              <a:gd name="connsiteY0" fmla="*/ 1139843 h 5891070"/>
              <a:gd name="connsiteX1" fmla="*/ 1143352 w 6918836"/>
              <a:gd name="connsiteY1" fmla="*/ 617 h 5891070"/>
              <a:gd name="connsiteX2" fmla="*/ 5722900 w 6918836"/>
              <a:gd name="connsiteY2" fmla="*/ 617 h 5891070"/>
              <a:gd name="connsiteX3" fmla="*/ 6918836 w 6918836"/>
              <a:gd name="connsiteY3" fmla="*/ 1146932 h 5891070"/>
              <a:gd name="connsiteX4" fmla="*/ 6899573 w 6918836"/>
              <a:gd name="connsiteY4" fmla="*/ 5652080 h 5891070"/>
              <a:gd name="connsiteX5" fmla="*/ 1781306 w 6918836"/>
              <a:gd name="connsiteY5" fmla="*/ 5666253 h 5891070"/>
              <a:gd name="connsiteX6" fmla="*/ 4127 w 6918836"/>
              <a:gd name="connsiteY6" fmla="*/ 5590284 h 5891070"/>
              <a:gd name="connsiteX7" fmla="*/ 4126 w 6918836"/>
              <a:gd name="connsiteY7" fmla="*/ 1139843 h 5891070"/>
              <a:gd name="connsiteX0" fmla="*/ 4126 w 6918836"/>
              <a:gd name="connsiteY0" fmla="*/ 1139843 h 5652080"/>
              <a:gd name="connsiteX1" fmla="*/ 1143352 w 6918836"/>
              <a:gd name="connsiteY1" fmla="*/ 617 h 5652080"/>
              <a:gd name="connsiteX2" fmla="*/ 5722900 w 6918836"/>
              <a:gd name="connsiteY2" fmla="*/ 617 h 5652080"/>
              <a:gd name="connsiteX3" fmla="*/ 6918836 w 6918836"/>
              <a:gd name="connsiteY3" fmla="*/ 1146932 h 5652080"/>
              <a:gd name="connsiteX4" fmla="*/ 6899573 w 6918836"/>
              <a:gd name="connsiteY4" fmla="*/ 5652080 h 5652080"/>
              <a:gd name="connsiteX5" fmla="*/ 4127 w 6918836"/>
              <a:gd name="connsiteY5" fmla="*/ 5590284 h 5652080"/>
              <a:gd name="connsiteX6" fmla="*/ 4126 w 6918836"/>
              <a:gd name="connsiteY6" fmla="*/ 1139843 h 5652080"/>
              <a:gd name="connsiteX0" fmla="*/ 4126 w 6918836"/>
              <a:gd name="connsiteY0" fmla="*/ 1139843 h 5661167"/>
              <a:gd name="connsiteX1" fmla="*/ 1143352 w 6918836"/>
              <a:gd name="connsiteY1" fmla="*/ 617 h 5661167"/>
              <a:gd name="connsiteX2" fmla="*/ 5722900 w 6918836"/>
              <a:gd name="connsiteY2" fmla="*/ 617 h 5661167"/>
              <a:gd name="connsiteX3" fmla="*/ 6918836 w 6918836"/>
              <a:gd name="connsiteY3" fmla="*/ 1146932 h 5661167"/>
              <a:gd name="connsiteX4" fmla="*/ 6899573 w 6918836"/>
              <a:gd name="connsiteY4" fmla="*/ 5652080 h 5661167"/>
              <a:gd name="connsiteX5" fmla="*/ 18304 w 6918836"/>
              <a:gd name="connsiteY5" fmla="*/ 5661167 h 5661167"/>
              <a:gd name="connsiteX6" fmla="*/ 4126 w 6918836"/>
              <a:gd name="connsiteY6" fmla="*/ 1139843 h 5661167"/>
              <a:gd name="connsiteX0" fmla="*/ 1485 w 6958725"/>
              <a:gd name="connsiteY0" fmla="*/ 1139843 h 5661167"/>
              <a:gd name="connsiteX1" fmla="*/ 1183241 w 6958725"/>
              <a:gd name="connsiteY1" fmla="*/ 617 h 5661167"/>
              <a:gd name="connsiteX2" fmla="*/ 5762789 w 6958725"/>
              <a:gd name="connsiteY2" fmla="*/ 617 h 5661167"/>
              <a:gd name="connsiteX3" fmla="*/ 6958725 w 6958725"/>
              <a:gd name="connsiteY3" fmla="*/ 1146932 h 5661167"/>
              <a:gd name="connsiteX4" fmla="*/ 6939462 w 6958725"/>
              <a:gd name="connsiteY4" fmla="*/ 5652080 h 5661167"/>
              <a:gd name="connsiteX5" fmla="*/ 58193 w 6958725"/>
              <a:gd name="connsiteY5" fmla="*/ 5661167 h 5661167"/>
              <a:gd name="connsiteX6" fmla="*/ 1485 w 6958725"/>
              <a:gd name="connsiteY6" fmla="*/ 1139843 h 5661167"/>
              <a:gd name="connsiteX0" fmla="*/ 14176 w 6971416"/>
              <a:gd name="connsiteY0" fmla="*/ 1139843 h 5661167"/>
              <a:gd name="connsiteX1" fmla="*/ 1195932 w 6971416"/>
              <a:gd name="connsiteY1" fmla="*/ 617 h 5661167"/>
              <a:gd name="connsiteX2" fmla="*/ 5775480 w 6971416"/>
              <a:gd name="connsiteY2" fmla="*/ 617 h 5661167"/>
              <a:gd name="connsiteX3" fmla="*/ 6971416 w 6971416"/>
              <a:gd name="connsiteY3" fmla="*/ 1146932 h 5661167"/>
              <a:gd name="connsiteX4" fmla="*/ 6952153 w 6971416"/>
              <a:gd name="connsiteY4" fmla="*/ 5652080 h 5661167"/>
              <a:gd name="connsiteX5" fmla="*/ 0 w 6971416"/>
              <a:gd name="connsiteY5" fmla="*/ 5661167 h 5661167"/>
              <a:gd name="connsiteX6" fmla="*/ 14176 w 6971416"/>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71416 w 7008863"/>
              <a:gd name="connsiteY3" fmla="*/ 1146932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8123"/>
              <a:gd name="connsiteY0" fmla="*/ 1139843 h 5661167"/>
              <a:gd name="connsiteX1" fmla="*/ 1195932 w 7028123"/>
              <a:gd name="connsiteY1" fmla="*/ 617 h 5661167"/>
              <a:gd name="connsiteX2" fmla="*/ 5775480 w 7028123"/>
              <a:gd name="connsiteY2" fmla="*/ 617 h 5661167"/>
              <a:gd name="connsiteX3" fmla="*/ 7028123 w 7028123"/>
              <a:gd name="connsiteY3" fmla="*/ 1132755 h 5661167"/>
              <a:gd name="connsiteX4" fmla="*/ 7008863 w 7028123"/>
              <a:gd name="connsiteY4" fmla="*/ 5659171 h 5661167"/>
              <a:gd name="connsiteX5" fmla="*/ 0 w 7028123"/>
              <a:gd name="connsiteY5" fmla="*/ 5661167 h 5661167"/>
              <a:gd name="connsiteX6" fmla="*/ 14176 w 7028123"/>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85593 w 7008863"/>
              <a:gd name="connsiteY3" fmla="*/ 1125667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1035"/>
              <a:gd name="connsiteY0" fmla="*/ 1139843 h 5661167"/>
              <a:gd name="connsiteX1" fmla="*/ 1195932 w 7021035"/>
              <a:gd name="connsiteY1" fmla="*/ 617 h 5661167"/>
              <a:gd name="connsiteX2" fmla="*/ 5775480 w 7021035"/>
              <a:gd name="connsiteY2" fmla="*/ 617 h 5661167"/>
              <a:gd name="connsiteX3" fmla="*/ 7021035 w 7021035"/>
              <a:gd name="connsiteY3" fmla="*/ 1125667 h 5661167"/>
              <a:gd name="connsiteX4" fmla="*/ 7008863 w 7021035"/>
              <a:gd name="connsiteY4" fmla="*/ 5659171 h 5661167"/>
              <a:gd name="connsiteX5" fmla="*/ 0 w 7021035"/>
              <a:gd name="connsiteY5" fmla="*/ 5661167 h 5661167"/>
              <a:gd name="connsiteX6" fmla="*/ 14176 w 7021035"/>
              <a:gd name="connsiteY6" fmla="*/ 1139843 h 5661167"/>
              <a:gd name="connsiteX0" fmla="*/ 14176 w 7029101"/>
              <a:gd name="connsiteY0" fmla="*/ 1139843 h 5661167"/>
              <a:gd name="connsiteX1" fmla="*/ 1195932 w 7029101"/>
              <a:gd name="connsiteY1" fmla="*/ 617 h 5661167"/>
              <a:gd name="connsiteX2" fmla="*/ 5775480 w 7029101"/>
              <a:gd name="connsiteY2" fmla="*/ 617 h 5661167"/>
              <a:gd name="connsiteX3" fmla="*/ 7021035 w 7029101"/>
              <a:gd name="connsiteY3" fmla="*/ 1125667 h 5661167"/>
              <a:gd name="connsiteX4" fmla="*/ 7008863 w 7029101"/>
              <a:gd name="connsiteY4" fmla="*/ 5659171 h 5661167"/>
              <a:gd name="connsiteX5" fmla="*/ 0 w 7029101"/>
              <a:gd name="connsiteY5" fmla="*/ 5661167 h 5661167"/>
              <a:gd name="connsiteX6" fmla="*/ 14176 w 7029101"/>
              <a:gd name="connsiteY6" fmla="*/ 1139843 h 5661167"/>
              <a:gd name="connsiteX0" fmla="*/ 14176 w 7029101"/>
              <a:gd name="connsiteY0" fmla="*/ 1147369 h 5668693"/>
              <a:gd name="connsiteX1" fmla="*/ 1195932 w 7029101"/>
              <a:gd name="connsiteY1" fmla="*/ 8143 h 5668693"/>
              <a:gd name="connsiteX2" fmla="*/ 5775480 w 7029101"/>
              <a:gd name="connsiteY2" fmla="*/ 8143 h 5668693"/>
              <a:gd name="connsiteX3" fmla="*/ 7021035 w 7029101"/>
              <a:gd name="connsiteY3" fmla="*/ 1133193 h 5668693"/>
              <a:gd name="connsiteX4" fmla="*/ 7008863 w 7029101"/>
              <a:gd name="connsiteY4" fmla="*/ 5666697 h 5668693"/>
              <a:gd name="connsiteX5" fmla="*/ 0 w 7029101"/>
              <a:gd name="connsiteY5" fmla="*/ 5668693 h 5668693"/>
              <a:gd name="connsiteX6" fmla="*/ 14176 w 7029101"/>
              <a:gd name="connsiteY6" fmla="*/ 1147369 h 5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9101" h="5668693">
                <a:moveTo>
                  <a:pt x="14176" y="1147369"/>
                </a:moveTo>
                <a:cubicBezTo>
                  <a:pt x="14176" y="518192"/>
                  <a:pt x="-120820" y="-76918"/>
                  <a:pt x="1195932" y="8143"/>
                </a:cubicBezTo>
                <a:lnTo>
                  <a:pt x="5775480" y="8143"/>
                </a:lnTo>
                <a:cubicBezTo>
                  <a:pt x="7113494" y="64850"/>
                  <a:pt x="7042303" y="-169380"/>
                  <a:pt x="7021035" y="1133193"/>
                </a:cubicBezTo>
                <a:cubicBezTo>
                  <a:pt x="7016978" y="2644361"/>
                  <a:pt x="7012920" y="4155529"/>
                  <a:pt x="7008863" y="5666697"/>
                </a:cubicBezTo>
                <a:lnTo>
                  <a:pt x="0" y="5668693"/>
                </a:lnTo>
                <a:cubicBezTo>
                  <a:pt x="0" y="4149771"/>
                  <a:pt x="14176" y="2666291"/>
                  <a:pt x="14176" y="1147369"/>
                </a:cubicBezTo>
                <a:close/>
              </a:path>
            </a:pathLst>
          </a:cu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dirty="0"/>
          </a:p>
        </p:txBody>
      </p:sp>
      <p:sp>
        <p:nvSpPr>
          <p:cNvPr id="2" name="CaixaDeTexto 1">
            <a:extLst>
              <a:ext uri="{FF2B5EF4-FFF2-40B4-BE49-F238E27FC236}">
                <a16:creationId xmlns:a16="http://schemas.microsoft.com/office/drawing/2014/main" id="{C93F40A3-8C3A-2BBC-1351-2D62FD68E9AB}"/>
              </a:ext>
            </a:extLst>
          </p:cNvPr>
          <p:cNvSpPr txBox="1"/>
          <p:nvPr/>
        </p:nvSpPr>
        <p:spPr>
          <a:xfrm>
            <a:off x="107817" y="2091214"/>
            <a:ext cx="5278929" cy="769441"/>
          </a:xfrm>
          <a:prstGeom prst="rect">
            <a:avLst/>
          </a:prstGeom>
          <a:noFill/>
        </p:spPr>
        <p:txBody>
          <a:bodyPr wrap="square" rtlCol="0">
            <a:spAutoFit/>
          </a:bodyPr>
          <a:lstStyle/>
          <a:p>
            <a:pPr algn="ctr"/>
            <a:r>
              <a:rPr lang="pt-BR" sz="4400" b="1" dirty="0">
                <a:solidFill>
                  <a:schemeClr val="bg1"/>
                </a:solidFill>
                <a:latin typeface="DIN Next LT Pro Heavy" panose="020B0503020203050203" pitchFamily="34" charset="77"/>
              </a:rPr>
              <a:t>Mind-Body Medicine</a:t>
            </a:r>
          </a:p>
        </p:txBody>
      </p:sp>
      <p:sp>
        <p:nvSpPr>
          <p:cNvPr id="6" name="CaixaDeTexto 5">
            <a:extLst>
              <a:ext uri="{FF2B5EF4-FFF2-40B4-BE49-F238E27FC236}">
                <a16:creationId xmlns:a16="http://schemas.microsoft.com/office/drawing/2014/main" id="{AC713363-9C62-DE00-ADCB-305328F7D760}"/>
              </a:ext>
            </a:extLst>
          </p:cNvPr>
          <p:cNvSpPr txBox="1"/>
          <p:nvPr/>
        </p:nvSpPr>
        <p:spPr>
          <a:xfrm>
            <a:off x="646338" y="5642542"/>
            <a:ext cx="4201885" cy="400110"/>
          </a:xfrm>
          <a:prstGeom prst="rect">
            <a:avLst/>
          </a:prstGeom>
          <a:noFill/>
        </p:spPr>
        <p:txBody>
          <a:bodyPr wrap="square" rtlCol="0">
            <a:spAutoFit/>
          </a:bodyPr>
          <a:lstStyle/>
          <a:p>
            <a:pPr algn="ctr"/>
            <a:r>
              <a:rPr lang="pt-BR" sz="2000" dirty="0">
                <a:solidFill>
                  <a:srgbClr val="F0EAD8"/>
                </a:solidFill>
                <a:latin typeface="DIN Next LT Pro" panose="020B0503020203050203" pitchFamily="34" charset="77"/>
              </a:rPr>
              <a:t>Mood, Sleep, Thought</a:t>
            </a:r>
            <a:endParaRPr lang="pt-BR" sz="3200" dirty="0">
              <a:solidFill>
                <a:srgbClr val="F0EAD8"/>
              </a:solidFill>
              <a:latin typeface="DIN Next LT Pro" panose="020B0503020203050203" pitchFamily="34" charset="77"/>
            </a:endParaRPr>
          </a:p>
        </p:txBody>
      </p:sp>
      <p:sp>
        <p:nvSpPr>
          <p:cNvPr id="7" name="CaixaDeTexto 6">
            <a:extLst>
              <a:ext uri="{FF2B5EF4-FFF2-40B4-BE49-F238E27FC236}">
                <a16:creationId xmlns:a16="http://schemas.microsoft.com/office/drawing/2014/main" id="{CE59C9A4-08D4-2194-E577-7A0DC409C0DF}"/>
              </a:ext>
            </a:extLst>
          </p:cNvPr>
          <p:cNvSpPr txBox="1"/>
          <p:nvPr/>
        </p:nvSpPr>
        <p:spPr>
          <a:xfrm>
            <a:off x="6105203" y="2521059"/>
            <a:ext cx="5800079" cy="1815882"/>
          </a:xfrm>
          <a:prstGeom prst="rect">
            <a:avLst/>
          </a:prstGeom>
          <a:noFill/>
        </p:spPr>
        <p:txBody>
          <a:bodyPr wrap="square" rtlCol="0">
            <a:spAutoFit/>
          </a:bodyPr>
          <a:lstStyle/>
          <a:p>
            <a:r>
              <a:rPr lang="pt-BR" sz="2800" b="1" dirty="0">
                <a:solidFill>
                  <a:schemeClr val="bg2">
                    <a:lumMod val="25000"/>
                  </a:schemeClr>
                </a:solidFill>
                <a:effectLst/>
                <a:latin typeface="DIN Next LT Pro" panose="020B0503020203050203" pitchFamily="34" charset="77"/>
              </a:rPr>
              <a:t>Select Root Causes to Address:</a:t>
            </a:r>
          </a:p>
          <a:p>
            <a:pPr marL="514350" indent="-514350">
              <a:buFont typeface="+mj-lt"/>
              <a:buAutoNum type="arabicPeriod"/>
            </a:pPr>
            <a:r>
              <a:rPr lang="pt-BR" sz="2800" dirty="0">
                <a:solidFill>
                  <a:schemeClr val="bg2">
                    <a:lumMod val="25000"/>
                  </a:schemeClr>
                </a:solidFill>
                <a:effectLst/>
                <a:latin typeface="DIN Next LT Pro" panose="020B0503020203050203" pitchFamily="34" charset="77"/>
              </a:rPr>
              <a:t>Inflammation</a:t>
            </a:r>
          </a:p>
          <a:p>
            <a:pPr marL="514350" indent="-514350">
              <a:buFont typeface="+mj-lt"/>
              <a:buAutoNum type="arabicPeriod"/>
            </a:pPr>
            <a:r>
              <a:rPr lang="pt-BR" sz="2800" dirty="0">
                <a:solidFill>
                  <a:schemeClr val="bg2">
                    <a:lumMod val="25000"/>
                  </a:schemeClr>
                </a:solidFill>
                <a:latin typeface="DIN Next LT Pro" panose="020B0503020203050203" pitchFamily="34" charset="77"/>
              </a:rPr>
              <a:t>Gut microbiome</a:t>
            </a:r>
          </a:p>
          <a:p>
            <a:pPr marL="514350" indent="-514350">
              <a:buFont typeface="+mj-lt"/>
              <a:buAutoNum type="arabicPeriod"/>
            </a:pPr>
            <a:r>
              <a:rPr lang="pt-BR" sz="2800" dirty="0">
                <a:solidFill>
                  <a:schemeClr val="bg2">
                    <a:lumMod val="25000"/>
                  </a:schemeClr>
                </a:solidFill>
                <a:effectLst/>
                <a:latin typeface="DIN Next LT Pro" panose="020B0503020203050203" pitchFamily="34" charset="77"/>
              </a:rPr>
              <a:t>Nutrient imbalances</a:t>
            </a:r>
          </a:p>
        </p:txBody>
      </p:sp>
      <p:sp>
        <p:nvSpPr>
          <p:cNvPr id="9" name="CaixaDeTexto 8">
            <a:extLst>
              <a:ext uri="{FF2B5EF4-FFF2-40B4-BE49-F238E27FC236}">
                <a16:creationId xmlns:a16="http://schemas.microsoft.com/office/drawing/2014/main" id="{D07CCFC1-FF17-878B-DE09-599C68B6EE6A}"/>
              </a:ext>
            </a:extLst>
          </p:cNvPr>
          <p:cNvSpPr txBox="1"/>
          <p:nvPr/>
        </p:nvSpPr>
        <p:spPr>
          <a:xfrm>
            <a:off x="718457" y="2950626"/>
            <a:ext cx="3619627" cy="707886"/>
          </a:xfrm>
          <a:prstGeom prst="rect">
            <a:avLst/>
          </a:prstGeom>
          <a:noFill/>
        </p:spPr>
        <p:txBody>
          <a:bodyPr wrap="square" rtlCol="0">
            <a:spAutoFit/>
          </a:bodyPr>
          <a:lstStyle/>
          <a:p>
            <a:pPr algn="ctr"/>
            <a:r>
              <a:rPr lang="pt-BR" sz="4000" dirty="0">
                <a:solidFill>
                  <a:srgbClr val="F0EAD8"/>
                </a:solidFill>
                <a:latin typeface="DIN Next LT Pro Medium" panose="020B0503020203050203" pitchFamily="34" charset="77"/>
              </a:rPr>
              <a:t>Brain</a:t>
            </a:r>
          </a:p>
        </p:txBody>
      </p:sp>
      <p:pic>
        <p:nvPicPr>
          <p:cNvPr id="5" name="Graphic 4" descr="Brain in head outline">
            <a:extLst>
              <a:ext uri="{FF2B5EF4-FFF2-40B4-BE49-F238E27FC236}">
                <a16:creationId xmlns:a16="http://schemas.microsoft.com/office/drawing/2014/main" id="{C54300D2-2343-BC4C-1958-96F8EBB6FF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30411" y="3748483"/>
            <a:ext cx="1805910" cy="1805910"/>
          </a:xfrm>
          <a:prstGeom prst="rect">
            <a:avLst/>
          </a:prstGeom>
        </p:spPr>
      </p:pic>
    </p:spTree>
    <p:extLst>
      <p:ext uri="{BB962C8B-B14F-4D97-AF65-F5344CB8AC3E}">
        <p14:creationId xmlns:p14="http://schemas.microsoft.com/office/powerpoint/2010/main" val="22417248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tângulo 8">
            <a:extLst>
              <a:ext uri="{FF2B5EF4-FFF2-40B4-BE49-F238E27FC236}">
                <a16:creationId xmlns:a16="http://schemas.microsoft.com/office/drawing/2014/main" id="{229EFC87-855C-3191-DBFC-B10AE420AA13}"/>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A03A609-450D-44A7-BABB-89EA82E39C70}"/>
              </a:ext>
            </a:extLst>
          </p:cNvPr>
          <p:cNvSpPr>
            <a:spLocks noGrp="1"/>
          </p:cNvSpPr>
          <p:nvPr>
            <p:ph type="title"/>
          </p:nvPr>
        </p:nvSpPr>
        <p:spPr>
          <a:xfrm>
            <a:off x="2018414" y="443972"/>
            <a:ext cx="8155172" cy="1143000"/>
          </a:xfrm>
        </p:spPr>
        <p:txBody>
          <a:bodyPr>
            <a:normAutofit/>
          </a:bodyPr>
          <a:lstStyle/>
          <a:p>
            <a:pPr algn="l"/>
            <a:r>
              <a:rPr lang="en-US" b="1" dirty="0">
                <a:solidFill>
                  <a:schemeClr val="accent6">
                    <a:lumMod val="75000"/>
                  </a:schemeClr>
                </a:solidFill>
                <a:latin typeface="DIN Next LT Pro"/>
              </a:rPr>
              <a:t>Vitamin K and the heart</a:t>
            </a:r>
          </a:p>
        </p:txBody>
      </p:sp>
      <p:sp>
        <p:nvSpPr>
          <p:cNvPr id="3" name="Content Placeholder 2">
            <a:extLst>
              <a:ext uri="{FF2B5EF4-FFF2-40B4-BE49-F238E27FC236}">
                <a16:creationId xmlns:a16="http://schemas.microsoft.com/office/drawing/2014/main" id="{6496FE15-1499-487D-9BC8-171B827A0B90}"/>
              </a:ext>
            </a:extLst>
          </p:cNvPr>
          <p:cNvSpPr>
            <a:spLocks noGrp="1"/>
          </p:cNvSpPr>
          <p:nvPr>
            <p:ph idx="1"/>
          </p:nvPr>
        </p:nvSpPr>
        <p:spPr>
          <a:xfrm>
            <a:off x="1981200" y="1417640"/>
            <a:ext cx="8229600" cy="4161894"/>
          </a:xfrm>
          <a:solidFill>
            <a:srgbClr val="F8FCF6"/>
          </a:solidFill>
        </p:spPr>
        <p:txBody>
          <a:bodyPr/>
          <a:lstStyle/>
          <a:p>
            <a:r>
              <a:rPr lang="en-US" sz="2400" dirty="0">
                <a:solidFill>
                  <a:schemeClr val="tx1">
                    <a:lumMod val="65000"/>
                    <a:lumOff val="35000"/>
                  </a:schemeClr>
                </a:solidFill>
                <a:latin typeface="DIN Next LT Pro"/>
              </a:rPr>
              <a:t>Mostly known for role in coagulation (“</a:t>
            </a:r>
            <a:r>
              <a:rPr lang="en-US" sz="2400" dirty="0" err="1">
                <a:solidFill>
                  <a:schemeClr val="tx1">
                    <a:lumMod val="65000"/>
                    <a:lumOff val="35000"/>
                  </a:schemeClr>
                </a:solidFill>
                <a:latin typeface="DIN Next LT Pro"/>
              </a:rPr>
              <a:t>koagulation</a:t>
            </a:r>
            <a:r>
              <a:rPr lang="en-US" sz="2400" dirty="0">
                <a:solidFill>
                  <a:schemeClr val="tx1">
                    <a:lumMod val="65000"/>
                    <a:lumOff val="35000"/>
                  </a:schemeClr>
                </a:solidFill>
                <a:latin typeface="DIN Next LT Pro"/>
              </a:rPr>
              <a:t>”)</a:t>
            </a:r>
          </a:p>
          <a:p>
            <a:r>
              <a:rPr lang="en-US" sz="2400" dirty="0">
                <a:solidFill>
                  <a:schemeClr val="tx1">
                    <a:lumMod val="65000"/>
                    <a:lumOff val="35000"/>
                  </a:schemeClr>
                </a:solidFill>
                <a:latin typeface="DIN Next LT Pro"/>
              </a:rPr>
              <a:t>May play a role in arterial stenosis and calcification</a:t>
            </a:r>
          </a:p>
          <a:p>
            <a:r>
              <a:rPr lang="en-US" sz="2400" dirty="0">
                <a:solidFill>
                  <a:schemeClr val="tx1">
                    <a:lumMod val="65000"/>
                    <a:lumOff val="35000"/>
                  </a:schemeClr>
                </a:solidFill>
                <a:latin typeface="DIN Next LT Pro"/>
              </a:rPr>
              <a:t>Several forms of vitamin K:</a:t>
            </a:r>
          </a:p>
          <a:p>
            <a:pPr lvl="1"/>
            <a:r>
              <a:rPr lang="en-US" sz="2000" b="1" dirty="0">
                <a:solidFill>
                  <a:schemeClr val="tx1">
                    <a:lumMod val="65000"/>
                    <a:lumOff val="35000"/>
                  </a:schemeClr>
                </a:solidFill>
                <a:latin typeface="DIN Next LT Pro"/>
              </a:rPr>
              <a:t>Phylloquinone (K-1): </a:t>
            </a:r>
            <a:r>
              <a:rPr lang="en-US" sz="2000" dirty="0">
                <a:solidFill>
                  <a:schemeClr val="tx1">
                    <a:lumMod val="65000"/>
                    <a:lumOff val="35000"/>
                  </a:schemeClr>
                </a:solidFill>
                <a:latin typeface="DIN Next LT Pro"/>
              </a:rPr>
              <a:t>Found mostly in leafy greens but also in other plant foods: cashews, avocado, blueberries, blackberries, and lentils</a:t>
            </a:r>
          </a:p>
          <a:p>
            <a:pPr lvl="1"/>
            <a:r>
              <a:rPr lang="en-US" sz="2000" b="1" dirty="0">
                <a:solidFill>
                  <a:schemeClr val="tx1">
                    <a:lumMod val="65000"/>
                    <a:lumOff val="35000"/>
                  </a:schemeClr>
                </a:solidFill>
                <a:latin typeface="DIN Next LT Pro"/>
              </a:rPr>
              <a:t>Menaquinone (K-2): </a:t>
            </a:r>
            <a:r>
              <a:rPr lang="en-US" sz="2000" dirty="0">
                <a:solidFill>
                  <a:schemeClr val="tx1">
                    <a:lumMod val="65000"/>
                    <a:lumOff val="35000"/>
                  </a:schemeClr>
                </a:solidFill>
                <a:latin typeface="DIN Next LT Pro"/>
              </a:rPr>
              <a:t>Found in fermented foods, cheese, chicken liver, meat, eggs; gut microbiome can produce a small amount </a:t>
            </a:r>
          </a:p>
          <a:p>
            <a:r>
              <a:rPr lang="en-US" sz="2400" dirty="0">
                <a:solidFill>
                  <a:schemeClr val="tx1">
                    <a:lumMod val="65000"/>
                    <a:lumOff val="35000"/>
                  </a:schemeClr>
                </a:solidFill>
                <a:latin typeface="DIN Next LT Pro"/>
              </a:rPr>
              <a:t>Dietary intake is low</a:t>
            </a:r>
          </a:p>
          <a:p>
            <a:r>
              <a:rPr lang="en-US" sz="2400" dirty="0">
                <a:solidFill>
                  <a:schemeClr val="tx1">
                    <a:lumMod val="65000"/>
                    <a:lumOff val="35000"/>
                  </a:schemeClr>
                </a:solidFill>
                <a:latin typeface="DIN Next LT Pro"/>
              </a:rPr>
              <a:t>Can be further lowered through medications (e.g., warfarin, antibiotics, bile acid sequestrants)</a:t>
            </a:r>
          </a:p>
          <a:p>
            <a:endParaRPr lang="en-US" sz="3600" dirty="0">
              <a:solidFill>
                <a:schemeClr val="tx1">
                  <a:lumMod val="65000"/>
                  <a:lumOff val="35000"/>
                </a:schemeClr>
              </a:solidFill>
              <a:latin typeface="DIN Next LT Pro"/>
            </a:endParaRPr>
          </a:p>
        </p:txBody>
      </p:sp>
      <p:sp>
        <p:nvSpPr>
          <p:cNvPr id="4" name="TextBox 3">
            <a:extLst>
              <a:ext uri="{FF2B5EF4-FFF2-40B4-BE49-F238E27FC236}">
                <a16:creationId xmlns:a16="http://schemas.microsoft.com/office/drawing/2014/main" id="{96D491AE-5978-4DE7-8AB0-DC59FE9D0910}"/>
              </a:ext>
            </a:extLst>
          </p:cNvPr>
          <p:cNvSpPr txBox="1"/>
          <p:nvPr/>
        </p:nvSpPr>
        <p:spPr>
          <a:xfrm>
            <a:off x="2078926" y="5802407"/>
            <a:ext cx="8034148" cy="600164"/>
          </a:xfrm>
          <a:prstGeom prst="rect">
            <a:avLst/>
          </a:prstGeom>
          <a:noFill/>
        </p:spPr>
        <p:txBody>
          <a:bodyPr wrap="square" rtlCol="0">
            <a:spAutoFit/>
          </a:bodyPr>
          <a:lstStyle/>
          <a:p>
            <a:pPr defTabSz="457200">
              <a:defRPr/>
            </a:pPr>
            <a:r>
              <a:rPr lang="en-US" sz="1100" dirty="0">
                <a:solidFill>
                  <a:srgbClr val="000000"/>
                </a:solidFill>
                <a:latin typeface="DIN Next LT Pro"/>
                <a:cs typeface="Arial" panose="020B0604020202020204" pitchFamily="34" charset="0"/>
              </a:rPr>
              <a:t>Minich D. Why vitamin K is the next vitamin D. 2017. </a:t>
            </a:r>
            <a:r>
              <a:rPr lang="en-US" sz="1100" dirty="0">
                <a:solidFill>
                  <a:srgbClr val="000000"/>
                </a:solidFill>
                <a:latin typeface="DIN Next LT Pro"/>
                <a:cs typeface="Arial" panose="020B0604020202020204" pitchFamily="34" charset="0"/>
                <a:hlinkClick r:id="rId3"/>
              </a:rPr>
              <a:t>https://www.deannaminich.com/why-vitamin-k-is-the-next-vitamin-d/</a:t>
            </a:r>
            <a:r>
              <a:rPr lang="en-US" sz="1100" dirty="0">
                <a:solidFill>
                  <a:srgbClr val="000000"/>
                </a:solidFill>
                <a:latin typeface="DIN Next LT Pro"/>
                <a:cs typeface="Arial" panose="020B0604020202020204" pitchFamily="34" charset="0"/>
              </a:rPr>
              <a:t>. </a:t>
            </a:r>
          </a:p>
          <a:p>
            <a:pPr defTabSz="457200">
              <a:defRPr/>
            </a:pPr>
            <a:r>
              <a:rPr lang="en-US" sz="1100" dirty="0">
                <a:solidFill>
                  <a:srgbClr val="303030"/>
                </a:solidFill>
                <a:latin typeface="DIN Next LT Pro"/>
              </a:rPr>
              <a:t>van </a:t>
            </a:r>
            <a:r>
              <a:rPr lang="en-US" sz="1100" dirty="0" err="1">
                <a:solidFill>
                  <a:srgbClr val="303030"/>
                </a:solidFill>
                <a:latin typeface="DIN Next LT Pro"/>
              </a:rPr>
              <a:t>Ballegooijen</a:t>
            </a:r>
            <a:r>
              <a:rPr lang="en-US" sz="1100" dirty="0">
                <a:solidFill>
                  <a:srgbClr val="303030"/>
                </a:solidFill>
                <a:latin typeface="DIN Next LT Pro"/>
              </a:rPr>
              <a:t> AJ, </a:t>
            </a:r>
            <a:r>
              <a:rPr lang="en-US" sz="1100" dirty="0" err="1">
                <a:solidFill>
                  <a:srgbClr val="303030"/>
                </a:solidFill>
                <a:latin typeface="DIN Next LT Pro"/>
              </a:rPr>
              <a:t>Pilz</a:t>
            </a:r>
            <a:r>
              <a:rPr lang="en-US" sz="1100" dirty="0">
                <a:solidFill>
                  <a:srgbClr val="303030"/>
                </a:solidFill>
                <a:latin typeface="DIN Next LT Pro"/>
              </a:rPr>
              <a:t> S, </a:t>
            </a:r>
            <a:r>
              <a:rPr lang="en-US" sz="1100" dirty="0" err="1">
                <a:solidFill>
                  <a:srgbClr val="303030"/>
                </a:solidFill>
                <a:latin typeface="DIN Next LT Pro"/>
              </a:rPr>
              <a:t>Tomaschitz</a:t>
            </a:r>
            <a:r>
              <a:rPr lang="en-US" sz="1100" dirty="0">
                <a:solidFill>
                  <a:srgbClr val="303030"/>
                </a:solidFill>
                <a:latin typeface="DIN Next LT Pro"/>
              </a:rPr>
              <a:t> A, </a:t>
            </a:r>
            <a:r>
              <a:rPr lang="en-US" sz="1100" dirty="0" err="1">
                <a:solidFill>
                  <a:srgbClr val="303030"/>
                </a:solidFill>
                <a:latin typeface="DIN Next LT Pro"/>
              </a:rPr>
              <a:t>Grübler</a:t>
            </a:r>
            <a:r>
              <a:rPr lang="en-US" sz="1100" dirty="0">
                <a:solidFill>
                  <a:srgbClr val="303030"/>
                </a:solidFill>
                <a:latin typeface="DIN Next LT Pro"/>
              </a:rPr>
              <a:t> MR, </a:t>
            </a:r>
            <a:r>
              <a:rPr lang="en-US" sz="1100" dirty="0" err="1">
                <a:solidFill>
                  <a:srgbClr val="303030"/>
                </a:solidFill>
                <a:latin typeface="DIN Next LT Pro"/>
              </a:rPr>
              <a:t>Verheyen</a:t>
            </a:r>
            <a:r>
              <a:rPr lang="en-US" sz="1100" dirty="0">
                <a:solidFill>
                  <a:srgbClr val="303030"/>
                </a:solidFill>
                <a:latin typeface="DIN Next LT Pro"/>
              </a:rPr>
              <a:t> N. The Synergistic Interplay between Vitamins D and K for Bone and Cardiovascular Health: A Narrative Review. </a:t>
            </a:r>
            <a:r>
              <a:rPr lang="en-US" sz="1100" i="1" dirty="0">
                <a:solidFill>
                  <a:srgbClr val="303030"/>
                </a:solidFill>
                <a:latin typeface="DIN Next LT Pro"/>
              </a:rPr>
              <a:t>Int J Endocrinol</a:t>
            </a:r>
            <a:r>
              <a:rPr lang="en-US" sz="1100" dirty="0">
                <a:solidFill>
                  <a:srgbClr val="303030"/>
                </a:solidFill>
                <a:latin typeface="DIN Next LT Pro"/>
              </a:rPr>
              <a:t>. 2017;2017:7454376. </a:t>
            </a:r>
            <a:endParaRPr lang="en-US" sz="1100" dirty="0">
              <a:solidFill>
                <a:srgbClr val="000000"/>
              </a:solidFill>
              <a:latin typeface="DIN Next LT Pro"/>
              <a:cs typeface="Arial" panose="020B0604020202020204" pitchFamily="34" charset="0"/>
            </a:endParaRPr>
          </a:p>
        </p:txBody>
      </p:sp>
    </p:spTree>
    <p:extLst>
      <p:ext uri="{BB962C8B-B14F-4D97-AF65-F5344CB8AC3E}">
        <p14:creationId xmlns:p14="http://schemas.microsoft.com/office/powerpoint/2010/main" val="24728946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8">
            <a:extLst>
              <a:ext uri="{FF2B5EF4-FFF2-40B4-BE49-F238E27FC236}">
                <a16:creationId xmlns:a16="http://schemas.microsoft.com/office/drawing/2014/main" id="{D9B3EECB-D22F-EDEA-F2BC-B546F234A138}"/>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376E0D5-AD7A-4124-B89B-04DC692CEE2D}"/>
              </a:ext>
            </a:extLst>
          </p:cNvPr>
          <p:cNvSpPr>
            <a:spLocks noGrp="1"/>
          </p:cNvSpPr>
          <p:nvPr>
            <p:ph type="title"/>
          </p:nvPr>
        </p:nvSpPr>
        <p:spPr>
          <a:xfrm>
            <a:off x="1591734" y="1173250"/>
            <a:ext cx="8229600" cy="1143000"/>
          </a:xfrm>
        </p:spPr>
        <p:txBody>
          <a:bodyPr>
            <a:normAutofit fontScale="90000"/>
          </a:bodyPr>
          <a:lstStyle/>
          <a:p>
            <a:r>
              <a:rPr lang="en-US" b="1" dirty="0">
                <a:solidFill>
                  <a:schemeClr val="accent6">
                    <a:lumMod val="75000"/>
                  </a:schemeClr>
                </a:solidFill>
                <a:latin typeface="DIN Next LT Pro" panose="020B0503020203050203"/>
              </a:rPr>
              <a:t>Is vitamin K the next ‘vitamin D’?</a:t>
            </a:r>
            <a:br>
              <a:rPr lang="en-US" b="1" dirty="0">
                <a:solidFill>
                  <a:schemeClr val="accent6">
                    <a:lumMod val="75000"/>
                  </a:schemeClr>
                </a:solidFill>
                <a:latin typeface="DIN Next LT Pro" panose="020B0503020203050203"/>
              </a:rPr>
            </a:br>
            <a:r>
              <a:rPr lang="en-US" b="1" dirty="0">
                <a:solidFill>
                  <a:schemeClr val="accent6">
                    <a:lumMod val="75000"/>
                  </a:schemeClr>
                </a:solidFill>
                <a:latin typeface="DIN Next LT Pro" panose="020B0503020203050203"/>
              </a:rPr>
              <a:t>How do they work together?</a:t>
            </a:r>
          </a:p>
        </p:txBody>
      </p:sp>
      <p:pic>
        <p:nvPicPr>
          <p:cNvPr id="19458" name="Picture 2">
            <a:extLst>
              <a:ext uri="{FF2B5EF4-FFF2-40B4-BE49-F238E27FC236}">
                <a16:creationId xmlns:a16="http://schemas.microsoft.com/office/drawing/2014/main" id="{1ABC1633-934C-4BC7-BBC1-B2D0D99195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244" y="2511321"/>
            <a:ext cx="9009756" cy="23118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92D7C78-7D24-4361-953A-BC1D0632E6E1}"/>
              </a:ext>
            </a:extLst>
          </p:cNvPr>
          <p:cNvSpPr/>
          <p:nvPr/>
        </p:nvSpPr>
        <p:spPr>
          <a:xfrm>
            <a:off x="1658244" y="5001867"/>
            <a:ext cx="9009756" cy="461665"/>
          </a:xfrm>
          <a:prstGeom prst="rect">
            <a:avLst/>
          </a:prstGeom>
        </p:spPr>
        <p:txBody>
          <a:bodyPr wrap="square">
            <a:spAutoFit/>
          </a:bodyPr>
          <a:lstStyle/>
          <a:p>
            <a:r>
              <a:rPr lang="en-US" sz="1200" b="1" dirty="0">
                <a:solidFill>
                  <a:srgbClr val="303030"/>
                </a:solidFill>
                <a:latin typeface="DIN Next LT Pro" panose="020B0503020203050203"/>
              </a:rPr>
              <a:t>Image Credit: </a:t>
            </a:r>
            <a:r>
              <a:rPr lang="en-US" sz="1200" dirty="0">
                <a:solidFill>
                  <a:srgbClr val="303030"/>
                </a:solidFill>
                <a:latin typeface="DIN Next LT Pro" panose="020B0503020203050203"/>
              </a:rPr>
              <a:t>van </a:t>
            </a:r>
            <a:r>
              <a:rPr lang="en-US" sz="1200" dirty="0" err="1">
                <a:solidFill>
                  <a:srgbClr val="303030"/>
                </a:solidFill>
                <a:latin typeface="DIN Next LT Pro" panose="020B0503020203050203"/>
              </a:rPr>
              <a:t>Ballegooijen</a:t>
            </a:r>
            <a:r>
              <a:rPr lang="en-US" sz="1200" dirty="0">
                <a:solidFill>
                  <a:srgbClr val="303030"/>
                </a:solidFill>
                <a:latin typeface="DIN Next LT Pro" panose="020B0503020203050203"/>
              </a:rPr>
              <a:t> AJ, </a:t>
            </a:r>
            <a:r>
              <a:rPr lang="en-US" sz="1200" dirty="0" err="1">
                <a:solidFill>
                  <a:srgbClr val="303030"/>
                </a:solidFill>
                <a:latin typeface="DIN Next LT Pro" panose="020B0503020203050203"/>
              </a:rPr>
              <a:t>Pilz</a:t>
            </a:r>
            <a:r>
              <a:rPr lang="en-US" sz="1200" dirty="0">
                <a:solidFill>
                  <a:srgbClr val="303030"/>
                </a:solidFill>
                <a:latin typeface="DIN Next LT Pro" panose="020B0503020203050203"/>
              </a:rPr>
              <a:t> S, </a:t>
            </a:r>
            <a:r>
              <a:rPr lang="en-US" sz="1200" dirty="0" err="1">
                <a:solidFill>
                  <a:srgbClr val="303030"/>
                </a:solidFill>
                <a:latin typeface="DIN Next LT Pro" panose="020B0503020203050203"/>
              </a:rPr>
              <a:t>Tomaschitz</a:t>
            </a:r>
            <a:r>
              <a:rPr lang="en-US" sz="1200" dirty="0">
                <a:solidFill>
                  <a:srgbClr val="303030"/>
                </a:solidFill>
                <a:latin typeface="DIN Next LT Pro" panose="020B0503020203050203"/>
              </a:rPr>
              <a:t> A, </a:t>
            </a:r>
            <a:r>
              <a:rPr lang="en-US" sz="1200" dirty="0" err="1">
                <a:solidFill>
                  <a:srgbClr val="303030"/>
                </a:solidFill>
                <a:latin typeface="DIN Next LT Pro" panose="020B0503020203050203"/>
              </a:rPr>
              <a:t>Grübler</a:t>
            </a:r>
            <a:r>
              <a:rPr lang="en-US" sz="1200" dirty="0">
                <a:solidFill>
                  <a:srgbClr val="303030"/>
                </a:solidFill>
                <a:latin typeface="DIN Next LT Pro" panose="020B0503020203050203"/>
              </a:rPr>
              <a:t> MR, </a:t>
            </a:r>
            <a:r>
              <a:rPr lang="en-US" sz="1200" dirty="0" err="1">
                <a:solidFill>
                  <a:srgbClr val="303030"/>
                </a:solidFill>
                <a:latin typeface="DIN Next LT Pro" panose="020B0503020203050203"/>
              </a:rPr>
              <a:t>Verheyen</a:t>
            </a:r>
            <a:r>
              <a:rPr lang="en-US" sz="1200" dirty="0">
                <a:solidFill>
                  <a:srgbClr val="303030"/>
                </a:solidFill>
                <a:latin typeface="DIN Next LT Pro" panose="020B0503020203050203"/>
              </a:rPr>
              <a:t> N. The Synergistic Interplay between Vitamins D and K for Bone and Cardiovascular Health: A Narrative Review. </a:t>
            </a:r>
            <a:r>
              <a:rPr lang="en-US" sz="1200" i="1" dirty="0">
                <a:solidFill>
                  <a:srgbClr val="303030"/>
                </a:solidFill>
                <a:latin typeface="DIN Next LT Pro" panose="020B0503020203050203"/>
              </a:rPr>
              <a:t>Int J Endocrinol</a:t>
            </a:r>
            <a:r>
              <a:rPr lang="en-US" sz="1200" dirty="0">
                <a:solidFill>
                  <a:srgbClr val="303030"/>
                </a:solidFill>
                <a:latin typeface="DIN Next LT Pro" panose="020B0503020203050203"/>
              </a:rPr>
              <a:t>. 2017;2017:7454376. doi:10.1155/2017/7454376. No changes made. </a:t>
            </a:r>
            <a:endParaRPr lang="en-US" sz="1200" dirty="0">
              <a:latin typeface="DIN Next LT Pro" panose="020B0503020203050203"/>
            </a:endParaRPr>
          </a:p>
        </p:txBody>
      </p:sp>
    </p:spTree>
    <p:extLst>
      <p:ext uri="{BB962C8B-B14F-4D97-AF65-F5344CB8AC3E}">
        <p14:creationId xmlns:p14="http://schemas.microsoft.com/office/powerpoint/2010/main" val="4329610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tângulo 8">
            <a:extLst>
              <a:ext uri="{FF2B5EF4-FFF2-40B4-BE49-F238E27FC236}">
                <a16:creationId xmlns:a16="http://schemas.microsoft.com/office/drawing/2014/main" id="{F59D9AB6-20D5-007D-9C63-690DD13A5B27}"/>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BE38E63-93BD-45F5-BF00-B5BC5B4485F0}"/>
              </a:ext>
            </a:extLst>
          </p:cNvPr>
          <p:cNvSpPr>
            <a:spLocks noGrp="1"/>
          </p:cNvSpPr>
          <p:nvPr>
            <p:ph type="title"/>
          </p:nvPr>
        </p:nvSpPr>
        <p:spPr>
          <a:xfrm>
            <a:off x="458734" y="258108"/>
            <a:ext cx="8229600" cy="1143000"/>
          </a:xfrm>
        </p:spPr>
        <p:txBody>
          <a:bodyPr/>
          <a:lstStyle/>
          <a:p>
            <a:pPr algn="l"/>
            <a:r>
              <a:rPr lang="en-US" b="1" dirty="0">
                <a:solidFill>
                  <a:schemeClr val="accent6">
                    <a:lumMod val="75000"/>
                  </a:schemeClr>
                </a:solidFill>
                <a:latin typeface="DIN Next LT Pro"/>
              </a:rPr>
              <a:t>Cruciferous vegetables</a:t>
            </a:r>
          </a:p>
        </p:txBody>
      </p:sp>
      <p:sp>
        <p:nvSpPr>
          <p:cNvPr id="3" name="Content Placeholder 2">
            <a:extLst>
              <a:ext uri="{FF2B5EF4-FFF2-40B4-BE49-F238E27FC236}">
                <a16:creationId xmlns:a16="http://schemas.microsoft.com/office/drawing/2014/main" id="{06279D44-8B8D-4B17-8E1D-23A15E80DE89}"/>
              </a:ext>
            </a:extLst>
          </p:cNvPr>
          <p:cNvSpPr>
            <a:spLocks noGrp="1"/>
          </p:cNvSpPr>
          <p:nvPr>
            <p:ph idx="1"/>
          </p:nvPr>
        </p:nvSpPr>
        <p:spPr>
          <a:xfrm>
            <a:off x="364067" y="1599212"/>
            <a:ext cx="5528683" cy="4075640"/>
          </a:xfrm>
          <a:solidFill>
            <a:srgbClr val="F8FCF6"/>
          </a:solidFill>
        </p:spPr>
        <p:txBody>
          <a:bodyPr>
            <a:normAutofit/>
          </a:bodyPr>
          <a:lstStyle/>
          <a:p>
            <a:r>
              <a:rPr lang="en-US" sz="2400" dirty="0">
                <a:solidFill>
                  <a:schemeClr val="tx1">
                    <a:lumMod val="75000"/>
                    <a:lumOff val="25000"/>
                  </a:schemeClr>
                </a:solidFill>
                <a:latin typeface="DIN Next LT Pro"/>
              </a:rPr>
              <a:t>Intake of cruciferous vegetables is associated with reduced cardiovascular mortality</a:t>
            </a:r>
          </a:p>
          <a:p>
            <a:r>
              <a:rPr lang="en-US" sz="2400" dirty="0">
                <a:solidFill>
                  <a:schemeClr val="tx1">
                    <a:lumMod val="75000"/>
                    <a:lumOff val="25000"/>
                  </a:schemeClr>
                </a:solidFill>
                <a:latin typeface="DIN Next LT Pro"/>
              </a:rPr>
              <a:t>High concentration of organosulfur compounds such as isothiocyanates and </a:t>
            </a:r>
            <a:r>
              <a:rPr lang="en-US" sz="2400" dirty="0" err="1">
                <a:solidFill>
                  <a:schemeClr val="tx1">
                    <a:lumMod val="75000"/>
                    <a:lumOff val="25000"/>
                  </a:schemeClr>
                </a:solidFill>
                <a:latin typeface="DIN Next LT Pro"/>
              </a:rPr>
              <a:t>glucosinolates</a:t>
            </a:r>
            <a:endParaRPr lang="en-US" sz="2400" dirty="0">
              <a:solidFill>
                <a:schemeClr val="tx1">
                  <a:lumMod val="75000"/>
                  <a:lumOff val="25000"/>
                </a:schemeClr>
              </a:solidFill>
              <a:latin typeface="DIN Next LT Pro"/>
            </a:endParaRPr>
          </a:p>
          <a:p>
            <a:r>
              <a:rPr lang="en-US" sz="2400" dirty="0">
                <a:solidFill>
                  <a:schemeClr val="tx1">
                    <a:lumMod val="75000"/>
                    <a:lumOff val="25000"/>
                  </a:schemeClr>
                </a:solidFill>
                <a:latin typeface="DIN Next LT Pro"/>
              </a:rPr>
              <a:t>Sulforaphane as one such isothiocyanate with favorable effects on CVD parameters due to its ability to modify inflammation, oxidative stress, and even blood clots.</a:t>
            </a:r>
          </a:p>
        </p:txBody>
      </p:sp>
      <p:sp>
        <p:nvSpPr>
          <p:cNvPr id="7" name="Rectangle 6">
            <a:extLst>
              <a:ext uri="{FF2B5EF4-FFF2-40B4-BE49-F238E27FC236}">
                <a16:creationId xmlns:a16="http://schemas.microsoft.com/office/drawing/2014/main" id="{CB2CBE93-A365-47E8-AEA4-17015772FA67}"/>
              </a:ext>
            </a:extLst>
          </p:cNvPr>
          <p:cNvSpPr/>
          <p:nvPr/>
        </p:nvSpPr>
        <p:spPr>
          <a:xfrm>
            <a:off x="364067" y="5966524"/>
            <a:ext cx="5528683" cy="577081"/>
          </a:xfrm>
          <a:prstGeom prst="rect">
            <a:avLst/>
          </a:prstGeom>
        </p:spPr>
        <p:txBody>
          <a:bodyPr wrap="square">
            <a:spAutoFit/>
          </a:bodyPr>
          <a:lstStyle/>
          <a:p>
            <a:pPr defTabSz="457200">
              <a:defRPr/>
            </a:pPr>
            <a:r>
              <a:rPr lang="en-US" sz="1050" dirty="0">
                <a:solidFill>
                  <a:srgbClr val="000000">
                    <a:lumMod val="65000"/>
                    <a:lumOff val="35000"/>
                  </a:srgbClr>
                </a:solidFill>
                <a:latin typeface="DIN Next LT Pro"/>
              </a:rPr>
              <a:t>Minich DM, A Review of the Science of Colorful, Plant-Based Food and Practical Strategies for “Eating the Rainbow”, </a:t>
            </a:r>
            <a:r>
              <a:rPr lang="en-US" sz="1050" i="1" dirty="0">
                <a:solidFill>
                  <a:srgbClr val="000000">
                    <a:lumMod val="65000"/>
                    <a:lumOff val="35000"/>
                  </a:srgbClr>
                </a:solidFill>
                <a:latin typeface="DIN Next LT Pro"/>
              </a:rPr>
              <a:t>Journal of Nutrition and Metabolism</a:t>
            </a:r>
            <a:r>
              <a:rPr lang="en-US" sz="1050" dirty="0">
                <a:solidFill>
                  <a:srgbClr val="000000">
                    <a:lumMod val="65000"/>
                    <a:lumOff val="35000"/>
                  </a:srgbClr>
                </a:solidFill>
                <a:latin typeface="DIN Next LT Pro"/>
              </a:rPr>
              <a:t>, vol. 2019, Article ID 2125070, 19 pages, 2019. </a:t>
            </a:r>
            <a:r>
              <a:rPr lang="en-US" sz="1050" dirty="0">
                <a:solidFill>
                  <a:srgbClr val="000000">
                    <a:lumMod val="65000"/>
                    <a:lumOff val="35000"/>
                  </a:srgbClr>
                </a:solidFill>
                <a:latin typeface="DIN Next LT Pro"/>
                <a:hlinkClick r:id="rId3"/>
              </a:rPr>
              <a:t>https://doi.org/10.1155/2019/2125070</a:t>
            </a:r>
            <a:r>
              <a:rPr lang="en-US" sz="1050" dirty="0">
                <a:solidFill>
                  <a:srgbClr val="000000">
                    <a:lumMod val="65000"/>
                    <a:lumOff val="35000"/>
                  </a:srgbClr>
                </a:solidFill>
                <a:latin typeface="DIN Next LT Pro"/>
              </a:rPr>
              <a:t>; </a:t>
            </a:r>
            <a:r>
              <a:rPr lang="en-US" sz="1050" dirty="0">
                <a:solidFill>
                  <a:schemeClr val="tx1">
                    <a:lumMod val="65000"/>
                    <a:lumOff val="35000"/>
                  </a:schemeClr>
                </a:solidFill>
                <a:latin typeface="DIN Next LT Pro" panose="020B0503020203050203"/>
              </a:rPr>
              <a:t>PMID: 29618474; </a:t>
            </a:r>
          </a:p>
        </p:txBody>
      </p:sp>
      <p:pic>
        <p:nvPicPr>
          <p:cNvPr id="6" name="Picture 5" descr="A diagram of different types of diseases&#10;&#10;Description automatically generated">
            <a:extLst>
              <a:ext uri="{FF2B5EF4-FFF2-40B4-BE49-F238E27FC236}">
                <a16:creationId xmlns:a16="http://schemas.microsoft.com/office/drawing/2014/main" id="{9D7172F4-1082-F87F-79C1-025D8BEF822A}"/>
              </a:ext>
            </a:extLst>
          </p:cNvPr>
          <p:cNvPicPr>
            <a:picLocks noChangeAspect="1"/>
          </p:cNvPicPr>
          <p:nvPr/>
        </p:nvPicPr>
        <p:blipFill>
          <a:blip r:embed="rId4"/>
          <a:stretch>
            <a:fillRect/>
          </a:stretch>
        </p:blipFill>
        <p:spPr>
          <a:xfrm>
            <a:off x="6159731" y="1595759"/>
            <a:ext cx="5766975" cy="4075640"/>
          </a:xfrm>
          <a:prstGeom prst="rect">
            <a:avLst/>
          </a:prstGeom>
        </p:spPr>
      </p:pic>
      <p:sp>
        <p:nvSpPr>
          <p:cNvPr id="8" name="TextBox 7">
            <a:extLst>
              <a:ext uri="{FF2B5EF4-FFF2-40B4-BE49-F238E27FC236}">
                <a16:creationId xmlns:a16="http://schemas.microsoft.com/office/drawing/2014/main" id="{CD32FBCB-3D87-EBFF-6C8B-65BEF5D68682}"/>
              </a:ext>
            </a:extLst>
          </p:cNvPr>
          <p:cNvSpPr txBox="1"/>
          <p:nvPr/>
        </p:nvSpPr>
        <p:spPr>
          <a:xfrm>
            <a:off x="6096000" y="5835719"/>
            <a:ext cx="5834122" cy="738664"/>
          </a:xfrm>
          <a:prstGeom prst="rect">
            <a:avLst/>
          </a:prstGeom>
          <a:noFill/>
        </p:spPr>
        <p:txBody>
          <a:bodyPr wrap="square" rtlCol="0">
            <a:spAutoFit/>
          </a:bodyPr>
          <a:lstStyle/>
          <a:p>
            <a:r>
              <a:rPr lang="en-US" sz="1050" dirty="0" err="1">
                <a:solidFill>
                  <a:schemeClr val="tx1">
                    <a:lumMod val="65000"/>
                    <a:lumOff val="35000"/>
                  </a:schemeClr>
                </a:solidFill>
                <a:latin typeface="DIN Next LT Pro" panose="020B0503020203050203"/>
              </a:rPr>
              <a:t>Baralić</a:t>
            </a:r>
            <a:r>
              <a:rPr lang="en-US" sz="1050" dirty="0">
                <a:solidFill>
                  <a:schemeClr val="tx1">
                    <a:lumMod val="65000"/>
                    <a:lumOff val="35000"/>
                  </a:schemeClr>
                </a:solidFill>
                <a:latin typeface="DIN Next LT Pro" panose="020B0503020203050203"/>
              </a:rPr>
              <a:t>, K.; </a:t>
            </a:r>
            <a:r>
              <a:rPr lang="en-US" sz="1050" dirty="0" err="1">
                <a:solidFill>
                  <a:schemeClr val="tx1">
                    <a:lumMod val="65000"/>
                    <a:lumOff val="35000"/>
                  </a:schemeClr>
                </a:solidFill>
                <a:latin typeface="DIN Next LT Pro" panose="020B0503020203050203"/>
              </a:rPr>
              <a:t>Živanović</a:t>
            </a:r>
            <a:r>
              <a:rPr lang="en-US" sz="1050" dirty="0">
                <a:solidFill>
                  <a:schemeClr val="tx1">
                    <a:lumMod val="65000"/>
                    <a:lumOff val="35000"/>
                  </a:schemeClr>
                </a:solidFill>
                <a:latin typeface="DIN Next LT Pro" panose="020B0503020203050203"/>
              </a:rPr>
              <a:t>, J.; </a:t>
            </a:r>
            <a:r>
              <a:rPr lang="en-US" sz="1050" dirty="0" err="1">
                <a:solidFill>
                  <a:schemeClr val="tx1">
                    <a:lumMod val="65000"/>
                    <a:lumOff val="35000"/>
                  </a:schemeClr>
                </a:solidFill>
                <a:latin typeface="DIN Next LT Pro" panose="020B0503020203050203"/>
              </a:rPr>
              <a:t>Marić</a:t>
            </a:r>
            <a:r>
              <a:rPr lang="en-US" sz="1050" dirty="0">
                <a:solidFill>
                  <a:schemeClr val="tx1">
                    <a:lumMod val="65000"/>
                    <a:lumOff val="35000"/>
                  </a:schemeClr>
                </a:solidFill>
                <a:latin typeface="DIN Next LT Pro" panose="020B0503020203050203"/>
              </a:rPr>
              <a:t>, Đ.; </a:t>
            </a:r>
            <a:r>
              <a:rPr lang="en-US" sz="1050" dirty="0" err="1">
                <a:solidFill>
                  <a:schemeClr val="tx1">
                    <a:lumMod val="65000"/>
                    <a:lumOff val="35000"/>
                  </a:schemeClr>
                </a:solidFill>
                <a:latin typeface="DIN Next LT Pro" panose="020B0503020203050203"/>
              </a:rPr>
              <a:t>Bozic</a:t>
            </a:r>
            <a:r>
              <a:rPr lang="en-US" sz="1050" dirty="0">
                <a:solidFill>
                  <a:schemeClr val="tx1">
                    <a:lumMod val="65000"/>
                    <a:lumOff val="35000"/>
                  </a:schemeClr>
                </a:solidFill>
                <a:latin typeface="DIN Next LT Pro" panose="020B0503020203050203"/>
              </a:rPr>
              <a:t>, D.; </a:t>
            </a:r>
            <a:r>
              <a:rPr lang="en-US" sz="1050" dirty="0" err="1">
                <a:solidFill>
                  <a:schemeClr val="tx1">
                    <a:lumMod val="65000"/>
                    <a:lumOff val="35000"/>
                  </a:schemeClr>
                </a:solidFill>
                <a:latin typeface="DIN Next LT Pro" panose="020B0503020203050203"/>
              </a:rPr>
              <a:t>Grahovac</a:t>
            </a:r>
            <a:r>
              <a:rPr lang="en-US" sz="1050" dirty="0">
                <a:solidFill>
                  <a:schemeClr val="tx1">
                    <a:lumMod val="65000"/>
                    <a:lumOff val="35000"/>
                  </a:schemeClr>
                </a:solidFill>
                <a:latin typeface="DIN Next LT Pro" panose="020B0503020203050203"/>
              </a:rPr>
              <a:t>, L.; </a:t>
            </a:r>
            <a:r>
              <a:rPr lang="en-US" sz="1050" dirty="0" err="1">
                <a:solidFill>
                  <a:schemeClr val="tx1">
                    <a:lumMod val="65000"/>
                    <a:lumOff val="35000"/>
                  </a:schemeClr>
                </a:solidFill>
                <a:latin typeface="DIN Next LT Pro" panose="020B0503020203050203"/>
              </a:rPr>
              <a:t>Antonijević</a:t>
            </a:r>
            <a:r>
              <a:rPr lang="en-US" sz="1050" dirty="0">
                <a:solidFill>
                  <a:schemeClr val="tx1">
                    <a:lumMod val="65000"/>
                    <a:lumOff val="35000"/>
                  </a:schemeClr>
                </a:solidFill>
                <a:latin typeface="DIN Next LT Pro" panose="020B0503020203050203"/>
              </a:rPr>
              <a:t> </a:t>
            </a:r>
            <a:r>
              <a:rPr lang="en-US" sz="1050" dirty="0" err="1">
                <a:solidFill>
                  <a:schemeClr val="tx1">
                    <a:lumMod val="65000"/>
                    <a:lumOff val="35000"/>
                  </a:schemeClr>
                </a:solidFill>
                <a:latin typeface="DIN Next LT Pro" panose="020B0503020203050203"/>
              </a:rPr>
              <a:t>Miljaković</a:t>
            </a:r>
            <a:r>
              <a:rPr lang="en-US" sz="1050" dirty="0">
                <a:solidFill>
                  <a:schemeClr val="tx1">
                    <a:lumMod val="65000"/>
                    <a:lumOff val="35000"/>
                  </a:schemeClr>
                </a:solidFill>
                <a:latin typeface="DIN Next LT Pro" panose="020B0503020203050203"/>
              </a:rPr>
              <a:t>, E.; </a:t>
            </a:r>
            <a:r>
              <a:rPr lang="en-US" sz="1050" dirty="0" err="1">
                <a:solidFill>
                  <a:schemeClr val="tx1">
                    <a:lumMod val="65000"/>
                    <a:lumOff val="35000"/>
                  </a:schemeClr>
                </a:solidFill>
                <a:latin typeface="DIN Next LT Pro" panose="020B0503020203050203"/>
              </a:rPr>
              <a:t>Ćurčić</a:t>
            </a:r>
            <a:r>
              <a:rPr lang="en-US" sz="1050" dirty="0">
                <a:solidFill>
                  <a:schemeClr val="tx1">
                    <a:lumMod val="65000"/>
                    <a:lumOff val="35000"/>
                  </a:schemeClr>
                </a:solidFill>
                <a:latin typeface="DIN Next LT Pro" panose="020B0503020203050203"/>
              </a:rPr>
              <a:t>, M.; </a:t>
            </a:r>
            <a:r>
              <a:rPr lang="en-US" sz="1050" dirty="0" err="1">
                <a:solidFill>
                  <a:schemeClr val="tx1">
                    <a:lumMod val="65000"/>
                    <a:lumOff val="35000"/>
                  </a:schemeClr>
                </a:solidFill>
                <a:latin typeface="DIN Next LT Pro" panose="020B0503020203050203"/>
              </a:rPr>
              <a:t>Buha</a:t>
            </a:r>
            <a:r>
              <a:rPr lang="en-US" sz="1050" dirty="0">
                <a:solidFill>
                  <a:schemeClr val="tx1">
                    <a:lumMod val="65000"/>
                    <a:lumOff val="35000"/>
                  </a:schemeClr>
                </a:solidFill>
                <a:latin typeface="DIN Next LT Pro" panose="020B0503020203050203"/>
              </a:rPr>
              <a:t> Djordjevic, A.; </a:t>
            </a:r>
            <a:r>
              <a:rPr lang="en-US" sz="1050" dirty="0" err="1">
                <a:solidFill>
                  <a:schemeClr val="tx1">
                    <a:lumMod val="65000"/>
                    <a:lumOff val="35000"/>
                  </a:schemeClr>
                </a:solidFill>
                <a:latin typeface="DIN Next LT Pro" panose="020B0503020203050203"/>
              </a:rPr>
              <a:t>Bulat</a:t>
            </a:r>
            <a:r>
              <a:rPr lang="en-US" sz="1050" dirty="0">
                <a:solidFill>
                  <a:schemeClr val="tx1">
                    <a:lumMod val="65000"/>
                    <a:lumOff val="35000"/>
                  </a:schemeClr>
                </a:solidFill>
                <a:latin typeface="DIN Next LT Pro" panose="020B0503020203050203"/>
              </a:rPr>
              <a:t>, Z.; </a:t>
            </a:r>
            <a:r>
              <a:rPr lang="en-US" sz="1050" dirty="0" err="1">
                <a:solidFill>
                  <a:schemeClr val="tx1">
                    <a:lumMod val="65000"/>
                    <a:lumOff val="35000"/>
                  </a:schemeClr>
                </a:solidFill>
                <a:latin typeface="DIN Next LT Pro" panose="020B0503020203050203"/>
              </a:rPr>
              <a:t>Antonijević</a:t>
            </a:r>
            <a:r>
              <a:rPr lang="en-US" sz="1050" dirty="0">
                <a:solidFill>
                  <a:schemeClr val="tx1">
                    <a:lumMod val="65000"/>
                    <a:lumOff val="35000"/>
                  </a:schemeClr>
                </a:solidFill>
                <a:latin typeface="DIN Next LT Pro" panose="020B0503020203050203"/>
              </a:rPr>
              <a:t>, B.; et al. Sulforaphane—A Compound with Potential Health Benefits for Disease Prevention and Treatment: Insights from Pharmacological and Toxicological Experimental Studies. </a:t>
            </a:r>
            <a:r>
              <a:rPr lang="en-US" sz="1050" i="1" dirty="0">
                <a:solidFill>
                  <a:schemeClr val="tx1">
                    <a:lumMod val="65000"/>
                    <a:lumOff val="35000"/>
                  </a:schemeClr>
                </a:solidFill>
                <a:latin typeface="DIN Next LT Pro" panose="020B0503020203050203"/>
              </a:rPr>
              <a:t>Antioxidants</a:t>
            </a:r>
            <a:r>
              <a:rPr lang="en-US" sz="1050" dirty="0">
                <a:solidFill>
                  <a:schemeClr val="tx1">
                    <a:lumMod val="65000"/>
                    <a:lumOff val="35000"/>
                  </a:schemeClr>
                </a:solidFill>
                <a:latin typeface="DIN Next LT Pro" panose="020B0503020203050203"/>
              </a:rPr>
              <a:t> </a:t>
            </a:r>
            <a:r>
              <a:rPr lang="en-US" sz="1050" b="1" dirty="0">
                <a:solidFill>
                  <a:schemeClr val="tx1">
                    <a:lumMod val="65000"/>
                    <a:lumOff val="35000"/>
                  </a:schemeClr>
                </a:solidFill>
                <a:latin typeface="DIN Next LT Pro" panose="020B0503020203050203"/>
              </a:rPr>
              <a:t>2024</a:t>
            </a:r>
            <a:r>
              <a:rPr lang="en-US" sz="1050" dirty="0">
                <a:solidFill>
                  <a:schemeClr val="tx1">
                    <a:lumMod val="65000"/>
                    <a:lumOff val="35000"/>
                  </a:schemeClr>
                </a:solidFill>
                <a:latin typeface="DIN Next LT Pro" panose="020B0503020203050203"/>
              </a:rPr>
              <a:t>, </a:t>
            </a:r>
            <a:r>
              <a:rPr lang="en-US" sz="1050" i="1" dirty="0">
                <a:solidFill>
                  <a:schemeClr val="tx1">
                    <a:lumMod val="65000"/>
                    <a:lumOff val="35000"/>
                  </a:schemeClr>
                </a:solidFill>
                <a:latin typeface="DIN Next LT Pro" panose="020B0503020203050203"/>
              </a:rPr>
              <a:t>13</a:t>
            </a:r>
            <a:r>
              <a:rPr lang="en-US" sz="1050" dirty="0">
                <a:solidFill>
                  <a:schemeClr val="tx1">
                    <a:lumMod val="65000"/>
                    <a:lumOff val="35000"/>
                  </a:schemeClr>
                </a:solidFill>
                <a:latin typeface="DIN Next LT Pro" panose="020B0503020203050203"/>
              </a:rPr>
              <a:t>, 147. </a:t>
            </a:r>
            <a:r>
              <a:rPr lang="en-US" sz="1050" dirty="0">
                <a:solidFill>
                  <a:schemeClr val="tx1">
                    <a:lumMod val="65000"/>
                    <a:lumOff val="35000"/>
                  </a:schemeClr>
                </a:solidFill>
                <a:latin typeface="DIN Next LT Pro" panose="020B0503020203050203"/>
                <a:hlinkClick r:id="rId5"/>
              </a:rPr>
              <a:t>https://doi.org/10.3390/antiox13020147</a:t>
            </a:r>
            <a:r>
              <a:rPr lang="en-US" sz="1050" dirty="0">
                <a:solidFill>
                  <a:schemeClr val="tx1">
                    <a:lumMod val="65000"/>
                    <a:lumOff val="35000"/>
                  </a:schemeClr>
                </a:solidFill>
                <a:latin typeface="DIN Next LT Pro" panose="020B0503020203050203"/>
              </a:rPr>
              <a:t>. Open access CC BY 4.0.</a:t>
            </a:r>
          </a:p>
        </p:txBody>
      </p:sp>
    </p:spTree>
    <p:extLst>
      <p:ext uri="{BB962C8B-B14F-4D97-AF65-F5344CB8AC3E}">
        <p14:creationId xmlns:p14="http://schemas.microsoft.com/office/powerpoint/2010/main" val="22348511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05C3673-9F16-7CFA-5A65-E017CCB070AC}"/>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0" name="Rectangle: Rounded Corners 35">
            <a:extLst>
              <a:ext uri="{FF2B5EF4-FFF2-40B4-BE49-F238E27FC236}">
                <a16:creationId xmlns:a16="http://schemas.microsoft.com/office/drawing/2014/main" id="{974CE3C8-5187-1CFD-F2DB-B26A63516ED2}"/>
              </a:ext>
            </a:extLst>
          </p:cNvPr>
          <p:cNvSpPr/>
          <p:nvPr/>
        </p:nvSpPr>
        <p:spPr>
          <a:xfrm rot="16200000">
            <a:off x="6529901" y="3154821"/>
            <a:ext cx="2184992" cy="2995092"/>
          </a:xfrm>
          <a:prstGeom prst="roundRect">
            <a:avLst>
              <a:gd name="adj" fmla="val 7891"/>
            </a:avLst>
          </a:prstGeom>
          <a:solidFill>
            <a:schemeClr val="bg1"/>
          </a:solidFill>
          <a:ln>
            <a:noFill/>
          </a:ln>
          <a:effectLst>
            <a:outerShdw blurRad="203200" dist="50800" dir="5400000" sx="101000" sy="101000" algn="ctr" rotWithShape="0">
              <a:srgbClr val="000000">
                <a:alpha val="1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7" name="Graphic 5">
            <a:extLst>
              <a:ext uri="{FF2B5EF4-FFF2-40B4-BE49-F238E27FC236}">
                <a16:creationId xmlns:a16="http://schemas.microsoft.com/office/drawing/2014/main" id="{4D36362D-F3AA-1F33-0021-C0964368C1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57017" y="1680882"/>
            <a:ext cx="290248" cy="290248"/>
          </a:xfrm>
          <a:prstGeom prst="rect">
            <a:avLst/>
          </a:prstGeom>
        </p:spPr>
      </p:pic>
      <p:sp>
        <p:nvSpPr>
          <p:cNvPr id="41" name="Rectangle: Rounded Corners 35">
            <a:extLst>
              <a:ext uri="{FF2B5EF4-FFF2-40B4-BE49-F238E27FC236}">
                <a16:creationId xmlns:a16="http://schemas.microsoft.com/office/drawing/2014/main" id="{0F8F3533-2D2B-F7F0-CCB7-787EE420BB86}"/>
              </a:ext>
            </a:extLst>
          </p:cNvPr>
          <p:cNvSpPr/>
          <p:nvPr/>
        </p:nvSpPr>
        <p:spPr>
          <a:xfrm rot="16200000">
            <a:off x="6476734" y="793766"/>
            <a:ext cx="2184992" cy="3101426"/>
          </a:xfrm>
          <a:prstGeom prst="roundRect">
            <a:avLst>
              <a:gd name="adj" fmla="val 7891"/>
            </a:avLst>
          </a:prstGeom>
          <a:solidFill>
            <a:srgbClr val="C75D5D"/>
          </a:solidFill>
          <a:ln>
            <a:noFill/>
          </a:ln>
          <a:effectLst>
            <a:outerShdw blurRad="203200" dist="50800" dir="5400000" sx="101000" sy="101000" algn="ctr" rotWithShape="0">
              <a:srgbClr val="000000">
                <a:alpha val="1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2" name="Rectangle: Rounded Corners 35">
            <a:extLst>
              <a:ext uri="{FF2B5EF4-FFF2-40B4-BE49-F238E27FC236}">
                <a16:creationId xmlns:a16="http://schemas.microsoft.com/office/drawing/2014/main" id="{4CDBB506-81A7-63C7-858A-9E4CAF3CDC94}"/>
              </a:ext>
            </a:extLst>
          </p:cNvPr>
          <p:cNvSpPr/>
          <p:nvPr/>
        </p:nvSpPr>
        <p:spPr>
          <a:xfrm rot="16200000">
            <a:off x="3148023" y="775181"/>
            <a:ext cx="2184992" cy="3122646"/>
          </a:xfrm>
          <a:prstGeom prst="roundRect">
            <a:avLst>
              <a:gd name="adj" fmla="val 7891"/>
            </a:avLst>
          </a:prstGeom>
          <a:solidFill>
            <a:srgbClr val="991919"/>
          </a:solidFill>
          <a:ln>
            <a:noFill/>
          </a:ln>
          <a:effectLst>
            <a:outerShdw blurRad="203200" dist="50800" dir="5400000" sx="101000" sy="101000" algn="ctr" rotWithShape="0">
              <a:srgbClr val="000000">
                <a:alpha val="1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1" name="Rectangle: Rounded Corners 24">
            <a:extLst>
              <a:ext uri="{FF2B5EF4-FFF2-40B4-BE49-F238E27FC236}">
                <a16:creationId xmlns:a16="http://schemas.microsoft.com/office/drawing/2014/main" id="{C3F588EA-D88A-083D-B301-14DEF255E321}"/>
              </a:ext>
            </a:extLst>
          </p:cNvPr>
          <p:cNvSpPr/>
          <p:nvPr/>
        </p:nvSpPr>
        <p:spPr>
          <a:xfrm>
            <a:off x="2679192" y="3567421"/>
            <a:ext cx="3122646" cy="2169042"/>
          </a:xfrm>
          <a:prstGeom prst="roundRect">
            <a:avLst>
              <a:gd name="adj" fmla="val 5393"/>
            </a:avLst>
          </a:prstGeom>
          <a:solidFill>
            <a:srgbClr val="F0EAD8"/>
          </a:solidFill>
          <a:ln>
            <a:solidFill>
              <a:srgbClr val="9919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4" name="CaixaDeTexto 63">
            <a:extLst>
              <a:ext uri="{FF2B5EF4-FFF2-40B4-BE49-F238E27FC236}">
                <a16:creationId xmlns:a16="http://schemas.microsoft.com/office/drawing/2014/main" id="{3E625DB3-847C-BBCE-5610-BCD4F8C2BDCB}"/>
              </a:ext>
            </a:extLst>
          </p:cNvPr>
          <p:cNvSpPr txBox="1"/>
          <p:nvPr/>
        </p:nvSpPr>
        <p:spPr>
          <a:xfrm>
            <a:off x="616170" y="293303"/>
            <a:ext cx="1059369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800" b="0" i="0" u="none" strike="noStrike" kern="1200" cap="none" spc="0" normalizeH="0" baseline="0" noProof="0" dirty="0">
                <a:ln>
                  <a:noFill/>
                </a:ln>
                <a:solidFill>
                  <a:srgbClr val="991919"/>
                </a:solidFill>
                <a:effectLst/>
                <a:uLnTx/>
                <a:uFillTx/>
                <a:latin typeface="DIN Next LT Pro Bold" panose="020B0503020203050203" pitchFamily="34" charset="77"/>
                <a:ea typeface="+mn-ea"/>
                <a:cs typeface="+mn-cs"/>
              </a:rPr>
              <a:t>GUIDELINES: Heart Health</a:t>
            </a:r>
            <a:endParaRPr kumimoji="0" lang="pt-BR" sz="4000" b="0" i="0" u="none" strike="noStrike" kern="1200" cap="none" spc="0" normalizeH="0" baseline="0" noProof="0" dirty="0">
              <a:ln>
                <a:noFill/>
              </a:ln>
              <a:solidFill>
                <a:srgbClr val="991919"/>
              </a:solidFill>
              <a:effectLst/>
              <a:uLnTx/>
              <a:uFillTx/>
              <a:latin typeface="DIN Next LT Pro Bold" panose="020B0503020203050203" pitchFamily="34" charset="77"/>
              <a:ea typeface="+mn-ea"/>
              <a:cs typeface="+mn-cs"/>
            </a:endParaRPr>
          </a:p>
        </p:txBody>
      </p:sp>
      <p:grpSp>
        <p:nvGrpSpPr>
          <p:cNvPr id="21" name="Agrupar 20">
            <a:extLst>
              <a:ext uri="{FF2B5EF4-FFF2-40B4-BE49-F238E27FC236}">
                <a16:creationId xmlns:a16="http://schemas.microsoft.com/office/drawing/2014/main" id="{3AF11001-485D-5828-B29A-392DA6108D28}"/>
              </a:ext>
            </a:extLst>
          </p:cNvPr>
          <p:cNvGrpSpPr/>
          <p:nvPr/>
        </p:nvGrpSpPr>
        <p:grpSpPr>
          <a:xfrm>
            <a:off x="481574" y="4614411"/>
            <a:ext cx="11961162" cy="4075486"/>
            <a:chOff x="481574" y="4614411"/>
            <a:chExt cx="11961162" cy="4075486"/>
          </a:xfrm>
        </p:grpSpPr>
        <p:sp>
          <p:nvSpPr>
            <p:cNvPr id="4" name="Retângulo Arredondado 3">
              <a:extLst>
                <a:ext uri="{FF2B5EF4-FFF2-40B4-BE49-F238E27FC236}">
                  <a16:creationId xmlns:a16="http://schemas.microsoft.com/office/drawing/2014/main" id="{612722A9-2A68-9AE5-9E8B-AB494F8EFF87}"/>
                </a:ext>
              </a:extLst>
            </p:cNvPr>
            <p:cNvSpPr/>
            <p:nvPr/>
          </p:nvSpPr>
          <p:spPr>
            <a:xfrm>
              <a:off x="481574" y="6094009"/>
              <a:ext cx="11228852" cy="224577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7" name="Imagem 6" descr="Maçã vermelha em fundo branco&#10;&#10;Descrição gerada automaticamente com confiança média">
              <a:extLst>
                <a:ext uri="{FF2B5EF4-FFF2-40B4-BE49-F238E27FC236}">
                  <a16:creationId xmlns:a16="http://schemas.microsoft.com/office/drawing/2014/main" id="{E59DFF5B-81DC-8293-2EEC-02F874392B60}"/>
                </a:ext>
              </a:extLst>
            </p:cNvPr>
            <p:cNvPicPr>
              <a:picLocks noChangeAspect="1"/>
            </p:cNvPicPr>
            <p:nvPr/>
          </p:nvPicPr>
          <p:blipFill>
            <a:blip r:embed="rId5"/>
            <a:stretch>
              <a:fillRect/>
            </a:stretch>
          </p:blipFill>
          <p:spPr>
            <a:xfrm rot="20613163">
              <a:off x="8367250" y="4614411"/>
              <a:ext cx="4075486" cy="4075486"/>
            </a:xfrm>
            <a:prstGeom prst="rect">
              <a:avLst/>
            </a:prstGeom>
          </p:spPr>
        </p:pic>
        <p:pic>
          <p:nvPicPr>
            <p:cNvPr id="14" name="Imagem 13" descr="Texto&#10;&#10;Descrição gerada automaticamente">
              <a:extLst>
                <a:ext uri="{FF2B5EF4-FFF2-40B4-BE49-F238E27FC236}">
                  <a16:creationId xmlns:a16="http://schemas.microsoft.com/office/drawing/2014/main" id="{2CCC43D4-6BB7-9188-CEFE-3AD7C267A281}"/>
                </a:ext>
              </a:extLst>
            </p:cNvPr>
            <p:cNvPicPr>
              <a:picLocks noChangeAspect="1"/>
            </p:cNvPicPr>
            <p:nvPr/>
          </p:nvPicPr>
          <p:blipFill>
            <a:blip r:embed="rId6"/>
            <a:stretch>
              <a:fillRect/>
            </a:stretch>
          </p:blipFill>
          <p:spPr>
            <a:xfrm>
              <a:off x="803454" y="5953638"/>
              <a:ext cx="1644708" cy="925523"/>
            </a:xfrm>
            <a:prstGeom prst="rect">
              <a:avLst/>
            </a:prstGeom>
          </p:spPr>
        </p:pic>
        <p:pic>
          <p:nvPicPr>
            <p:cNvPr id="20" name="Imagem 19" descr="Texto&#10;&#10;Descrição gerada automaticamente com confiança média">
              <a:extLst>
                <a:ext uri="{FF2B5EF4-FFF2-40B4-BE49-F238E27FC236}">
                  <a16:creationId xmlns:a16="http://schemas.microsoft.com/office/drawing/2014/main" id="{4FAA70BF-CCF0-7450-12F1-5D33B6961CD0}"/>
                </a:ext>
              </a:extLst>
            </p:cNvPr>
            <p:cNvPicPr>
              <a:picLocks noChangeAspect="1"/>
            </p:cNvPicPr>
            <p:nvPr/>
          </p:nvPicPr>
          <p:blipFill>
            <a:blip r:embed="rId7"/>
            <a:stretch>
              <a:fillRect/>
            </a:stretch>
          </p:blipFill>
          <p:spPr>
            <a:xfrm>
              <a:off x="8677396" y="6137127"/>
              <a:ext cx="1378338" cy="631093"/>
            </a:xfrm>
            <a:prstGeom prst="rect">
              <a:avLst/>
            </a:prstGeom>
          </p:spPr>
        </p:pic>
      </p:grpSp>
      <p:sp>
        <p:nvSpPr>
          <p:cNvPr id="3" name="TextBox 2">
            <a:extLst>
              <a:ext uri="{FF2B5EF4-FFF2-40B4-BE49-F238E27FC236}">
                <a16:creationId xmlns:a16="http://schemas.microsoft.com/office/drawing/2014/main" id="{FF8B37B0-458E-41CE-B52C-D972A3D00B89}"/>
              </a:ext>
            </a:extLst>
          </p:cNvPr>
          <p:cNvSpPr txBox="1"/>
          <p:nvPr/>
        </p:nvSpPr>
        <p:spPr>
          <a:xfrm>
            <a:off x="2679196" y="1393144"/>
            <a:ext cx="3101426" cy="2123658"/>
          </a:xfrm>
          <a:prstGeom prst="rect">
            <a:avLst/>
          </a:prstGeom>
          <a:noFill/>
        </p:spPr>
        <p:txBody>
          <a:bodyPr wrap="square" rtlCol="0">
            <a:spAutoFit/>
          </a:bodyPr>
          <a:lstStyle/>
          <a:p>
            <a:r>
              <a:rPr lang="en-US" b="1" dirty="0">
                <a:solidFill>
                  <a:schemeClr val="bg1"/>
                </a:solidFill>
                <a:latin typeface="DIN Next LT Pro"/>
              </a:rPr>
              <a:t>Tend to </a:t>
            </a:r>
            <a:r>
              <a:rPr lang="en-US" b="1" dirty="0" err="1">
                <a:solidFill>
                  <a:schemeClr val="bg1"/>
                </a:solidFill>
                <a:latin typeface="DIN Next LT Pro"/>
              </a:rPr>
              <a:t>inflammaging</a:t>
            </a:r>
            <a:r>
              <a:rPr lang="en-US" b="1" dirty="0">
                <a:solidFill>
                  <a:schemeClr val="bg1"/>
                </a:solidFill>
                <a:latin typeface="DIN Next LT Pro"/>
              </a:rPr>
              <a:t> &amp; </a:t>
            </a:r>
            <a:r>
              <a:rPr lang="en-US" b="1" dirty="0" err="1">
                <a:solidFill>
                  <a:schemeClr val="bg1"/>
                </a:solidFill>
                <a:latin typeface="DIN Next LT Pro"/>
              </a:rPr>
              <a:t>coagulaging</a:t>
            </a:r>
            <a:r>
              <a:rPr lang="en-US" b="1" dirty="0">
                <a:solidFill>
                  <a:schemeClr val="bg1"/>
                </a:solidFill>
                <a:latin typeface="DIN Next LT Pro"/>
              </a:rPr>
              <a:t>: </a:t>
            </a:r>
          </a:p>
          <a:p>
            <a:endParaRPr lang="en-US" sz="1600" dirty="0">
              <a:solidFill>
                <a:schemeClr val="bg1"/>
              </a:solidFill>
              <a:latin typeface="DIN Next LT Pro"/>
            </a:endParaRPr>
          </a:p>
          <a:p>
            <a:pPr marL="285750" indent="-285750">
              <a:buFontTx/>
              <a:buChar char="-"/>
            </a:pPr>
            <a:r>
              <a:rPr lang="en-US" sz="1600" dirty="0">
                <a:solidFill>
                  <a:schemeClr val="bg1"/>
                </a:solidFill>
                <a:latin typeface="DIN Next LT Pro"/>
              </a:rPr>
              <a:t>Anti-inflammatory diet</a:t>
            </a:r>
          </a:p>
          <a:p>
            <a:pPr marL="285750" indent="-285750">
              <a:buFontTx/>
              <a:buChar char="-"/>
            </a:pPr>
            <a:r>
              <a:rPr lang="en-US" sz="1600" dirty="0">
                <a:solidFill>
                  <a:schemeClr val="bg1"/>
                </a:solidFill>
                <a:latin typeface="DIN Next LT Pro"/>
              </a:rPr>
              <a:t>Emphasis on red &amp; green foods</a:t>
            </a:r>
          </a:p>
          <a:p>
            <a:pPr marL="285750" indent="-285750">
              <a:buFontTx/>
              <a:buChar char="-"/>
            </a:pPr>
            <a:r>
              <a:rPr lang="en-US" sz="1600" dirty="0">
                <a:solidFill>
                  <a:schemeClr val="bg1"/>
                </a:solidFill>
                <a:latin typeface="DIN Next LT Pro"/>
              </a:rPr>
              <a:t>Stress management</a:t>
            </a:r>
          </a:p>
          <a:p>
            <a:pPr marL="285750" indent="-285750">
              <a:buFontTx/>
              <a:buChar char="-"/>
            </a:pPr>
            <a:r>
              <a:rPr lang="en-US" sz="1600" dirty="0">
                <a:solidFill>
                  <a:schemeClr val="bg1"/>
                </a:solidFill>
                <a:latin typeface="DIN Next LT Pro"/>
              </a:rPr>
              <a:t>Adequate sleep</a:t>
            </a:r>
          </a:p>
          <a:p>
            <a:endParaRPr lang="en-US" sz="1600" dirty="0">
              <a:solidFill>
                <a:schemeClr val="bg1"/>
              </a:solidFill>
              <a:latin typeface="DIN Next LT Pro"/>
            </a:endParaRPr>
          </a:p>
        </p:txBody>
      </p:sp>
      <p:sp>
        <p:nvSpPr>
          <p:cNvPr id="5" name="TextBox 4">
            <a:extLst>
              <a:ext uri="{FF2B5EF4-FFF2-40B4-BE49-F238E27FC236}">
                <a16:creationId xmlns:a16="http://schemas.microsoft.com/office/drawing/2014/main" id="{74567429-8C42-F90D-F3AA-6206EBC68207}"/>
              </a:ext>
            </a:extLst>
          </p:cNvPr>
          <p:cNvSpPr txBox="1"/>
          <p:nvPr/>
        </p:nvSpPr>
        <p:spPr>
          <a:xfrm>
            <a:off x="6152985" y="1407876"/>
            <a:ext cx="2938824" cy="1846659"/>
          </a:xfrm>
          <a:prstGeom prst="rect">
            <a:avLst/>
          </a:prstGeom>
          <a:noFill/>
        </p:spPr>
        <p:txBody>
          <a:bodyPr wrap="square" rtlCol="0">
            <a:spAutoFit/>
          </a:bodyPr>
          <a:lstStyle/>
          <a:p>
            <a:r>
              <a:rPr lang="en-US" b="1" dirty="0">
                <a:solidFill>
                  <a:schemeClr val="bg1"/>
                </a:solidFill>
                <a:latin typeface="DIN Next LT Pro"/>
              </a:rPr>
              <a:t>Nourish the gut microbiome:</a:t>
            </a:r>
          </a:p>
          <a:p>
            <a:endParaRPr lang="en-US" sz="1600" dirty="0">
              <a:solidFill>
                <a:schemeClr val="bg1"/>
              </a:solidFill>
              <a:latin typeface="DIN Next LT Pro"/>
            </a:endParaRPr>
          </a:p>
          <a:p>
            <a:pPr marL="285750" indent="-285750">
              <a:buFontTx/>
              <a:buChar char="-"/>
            </a:pPr>
            <a:r>
              <a:rPr lang="en-US" sz="1600" dirty="0">
                <a:solidFill>
                  <a:schemeClr val="bg1"/>
                </a:solidFill>
                <a:latin typeface="DIN Next LT Pro"/>
              </a:rPr>
              <a:t>Dietary fiber</a:t>
            </a:r>
          </a:p>
          <a:p>
            <a:pPr marL="285750" indent="-285750">
              <a:buFontTx/>
              <a:buChar char="-"/>
            </a:pPr>
            <a:r>
              <a:rPr lang="en-US" sz="1600" dirty="0">
                <a:solidFill>
                  <a:schemeClr val="bg1"/>
                </a:solidFill>
                <a:latin typeface="DIN Next LT Pro"/>
              </a:rPr>
              <a:t>Fiber supplements</a:t>
            </a:r>
          </a:p>
          <a:p>
            <a:pPr marL="285750" indent="-285750">
              <a:buFontTx/>
              <a:buChar char="-"/>
            </a:pPr>
            <a:r>
              <a:rPr lang="en-US" sz="1600" dirty="0">
                <a:solidFill>
                  <a:schemeClr val="bg1"/>
                </a:solidFill>
                <a:latin typeface="DIN Next LT Pro"/>
              </a:rPr>
              <a:t>Pre- and pro-biotics</a:t>
            </a:r>
          </a:p>
          <a:p>
            <a:pPr marL="285750" indent="-285750">
              <a:buFontTx/>
              <a:buChar char="-"/>
            </a:pPr>
            <a:r>
              <a:rPr lang="en-US" sz="1600" dirty="0">
                <a:solidFill>
                  <a:schemeClr val="bg1"/>
                </a:solidFill>
                <a:latin typeface="DIN Next LT Pro"/>
              </a:rPr>
              <a:t>Polyphenols (plant foods)</a:t>
            </a:r>
          </a:p>
          <a:p>
            <a:endParaRPr lang="en-US" sz="1600" dirty="0">
              <a:solidFill>
                <a:schemeClr val="bg1"/>
              </a:solidFill>
              <a:latin typeface="DIN Next LT Pro"/>
            </a:endParaRPr>
          </a:p>
        </p:txBody>
      </p:sp>
      <p:sp>
        <p:nvSpPr>
          <p:cNvPr id="6" name="TextBox 5">
            <a:extLst>
              <a:ext uri="{FF2B5EF4-FFF2-40B4-BE49-F238E27FC236}">
                <a16:creationId xmlns:a16="http://schemas.microsoft.com/office/drawing/2014/main" id="{5B386154-128A-648F-1E13-BCDE88AE417E}"/>
              </a:ext>
            </a:extLst>
          </p:cNvPr>
          <p:cNvSpPr txBox="1"/>
          <p:nvPr/>
        </p:nvSpPr>
        <p:spPr>
          <a:xfrm>
            <a:off x="2752104" y="3713709"/>
            <a:ext cx="2607734" cy="2123658"/>
          </a:xfrm>
          <a:prstGeom prst="rect">
            <a:avLst/>
          </a:prstGeom>
          <a:noFill/>
        </p:spPr>
        <p:txBody>
          <a:bodyPr wrap="square" rtlCol="0">
            <a:spAutoFit/>
          </a:bodyPr>
          <a:lstStyle/>
          <a:p>
            <a:r>
              <a:rPr lang="en-US" b="1" dirty="0">
                <a:solidFill>
                  <a:srgbClr val="991919"/>
                </a:solidFill>
                <a:latin typeface="DIN Next LT Pro"/>
              </a:rPr>
              <a:t>Balance nutrients and reduce homocysteine:</a:t>
            </a:r>
          </a:p>
          <a:p>
            <a:endParaRPr lang="en-US" sz="1600" dirty="0">
              <a:solidFill>
                <a:srgbClr val="991919"/>
              </a:solidFill>
              <a:latin typeface="DIN Next LT Pro"/>
            </a:endParaRPr>
          </a:p>
          <a:p>
            <a:pPr marL="285750" indent="-285750">
              <a:buFontTx/>
              <a:buChar char="-"/>
            </a:pPr>
            <a:r>
              <a:rPr lang="en-US" sz="1600" dirty="0">
                <a:solidFill>
                  <a:srgbClr val="991919"/>
                </a:solidFill>
                <a:latin typeface="DIN Next LT Pro"/>
              </a:rPr>
              <a:t>Methylating agents </a:t>
            </a:r>
          </a:p>
          <a:p>
            <a:pPr marL="285750" indent="-285750">
              <a:buFontTx/>
              <a:buChar char="-"/>
            </a:pPr>
            <a:r>
              <a:rPr lang="en-US" sz="1600" dirty="0">
                <a:solidFill>
                  <a:srgbClr val="991919"/>
                </a:solidFill>
                <a:latin typeface="DIN Next LT Pro"/>
              </a:rPr>
              <a:t>Omega-3 fatty acids</a:t>
            </a:r>
          </a:p>
          <a:p>
            <a:pPr marL="285750" indent="-285750">
              <a:buFontTx/>
              <a:buChar char="-"/>
            </a:pPr>
            <a:r>
              <a:rPr lang="en-US" sz="1600" dirty="0">
                <a:solidFill>
                  <a:srgbClr val="991919"/>
                </a:solidFill>
                <a:latin typeface="DIN Next LT Pro"/>
              </a:rPr>
              <a:t>Vitamin K</a:t>
            </a:r>
          </a:p>
          <a:p>
            <a:pPr marL="285750" indent="-285750">
              <a:buFontTx/>
              <a:buChar char="-"/>
            </a:pPr>
            <a:r>
              <a:rPr lang="en-US" sz="1600" dirty="0">
                <a:solidFill>
                  <a:srgbClr val="991919"/>
                </a:solidFill>
                <a:latin typeface="DIN Next LT Pro"/>
              </a:rPr>
              <a:t>Hydration</a:t>
            </a:r>
          </a:p>
          <a:p>
            <a:endParaRPr lang="en-US" sz="1600" dirty="0">
              <a:solidFill>
                <a:srgbClr val="991919"/>
              </a:solidFill>
              <a:latin typeface="DIN Next LT Pro"/>
            </a:endParaRPr>
          </a:p>
        </p:txBody>
      </p:sp>
      <p:sp>
        <p:nvSpPr>
          <p:cNvPr id="8" name="TextBox 7">
            <a:extLst>
              <a:ext uri="{FF2B5EF4-FFF2-40B4-BE49-F238E27FC236}">
                <a16:creationId xmlns:a16="http://schemas.microsoft.com/office/drawing/2014/main" id="{02988E0F-4F4F-07E7-70E2-9C673CE1BEA6}"/>
              </a:ext>
            </a:extLst>
          </p:cNvPr>
          <p:cNvSpPr txBox="1"/>
          <p:nvPr/>
        </p:nvSpPr>
        <p:spPr>
          <a:xfrm>
            <a:off x="6172485" y="3827945"/>
            <a:ext cx="2785855" cy="1600438"/>
          </a:xfrm>
          <a:prstGeom prst="rect">
            <a:avLst/>
          </a:prstGeom>
          <a:noFill/>
        </p:spPr>
        <p:txBody>
          <a:bodyPr wrap="square" rtlCol="0">
            <a:spAutoFit/>
          </a:bodyPr>
          <a:lstStyle/>
          <a:p>
            <a:r>
              <a:rPr lang="en-US" b="1" dirty="0">
                <a:solidFill>
                  <a:srgbClr val="991919"/>
                </a:solidFill>
                <a:latin typeface="DIN Next LT Pro"/>
              </a:rPr>
              <a:t>Cultivate emotional health:</a:t>
            </a:r>
          </a:p>
          <a:p>
            <a:endParaRPr lang="en-US" sz="1600" dirty="0">
              <a:solidFill>
                <a:srgbClr val="991919"/>
              </a:solidFill>
              <a:latin typeface="DIN Next LT Pro"/>
            </a:endParaRPr>
          </a:p>
          <a:p>
            <a:pPr marL="285750" indent="-285750">
              <a:buFontTx/>
              <a:buChar char="-"/>
            </a:pPr>
            <a:r>
              <a:rPr lang="en-US" sz="1600" dirty="0">
                <a:solidFill>
                  <a:srgbClr val="991919"/>
                </a:solidFill>
                <a:latin typeface="DIN Next LT Pro"/>
              </a:rPr>
              <a:t>Eating timeline</a:t>
            </a:r>
          </a:p>
          <a:p>
            <a:pPr marL="285750" indent="-285750">
              <a:buFontTx/>
              <a:buChar char="-"/>
            </a:pPr>
            <a:r>
              <a:rPr lang="en-US" sz="1600" dirty="0">
                <a:solidFill>
                  <a:srgbClr val="991919"/>
                </a:solidFill>
                <a:latin typeface="DIN Next LT Pro"/>
              </a:rPr>
              <a:t>Creative outlets</a:t>
            </a:r>
          </a:p>
          <a:p>
            <a:pPr marL="285750" indent="-285750">
              <a:buFontTx/>
              <a:buChar char="-"/>
            </a:pPr>
            <a:r>
              <a:rPr lang="en-US" sz="1600" dirty="0">
                <a:solidFill>
                  <a:srgbClr val="991919"/>
                </a:solidFill>
                <a:latin typeface="DIN Next LT Pro"/>
              </a:rPr>
              <a:t>Forest therapy (Vitamin N)</a:t>
            </a:r>
          </a:p>
          <a:p>
            <a:endParaRPr lang="en-US" sz="1600" dirty="0">
              <a:solidFill>
                <a:srgbClr val="991919"/>
              </a:solidFill>
              <a:latin typeface="DIN Next LT Pro"/>
            </a:endParaRPr>
          </a:p>
        </p:txBody>
      </p:sp>
    </p:spTree>
    <p:extLst>
      <p:ext uri="{BB962C8B-B14F-4D97-AF65-F5344CB8AC3E}">
        <p14:creationId xmlns:p14="http://schemas.microsoft.com/office/powerpoint/2010/main" val="29468101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FD80F80D-9E2D-9EBC-E23E-8C684BFB8F4E}"/>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tângulo Arredondado 3">
            <a:extLst>
              <a:ext uri="{FF2B5EF4-FFF2-40B4-BE49-F238E27FC236}">
                <a16:creationId xmlns:a16="http://schemas.microsoft.com/office/drawing/2014/main" id="{612722A9-2A68-9AE5-9E8B-AB494F8EFF87}"/>
              </a:ext>
            </a:extLst>
          </p:cNvPr>
          <p:cNvSpPr/>
          <p:nvPr/>
        </p:nvSpPr>
        <p:spPr>
          <a:xfrm rot="5400000">
            <a:off x="2654643" y="-2679362"/>
            <a:ext cx="6865010" cy="12209707"/>
          </a:xfrm>
          <a:custGeom>
            <a:avLst/>
            <a:gdLst>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0 w 6858000"/>
              <a:gd name="connsiteY7" fmla="*/ 5695992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595424 w 6858000"/>
              <a:gd name="connsiteY7" fmla="*/ 4512234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479468 w 6858000"/>
              <a:gd name="connsiteY6" fmla="*/ 509147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777180 w 6858000"/>
              <a:gd name="connsiteY6" fmla="*/ 5665636 h 6835218"/>
              <a:gd name="connsiteX7" fmla="*/ 1 w 6858000"/>
              <a:gd name="connsiteY7" fmla="*/ 5589667 h 6835218"/>
              <a:gd name="connsiteX8" fmla="*/ 0 w 6858000"/>
              <a:gd name="connsiteY8" fmla="*/ 1139226 h 6835218"/>
              <a:gd name="connsiteX0" fmla="*/ 0 w 6867302"/>
              <a:gd name="connsiteY0" fmla="*/ 1139226 h 6112947"/>
              <a:gd name="connsiteX1" fmla="*/ 1139226 w 6867302"/>
              <a:gd name="connsiteY1" fmla="*/ 0 h 6112947"/>
              <a:gd name="connsiteX2" fmla="*/ 5718774 w 6867302"/>
              <a:gd name="connsiteY2" fmla="*/ 0 h 6112947"/>
              <a:gd name="connsiteX3" fmla="*/ 6858000 w 6867302"/>
              <a:gd name="connsiteY3" fmla="*/ 1139226 h 6112947"/>
              <a:gd name="connsiteX4" fmla="*/ 6858000 w 6867302"/>
              <a:gd name="connsiteY4" fmla="*/ 5695992 h 6112947"/>
              <a:gd name="connsiteX5" fmla="*/ 6349639 w 6867302"/>
              <a:gd name="connsiteY5" fmla="*/ 6055497 h 6112947"/>
              <a:gd name="connsiteX6" fmla="*/ 1777180 w 6867302"/>
              <a:gd name="connsiteY6" fmla="*/ 5665636 h 6112947"/>
              <a:gd name="connsiteX7" fmla="*/ 1 w 6867302"/>
              <a:gd name="connsiteY7" fmla="*/ 5589667 h 6112947"/>
              <a:gd name="connsiteX8" fmla="*/ 0 w 6867302"/>
              <a:gd name="connsiteY8" fmla="*/ 1139226 h 6112947"/>
              <a:gd name="connsiteX0" fmla="*/ 4126 w 6871428"/>
              <a:gd name="connsiteY0" fmla="*/ 1139843 h 6113564"/>
              <a:gd name="connsiteX1" fmla="*/ 1143352 w 6871428"/>
              <a:gd name="connsiteY1" fmla="*/ 617 h 6113564"/>
              <a:gd name="connsiteX2" fmla="*/ 5722900 w 6871428"/>
              <a:gd name="connsiteY2" fmla="*/ 617 h 6113564"/>
              <a:gd name="connsiteX3" fmla="*/ 6862126 w 6871428"/>
              <a:gd name="connsiteY3" fmla="*/ 1139843 h 6113564"/>
              <a:gd name="connsiteX4" fmla="*/ 6862126 w 6871428"/>
              <a:gd name="connsiteY4" fmla="*/ 5696609 h 6113564"/>
              <a:gd name="connsiteX5" fmla="*/ 6353765 w 6871428"/>
              <a:gd name="connsiteY5" fmla="*/ 6056114 h 6113564"/>
              <a:gd name="connsiteX6" fmla="*/ 1781306 w 6871428"/>
              <a:gd name="connsiteY6" fmla="*/ 5666253 h 6113564"/>
              <a:gd name="connsiteX7" fmla="*/ 4127 w 6871428"/>
              <a:gd name="connsiteY7" fmla="*/ 5590284 h 6113564"/>
              <a:gd name="connsiteX8" fmla="*/ 4126 w 6871428"/>
              <a:gd name="connsiteY8" fmla="*/ 1139843 h 6113564"/>
              <a:gd name="connsiteX0" fmla="*/ 4126 w 6872557"/>
              <a:gd name="connsiteY0" fmla="*/ 1139843 h 6113564"/>
              <a:gd name="connsiteX1" fmla="*/ 1143352 w 6872557"/>
              <a:gd name="connsiteY1" fmla="*/ 617 h 6113564"/>
              <a:gd name="connsiteX2" fmla="*/ 5722900 w 6872557"/>
              <a:gd name="connsiteY2" fmla="*/ 617 h 6113564"/>
              <a:gd name="connsiteX3" fmla="*/ 6862126 w 6872557"/>
              <a:gd name="connsiteY3" fmla="*/ 1139843 h 6113564"/>
              <a:gd name="connsiteX4" fmla="*/ 6862126 w 6872557"/>
              <a:gd name="connsiteY4" fmla="*/ 5696609 h 6113564"/>
              <a:gd name="connsiteX5" fmla="*/ 6353765 w 6872557"/>
              <a:gd name="connsiteY5" fmla="*/ 6056114 h 6113564"/>
              <a:gd name="connsiteX6" fmla="*/ 1781306 w 6872557"/>
              <a:gd name="connsiteY6" fmla="*/ 5666253 h 6113564"/>
              <a:gd name="connsiteX7" fmla="*/ 4127 w 6872557"/>
              <a:gd name="connsiteY7" fmla="*/ 5590284 h 6113564"/>
              <a:gd name="connsiteX8" fmla="*/ 4126 w 6872557"/>
              <a:gd name="connsiteY8" fmla="*/ 1139843 h 611356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862126 w 6872557"/>
              <a:gd name="connsiteY4" fmla="*/ 5696609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259617 w 6872557"/>
              <a:gd name="connsiteY4" fmla="*/ 4590823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353765 w 6872557"/>
              <a:gd name="connsiteY4" fmla="*/ 6056114 h 6056114"/>
              <a:gd name="connsiteX5" fmla="*/ 1781306 w 6872557"/>
              <a:gd name="connsiteY5" fmla="*/ 5666253 h 6056114"/>
              <a:gd name="connsiteX6" fmla="*/ 4127 w 6872557"/>
              <a:gd name="connsiteY6" fmla="*/ 5590284 h 6056114"/>
              <a:gd name="connsiteX7" fmla="*/ 4126 w 6872557"/>
              <a:gd name="connsiteY7" fmla="*/ 1139843 h 6056114"/>
              <a:gd name="connsiteX0" fmla="*/ 4126 w 6899573"/>
              <a:gd name="connsiteY0" fmla="*/ 1139843 h 5891070"/>
              <a:gd name="connsiteX1" fmla="*/ 1143352 w 6899573"/>
              <a:gd name="connsiteY1" fmla="*/ 617 h 5891070"/>
              <a:gd name="connsiteX2" fmla="*/ 5722900 w 6899573"/>
              <a:gd name="connsiteY2" fmla="*/ 617 h 5891070"/>
              <a:gd name="connsiteX3" fmla="*/ 6862126 w 6899573"/>
              <a:gd name="connsiteY3" fmla="*/ 1139843 h 5891070"/>
              <a:gd name="connsiteX4" fmla="*/ 6899573 w 6899573"/>
              <a:gd name="connsiteY4" fmla="*/ 5652080 h 5891070"/>
              <a:gd name="connsiteX5" fmla="*/ 1781306 w 6899573"/>
              <a:gd name="connsiteY5" fmla="*/ 5666253 h 5891070"/>
              <a:gd name="connsiteX6" fmla="*/ 4127 w 6899573"/>
              <a:gd name="connsiteY6" fmla="*/ 5590284 h 5891070"/>
              <a:gd name="connsiteX7" fmla="*/ 4126 w 6899573"/>
              <a:gd name="connsiteY7" fmla="*/ 1139843 h 5891070"/>
              <a:gd name="connsiteX0" fmla="*/ 4126 w 6923195"/>
              <a:gd name="connsiteY0" fmla="*/ 1139843 h 5891070"/>
              <a:gd name="connsiteX1" fmla="*/ 1143352 w 6923195"/>
              <a:gd name="connsiteY1" fmla="*/ 617 h 5891070"/>
              <a:gd name="connsiteX2" fmla="*/ 5722900 w 6923195"/>
              <a:gd name="connsiteY2" fmla="*/ 617 h 5891070"/>
              <a:gd name="connsiteX3" fmla="*/ 6918836 w 6923195"/>
              <a:gd name="connsiteY3" fmla="*/ 1146932 h 5891070"/>
              <a:gd name="connsiteX4" fmla="*/ 6899573 w 6923195"/>
              <a:gd name="connsiteY4" fmla="*/ 5652080 h 5891070"/>
              <a:gd name="connsiteX5" fmla="*/ 1781306 w 6923195"/>
              <a:gd name="connsiteY5" fmla="*/ 5666253 h 5891070"/>
              <a:gd name="connsiteX6" fmla="*/ 4127 w 6923195"/>
              <a:gd name="connsiteY6" fmla="*/ 5590284 h 5891070"/>
              <a:gd name="connsiteX7" fmla="*/ 4126 w 6923195"/>
              <a:gd name="connsiteY7" fmla="*/ 1139843 h 5891070"/>
              <a:gd name="connsiteX0" fmla="*/ 4126 w 6918836"/>
              <a:gd name="connsiteY0" fmla="*/ 1139843 h 5891070"/>
              <a:gd name="connsiteX1" fmla="*/ 1143352 w 6918836"/>
              <a:gd name="connsiteY1" fmla="*/ 617 h 5891070"/>
              <a:gd name="connsiteX2" fmla="*/ 5722900 w 6918836"/>
              <a:gd name="connsiteY2" fmla="*/ 617 h 5891070"/>
              <a:gd name="connsiteX3" fmla="*/ 6918836 w 6918836"/>
              <a:gd name="connsiteY3" fmla="*/ 1146932 h 5891070"/>
              <a:gd name="connsiteX4" fmla="*/ 6899573 w 6918836"/>
              <a:gd name="connsiteY4" fmla="*/ 5652080 h 5891070"/>
              <a:gd name="connsiteX5" fmla="*/ 1781306 w 6918836"/>
              <a:gd name="connsiteY5" fmla="*/ 5666253 h 5891070"/>
              <a:gd name="connsiteX6" fmla="*/ 4127 w 6918836"/>
              <a:gd name="connsiteY6" fmla="*/ 5590284 h 5891070"/>
              <a:gd name="connsiteX7" fmla="*/ 4126 w 6918836"/>
              <a:gd name="connsiteY7" fmla="*/ 1139843 h 5891070"/>
              <a:gd name="connsiteX0" fmla="*/ 4126 w 6918836"/>
              <a:gd name="connsiteY0" fmla="*/ 1139843 h 5652080"/>
              <a:gd name="connsiteX1" fmla="*/ 1143352 w 6918836"/>
              <a:gd name="connsiteY1" fmla="*/ 617 h 5652080"/>
              <a:gd name="connsiteX2" fmla="*/ 5722900 w 6918836"/>
              <a:gd name="connsiteY2" fmla="*/ 617 h 5652080"/>
              <a:gd name="connsiteX3" fmla="*/ 6918836 w 6918836"/>
              <a:gd name="connsiteY3" fmla="*/ 1146932 h 5652080"/>
              <a:gd name="connsiteX4" fmla="*/ 6899573 w 6918836"/>
              <a:gd name="connsiteY4" fmla="*/ 5652080 h 5652080"/>
              <a:gd name="connsiteX5" fmla="*/ 4127 w 6918836"/>
              <a:gd name="connsiteY5" fmla="*/ 5590284 h 5652080"/>
              <a:gd name="connsiteX6" fmla="*/ 4126 w 6918836"/>
              <a:gd name="connsiteY6" fmla="*/ 1139843 h 5652080"/>
              <a:gd name="connsiteX0" fmla="*/ 4126 w 6918836"/>
              <a:gd name="connsiteY0" fmla="*/ 1139843 h 5661167"/>
              <a:gd name="connsiteX1" fmla="*/ 1143352 w 6918836"/>
              <a:gd name="connsiteY1" fmla="*/ 617 h 5661167"/>
              <a:gd name="connsiteX2" fmla="*/ 5722900 w 6918836"/>
              <a:gd name="connsiteY2" fmla="*/ 617 h 5661167"/>
              <a:gd name="connsiteX3" fmla="*/ 6918836 w 6918836"/>
              <a:gd name="connsiteY3" fmla="*/ 1146932 h 5661167"/>
              <a:gd name="connsiteX4" fmla="*/ 6899573 w 6918836"/>
              <a:gd name="connsiteY4" fmla="*/ 5652080 h 5661167"/>
              <a:gd name="connsiteX5" fmla="*/ 18304 w 6918836"/>
              <a:gd name="connsiteY5" fmla="*/ 5661167 h 5661167"/>
              <a:gd name="connsiteX6" fmla="*/ 4126 w 6918836"/>
              <a:gd name="connsiteY6" fmla="*/ 1139843 h 5661167"/>
              <a:gd name="connsiteX0" fmla="*/ 1485 w 6958725"/>
              <a:gd name="connsiteY0" fmla="*/ 1139843 h 5661167"/>
              <a:gd name="connsiteX1" fmla="*/ 1183241 w 6958725"/>
              <a:gd name="connsiteY1" fmla="*/ 617 h 5661167"/>
              <a:gd name="connsiteX2" fmla="*/ 5762789 w 6958725"/>
              <a:gd name="connsiteY2" fmla="*/ 617 h 5661167"/>
              <a:gd name="connsiteX3" fmla="*/ 6958725 w 6958725"/>
              <a:gd name="connsiteY3" fmla="*/ 1146932 h 5661167"/>
              <a:gd name="connsiteX4" fmla="*/ 6939462 w 6958725"/>
              <a:gd name="connsiteY4" fmla="*/ 5652080 h 5661167"/>
              <a:gd name="connsiteX5" fmla="*/ 58193 w 6958725"/>
              <a:gd name="connsiteY5" fmla="*/ 5661167 h 5661167"/>
              <a:gd name="connsiteX6" fmla="*/ 1485 w 6958725"/>
              <a:gd name="connsiteY6" fmla="*/ 1139843 h 5661167"/>
              <a:gd name="connsiteX0" fmla="*/ 14176 w 6971416"/>
              <a:gd name="connsiteY0" fmla="*/ 1139843 h 5661167"/>
              <a:gd name="connsiteX1" fmla="*/ 1195932 w 6971416"/>
              <a:gd name="connsiteY1" fmla="*/ 617 h 5661167"/>
              <a:gd name="connsiteX2" fmla="*/ 5775480 w 6971416"/>
              <a:gd name="connsiteY2" fmla="*/ 617 h 5661167"/>
              <a:gd name="connsiteX3" fmla="*/ 6971416 w 6971416"/>
              <a:gd name="connsiteY3" fmla="*/ 1146932 h 5661167"/>
              <a:gd name="connsiteX4" fmla="*/ 6952153 w 6971416"/>
              <a:gd name="connsiteY4" fmla="*/ 5652080 h 5661167"/>
              <a:gd name="connsiteX5" fmla="*/ 0 w 6971416"/>
              <a:gd name="connsiteY5" fmla="*/ 5661167 h 5661167"/>
              <a:gd name="connsiteX6" fmla="*/ 14176 w 6971416"/>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71416 w 7008863"/>
              <a:gd name="connsiteY3" fmla="*/ 1146932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8123"/>
              <a:gd name="connsiteY0" fmla="*/ 1139843 h 5661167"/>
              <a:gd name="connsiteX1" fmla="*/ 1195932 w 7028123"/>
              <a:gd name="connsiteY1" fmla="*/ 617 h 5661167"/>
              <a:gd name="connsiteX2" fmla="*/ 5775480 w 7028123"/>
              <a:gd name="connsiteY2" fmla="*/ 617 h 5661167"/>
              <a:gd name="connsiteX3" fmla="*/ 7028123 w 7028123"/>
              <a:gd name="connsiteY3" fmla="*/ 1132755 h 5661167"/>
              <a:gd name="connsiteX4" fmla="*/ 7008863 w 7028123"/>
              <a:gd name="connsiteY4" fmla="*/ 5659171 h 5661167"/>
              <a:gd name="connsiteX5" fmla="*/ 0 w 7028123"/>
              <a:gd name="connsiteY5" fmla="*/ 5661167 h 5661167"/>
              <a:gd name="connsiteX6" fmla="*/ 14176 w 7028123"/>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85593 w 7008863"/>
              <a:gd name="connsiteY3" fmla="*/ 1125667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1035"/>
              <a:gd name="connsiteY0" fmla="*/ 1139843 h 5661167"/>
              <a:gd name="connsiteX1" fmla="*/ 1195932 w 7021035"/>
              <a:gd name="connsiteY1" fmla="*/ 617 h 5661167"/>
              <a:gd name="connsiteX2" fmla="*/ 5775480 w 7021035"/>
              <a:gd name="connsiteY2" fmla="*/ 617 h 5661167"/>
              <a:gd name="connsiteX3" fmla="*/ 7021035 w 7021035"/>
              <a:gd name="connsiteY3" fmla="*/ 1125667 h 5661167"/>
              <a:gd name="connsiteX4" fmla="*/ 7008863 w 7021035"/>
              <a:gd name="connsiteY4" fmla="*/ 5659171 h 5661167"/>
              <a:gd name="connsiteX5" fmla="*/ 0 w 7021035"/>
              <a:gd name="connsiteY5" fmla="*/ 5661167 h 5661167"/>
              <a:gd name="connsiteX6" fmla="*/ 14176 w 7021035"/>
              <a:gd name="connsiteY6" fmla="*/ 1139843 h 5661167"/>
              <a:gd name="connsiteX0" fmla="*/ 14176 w 7029101"/>
              <a:gd name="connsiteY0" fmla="*/ 1139843 h 5661167"/>
              <a:gd name="connsiteX1" fmla="*/ 1195932 w 7029101"/>
              <a:gd name="connsiteY1" fmla="*/ 617 h 5661167"/>
              <a:gd name="connsiteX2" fmla="*/ 5775480 w 7029101"/>
              <a:gd name="connsiteY2" fmla="*/ 617 h 5661167"/>
              <a:gd name="connsiteX3" fmla="*/ 7021035 w 7029101"/>
              <a:gd name="connsiteY3" fmla="*/ 1125667 h 5661167"/>
              <a:gd name="connsiteX4" fmla="*/ 7008863 w 7029101"/>
              <a:gd name="connsiteY4" fmla="*/ 5659171 h 5661167"/>
              <a:gd name="connsiteX5" fmla="*/ 0 w 7029101"/>
              <a:gd name="connsiteY5" fmla="*/ 5661167 h 5661167"/>
              <a:gd name="connsiteX6" fmla="*/ 14176 w 7029101"/>
              <a:gd name="connsiteY6" fmla="*/ 1139843 h 5661167"/>
              <a:gd name="connsiteX0" fmla="*/ 14176 w 7029101"/>
              <a:gd name="connsiteY0" fmla="*/ 1147369 h 5668693"/>
              <a:gd name="connsiteX1" fmla="*/ 1195932 w 7029101"/>
              <a:gd name="connsiteY1" fmla="*/ 8143 h 5668693"/>
              <a:gd name="connsiteX2" fmla="*/ 5775480 w 7029101"/>
              <a:gd name="connsiteY2" fmla="*/ 8143 h 5668693"/>
              <a:gd name="connsiteX3" fmla="*/ 7021035 w 7029101"/>
              <a:gd name="connsiteY3" fmla="*/ 1133193 h 5668693"/>
              <a:gd name="connsiteX4" fmla="*/ 7008863 w 7029101"/>
              <a:gd name="connsiteY4" fmla="*/ 5666697 h 5668693"/>
              <a:gd name="connsiteX5" fmla="*/ 0 w 7029101"/>
              <a:gd name="connsiteY5" fmla="*/ 5668693 h 5668693"/>
              <a:gd name="connsiteX6" fmla="*/ 14176 w 7029101"/>
              <a:gd name="connsiteY6" fmla="*/ 1147369 h 5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9101" h="5668693">
                <a:moveTo>
                  <a:pt x="14176" y="1147369"/>
                </a:moveTo>
                <a:cubicBezTo>
                  <a:pt x="14176" y="518192"/>
                  <a:pt x="-120820" y="-76918"/>
                  <a:pt x="1195932" y="8143"/>
                </a:cubicBezTo>
                <a:lnTo>
                  <a:pt x="5775480" y="8143"/>
                </a:lnTo>
                <a:cubicBezTo>
                  <a:pt x="7113494" y="64850"/>
                  <a:pt x="7042303" y="-169380"/>
                  <a:pt x="7021035" y="1133193"/>
                </a:cubicBezTo>
                <a:cubicBezTo>
                  <a:pt x="7016978" y="2644361"/>
                  <a:pt x="7012920" y="4155529"/>
                  <a:pt x="7008863" y="5666697"/>
                </a:cubicBezTo>
                <a:lnTo>
                  <a:pt x="0" y="5668693"/>
                </a:lnTo>
                <a:cubicBezTo>
                  <a:pt x="0" y="4149771"/>
                  <a:pt x="14176" y="2666291"/>
                  <a:pt x="14176" y="1147369"/>
                </a:cubicBezTo>
                <a:close/>
              </a:path>
            </a:pathLst>
          </a:custGeom>
          <a:solidFill>
            <a:srgbClr val="DAA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C93F40A3-8C3A-2BBC-1351-2D62FD68E9AB}"/>
              </a:ext>
            </a:extLst>
          </p:cNvPr>
          <p:cNvSpPr txBox="1"/>
          <p:nvPr/>
        </p:nvSpPr>
        <p:spPr>
          <a:xfrm>
            <a:off x="107817" y="2091214"/>
            <a:ext cx="52789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Mind-Body Medicine</a:t>
            </a:r>
          </a:p>
        </p:txBody>
      </p:sp>
      <p:sp>
        <p:nvSpPr>
          <p:cNvPr id="6" name="CaixaDeTexto 5">
            <a:extLst>
              <a:ext uri="{FF2B5EF4-FFF2-40B4-BE49-F238E27FC236}">
                <a16:creationId xmlns:a16="http://schemas.microsoft.com/office/drawing/2014/main" id="{AC713363-9C62-DE00-ADCB-305328F7D760}"/>
              </a:ext>
            </a:extLst>
          </p:cNvPr>
          <p:cNvSpPr txBox="1"/>
          <p:nvPr/>
        </p:nvSpPr>
        <p:spPr>
          <a:xfrm>
            <a:off x="790398" y="5417458"/>
            <a:ext cx="42018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F0EAD8"/>
                </a:solidFill>
                <a:effectLst/>
                <a:uLnTx/>
                <a:uFillTx/>
                <a:latin typeface="DIN Next LT Pro" panose="020B0503020203050203" pitchFamily="34" charset="77"/>
                <a:ea typeface="+mn-ea"/>
                <a:cs typeface="+mn-cs"/>
              </a:rPr>
              <a:t>Digestion, Detoxification, Elimination</a:t>
            </a:r>
            <a:endParaRPr kumimoji="0" lang="pt-BR" sz="3200" b="0" i="0" u="none" strike="noStrike" kern="1200" cap="none" spc="0" normalizeH="0" baseline="0" noProof="0" dirty="0">
              <a:ln>
                <a:noFill/>
              </a:ln>
              <a:solidFill>
                <a:srgbClr val="F0EAD8"/>
              </a:solidFill>
              <a:effectLst/>
              <a:uLnTx/>
              <a:uFillTx/>
              <a:latin typeface="DIN Next LT Pro" panose="020B0503020203050203" pitchFamily="34" charset="77"/>
              <a:ea typeface="+mn-ea"/>
              <a:cs typeface="+mn-cs"/>
            </a:endParaRPr>
          </a:p>
        </p:txBody>
      </p:sp>
      <p:sp>
        <p:nvSpPr>
          <p:cNvPr id="9" name="CaixaDeTexto 8">
            <a:extLst>
              <a:ext uri="{FF2B5EF4-FFF2-40B4-BE49-F238E27FC236}">
                <a16:creationId xmlns:a16="http://schemas.microsoft.com/office/drawing/2014/main" id="{D07CCFC1-FF17-878B-DE09-599C68B6EE6A}"/>
              </a:ext>
            </a:extLst>
          </p:cNvPr>
          <p:cNvSpPr txBox="1"/>
          <p:nvPr/>
        </p:nvSpPr>
        <p:spPr>
          <a:xfrm>
            <a:off x="715700" y="2950622"/>
            <a:ext cx="36196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dirty="0">
                <a:ln>
                  <a:noFill/>
                </a:ln>
                <a:solidFill>
                  <a:srgbClr val="F0EAD8"/>
                </a:solidFill>
                <a:effectLst/>
                <a:uLnTx/>
                <a:uFillTx/>
                <a:latin typeface="DIN Next LT Pro Medium" panose="020B0503020203050203" pitchFamily="34" charset="77"/>
                <a:ea typeface="+mn-ea"/>
                <a:cs typeface="+mn-cs"/>
              </a:rPr>
              <a:t>Gut</a:t>
            </a:r>
          </a:p>
        </p:txBody>
      </p:sp>
      <p:pic>
        <p:nvPicPr>
          <p:cNvPr id="5" name="Graphic 4" descr="Stomach outline">
            <a:extLst>
              <a:ext uri="{FF2B5EF4-FFF2-40B4-BE49-F238E27FC236}">
                <a16:creationId xmlns:a16="http://schemas.microsoft.com/office/drawing/2014/main" id="{8D943925-056F-D884-41C5-AC7ED6CC7F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1260" y="3765680"/>
            <a:ext cx="1544609" cy="1544609"/>
          </a:xfrm>
          <a:prstGeom prst="rect">
            <a:avLst/>
          </a:prstGeom>
        </p:spPr>
      </p:pic>
      <p:cxnSp>
        <p:nvCxnSpPr>
          <p:cNvPr id="7" name="Straight Connector 6">
            <a:extLst>
              <a:ext uri="{FF2B5EF4-FFF2-40B4-BE49-F238E27FC236}">
                <a16:creationId xmlns:a16="http://schemas.microsoft.com/office/drawing/2014/main" id="{E3EDA5A4-A14E-DD9F-F799-235CEA0751F5}"/>
              </a:ext>
            </a:extLst>
          </p:cNvPr>
          <p:cNvCxnSpPr/>
          <p:nvPr/>
        </p:nvCxnSpPr>
        <p:spPr>
          <a:xfrm>
            <a:off x="5892800" y="194733"/>
            <a:ext cx="0" cy="641773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CaixaDeTexto 1">
            <a:extLst>
              <a:ext uri="{FF2B5EF4-FFF2-40B4-BE49-F238E27FC236}">
                <a16:creationId xmlns:a16="http://schemas.microsoft.com/office/drawing/2014/main" id="{388AF83F-D980-BC4C-7F8A-B929153567C1}"/>
              </a:ext>
            </a:extLst>
          </p:cNvPr>
          <p:cNvSpPr txBox="1"/>
          <p:nvPr/>
        </p:nvSpPr>
        <p:spPr>
          <a:xfrm>
            <a:off x="6398855" y="1506439"/>
            <a:ext cx="52789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Clinical Conditions</a:t>
            </a:r>
          </a:p>
        </p:txBody>
      </p:sp>
      <p:sp>
        <p:nvSpPr>
          <p:cNvPr id="11" name="CaixaDeTexto 1">
            <a:extLst>
              <a:ext uri="{FF2B5EF4-FFF2-40B4-BE49-F238E27FC236}">
                <a16:creationId xmlns:a16="http://schemas.microsoft.com/office/drawing/2014/main" id="{D251CEF8-FBFA-D33F-9088-684F94941901}"/>
              </a:ext>
            </a:extLst>
          </p:cNvPr>
          <p:cNvSpPr txBox="1"/>
          <p:nvPr/>
        </p:nvSpPr>
        <p:spPr>
          <a:xfrm>
            <a:off x="6864953" y="2279901"/>
            <a:ext cx="4812828" cy="37856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400" b="0"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Gastric ulcer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400" dirty="0">
                <a:solidFill>
                  <a:prstClr val="white"/>
                </a:solidFill>
                <a:latin typeface="DIN Next LT Pro Heavy" panose="020B0503020203050203" pitchFamily="34" charset="77"/>
              </a:rPr>
              <a:t>Gastroesophageal reflux</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400" b="0"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Enzyme insufficiency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400" b="0"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Fatty liver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400" dirty="0">
                <a:solidFill>
                  <a:prstClr val="white"/>
                </a:solidFill>
                <a:latin typeface="DIN Next LT Pro Heavy" panose="020B0503020203050203" pitchFamily="34" charset="77"/>
              </a:rPr>
              <a:t>Irritable Bowel Syndrome (IBS)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400" b="0"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Inflammatory Bowel Disease (IBD)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400" b="0"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Diarrhea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400" dirty="0">
                <a:solidFill>
                  <a:prstClr val="white"/>
                </a:solidFill>
                <a:latin typeface="DIN Next LT Pro Heavy" panose="020B0503020203050203" pitchFamily="34" charset="77"/>
              </a:rPr>
              <a:t>Constipation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400" dirty="0">
                <a:solidFill>
                  <a:prstClr val="white"/>
                </a:solidFill>
                <a:latin typeface="DIN Next LT Pro Heavy" panose="020B0503020203050203" pitchFamily="34" charset="77"/>
              </a:rPr>
              <a:t>Indigestion</a:t>
            </a:r>
            <a:endParaRPr kumimoji="0" lang="pt-BR" sz="2400" b="0"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endParaRPr>
          </a:p>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2400" b="0"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endParaRPr>
          </a:p>
        </p:txBody>
      </p:sp>
    </p:spTree>
    <p:extLst>
      <p:ext uri="{BB962C8B-B14F-4D97-AF65-F5344CB8AC3E}">
        <p14:creationId xmlns:p14="http://schemas.microsoft.com/office/powerpoint/2010/main" val="749914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FD80F80D-9E2D-9EBC-E23E-8C684BFB8F4E}"/>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tângulo Arredondado 3">
            <a:extLst>
              <a:ext uri="{FF2B5EF4-FFF2-40B4-BE49-F238E27FC236}">
                <a16:creationId xmlns:a16="http://schemas.microsoft.com/office/drawing/2014/main" id="{612722A9-2A68-9AE5-9E8B-AB494F8EFF87}"/>
              </a:ext>
            </a:extLst>
          </p:cNvPr>
          <p:cNvSpPr/>
          <p:nvPr/>
        </p:nvSpPr>
        <p:spPr>
          <a:xfrm rot="5400000">
            <a:off x="-615864" y="591145"/>
            <a:ext cx="6865010" cy="5668693"/>
          </a:xfrm>
          <a:custGeom>
            <a:avLst/>
            <a:gdLst>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0 w 6858000"/>
              <a:gd name="connsiteY7" fmla="*/ 5695992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595424 w 6858000"/>
              <a:gd name="connsiteY7" fmla="*/ 4512234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479468 w 6858000"/>
              <a:gd name="connsiteY6" fmla="*/ 509147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777180 w 6858000"/>
              <a:gd name="connsiteY6" fmla="*/ 5665636 h 6835218"/>
              <a:gd name="connsiteX7" fmla="*/ 1 w 6858000"/>
              <a:gd name="connsiteY7" fmla="*/ 5589667 h 6835218"/>
              <a:gd name="connsiteX8" fmla="*/ 0 w 6858000"/>
              <a:gd name="connsiteY8" fmla="*/ 1139226 h 6835218"/>
              <a:gd name="connsiteX0" fmla="*/ 0 w 6867302"/>
              <a:gd name="connsiteY0" fmla="*/ 1139226 h 6112947"/>
              <a:gd name="connsiteX1" fmla="*/ 1139226 w 6867302"/>
              <a:gd name="connsiteY1" fmla="*/ 0 h 6112947"/>
              <a:gd name="connsiteX2" fmla="*/ 5718774 w 6867302"/>
              <a:gd name="connsiteY2" fmla="*/ 0 h 6112947"/>
              <a:gd name="connsiteX3" fmla="*/ 6858000 w 6867302"/>
              <a:gd name="connsiteY3" fmla="*/ 1139226 h 6112947"/>
              <a:gd name="connsiteX4" fmla="*/ 6858000 w 6867302"/>
              <a:gd name="connsiteY4" fmla="*/ 5695992 h 6112947"/>
              <a:gd name="connsiteX5" fmla="*/ 6349639 w 6867302"/>
              <a:gd name="connsiteY5" fmla="*/ 6055497 h 6112947"/>
              <a:gd name="connsiteX6" fmla="*/ 1777180 w 6867302"/>
              <a:gd name="connsiteY6" fmla="*/ 5665636 h 6112947"/>
              <a:gd name="connsiteX7" fmla="*/ 1 w 6867302"/>
              <a:gd name="connsiteY7" fmla="*/ 5589667 h 6112947"/>
              <a:gd name="connsiteX8" fmla="*/ 0 w 6867302"/>
              <a:gd name="connsiteY8" fmla="*/ 1139226 h 6112947"/>
              <a:gd name="connsiteX0" fmla="*/ 4126 w 6871428"/>
              <a:gd name="connsiteY0" fmla="*/ 1139843 h 6113564"/>
              <a:gd name="connsiteX1" fmla="*/ 1143352 w 6871428"/>
              <a:gd name="connsiteY1" fmla="*/ 617 h 6113564"/>
              <a:gd name="connsiteX2" fmla="*/ 5722900 w 6871428"/>
              <a:gd name="connsiteY2" fmla="*/ 617 h 6113564"/>
              <a:gd name="connsiteX3" fmla="*/ 6862126 w 6871428"/>
              <a:gd name="connsiteY3" fmla="*/ 1139843 h 6113564"/>
              <a:gd name="connsiteX4" fmla="*/ 6862126 w 6871428"/>
              <a:gd name="connsiteY4" fmla="*/ 5696609 h 6113564"/>
              <a:gd name="connsiteX5" fmla="*/ 6353765 w 6871428"/>
              <a:gd name="connsiteY5" fmla="*/ 6056114 h 6113564"/>
              <a:gd name="connsiteX6" fmla="*/ 1781306 w 6871428"/>
              <a:gd name="connsiteY6" fmla="*/ 5666253 h 6113564"/>
              <a:gd name="connsiteX7" fmla="*/ 4127 w 6871428"/>
              <a:gd name="connsiteY7" fmla="*/ 5590284 h 6113564"/>
              <a:gd name="connsiteX8" fmla="*/ 4126 w 6871428"/>
              <a:gd name="connsiteY8" fmla="*/ 1139843 h 6113564"/>
              <a:gd name="connsiteX0" fmla="*/ 4126 w 6872557"/>
              <a:gd name="connsiteY0" fmla="*/ 1139843 h 6113564"/>
              <a:gd name="connsiteX1" fmla="*/ 1143352 w 6872557"/>
              <a:gd name="connsiteY1" fmla="*/ 617 h 6113564"/>
              <a:gd name="connsiteX2" fmla="*/ 5722900 w 6872557"/>
              <a:gd name="connsiteY2" fmla="*/ 617 h 6113564"/>
              <a:gd name="connsiteX3" fmla="*/ 6862126 w 6872557"/>
              <a:gd name="connsiteY3" fmla="*/ 1139843 h 6113564"/>
              <a:gd name="connsiteX4" fmla="*/ 6862126 w 6872557"/>
              <a:gd name="connsiteY4" fmla="*/ 5696609 h 6113564"/>
              <a:gd name="connsiteX5" fmla="*/ 6353765 w 6872557"/>
              <a:gd name="connsiteY5" fmla="*/ 6056114 h 6113564"/>
              <a:gd name="connsiteX6" fmla="*/ 1781306 w 6872557"/>
              <a:gd name="connsiteY6" fmla="*/ 5666253 h 6113564"/>
              <a:gd name="connsiteX7" fmla="*/ 4127 w 6872557"/>
              <a:gd name="connsiteY7" fmla="*/ 5590284 h 6113564"/>
              <a:gd name="connsiteX8" fmla="*/ 4126 w 6872557"/>
              <a:gd name="connsiteY8" fmla="*/ 1139843 h 611356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862126 w 6872557"/>
              <a:gd name="connsiteY4" fmla="*/ 5696609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259617 w 6872557"/>
              <a:gd name="connsiteY4" fmla="*/ 4590823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353765 w 6872557"/>
              <a:gd name="connsiteY4" fmla="*/ 6056114 h 6056114"/>
              <a:gd name="connsiteX5" fmla="*/ 1781306 w 6872557"/>
              <a:gd name="connsiteY5" fmla="*/ 5666253 h 6056114"/>
              <a:gd name="connsiteX6" fmla="*/ 4127 w 6872557"/>
              <a:gd name="connsiteY6" fmla="*/ 5590284 h 6056114"/>
              <a:gd name="connsiteX7" fmla="*/ 4126 w 6872557"/>
              <a:gd name="connsiteY7" fmla="*/ 1139843 h 6056114"/>
              <a:gd name="connsiteX0" fmla="*/ 4126 w 6899573"/>
              <a:gd name="connsiteY0" fmla="*/ 1139843 h 5891070"/>
              <a:gd name="connsiteX1" fmla="*/ 1143352 w 6899573"/>
              <a:gd name="connsiteY1" fmla="*/ 617 h 5891070"/>
              <a:gd name="connsiteX2" fmla="*/ 5722900 w 6899573"/>
              <a:gd name="connsiteY2" fmla="*/ 617 h 5891070"/>
              <a:gd name="connsiteX3" fmla="*/ 6862126 w 6899573"/>
              <a:gd name="connsiteY3" fmla="*/ 1139843 h 5891070"/>
              <a:gd name="connsiteX4" fmla="*/ 6899573 w 6899573"/>
              <a:gd name="connsiteY4" fmla="*/ 5652080 h 5891070"/>
              <a:gd name="connsiteX5" fmla="*/ 1781306 w 6899573"/>
              <a:gd name="connsiteY5" fmla="*/ 5666253 h 5891070"/>
              <a:gd name="connsiteX6" fmla="*/ 4127 w 6899573"/>
              <a:gd name="connsiteY6" fmla="*/ 5590284 h 5891070"/>
              <a:gd name="connsiteX7" fmla="*/ 4126 w 6899573"/>
              <a:gd name="connsiteY7" fmla="*/ 1139843 h 5891070"/>
              <a:gd name="connsiteX0" fmla="*/ 4126 w 6923195"/>
              <a:gd name="connsiteY0" fmla="*/ 1139843 h 5891070"/>
              <a:gd name="connsiteX1" fmla="*/ 1143352 w 6923195"/>
              <a:gd name="connsiteY1" fmla="*/ 617 h 5891070"/>
              <a:gd name="connsiteX2" fmla="*/ 5722900 w 6923195"/>
              <a:gd name="connsiteY2" fmla="*/ 617 h 5891070"/>
              <a:gd name="connsiteX3" fmla="*/ 6918836 w 6923195"/>
              <a:gd name="connsiteY3" fmla="*/ 1146932 h 5891070"/>
              <a:gd name="connsiteX4" fmla="*/ 6899573 w 6923195"/>
              <a:gd name="connsiteY4" fmla="*/ 5652080 h 5891070"/>
              <a:gd name="connsiteX5" fmla="*/ 1781306 w 6923195"/>
              <a:gd name="connsiteY5" fmla="*/ 5666253 h 5891070"/>
              <a:gd name="connsiteX6" fmla="*/ 4127 w 6923195"/>
              <a:gd name="connsiteY6" fmla="*/ 5590284 h 5891070"/>
              <a:gd name="connsiteX7" fmla="*/ 4126 w 6923195"/>
              <a:gd name="connsiteY7" fmla="*/ 1139843 h 5891070"/>
              <a:gd name="connsiteX0" fmla="*/ 4126 w 6918836"/>
              <a:gd name="connsiteY0" fmla="*/ 1139843 h 5891070"/>
              <a:gd name="connsiteX1" fmla="*/ 1143352 w 6918836"/>
              <a:gd name="connsiteY1" fmla="*/ 617 h 5891070"/>
              <a:gd name="connsiteX2" fmla="*/ 5722900 w 6918836"/>
              <a:gd name="connsiteY2" fmla="*/ 617 h 5891070"/>
              <a:gd name="connsiteX3" fmla="*/ 6918836 w 6918836"/>
              <a:gd name="connsiteY3" fmla="*/ 1146932 h 5891070"/>
              <a:gd name="connsiteX4" fmla="*/ 6899573 w 6918836"/>
              <a:gd name="connsiteY4" fmla="*/ 5652080 h 5891070"/>
              <a:gd name="connsiteX5" fmla="*/ 1781306 w 6918836"/>
              <a:gd name="connsiteY5" fmla="*/ 5666253 h 5891070"/>
              <a:gd name="connsiteX6" fmla="*/ 4127 w 6918836"/>
              <a:gd name="connsiteY6" fmla="*/ 5590284 h 5891070"/>
              <a:gd name="connsiteX7" fmla="*/ 4126 w 6918836"/>
              <a:gd name="connsiteY7" fmla="*/ 1139843 h 5891070"/>
              <a:gd name="connsiteX0" fmla="*/ 4126 w 6918836"/>
              <a:gd name="connsiteY0" fmla="*/ 1139843 h 5652080"/>
              <a:gd name="connsiteX1" fmla="*/ 1143352 w 6918836"/>
              <a:gd name="connsiteY1" fmla="*/ 617 h 5652080"/>
              <a:gd name="connsiteX2" fmla="*/ 5722900 w 6918836"/>
              <a:gd name="connsiteY2" fmla="*/ 617 h 5652080"/>
              <a:gd name="connsiteX3" fmla="*/ 6918836 w 6918836"/>
              <a:gd name="connsiteY3" fmla="*/ 1146932 h 5652080"/>
              <a:gd name="connsiteX4" fmla="*/ 6899573 w 6918836"/>
              <a:gd name="connsiteY4" fmla="*/ 5652080 h 5652080"/>
              <a:gd name="connsiteX5" fmla="*/ 4127 w 6918836"/>
              <a:gd name="connsiteY5" fmla="*/ 5590284 h 5652080"/>
              <a:gd name="connsiteX6" fmla="*/ 4126 w 6918836"/>
              <a:gd name="connsiteY6" fmla="*/ 1139843 h 5652080"/>
              <a:gd name="connsiteX0" fmla="*/ 4126 w 6918836"/>
              <a:gd name="connsiteY0" fmla="*/ 1139843 h 5661167"/>
              <a:gd name="connsiteX1" fmla="*/ 1143352 w 6918836"/>
              <a:gd name="connsiteY1" fmla="*/ 617 h 5661167"/>
              <a:gd name="connsiteX2" fmla="*/ 5722900 w 6918836"/>
              <a:gd name="connsiteY2" fmla="*/ 617 h 5661167"/>
              <a:gd name="connsiteX3" fmla="*/ 6918836 w 6918836"/>
              <a:gd name="connsiteY3" fmla="*/ 1146932 h 5661167"/>
              <a:gd name="connsiteX4" fmla="*/ 6899573 w 6918836"/>
              <a:gd name="connsiteY4" fmla="*/ 5652080 h 5661167"/>
              <a:gd name="connsiteX5" fmla="*/ 18304 w 6918836"/>
              <a:gd name="connsiteY5" fmla="*/ 5661167 h 5661167"/>
              <a:gd name="connsiteX6" fmla="*/ 4126 w 6918836"/>
              <a:gd name="connsiteY6" fmla="*/ 1139843 h 5661167"/>
              <a:gd name="connsiteX0" fmla="*/ 1485 w 6958725"/>
              <a:gd name="connsiteY0" fmla="*/ 1139843 h 5661167"/>
              <a:gd name="connsiteX1" fmla="*/ 1183241 w 6958725"/>
              <a:gd name="connsiteY1" fmla="*/ 617 h 5661167"/>
              <a:gd name="connsiteX2" fmla="*/ 5762789 w 6958725"/>
              <a:gd name="connsiteY2" fmla="*/ 617 h 5661167"/>
              <a:gd name="connsiteX3" fmla="*/ 6958725 w 6958725"/>
              <a:gd name="connsiteY3" fmla="*/ 1146932 h 5661167"/>
              <a:gd name="connsiteX4" fmla="*/ 6939462 w 6958725"/>
              <a:gd name="connsiteY4" fmla="*/ 5652080 h 5661167"/>
              <a:gd name="connsiteX5" fmla="*/ 58193 w 6958725"/>
              <a:gd name="connsiteY5" fmla="*/ 5661167 h 5661167"/>
              <a:gd name="connsiteX6" fmla="*/ 1485 w 6958725"/>
              <a:gd name="connsiteY6" fmla="*/ 1139843 h 5661167"/>
              <a:gd name="connsiteX0" fmla="*/ 14176 w 6971416"/>
              <a:gd name="connsiteY0" fmla="*/ 1139843 h 5661167"/>
              <a:gd name="connsiteX1" fmla="*/ 1195932 w 6971416"/>
              <a:gd name="connsiteY1" fmla="*/ 617 h 5661167"/>
              <a:gd name="connsiteX2" fmla="*/ 5775480 w 6971416"/>
              <a:gd name="connsiteY2" fmla="*/ 617 h 5661167"/>
              <a:gd name="connsiteX3" fmla="*/ 6971416 w 6971416"/>
              <a:gd name="connsiteY3" fmla="*/ 1146932 h 5661167"/>
              <a:gd name="connsiteX4" fmla="*/ 6952153 w 6971416"/>
              <a:gd name="connsiteY4" fmla="*/ 5652080 h 5661167"/>
              <a:gd name="connsiteX5" fmla="*/ 0 w 6971416"/>
              <a:gd name="connsiteY5" fmla="*/ 5661167 h 5661167"/>
              <a:gd name="connsiteX6" fmla="*/ 14176 w 6971416"/>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71416 w 7008863"/>
              <a:gd name="connsiteY3" fmla="*/ 1146932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8123"/>
              <a:gd name="connsiteY0" fmla="*/ 1139843 h 5661167"/>
              <a:gd name="connsiteX1" fmla="*/ 1195932 w 7028123"/>
              <a:gd name="connsiteY1" fmla="*/ 617 h 5661167"/>
              <a:gd name="connsiteX2" fmla="*/ 5775480 w 7028123"/>
              <a:gd name="connsiteY2" fmla="*/ 617 h 5661167"/>
              <a:gd name="connsiteX3" fmla="*/ 7028123 w 7028123"/>
              <a:gd name="connsiteY3" fmla="*/ 1132755 h 5661167"/>
              <a:gd name="connsiteX4" fmla="*/ 7008863 w 7028123"/>
              <a:gd name="connsiteY4" fmla="*/ 5659171 h 5661167"/>
              <a:gd name="connsiteX5" fmla="*/ 0 w 7028123"/>
              <a:gd name="connsiteY5" fmla="*/ 5661167 h 5661167"/>
              <a:gd name="connsiteX6" fmla="*/ 14176 w 7028123"/>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85593 w 7008863"/>
              <a:gd name="connsiteY3" fmla="*/ 1125667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1035"/>
              <a:gd name="connsiteY0" fmla="*/ 1139843 h 5661167"/>
              <a:gd name="connsiteX1" fmla="*/ 1195932 w 7021035"/>
              <a:gd name="connsiteY1" fmla="*/ 617 h 5661167"/>
              <a:gd name="connsiteX2" fmla="*/ 5775480 w 7021035"/>
              <a:gd name="connsiteY2" fmla="*/ 617 h 5661167"/>
              <a:gd name="connsiteX3" fmla="*/ 7021035 w 7021035"/>
              <a:gd name="connsiteY3" fmla="*/ 1125667 h 5661167"/>
              <a:gd name="connsiteX4" fmla="*/ 7008863 w 7021035"/>
              <a:gd name="connsiteY4" fmla="*/ 5659171 h 5661167"/>
              <a:gd name="connsiteX5" fmla="*/ 0 w 7021035"/>
              <a:gd name="connsiteY5" fmla="*/ 5661167 h 5661167"/>
              <a:gd name="connsiteX6" fmla="*/ 14176 w 7021035"/>
              <a:gd name="connsiteY6" fmla="*/ 1139843 h 5661167"/>
              <a:gd name="connsiteX0" fmla="*/ 14176 w 7029101"/>
              <a:gd name="connsiteY0" fmla="*/ 1139843 h 5661167"/>
              <a:gd name="connsiteX1" fmla="*/ 1195932 w 7029101"/>
              <a:gd name="connsiteY1" fmla="*/ 617 h 5661167"/>
              <a:gd name="connsiteX2" fmla="*/ 5775480 w 7029101"/>
              <a:gd name="connsiteY2" fmla="*/ 617 h 5661167"/>
              <a:gd name="connsiteX3" fmla="*/ 7021035 w 7029101"/>
              <a:gd name="connsiteY3" fmla="*/ 1125667 h 5661167"/>
              <a:gd name="connsiteX4" fmla="*/ 7008863 w 7029101"/>
              <a:gd name="connsiteY4" fmla="*/ 5659171 h 5661167"/>
              <a:gd name="connsiteX5" fmla="*/ 0 w 7029101"/>
              <a:gd name="connsiteY5" fmla="*/ 5661167 h 5661167"/>
              <a:gd name="connsiteX6" fmla="*/ 14176 w 7029101"/>
              <a:gd name="connsiteY6" fmla="*/ 1139843 h 5661167"/>
              <a:gd name="connsiteX0" fmla="*/ 14176 w 7029101"/>
              <a:gd name="connsiteY0" fmla="*/ 1147369 h 5668693"/>
              <a:gd name="connsiteX1" fmla="*/ 1195932 w 7029101"/>
              <a:gd name="connsiteY1" fmla="*/ 8143 h 5668693"/>
              <a:gd name="connsiteX2" fmla="*/ 5775480 w 7029101"/>
              <a:gd name="connsiteY2" fmla="*/ 8143 h 5668693"/>
              <a:gd name="connsiteX3" fmla="*/ 7021035 w 7029101"/>
              <a:gd name="connsiteY3" fmla="*/ 1133193 h 5668693"/>
              <a:gd name="connsiteX4" fmla="*/ 7008863 w 7029101"/>
              <a:gd name="connsiteY4" fmla="*/ 5666697 h 5668693"/>
              <a:gd name="connsiteX5" fmla="*/ 0 w 7029101"/>
              <a:gd name="connsiteY5" fmla="*/ 5668693 h 5668693"/>
              <a:gd name="connsiteX6" fmla="*/ 14176 w 7029101"/>
              <a:gd name="connsiteY6" fmla="*/ 1147369 h 5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9101" h="5668693">
                <a:moveTo>
                  <a:pt x="14176" y="1147369"/>
                </a:moveTo>
                <a:cubicBezTo>
                  <a:pt x="14176" y="518192"/>
                  <a:pt x="-120820" y="-76918"/>
                  <a:pt x="1195932" y="8143"/>
                </a:cubicBezTo>
                <a:lnTo>
                  <a:pt x="5775480" y="8143"/>
                </a:lnTo>
                <a:cubicBezTo>
                  <a:pt x="7113494" y="64850"/>
                  <a:pt x="7042303" y="-169380"/>
                  <a:pt x="7021035" y="1133193"/>
                </a:cubicBezTo>
                <a:cubicBezTo>
                  <a:pt x="7016978" y="2644361"/>
                  <a:pt x="7012920" y="4155529"/>
                  <a:pt x="7008863" y="5666697"/>
                </a:cubicBezTo>
                <a:lnTo>
                  <a:pt x="0" y="5668693"/>
                </a:lnTo>
                <a:cubicBezTo>
                  <a:pt x="0" y="4149771"/>
                  <a:pt x="14176" y="2666291"/>
                  <a:pt x="14176" y="1147369"/>
                </a:cubicBezTo>
                <a:close/>
              </a:path>
            </a:pathLst>
          </a:custGeom>
          <a:solidFill>
            <a:srgbClr val="DAA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C93F40A3-8C3A-2BBC-1351-2D62FD68E9AB}"/>
              </a:ext>
            </a:extLst>
          </p:cNvPr>
          <p:cNvSpPr txBox="1"/>
          <p:nvPr/>
        </p:nvSpPr>
        <p:spPr>
          <a:xfrm>
            <a:off x="107817" y="2091214"/>
            <a:ext cx="52789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Mind-Body Medicine</a:t>
            </a:r>
          </a:p>
        </p:txBody>
      </p:sp>
      <p:sp>
        <p:nvSpPr>
          <p:cNvPr id="6" name="CaixaDeTexto 5">
            <a:extLst>
              <a:ext uri="{FF2B5EF4-FFF2-40B4-BE49-F238E27FC236}">
                <a16:creationId xmlns:a16="http://schemas.microsoft.com/office/drawing/2014/main" id="{AC713363-9C62-DE00-ADCB-305328F7D760}"/>
              </a:ext>
            </a:extLst>
          </p:cNvPr>
          <p:cNvSpPr txBox="1"/>
          <p:nvPr/>
        </p:nvSpPr>
        <p:spPr>
          <a:xfrm>
            <a:off x="790398" y="5417458"/>
            <a:ext cx="42018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F0EAD8"/>
                </a:solidFill>
                <a:effectLst/>
                <a:uLnTx/>
                <a:uFillTx/>
                <a:latin typeface="DIN Next LT Pro" panose="020B0503020203050203" pitchFamily="34" charset="77"/>
                <a:ea typeface="+mn-ea"/>
                <a:cs typeface="+mn-cs"/>
              </a:rPr>
              <a:t>Digestion, Detoxification, Elimination</a:t>
            </a:r>
            <a:endParaRPr kumimoji="0" lang="pt-BR" sz="3200" b="0" i="0" u="none" strike="noStrike" kern="1200" cap="none" spc="0" normalizeH="0" baseline="0" noProof="0" dirty="0">
              <a:ln>
                <a:noFill/>
              </a:ln>
              <a:solidFill>
                <a:srgbClr val="F0EAD8"/>
              </a:solidFill>
              <a:effectLst/>
              <a:uLnTx/>
              <a:uFillTx/>
              <a:latin typeface="DIN Next LT Pro" panose="020B0503020203050203" pitchFamily="34" charset="77"/>
              <a:ea typeface="+mn-ea"/>
              <a:cs typeface="+mn-cs"/>
            </a:endParaRPr>
          </a:p>
        </p:txBody>
      </p:sp>
      <p:sp>
        <p:nvSpPr>
          <p:cNvPr id="9" name="CaixaDeTexto 8">
            <a:extLst>
              <a:ext uri="{FF2B5EF4-FFF2-40B4-BE49-F238E27FC236}">
                <a16:creationId xmlns:a16="http://schemas.microsoft.com/office/drawing/2014/main" id="{D07CCFC1-FF17-878B-DE09-599C68B6EE6A}"/>
              </a:ext>
            </a:extLst>
          </p:cNvPr>
          <p:cNvSpPr txBox="1"/>
          <p:nvPr/>
        </p:nvSpPr>
        <p:spPr>
          <a:xfrm>
            <a:off x="715700" y="2950622"/>
            <a:ext cx="36196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dirty="0">
                <a:ln>
                  <a:noFill/>
                </a:ln>
                <a:solidFill>
                  <a:srgbClr val="F0EAD8"/>
                </a:solidFill>
                <a:effectLst/>
                <a:uLnTx/>
                <a:uFillTx/>
                <a:latin typeface="DIN Next LT Pro Medium" panose="020B0503020203050203" pitchFamily="34" charset="77"/>
                <a:ea typeface="+mn-ea"/>
                <a:cs typeface="+mn-cs"/>
              </a:rPr>
              <a:t>Gut</a:t>
            </a:r>
          </a:p>
        </p:txBody>
      </p:sp>
      <p:pic>
        <p:nvPicPr>
          <p:cNvPr id="5" name="Graphic 4" descr="Stomach outline">
            <a:extLst>
              <a:ext uri="{FF2B5EF4-FFF2-40B4-BE49-F238E27FC236}">
                <a16:creationId xmlns:a16="http://schemas.microsoft.com/office/drawing/2014/main" id="{8D943925-056F-D884-41C5-AC7ED6CC7F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1260" y="3765680"/>
            <a:ext cx="1544609" cy="1544609"/>
          </a:xfrm>
          <a:prstGeom prst="rect">
            <a:avLst/>
          </a:prstGeom>
        </p:spPr>
      </p:pic>
      <p:sp>
        <p:nvSpPr>
          <p:cNvPr id="3" name="CaixaDeTexto 6">
            <a:extLst>
              <a:ext uri="{FF2B5EF4-FFF2-40B4-BE49-F238E27FC236}">
                <a16:creationId xmlns:a16="http://schemas.microsoft.com/office/drawing/2014/main" id="{10351F05-E9A0-3AE0-A671-6D7346A72AF2}"/>
              </a:ext>
            </a:extLst>
          </p:cNvPr>
          <p:cNvSpPr txBox="1"/>
          <p:nvPr/>
        </p:nvSpPr>
        <p:spPr>
          <a:xfrm>
            <a:off x="6105203" y="2521059"/>
            <a:ext cx="5800079" cy="1815882"/>
          </a:xfrm>
          <a:prstGeom prst="rect">
            <a:avLst/>
          </a:prstGeom>
          <a:noFill/>
        </p:spPr>
        <p:txBody>
          <a:bodyPr wrap="square" rtlCol="0">
            <a:spAutoFit/>
          </a:bodyPr>
          <a:lstStyle/>
          <a:p>
            <a:r>
              <a:rPr lang="pt-BR" sz="2800" b="1" dirty="0">
                <a:solidFill>
                  <a:schemeClr val="bg2">
                    <a:lumMod val="25000"/>
                  </a:schemeClr>
                </a:solidFill>
                <a:effectLst/>
                <a:latin typeface="DIN Next LT Pro" panose="020B0503020203050203" pitchFamily="34" charset="77"/>
              </a:rPr>
              <a:t>Select Root Causes to Address:</a:t>
            </a:r>
          </a:p>
          <a:p>
            <a:pPr marL="342900" indent="-342900">
              <a:buFont typeface="Arial" panose="020B0604020202020204" pitchFamily="34" charset="0"/>
              <a:buChar char="•"/>
            </a:pPr>
            <a:r>
              <a:rPr lang="pt-BR" sz="2800" dirty="0">
                <a:solidFill>
                  <a:schemeClr val="bg2">
                    <a:lumMod val="25000"/>
                  </a:schemeClr>
                </a:solidFill>
                <a:effectLst/>
                <a:latin typeface="DIN Next LT Pro" panose="020B0503020203050203" pitchFamily="34" charset="77"/>
              </a:rPr>
              <a:t>Sufficient digestion</a:t>
            </a:r>
          </a:p>
          <a:p>
            <a:pPr marL="342900" indent="-342900">
              <a:buFont typeface="Arial" panose="020B0604020202020204" pitchFamily="34" charset="0"/>
              <a:buChar char="•"/>
            </a:pPr>
            <a:r>
              <a:rPr lang="pt-BR" sz="2800" dirty="0">
                <a:solidFill>
                  <a:schemeClr val="bg2">
                    <a:lumMod val="25000"/>
                  </a:schemeClr>
                </a:solidFill>
                <a:effectLst/>
                <a:latin typeface="DIN Next LT Pro" panose="020B0503020203050203" pitchFamily="34" charset="77"/>
              </a:rPr>
              <a:t>Adequate detoxification</a:t>
            </a:r>
          </a:p>
          <a:p>
            <a:pPr marL="342900" indent="-342900">
              <a:buFont typeface="Arial" panose="020B0604020202020204" pitchFamily="34" charset="0"/>
              <a:buChar char="•"/>
            </a:pPr>
            <a:r>
              <a:rPr lang="pt-BR" sz="2800" dirty="0">
                <a:solidFill>
                  <a:schemeClr val="bg2">
                    <a:lumMod val="25000"/>
                  </a:schemeClr>
                </a:solidFill>
                <a:latin typeface="DIN Next LT Pro" panose="020B0503020203050203" pitchFamily="34" charset="77"/>
              </a:rPr>
              <a:t>Regular elimination</a:t>
            </a:r>
            <a:endParaRPr lang="pt-BR" sz="2800" dirty="0">
              <a:solidFill>
                <a:schemeClr val="bg2">
                  <a:lumMod val="25000"/>
                </a:schemeClr>
              </a:solidFill>
              <a:effectLst/>
              <a:latin typeface="DIN Next LT Pro" panose="020B0503020203050203" pitchFamily="34" charset="77"/>
            </a:endParaRPr>
          </a:p>
        </p:txBody>
      </p:sp>
    </p:spTree>
    <p:extLst>
      <p:ext uri="{BB962C8B-B14F-4D97-AF65-F5344CB8AC3E}">
        <p14:creationId xmlns:p14="http://schemas.microsoft.com/office/powerpoint/2010/main" val="471575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B303F0F-3200-F701-496A-59160545E542}"/>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CaixaDeTexto 6">
            <a:extLst>
              <a:ext uri="{FF2B5EF4-FFF2-40B4-BE49-F238E27FC236}">
                <a16:creationId xmlns:a16="http://schemas.microsoft.com/office/drawing/2014/main" id="{CE59C9A4-08D4-2194-E577-7A0DC409C0DF}"/>
              </a:ext>
            </a:extLst>
          </p:cNvPr>
          <p:cNvSpPr txBox="1"/>
          <p:nvPr/>
        </p:nvSpPr>
        <p:spPr>
          <a:xfrm>
            <a:off x="1343488" y="2761167"/>
            <a:ext cx="9265328" cy="224676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65000"/>
                    <a:lumOff val="35000"/>
                  </a:prstClr>
                </a:solidFill>
                <a:effectLst/>
                <a:uLnTx/>
                <a:uFillTx/>
                <a:latin typeface="DIN Next LT Pro" panose="020B0503020203050203"/>
                <a:ea typeface="+mn-ea"/>
                <a:cs typeface="+mn-cs"/>
              </a:rPr>
              <a:t>Managing stress response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800" dirty="0">
                <a:solidFill>
                  <a:prstClr val="black">
                    <a:lumMod val="65000"/>
                    <a:lumOff val="35000"/>
                  </a:prstClr>
                </a:solidFill>
                <a:latin typeface="DIN Next LT Pro" panose="020B0503020203050203"/>
              </a:rPr>
              <a:t>Engaging the senses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800" dirty="0">
                <a:solidFill>
                  <a:prstClr val="black">
                    <a:lumMod val="65000"/>
                    <a:lumOff val="35000"/>
                  </a:prstClr>
                </a:solidFill>
                <a:latin typeface="DIN Next LT Pro" panose="020B0503020203050203"/>
              </a:rPr>
              <a:t>Producing adequate digestive secretions:</a:t>
            </a:r>
          </a:p>
          <a:p>
            <a:pPr marL="800100" lvl="1" indent="-342900">
              <a:buFont typeface="Arial" panose="020B0604020202020204" pitchFamily="34" charset="0"/>
              <a:buChar char="•"/>
            </a:pPr>
            <a:r>
              <a:rPr lang="en-US" altLang="en-US" sz="2800" dirty="0">
                <a:solidFill>
                  <a:prstClr val="black">
                    <a:lumMod val="65000"/>
                    <a:lumOff val="35000"/>
                  </a:prstClr>
                </a:solidFill>
                <a:latin typeface="DIN Next LT Pro" panose="020B0503020203050203"/>
              </a:rPr>
              <a:t>Stomach acid, pancreatic enzymes, b</a:t>
            </a:r>
            <a:r>
              <a:rPr kumimoji="0" lang="en-US" altLang="en-US" sz="2800" b="0" i="0" u="none" strike="noStrike" kern="1200" cap="none" spc="0" normalizeH="0" baseline="0" noProof="0" dirty="0" err="1">
                <a:ln>
                  <a:noFill/>
                </a:ln>
                <a:solidFill>
                  <a:prstClr val="black">
                    <a:lumMod val="65000"/>
                    <a:lumOff val="35000"/>
                  </a:prstClr>
                </a:solidFill>
                <a:effectLst/>
                <a:uLnTx/>
                <a:uFillTx/>
                <a:latin typeface="DIN Next LT Pro" panose="020B0503020203050203"/>
                <a:ea typeface="+mn-ea"/>
                <a:cs typeface="+mn-cs"/>
              </a:rPr>
              <a:t>ile</a:t>
            </a:r>
            <a:endParaRPr kumimoji="0" lang="en-US" altLang="en-US" sz="2800" b="0" i="0" u="none" strike="noStrike" kern="1200" cap="none" spc="0" normalizeH="0" baseline="0" noProof="0" dirty="0">
              <a:ln>
                <a:noFill/>
              </a:ln>
              <a:solidFill>
                <a:prstClr val="black">
                  <a:lumMod val="65000"/>
                  <a:lumOff val="35000"/>
                </a:prstClr>
              </a:solidFill>
              <a:effectLst/>
              <a:uLnTx/>
              <a:uFillTx/>
              <a:latin typeface="DIN Next LT Pro" panose="020B0503020203050203"/>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altLang="en-US" sz="2800" b="0" i="0" u="none" strike="noStrike" kern="1200" cap="none" spc="0" normalizeH="0" baseline="0" noProof="0" dirty="0">
              <a:ln>
                <a:noFill/>
              </a:ln>
              <a:solidFill>
                <a:prstClr val="black">
                  <a:lumMod val="65000"/>
                  <a:lumOff val="35000"/>
                </a:prstClr>
              </a:solidFill>
              <a:effectLst/>
              <a:uLnTx/>
              <a:uFillTx/>
              <a:latin typeface="DIN Next LT Pro" panose="020B0503020203050203"/>
              <a:ea typeface="+mn-ea"/>
              <a:cs typeface="+mn-cs"/>
            </a:endParaRPr>
          </a:p>
        </p:txBody>
      </p:sp>
      <p:sp>
        <p:nvSpPr>
          <p:cNvPr id="6" name="Retângulo Arredondado 5">
            <a:extLst>
              <a:ext uri="{FF2B5EF4-FFF2-40B4-BE49-F238E27FC236}">
                <a16:creationId xmlns:a16="http://schemas.microsoft.com/office/drawing/2014/main" id="{4154CF84-F774-D63D-D557-F83AB3DCDFCE}"/>
              </a:ext>
            </a:extLst>
          </p:cNvPr>
          <p:cNvSpPr/>
          <p:nvPr/>
        </p:nvSpPr>
        <p:spPr>
          <a:xfrm>
            <a:off x="2282456" y="-283535"/>
            <a:ext cx="7520763" cy="2133600"/>
          </a:xfrm>
          <a:prstGeom prst="roundRect">
            <a:avLst/>
          </a:prstGeom>
          <a:solidFill>
            <a:srgbClr val="DAA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C04F15"/>
              </a:solidFill>
              <a:effectLst/>
              <a:uLnTx/>
              <a:uFillTx/>
              <a:latin typeface="Aptos" panose="02110004020202020204"/>
              <a:ea typeface="+mn-ea"/>
              <a:cs typeface="+mn-cs"/>
            </a:endParaRPr>
          </a:p>
        </p:txBody>
      </p:sp>
      <p:sp>
        <p:nvSpPr>
          <p:cNvPr id="8" name="CaixaDeTexto 7">
            <a:extLst>
              <a:ext uri="{FF2B5EF4-FFF2-40B4-BE49-F238E27FC236}">
                <a16:creationId xmlns:a16="http://schemas.microsoft.com/office/drawing/2014/main" id="{6E1DCE77-1CBA-09DF-04BA-7507A86048CE}"/>
              </a:ext>
            </a:extLst>
          </p:cNvPr>
          <p:cNvSpPr txBox="1"/>
          <p:nvPr/>
        </p:nvSpPr>
        <p:spPr>
          <a:xfrm>
            <a:off x="2771415" y="151042"/>
            <a:ext cx="654284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6000" b="1"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Digestion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“Tending to Inner Fire”</a:t>
            </a:r>
          </a:p>
        </p:txBody>
      </p:sp>
    </p:spTree>
    <p:extLst>
      <p:ext uri="{BB962C8B-B14F-4D97-AF65-F5344CB8AC3E}">
        <p14:creationId xmlns:p14="http://schemas.microsoft.com/office/powerpoint/2010/main" val="20736520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ângulo 8">
            <a:extLst>
              <a:ext uri="{FF2B5EF4-FFF2-40B4-BE49-F238E27FC236}">
                <a16:creationId xmlns:a16="http://schemas.microsoft.com/office/drawing/2014/main" id="{E515CA9A-CFDF-62B4-FAD8-783038E552B2}"/>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54A219C7-A482-48D0-B321-BE8F1621128F}"/>
              </a:ext>
            </a:extLst>
          </p:cNvPr>
          <p:cNvSpPr/>
          <p:nvPr/>
        </p:nvSpPr>
        <p:spPr>
          <a:xfrm>
            <a:off x="1881643" y="5957754"/>
            <a:ext cx="8667976" cy="707886"/>
          </a:xfrm>
          <a:prstGeom prst="rect">
            <a:avLst/>
          </a:prstGeom>
        </p:spPr>
        <p:txBody>
          <a:bodyPr wrap="square">
            <a:spAutoFit/>
          </a:bodyPr>
          <a:lstStyle/>
          <a:p>
            <a:pPr defTabSz="457200">
              <a:defRPr/>
            </a:pPr>
            <a:r>
              <a:rPr lang="en-US" sz="1000" b="1" dirty="0">
                <a:solidFill>
                  <a:prstClr val="black">
                    <a:lumMod val="65000"/>
                    <a:lumOff val="35000"/>
                  </a:prstClr>
                </a:solidFill>
                <a:latin typeface="Arial"/>
              </a:rPr>
              <a:t>Image Credit</a:t>
            </a:r>
            <a:r>
              <a:rPr lang="en-US" sz="1000" dirty="0">
                <a:solidFill>
                  <a:prstClr val="black">
                    <a:lumMod val="65000"/>
                    <a:lumOff val="35000"/>
                  </a:prstClr>
                </a:solidFill>
                <a:latin typeface="Arial"/>
              </a:rPr>
              <a:t>: Riccio P, </a:t>
            </a:r>
            <a:r>
              <a:rPr lang="en-US" sz="1000" dirty="0" err="1">
                <a:solidFill>
                  <a:prstClr val="black">
                    <a:lumMod val="65000"/>
                    <a:lumOff val="35000"/>
                  </a:prstClr>
                </a:solidFill>
                <a:latin typeface="Arial"/>
              </a:rPr>
              <a:t>Rossano</a:t>
            </a:r>
            <a:r>
              <a:rPr lang="en-US" sz="1000" dirty="0">
                <a:solidFill>
                  <a:prstClr val="black">
                    <a:lumMod val="65000"/>
                    <a:lumOff val="35000"/>
                  </a:prstClr>
                </a:solidFill>
                <a:latin typeface="Arial"/>
              </a:rPr>
              <a:t> R. Undigested Food and Gut Microbiota May Cooperate in the Pathogenesis of Neuroinflammatory Diseases: A Matter of Barriers and a Proposal on the Origin of Organ Specificity. </a:t>
            </a:r>
            <a:r>
              <a:rPr lang="en-US" sz="1000" i="1" dirty="0">
                <a:solidFill>
                  <a:prstClr val="black">
                    <a:lumMod val="65000"/>
                    <a:lumOff val="35000"/>
                  </a:prstClr>
                </a:solidFill>
                <a:latin typeface="Arial"/>
              </a:rPr>
              <a:t>Nutrients</a:t>
            </a:r>
            <a:r>
              <a:rPr lang="en-US" sz="1000" dirty="0">
                <a:solidFill>
                  <a:prstClr val="black">
                    <a:lumMod val="65000"/>
                    <a:lumOff val="35000"/>
                  </a:prstClr>
                </a:solidFill>
                <a:latin typeface="Arial"/>
              </a:rPr>
              <a:t>. 2019;11(11):2714. Published 2019 Nov 9. doi:10.3390/nu11112714. Licensee MDPI, Basel, Switzerland. This article is an open access article distributed under the terms and conditions of the Creative Commons Attribution (CC BY) license </a:t>
            </a:r>
            <a:r>
              <a:rPr lang="en-US" sz="1000" dirty="0">
                <a:solidFill>
                  <a:prstClr val="black"/>
                </a:solidFill>
                <a:latin typeface="Arial"/>
              </a:rPr>
              <a:t>(</a:t>
            </a:r>
            <a:r>
              <a:rPr lang="en-US" sz="1000" dirty="0">
                <a:solidFill>
                  <a:prstClr val="black"/>
                </a:solidFill>
                <a:latin typeface="Arial"/>
                <a:hlinkClick r:id="rId2"/>
              </a:rPr>
              <a:t>http://creativecommons.org/licenses/by/4.0/</a:t>
            </a:r>
            <a:r>
              <a:rPr lang="en-US" sz="1000" dirty="0">
                <a:solidFill>
                  <a:prstClr val="black"/>
                </a:solidFill>
                <a:latin typeface="Arial"/>
              </a:rPr>
              <a:t>). </a:t>
            </a:r>
            <a:r>
              <a:rPr lang="en-US" sz="1000" dirty="0">
                <a:solidFill>
                  <a:prstClr val="black">
                    <a:lumMod val="65000"/>
                    <a:lumOff val="35000"/>
                  </a:prstClr>
                </a:solidFill>
                <a:latin typeface="Arial"/>
              </a:rPr>
              <a:t>Full-article link: </a:t>
            </a:r>
            <a:r>
              <a:rPr lang="en-US" sz="1000" dirty="0">
                <a:solidFill>
                  <a:prstClr val="black"/>
                </a:solidFill>
                <a:latin typeface="Arial"/>
                <a:hlinkClick r:id="rId3"/>
              </a:rPr>
              <a:t>https://www.ncbi.nlm.nih.gov/pmc/articles/PMC6893834/</a:t>
            </a:r>
            <a:r>
              <a:rPr lang="en-US" sz="1000" dirty="0">
                <a:solidFill>
                  <a:prstClr val="black"/>
                </a:solidFill>
                <a:latin typeface="Arial"/>
              </a:rPr>
              <a:t> </a:t>
            </a:r>
            <a:endParaRPr lang="en-US" sz="100" dirty="0">
              <a:solidFill>
                <a:prstClr val="black"/>
              </a:solidFill>
              <a:latin typeface="Arial"/>
            </a:endParaRPr>
          </a:p>
        </p:txBody>
      </p:sp>
      <p:pic>
        <p:nvPicPr>
          <p:cNvPr id="6146" name="Picture 2">
            <a:extLst>
              <a:ext uri="{FF2B5EF4-FFF2-40B4-BE49-F238E27FC236}">
                <a16:creationId xmlns:a16="http://schemas.microsoft.com/office/drawing/2014/main" id="{1BC15FA8-8F83-4D57-8C05-C65CD83413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1643" y="1023258"/>
            <a:ext cx="8443457" cy="481990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1">
            <a:extLst>
              <a:ext uri="{FF2B5EF4-FFF2-40B4-BE49-F238E27FC236}">
                <a16:creationId xmlns:a16="http://schemas.microsoft.com/office/drawing/2014/main" id="{4557B7F9-65BB-399A-36E1-5B7AA2D71962}"/>
              </a:ext>
            </a:extLst>
          </p:cNvPr>
          <p:cNvSpPr txBox="1"/>
          <p:nvPr/>
        </p:nvSpPr>
        <p:spPr>
          <a:xfrm>
            <a:off x="3375951" y="169080"/>
            <a:ext cx="52789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a:noFill/>
                </a:ln>
                <a:solidFill>
                  <a:srgbClr val="DAA600"/>
                </a:solidFill>
                <a:effectLst/>
                <a:uLnTx/>
                <a:uFillTx/>
                <a:latin typeface="DIN Next LT Pro Heavy" panose="020B0503020203050203" pitchFamily="34" charset="77"/>
                <a:ea typeface="+mn-ea"/>
                <a:cs typeface="+mn-cs"/>
              </a:rPr>
              <a:t>The Gut-Brain Axis</a:t>
            </a:r>
          </a:p>
        </p:txBody>
      </p:sp>
    </p:spTree>
    <p:extLst>
      <p:ext uri="{BB962C8B-B14F-4D97-AF65-F5344CB8AC3E}">
        <p14:creationId xmlns:p14="http://schemas.microsoft.com/office/powerpoint/2010/main" val="14753665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8">
            <a:extLst>
              <a:ext uri="{FF2B5EF4-FFF2-40B4-BE49-F238E27FC236}">
                <a16:creationId xmlns:a16="http://schemas.microsoft.com/office/drawing/2014/main" id="{4CE91378-0CDA-C1BB-BC2B-8ED12B1C147F}"/>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86F0C71-CF05-48F8-A454-D24196FA47A3}"/>
              </a:ext>
            </a:extLst>
          </p:cNvPr>
          <p:cNvSpPr>
            <a:spLocks noGrp="1"/>
          </p:cNvSpPr>
          <p:nvPr>
            <p:ph type="title"/>
          </p:nvPr>
        </p:nvSpPr>
        <p:spPr>
          <a:xfrm>
            <a:off x="524933" y="1877632"/>
            <a:ext cx="3877733" cy="1900103"/>
          </a:xfrm>
        </p:spPr>
        <p:txBody>
          <a:bodyPr>
            <a:noAutofit/>
          </a:bodyPr>
          <a:lstStyle/>
          <a:p>
            <a:pPr algn="ctr"/>
            <a:r>
              <a:rPr lang="en-US" sz="3600" dirty="0">
                <a:solidFill>
                  <a:srgbClr val="DAA600"/>
                </a:solidFill>
                <a:latin typeface="DIN Next LT Pro" panose="020B0503020203050203"/>
              </a:rPr>
              <a:t>Leaky gut </a:t>
            </a:r>
            <a:br>
              <a:rPr lang="en-US" sz="3600" dirty="0">
                <a:solidFill>
                  <a:srgbClr val="DAA600"/>
                </a:solidFill>
                <a:latin typeface="DIN Next LT Pro" panose="020B0503020203050203"/>
              </a:rPr>
            </a:br>
            <a:r>
              <a:rPr lang="en-US" sz="3600" dirty="0">
                <a:solidFill>
                  <a:srgbClr val="DAA600"/>
                </a:solidFill>
                <a:latin typeface="DIN Next LT Pro" panose="020B0503020203050203"/>
              </a:rPr>
              <a:t>&amp; </a:t>
            </a:r>
            <a:br>
              <a:rPr lang="en-US" sz="3600" dirty="0">
                <a:solidFill>
                  <a:srgbClr val="DAA600"/>
                </a:solidFill>
                <a:latin typeface="DIN Next LT Pro" panose="020B0503020203050203"/>
              </a:rPr>
            </a:br>
            <a:r>
              <a:rPr lang="en-US" sz="3600" dirty="0">
                <a:solidFill>
                  <a:srgbClr val="DAA600"/>
                </a:solidFill>
                <a:latin typeface="DIN Next LT Pro" panose="020B0503020203050203"/>
              </a:rPr>
              <a:t>systemic inflammation</a:t>
            </a:r>
          </a:p>
        </p:txBody>
      </p:sp>
      <p:pic>
        <p:nvPicPr>
          <p:cNvPr id="1026" name="Picture 2" descr="Figure 1">
            <a:extLst>
              <a:ext uri="{FF2B5EF4-FFF2-40B4-BE49-F238E27FC236}">
                <a16:creationId xmlns:a16="http://schemas.microsoft.com/office/drawing/2014/main" id="{24D6EF6D-3A6E-4626-8F82-E8616AA14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381" y="136525"/>
            <a:ext cx="5958099" cy="64251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1898371-AE79-4DC5-BD3C-9715C712A13C}"/>
              </a:ext>
            </a:extLst>
          </p:cNvPr>
          <p:cNvSpPr txBox="1"/>
          <p:nvPr/>
        </p:nvSpPr>
        <p:spPr>
          <a:xfrm>
            <a:off x="677333" y="4300857"/>
            <a:ext cx="3801533" cy="1107996"/>
          </a:xfrm>
          <a:prstGeom prst="rect">
            <a:avLst/>
          </a:prstGeom>
          <a:noFill/>
        </p:spPr>
        <p:txBody>
          <a:bodyPr wrap="square" rtlCol="0">
            <a:spAutoFit/>
          </a:bodyPr>
          <a:lstStyle/>
          <a:p>
            <a:pPr algn="ctr" eaLnBrk="0" fontAlgn="base" hangingPunct="0">
              <a:spcBef>
                <a:spcPct val="0"/>
              </a:spcBef>
              <a:spcAft>
                <a:spcPct val="0"/>
              </a:spcAft>
              <a:defRPr/>
            </a:pPr>
            <a:r>
              <a:rPr lang="en-US" sz="1100" b="1" dirty="0">
                <a:solidFill>
                  <a:srgbClr val="000000"/>
                </a:solidFill>
                <a:latin typeface="DIN Next LT Pro" panose="020B0503020203050203"/>
                <a:cs typeface="Arial" panose="020B0604020202020204" pitchFamily="34" charset="0"/>
              </a:rPr>
              <a:t>Image from</a:t>
            </a:r>
            <a:r>
              <a:rPr lang="en-US" sz="1100" dirty="0">
                <a:solidFill>
                  <a:srgbClr val="000000"/>
                </a:solidFill>
                <a:latin typeface="DIN Next LT Pro" panose="020B0503020203050203"/>
                <a:cs typeface="Arial" panose="020B0604020202020204" pitchFamily="34" charset="0"/>
              </a:rPr>
              <a:t>: Mu Q, Kirby J, Reilly CM, Luo XM. Leaky gut as a danger s</a:t>
            </a:r>
            <a:r>
              <a:rPr lang="en-US" sz="1100" dirty="0" err="1">
                <a:solidFill>
                  <a:srgbClr val="000000"/>
                </a:solidFill>
                <a:latin typeface="DIN Next LT Pro" panose="020B0503020203050203"/>
                <a:cs typeface="Arial" panose="020B0604020202020204" pitchFamily="34" charset="0"/>
              </a:rPr>
              <a:t>ignal</a:t>
            </a:r>
            <a:r>
              <a:rPr lang="en-US" sz="1100" dirty="0">
                <a:solidFill>
                  <a:srgbClr val="000000"/>
                </a:solidFill>
                <a:latin typeface="DIN Next LT Pro" panose="020B0503020203050203"/>
                <a:cs typeface="Arial" panose="020B0604020202020204" pitchFamily="34" charset="0"/>
              </a:rPr>
              <a:t> for autoimmune d</a:t>
            </a:r>
            <a:r>
              <a:rPr lang="en-US" sz="1100" dirty="0" err="1">
                <a:solidFill>
                  <a:srgbClr val="000000"/>
                </a:solidFill>
                <a:latin typeface="DIN Next LT Pro" panose="020B0503020203050203"/>
                <a:cs typeface="Arial" panose="020B0604020202020204" pitchFamily="34" charset="0"/>
              </a:rPr>
              <a:t>iseases</a:t>
            </a:r>
            <a:r>
              <a:rPr lang="en-US" sz="1100" dirty="0">
                <a:solidFill>
                  <a:srgbClr val="000000"/>
                </a:solidFill>
                <a:latin typeface="DIN Next LT Pro" panose="020B0503020203050203"/>
                <a:cs typeface="Arial" panose="020B0604020202020204" pitchFamily="34" charset="0"/>
              </a:rPr>
              <a:t>. </a:t>
            </a:r>
            <a:r>
              <a:rPr lang="en-US" sz="1100" i="1" dirty="0">
                <a:solidFill>
                  <a:srgbClr val="000000"/>
                </a:solidFill>
                <a:latin typeface="DIN Next LT Pro" panose="020B0503020203050203"/>
                <a:cs typeface="Arial" panose="020B0604020202020204" pitchFamily="34" charset="0"/>
              </a:rPr>
              <a:t>Front Immunol</a:t>
            </a:r>
            <a:r>
              <a:rPr lang="en-US" sz="1100" dirty="0">
                <a:solidFill>
                  <a:srgbClr val="000000"/>
                </a:solidFill>
                <a:latin typeface="DIN Next LT Pro" panose="020B0503020203050203"/>
                <a:cs typeface="Arial" panose="020B0604020202020204" pitchFamily="34" charset="0"/>
              </a:rPr>
              <a:t>. 2017;8:598. Published 2017 May 23. doi:10.3389/fimmu.2017.00598. No changes made. Creative Commons Attribution License (CC BY 4.0). </a:t>
            </a:r>
            <a:r>
              <a:rPr lang="en-US" sz="1100" dirty="0">
                <a:solidFill>
                  <a:srgbClr val="000000"/>
                </a:solidFill>
                <a:latin typeface="DIN Next LT Pro" panose="020B0503020203050203"/>
              </a:rPr>
              <a:t>https://</a:t>
            </a:r>
            <a:r>
              <a:rPr lang="en-US" sz="1100" dirty="0" err="1">
                <a:solidFill>
                  <a:srgbClr val="000000"/>
                </a:solidFill>
                <a:latin typeface="DIN Next LT Pro" panose="020B0503020203050203"/>
              </a:rPr>
              <a:t>creativecommons.org</a:t>
            </a:r>
            <a:r>
              <a:rPr lang="en-US" sz="1100" dirty="0">
                <a:solidFill>
                  <a:srgbClr val="000000"/>
                </a:solidFill>
                <a:latin typeface="DIN Next LT Pro" panose="020B0503020203050203"/>
              </a:rPr>
              <a:t>/licenses/by/4.0/</a:t>
            </a:r>
            <a:endParaRPr lang="en-US" sz="1100" dirty="0">
              <a:solidFill>
                <a:srgbClr val="000000"/>
              </a:solidFill>
              <a:latin typeface="DIN Next LT Pro" panose="020B0503020203050203"/>
              <a:cs typeface="Arial" panose="020B0604020202020204" pitchFamily="34" charset="0"/>
            </a:endParaRPr>
          </a:p>
        </p:txBody>
      </p:sp>
    </p:spTree>
    <p:extLst>
      <p:ext uri="{BB962C8B-B14F-4D97-AF65-F5344CB8AC3E}">
        <p14:creationId xmlns:p14="http://schemas.microsoft.com/office/powerpoint/2010/main" val="23841021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ângulo 8">
            <a:extLst>
              <a:ext uri="{FF2B5EF4-FFF2-40B4-BE49-F238E27FC236}">
                <a16:creationId xmlns:a16="http://schemas.microsoft.com/office/drawing/2014/main" id="{88B135B9-8B7C-B7B8-D27B-43F8A3504C13}"/>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01898371-AE79-4DC5-BD3C-9715C712A13C}"/>
              </a:ext>
            </a:extLst>
          </p:cNvPr>
          <p:cNvSpPr txBox="1"/>
          <p:nvPr/>
        </p:nvSpPr>
        <p:spPr>
          <a:xfrm>
            <a:off x="889000" y="4316045"/>
            <a:ext cx="3928533" cy="1223412"/>
          </a:xfrm>
          <a:prstGeom prst="rect">
            <a:avLst/>
          </a:prstGeom>
          <a:noFill/>
        </p:spPr>
        <p:txBody>
          <a:bodyPr wrap="square" rtlCol="0">
            <a:spAutoFit/>
          </a:bodyPr>
          <a:lstStyle/>
          <a:p>
            <a:pPr eaLnBrk="0" fontAlgn="base" hangingPunct="0">
              <a:spcBef>
                <a:spcPct val="0"/>
              </a:spcBef>
              <a:spcAft>
                <a:spcPct val="0"/>
              </a:spcAft>
              <a:defRPr/>
            </a:pPr>
            <a:r>
              <a:rPr lang="en-US" sz="1050" b="1" dirty="0">
                <a:solidFill>
                  <a:schemeClr val="tx1">
                    <a:lumMod val="75000"/>
                    <a:lumOff val="25000"/>
                  </a:schemeClr>
                </a:solidFill>
                <a:latin typeface="DIN Next LT Pro" panose="020B0503020203050203"/>
                <a:cs typeface="Arial" panose="020B0604020202020204" pitchFamily="34" charset="0"/>
              </a:rPr>
              <a:t>Image Credit</a:t>
            </a:r>
            <a:r>
              <a:rPr lang="en-US" sz="1050" dirty="0">
                <a:solidFill>
                  <a:schemeClr val="tx1">
                    <a:lumMod val="75000"/>
                    <a:lumOff val="25000"/>
                  </a:schemeClr>
                </a:solidFill>
                <a:latin typeface="DIN Next LT Pro" panose="020B0503020203050203"/>
                <a:cs typeface="Arial" panose="020B0604020202020204" pitchFamily="34" charset="0"/>
              </a:rPr>
              <a:t>: </a:t>
            </a:r>
            <a:r>
              <a:rPr lang="en-US" sz="1050" dirty="0" err="1">
                <a:solidFill>
                  <a:schemeClr val="tx1">
                    <a:lumMod val="75000"/>
                    <a:lumOff val="25000"/>
                  </a:schemeClr>
                </a:solidFill>
                <a:latin typeface="DIN Next LT Pro" panose="020B0503020203050203"/>
                <a:cs typeface="Arial" panose="020B0604020202020204" pitchFamily="34" charset="0"/>
              </a:rPr>
              <a:t>Meessen</a:t>
            </a:r>
            <a:r>
              <a:rPr lang="en-US" sz="1050" dirty="0">
                <a:solidFill>
                  <a:schemeClr val="tx1">
                    <a:lumMod val="75000"/>
                    <a:lumOff val="25000"/>
                  </a:schemeClr>
                </a:solidFill>
                <a:latin typeface="DIN Next LT Pro" panose="020B0503020203050203"/>
                <a:cs typeface="Arial" panose="020B0604020202020204" pitchFamily="34" charset="0"/>
              </a:rPr>
              <a:t> ECE, </a:t>
            </a:r>
            <a:r>
              <a:rPr lang="en-US" sz="1050" dirty="0" err="1">
                <a:solidFill>
                  <a:schemeClr val="tx1">
                    <a:lumMod val="75000"/>
                    <a:lumOff val="25000"/>
                  </a:schemeClr>
                </a:solidFill>
                <a:latin typeface="DIN Next LT Pro" panose="020B0503020203050203"/>
                <a:cs typeface="Arial" panose="020B0604020202020204" pitchFamily="34" charset="0"/>
              </a:rPr>
              <a:t>Warmbrunn</a:t>
            </a:r>
            <a:r>
              <a:rPr lang="en-US" sz="1050" dirty="0">
                <a:solidFill>
                  <a:schemeClr val="tx1">
                    <a:lumMod val="75000"/>
                    <a:lumOff val="25000"/>
                  </a:schemeClr>
                </a:solidFill>
                <a:latin typeface="DIN Next LT Pro" panose="020B0503020203050203"/>
                <a:cs typeface="Arial" panose="020B0604020202020204" pitchFamily="34" charset="0"/>
              </a:rPr>
              <a:t> MV, </a:t>
            </a:r>
            <a:r>
              <a:rPr lang="en-US" sz="1050" dirty="0" err="1">
                <a:solidFill>
                  <a:schemeClr val="tx1">
                    <a:lumMod val="75000"/>
                    <a:lumOff val="25000"/>
                  </a:schemeClr>
                </a:solidFill>
                <a:latin typeface="DIN Next LT Pro" panose="020B0503020203050203"/>
                <a:cs typeface="Arial" panose="020B0604020202020204" pitchFamily="34" charset="0"/>
              </a:rPr>
              <a:t>Nieuwdorp</a:t>
            </a:r>
            <a:r>
              <a:rPr lang="en-US" sz="1050" dirty="0">
                <a:solidFill>
                  <a:schemeClr val="tx1">
                    <a:lumMod val="75000"/>
                    <a:lumOff val="25000"/>
                  </a:schemeClr>
                </a:solidFill>
                <a:latin typeface="DIN Next LT Pro" panose="020B0503020203050203"/>
                <a:cs typeface="Arial" panose="020B0604020202020204" pitchFamily="34" charset="0"/>
              </a:rPr>
              <a:t> M, </a:t>
            </a:r>
            <a:r>
              <a:rPr lang="en-US" sz="1050" dirty="0" err="1">
                <a:solidFill>
                  <a:schemeClr val="tx1">
                    <a:lumMod val="75000"/>
                    <a:lumOff val="25000"/>
                  </a:schemeClr>
                </a:solidFill>
                <a:latin typeface="DIN Next LT Pro" panose="020B0503020203050203"/>
                <a:cs typeface="Arial" panose="020B0604020202020204" pitchFamily="34" charset="0"/>
              </a:rPr>
              <a:t>Soeters</a:t>
            </a:r>
            <a:r>
              <a:rPr lang="en-US" sz="1050" dirty="0">
                <a:solidFill>
                  <a:schemeClr val="tx1">
                    <a:lumMod val="75000"/>
                    <a:lumOff val="25000"/>
                  </a:schemeClr>
                </a:solidFill>
                <a:latin typeface="DIN Next LT Pro" panose="020B0503020203050203"/>
                <a:cs typeface="Arial" panose="020B0604020202020204" pitchFamily="34" charset="0"/>
              </a:rPr>
              <a:t> MR. Human Postprandial Nutrient Metabolism and Low-Grade Inflammation: A Narrative Review. </a:t>
            </a:r>
            <a:r>
              <a:rPr lang="en-US" sz="1050" i="1" dirty="0">
                <a:solidFill>
                  <a:schemeClr val="tx1">
                    <a:lumMod val="75000"/>
                    <a:lumOff val="25000"/>
                  </a:schemeClr>
                </a:solidFill>
                <a:latin typeface="DIN Next LT Pro" panose="020B0503020203050203"/>
                <a:cs typeface="Arial" panose="020B0604020202020204" pitchFamily="34" charset="0"/>
              </a:rPr>
              <a:t>Nutrients</a:t>
            </a:r>
            <a:r>
              <a:rPr lang="en-US" sz="1050" dirty="0">
                <a:solidFill>
                  <a:schemeClr val="tx1">
                    <a:lumMod val="75000"/>
                    <a:lumOff val="25000"/>
                  </a:schemeClr>
                </a:solidFill>
                <a:latin typeface="DIN Next LT Pro" panose="020B0503020203050203"/>
                <a:cs typeface="Arial" panose="020B0604020202020204" pitchFamily="34" charset="0"/>
              </a:rPr>
              <a:t>. 2019 Dec 7;11(12):3000. </a:t>
            </a:r>
            <a:r>
              <a:rPr lang="en-US" sz="1050" dirty="0" err="1">
                <a:solidFill>
                  <a:schemeClr val="tx1">
                    <a:lumMod val="75000"/>
                    <a:lumOff val="25000"/>
                  </a:schemeClr>
                </a:solidFill>
                <a:latin typeface="DIN Next LT Pro" panose="020B0503020203050203"/>
                <a:cs typeface="Arial" panose="020B0604020202020204" pitchFamily="34" charset="0"/>
              </a:rPr>
              <a:t>doi</a:t>
            </a:r>
            <a:r>
              <a:rPr lang="en-US" sz="1050" dirty="0">
                <a:solidFill>
                  <a:schemeClr val="tx1">
                    <a:lumMod val="75000"/>
                    <a:lumOff val="25000"/>
                  </a:schemeClr>
                </a:solidFill>
                <a:latin typeface="DIN Next LT Pro" panose="020B0503020203050203"/>
                <a:cs typeface="Arial" panose="020B0604020202020204" pitchFamily="34" charset="0"/>
              </a:rPr>
              <a:t>: 10.3390/nu11123000. PMID: 31817857; PMCID: PMC6950246. This article is an open access article distributed under the terms and conditions of the Creative Commons Attribution license CC BY 4.0</a:t>
            </a:r>
          </a:p>
        </p:txBody>
      </p:sp>
      <p:sp>
        <p:nvSpPr>
          <p:cNvPr id="3" name="Title 2">
            <a:extLst>
              <a:ext uri="{FF2B5EF4-FFF2-40B4-BE49-F238E27FC236}">
                <a16:creationId xmlns:a16="http://schemas.microsoft.com/office/drawing/2014/main" id="{9E1D0A38-71AB-E1CE-6DFA-4918D7D24459}"/>
              </a:ext>
            </a:extLst>
          </p:cNvPr>
          <p:cNvSpPr txBox="1">
            <a:spLocks/>
          </p:cNvSpPr>
          <p:nvPr/>
        </p:nvSpPr>
        <p:spPr>
          <a:xfrm>
            <a:off x="829733" y="2971800"/>
            <a:ext cx="4504267" cy="857250"/>
          </a:xfrm>
          <a:prstGeom prst="rect">
            <a:avLst/>
          </a:prstGeom>
        </p:spPr>
        <p:txBody>
          <a:bodyPr vert="horz" lIns="137201" tIns="68600" rIns="137201" bIns="68600" rtlCol="0" anchor="ctr">
            <a:noAutofit/>
          </a:bodyPr>
          <a:lstStyle>
            <a:lvl1pPr algn="l" defTabSz="914652" rtl="0" eaLnBrk="1" latinLnBrk="0" hangingPunct="1">
              <a:spcBef>
                <a:spcPct val="0"/>
              </a:spcBef>
              <a:buNone/>
              <a:defRPr sz="3600" b="1" kern="1200">
                <a:solidFill>
                  <a:schemeClr val="accent2">
                    <a:lumMod val="50000"/>
                  </a:schemeClr>
                </a:solidFill>
                <a:latin typeface="+mj-lt"/>
                <a:ea typeface="+mj-ea"/>
                <a:cs typeface="+mj-cs"/>
              </a:defRPr>
            </a:lvl1pPr>
          </a:lstStyle>
          <a:p>
            <a:pPr>
              <a:defRPr/>
            </a:pPr>
            <a:r>
              <a:rPr lang="en-US" dirty="0">
                <a:solidFill>
                  <a:srgbClr val="DAA600"/>
                </a:solidFill>
                <a:latin typeface="DIN Next LT Pro"/>
                <a:cs typeface="Arial" panose="020B0604020202020204" pitchFamily="34" charset="0"/>
              </a:rPr>
              <a:t>One meal can result in postprandial inflammation.</a:t>
            </a:r>
            <a:br>
              <a:rPr lang="en-US" dirty="0">
                <a:solidFill>
                  <a:srgbClr val="DAA600"/>
                </a:solidFill>
                <a:latin typeface="DIN Next LT Pro"/>
                <a:cs typeface="Arial" panose="020B0604020202020204" pitchFamily="34" charset="0"/>
              </a:rPr>
            </a:br>
            <a:endParaRPr lang="en-US" b="0" dirty="0">
              <a:solidFill>
                <a:srgbClr val="DAA600"/>
              </a:solidFill>
              <a:latin typeface="DIN Next LT Pro"/>
              <a:cs typeface="Arial" panose="020B0604020202020204" pitchFamily="34" charset="0"/>
            </a:endParaRPr>
          </a:p>
        </p:txBody>
      </p:sp>
      <p:pic>
        <p:nvPicPr>
          <p:cNvPr id="7" name="Picture 6">
            <a:extLst>
              <a:ext uri="{FF2B5EF4-FFF2-40B4-BE49-F238E27FC236}">
                <a16:creationId xmlns:a16="http://schemas.microsoft.com/office/drawing/2014/main" id="{85AA2195-C07B-4B2A-3EDD-EE03F3D37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0200" y="227155"/>
            <a:ext cx="6290966" cy="6419178"/>
          </a:xfrm>
          <a:prstGeom prst="rect">
            <a:avLst/>
          </a:prstGeom>
        </p:spPr>
      </p:pic>
    </p:spTree>
    <p:extLst>
      <p:ext uri="{BB962C8B-B14F-4D97-AF65-F5344CB8AC3E}">
        <p14:creationId xmlns:p14="http://schemas.microsoft.com/office/powerpoint/2010/main" val="3357340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B303F0F-3200-F701-496A-59160545E542}"/>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CaixaDeTexto 6">
            <a:extLst>
              <a:ext uri="{FF2B5EF4-FFF2-40B4-BE49-F238E27FC236}">
                <a16:creationId xmlns:a16="http://schemas.microsoft.com/office/drawing/2014/main" id="{CE59C9A4-08D4-2194-E577-7A0DC409C0DF}"/>
              </a:ext>
            </a:extLst>
          </p:cNvPr>
          <p:cNvSpPr txBox="1"/>
          <p:nvPr/>
        </p:nvSpPr>
        <p:spPr>
          <a:xfrm>
            <a:off x="1343488" y="2761167"/>
            <a:ext cx="9265328" cy="2677656"/>
          </a:xfrm>
          <a:prstGeom prst="rect">
            <a:avLst/>
          </a:prstGeom>
          <a:noFill/>
        </p:spPr>
        <p:txBody>
          <a:bodyPr wrap="square" rtlCol="0">
            <a:spAutoFit/>
          </a:bodyPr>
          <a:lstStyle/>
          <a:p>
            <a:pPr marL="342900" indent="-342900">
              <a:buFont typeface="Arial" panose="020B0604020202020204" pitchFamily="34" charset="0"/>
              <a:buChar char="•"/>
            </a:pPr>
            <a:r>
              <a:rPr lang="en-US" altLang="en-US" sz="2800" dirty="0">
                <a:solidFill>
                  <a:schemeClr val="tx1">
                    <a:lumMod val="65000"/>
                    <a:lumOff val="35000"/>
                  </a:schemeClr>
                </a:solidFill>
                <a:latin typeface="DIN Next LT Pro" panose="020B0503020203050203"/>
              </a:rPr>
              <a:t>Cortisol-insulin-glucose imbalance</a:t>
            </a:r>
          </a:p>
          <a:p>
            <a:pPr marL="342900" indent="-342900">
              <a:buFont typeface="Arial" panose="020B0604020202020204" pitchFamily="34" charset="0"/>
              <a:buChar char="•"/>
            </a:pPr>
            <a:r>
              <a:rPr lang="en-US" altLang="en-US" sz="2800" dirty="0">
                <a:solidFill>
                  <a:schemeClr val="tx1">
                    <a:lumMod val="65000"/>
                    <a:lumOff val="35000"/>
                  </a:schemeClr>
                </a:solidFill>
                <a:latin typeface="DIN Next LT Pro" panose="020B0503020203050203"/>
              </a:rPr>
              <a:t>Heightened stress response</a:t>
            </a:r>
          </a:p>
          <a:p>
            <a:pPr marL="342900" indent="-342900">
              <a:buFont typeface="Arial" panose="020B0604020202020204" pitchFamily="34" charset="0"/>
              <a:buChar char="•"/>
            </a:pPr>
            <a:r>
              <a:rPr lang="en-US" altLang="en-US" sz="2800" dirty="0">
                <a:solidFill>
                  <a:schemeClr val="tx1">
                    <a:lumMod val="65000"/>
                    <a:lumOff val="35000"/>
                  </a:schemeClr>
                </a:solidFill>
                <a:latin typeface="DIN Next LT Pro" panose="020B0503020203050203"/>
              </a:rPr>
              <a:t>Greater impulsivity with inflammation</a:t>
            </a:r>
            <a:r>
              <a:rPr lang="en-US" altLang="en-US" sz="2800" baseline="30000" dirty="0">
                <a:solidFill>
                  <a:schemeClr val="tx1">
                    <a:lumMod val="65000"/>
                    <a:lumOff val="35000"/>
                  </a:schemeClr>
                </a:solidFill>
                <a:latin typeface="DIN Next LT Pro" panose="020B0503020203050203"/>
              </a:rPr>
              <a:t>1</a:t>
            </a:r>
          </a:p>
          <a:p>
            <a:pPr marL="342900" indent="-342900">
              <a:buFont typeface="Arial" panose="020B0604020202020204" pitchFamily="34" charset="0"/>
              <a:buChar char="•"/>
            </a:pPr>
            <a:r>
              <a:rPr lang="en-US" altLang="en-US" sz="2800" dirty="0">
                <a:solidFill>
                  <a:schemeClr val="tx1">
                    <a:lumMod val="65000"/>
                    <a:lumOff val="35000"/>
                  </a:schemeClr>
                </a:solidFill>
                <a:latin typeface="DIN Next LT Pro" panose="020B0503020203050203"/>
              </a:rPr>
              <a:t>Higher cytokines that lead to anger, frustration, fatigue, anxiety &amp; depression</a:t>
            </a:r>
            <a:r>
              <a:rPr lang="en-US" altLang="en-US" sz="2800" baseline="30000" dirty="0">
                <a:solidFill>
                  <a:schemeClr val="tx1">
                    <a:lumMod val="65000"/>
                    <a:lumOff val="35000"/>
                  </a:schemeClr>
                </a:solidFill>
                <a:latin typeface="DIN Next LT Pro" panose="020B0503020203050203"/>
              </a:rPr>
              <a:t>2</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2800" b="0" i="0" u="none" strike="noStrike" kern="1200" cap="none" spc="0" normalizeH="0" baseline="0" noProof="0" dirty="0">
              <a:ln>
                <a:noFill/>
              </a:ln>
              <a:solidFill>
                <a:srgbClr val="E8E8E8">
                  <a:lumMod val="25000"/>
                </a:srgbClr>
              </a:solidFill>
              <a:effectLst/>
              <a:uLnTx/>
              <a:uFillTx/>
              <a:latin typeface="DIN Next LT Pro" panose="020B0503020203050203"/>
            </a:endParaRPr>
          </a:p>
        </p:txBody>
      </p:sp>
      <p:sp>
        <p:nvSpPr>
          <p:cNvPr id="6" name="Retângulo Arredondado 5">
            <a:extLst>
              <a:ext uri="{FF2B5EF4-FFF2-40B4-BE49-F238E27FC236}">
                <a16:creationId xmlns:a16="http://schemas.microsoft.com/office/drawing/2014/main" id="{4154CF84-F774-D63D-D557-F83AB3DCDFCE}"/>
              </a:ext>
            </a:extLst>
          </p:cNvPr>
          <p:cNvSpPr/>
          <p:nvPr/>
        </p:nvSpPr>
        <p:spPr>
          <a:xfrm>
            <a:off x="2282456" y="-283535"/>
            <a:ext cx="7520763" cy="2133600"/>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aixaDeTexto 7">
            <a:extLst>
              <a:ext uri="{FF2B5EF4-FFF2-40B4-BE49-F238E27FC236}">
                <a16:creationId xmlns:a16="http://schemas.microsoft.com/office/drawing/2014/main" id="{6E1DCE77-1CBA-09DF-04BA-7507A86048CE}"/>
              </a:ext>
            </a:extLst>
          </p:cNvPr>
          <p:cNvSpPr txBox="1"/>
          <p:nvPr/>
        </p:nvSpPr>
        <p:spPr>
          <a:xfrm>
            <a:off x="2771415" y="151042"/>
            <a:ext cx="654284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6000" b="1"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Inflammation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pt-BR" sz="4000" b="1" dirty="0">
                <a:solidFill>
                  <a:prstClr val="white"/>
                </a:solidFill>
                <a:latin typeface="DIN Next LT Pro Heavy" panose="020B0503020203050203" pitchFamily="34" charset="77"/>
              </a:rPr>
              <a:t>“Brain on Fire”</a:t>
            </a:r>
            <a:endParaRPr kumimoji="0" lang="pt-BR" sz="4000" b="1"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endParaRPr>
          </a:p>
        </p:txBody>
      </p:sp>
      <p:sp>
        <p:nvSpPr>
          <p:cNvPr id="2" name="TextBox 1">
            <a:extLst>
              <a:ext uri="{FF2B5EF4-FFF2-40B4-BE49-F238E27FC236}">
                <a16:creationId xmlns:a16="http://schemas.microsoft.com/office/drawing/2014/main" id="{DE8D2002-B617-7A98-DEED-A89971FEF79E}"/>
              </a:ext>
            </a:extLst>
          </p:cNvPr>
          <p:cNvSpPr txBox="1"/>
          <p:nvPr/>
        </p:nvSpPr>
        <p:spPr>
          <a:xfrm>
            <a:off x="820043" y="5749761"/>
            <a:ext cx="10312218" cy="600164"/>
          </a:xfrm>
          <a:prstGeom prst="rect">
            <a:avLst/>
          </a:prstGeom>
          <a:noFill/>
        </p:spPr>
        <p:txBody>
          <a:bodyPr wrap="square">
            <a:spAutoFit/>
          </a:bodyPr>
          <a:lstStyle/>
          <a:p>
            <a:pPr eaLnBrk="0" fontAlgn="base" hangingPunct="0">
              <a:spcBef>
                <a:spcPct val="0"/>
              </a:spcBef>
              <a:spcAft>
                <a:spcPct val="0"/>
              </a:spcAft>
              <a:defRPr/>
            </a:pPr>
            <a:r>
              <a:rPr lang="en-US" sz="1100" dirty="0">
                <a:solidFill>
                  <a:srgbClr val="000000">
                    <a:lumMod val="75000"/>
                    <a:lumOff val="25000"/>
                  </a:srgbClr>
                </a:solidFill>
                <a:latin typeface="DIN Next LT Pro" panose="020B0503020203050203"/>
                <a:cs typeface="Arial" panose="020B0604020202020204" pitchFamily="34" charset="0"/>
              </a:rPr>
              <a:t>1. </a:t>
            </a:r>
            <a:r>
              <a:rPr lang="en-US" sz="1100" dirty="0" err="1">
                <a:solidFill>
                  <a:srgbClr val="000000">
                    <a:lumMod val="75000"/>
                    <a:lumOff val="25000"/>
                  </a:srgbClr>
                </a:solidFill>
                <a:latin typeface="DIN Next LT Pro" panose="020B0503020203050203"/>
                <a:cs typeface="Arial" panose="020B0604020202020204" pitchFamily="34" charset="0"/>
              </a:rPr>
              <a:t>Gassen</a:t>
            </a:r>
            <a:r>
              <a:rPr lang="en-US" sz="1100" dirty="0">
                <a:solidFill>
                  <a:srgbClr val="000000">
                    <a:lumMod val="75000"/>
                    <a:lumOff val="25000"/>
                  </a:srgbClr>
                </a:solidFill>
                <a:latin typeface="DIN Next LT Pro" panose="020B0503020203050203"/>
                <a:cs typeface="Arial" panose="020B0604020202020204" pitchFamily="34" charset="0"/>
              </a:rPr>
              <a:t>, J., </a:t>
            </a:r>
            <a:r>
              <a:rPr lang="en-US" sz="1100" dirty="0" err="1">
                <a:solidFill>
                  <a:srgbClr val="000000">
                    <a:lumMod val="75000"/>
                    <a:lumOff val="25000"/>
                  </a:srgbClr>
                </a:solidFill>
                <a:latin typeface="DIN Next LT Pro" panose="020B0503020203050203"/>
                <a:cs typeface="Arial" panose="020B0604020202020204" pitchFamily="34" charset="0"/>
              </a:rPr>
              <a:t>Prokosch</a:t>
            </a:r>
            <a:r>
              <a:rPr lang="en-US" sz="1100" dirty="0">
                <a:solidFill>
                  <a:srgbClr val="000000">
                    <a:lumMod val="75000"/>
                    <a:lumOff val="25000"/>
                  </a:srgbClr>
                </a:solidFill>
                <a:latin typeface="DIN Next LT Pro" panose="020B0503020203050203"/>
                <a:cs typeface="Arial" panose="020B0604020202020204" pitchFamily="34" charset="0"/>
              </a:rPr>
              <a:t>, M. L., et al. (2019). Inflammation predicts decision-making characterized by impulsivity, present focus, and an inability to delay gratification. </a:t>
            </a:r>
            <a:r>
              <a:rPr lang="en-US" sz="1100" i="1" dirty="0">
                <a:solidFill>
                  <a:srgbClr val="000000">
                    <a:lumMod val="75000"/>
                    <a:lumOff val="25000"/>
                  </a:srgbClr>
                </a:solidFill>
                <a:latin typeface="DIN Next LT Pro" panose="020B0503020203050203"/>
                <a:cs typeface="Arial" panose="020B0604020202020204" pitchFamily="34" charset="0"/>
              </a:rPr>
              <a:t>Scientific Reports</a:t>
            </a:r>
            <a:r>
              <a:rPr lang="en-US" sz="1100" dirty="0">
                <a:solidFill>
                  <a:srgbClr val="000000">
                    <a:lumMod val="75000"/>
                    <a:lumOff val="25000"/>
                  </a:srgbClr>
                </a:solidFill>
                <a:latin typeface="DIN Next LT Pro" panose="020B0503020203050203"/>
                <a:cs typeface="Arial" panose="020B0604020202020204" pitchFamily="34" charset="0"/>
              </a:rPr>
              <a:t>, 9(1), 4928. https://doi.org/10.1038/s41598-019-41437-1 PMID: 30894653; 2. </a:t>
            </a:r>
            <a:r>
              <a:rPr lang="en-US" sz="1100" dirty="0" err="1">
                <a:solidFill>
                  <a:srgbClr val="000000">
                    <a:lumMod val="75000"/>
                    <a:lumOff val="25000"/>
                  </a:srgbClr>
                </a:solidFill>
                <a:latin typeface="DIN Next LT Pro" panose="020B0503020203050203"/>
                <a:cs typeface="Arial" panose="020B0604020202020204" pitchFamily="34" charset="0"/>
              </a:rPr>
              <a:t>Rosenblat</a:t>
            </a:r>
            <a:r>
              <a:rPr lang="en-US" sz="1100" dirty="0">
                <a:solidFill>
                  <a:srgbClr val="000000">
                    <a:lumMod val="75000"/>
                    <a:lumOff val="25000"/>
                  </a:srgbClr>
                </a:solidFill>
                <a:latin typeface="DIN Next LT Pro" panose="020B0503020203050203"/>
                <a:cs typeface="Arial" panose="020B0604020202020204" pitchFamily="34" charset="0"/>
              </a:rPr>
              <a:t>, J. D., et al. (2014). Inflamed moods: A review of the interactions between inflammation and mood disorders. </a:t>
            </a:r>
            <a:r>
              <a:rPr lang="en-US" sz="1100" i="1" dirty="0">
                <a:solidFill>
                  <a:srgbClr val="000000">
                    <a:lumMod val="75000"/>
                    <a:lumOff val="25000"/>
                  </a:srgbClr>
                </a:solidFill>
                <a:latin typeface="DIN Next LT Pro" panose="020B0503020203050203"/>
                <a:cs typeface="Arial" panose="020B0604020202020204" pitchFamily="34" charset="0"/>
              </a:rPr>
              <a:t>Progress in Neuro-Psychopharmacology &amp; Biological Psychiatry</a:t>
            </a:r>
            <a:r>
              <a:rPr lang="en-US" sz="1100" dirty="0">
                <a:solidFill>
                  <a:srgbClr val="000000">
                    <a:lumMod val="75000"/>
                    <a:lumOff val="25000"/>
                  </a:srgbClr>
                </a:solidFill>
                <a:latin typeface="DIN Next LT Pro" panose="020B0503020203050203"/>
                <a:cs typeface="Arial" panose="020B0604020202020204" pitchFamily="34" charset="0"/>
              </a:rPr>
              <a:t>, 53, 23–34. https://doi.org/10.1016/j.pnpbp.2014.01.013 PMID: 24468642</a:t>
            </a:r>
            <a:endParaRPr lang="en-US" sz="1100" b="1" dirty="0">
              <a:solidFill>
                <a:srgbClr val="000000">
                  <a:lumMod val="75000"/>
                  <a:lumOff val="25000"/>
                </a:srgbClr>
              </a:solidFill>
              <a:latin typeface="DIN Next LT Pro" panose="020B0503020203050203"/>
              <a:cs typeface="Arial" panose="020B0604020202020204" pitchFamily="34" charset="0"/>
            </a:endParaRPr>
          </a:p>
        </p:txBody>
      </p:sp>
    </p:spTree>
    <p:extLst>
      <p:ext uri="{BB962C8B-B14F-4D97-AF65-F5344CB8AC3E}">
        <p14:creationId xmlns:p14="http://schemas.microsoft.com/office/powerpoint/2010/main" val="12212345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tângulo 8">
            <a:extLst>
              <a:ext uri="{FF2B5EF4-FFF2-40B4-BE49-F238E27FC236}">
                <a16:creationId xmlns:a16="http://schemas.microsoft.com/office/drawing/2014/main" id="{C8FCECE3-25CE-77CA-4A82-1CAA2112D2CA}"/>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51D7275D-95D4-4F02-A835-92C41BA2B686}"/>
              </a:ext>
            </a:extLst>
          </p:cNvPr>
          <p:cNvSpPr/>
          <p:nvPr/>
        </p:nvSpPr>
        <p:spPr>
          <a:xfrm>
            <a:off x="2429933" y="562272"/>
            <a:ext cx="7552267" cy="4969565"/>
          </a:xfrm>
          <a:prstGeom prst="rect">
            <a:avLst/>
          </a:prstGeom>
          <a:solidFill>
            <a:schemeClr val="accent4">
              <a:lumMod val="20000"/>
              <a:lumOff val="80000"/>
            </a:schemeClr>
          </a:solidFill>
          <a:ln w="57150">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Arial" panose="020B0604020202020204"/>
            </a:endParaRPr>
          </a:p>
        </p:txBody>
      </p:sp>
      <p:sp>
        <p:nvSpPr>
          <p:cNvPr id="2" name="Title 1">
            <a:extLst>
              <a:ext uri="{FF2B5EF4-FFF2-40B4-BE49-F238E27FC236}">
                <a16:creationId xmlns:a16="http://schemas.microsoft.com/office/drawing/2014/main" id="{FDAF4FFE-B8C6-4AD7-A809-58D312B2EC4A}"/>
              </a:ext>
            </a:extLst>
          </p:cNvPr>
          <p:cNvSpPr>
            <a:spLocks noGrp="1"/>
          </p:cNvSpPr>
          <p:nvPr>
            <p:ph type="title"/>
          </p:nvPr>
        </p:nvSpPr>
        <p:spPr>
          <a:xfrm>
            <a:off x="3505580" y="920423"/>
            <a:ext cx="5531645" cy="1325563"/>
          </a:xfrm>
        </p:spPr>
        <p:txBody>
          <a:bodyPr>
            <a:noAutofit/>
          </a:bodyPr>
          <a:lstStyle/>
          <a:p>
            <a:pPr algn="ctr"/>
            <a:r>
              <a:rPr lang="en-US" sz="3200" dirty="0">
                <a:solidFill>
                  <a:schemeClr val="tx1">
                    <a:lumMod val="65000"/>
                    <a:lumOff val="35000"/>
                  </a:schemeClr>
                </a:solidFill>
                <a:latin typeface="DIN Next LT Pro" panose="020B0503020203050203"/>
              </a:rPr>
              <a:t>Stress can get in the way of eating healthy. </a:t>
            </a:r>
          </a:p>
        </p:txBody>
      </p:sp>
      <p:sp>
        <p:nvSpPr>
          <p:cNvPr id="4" name="Rectangle 4">
            <a:extLst>
              <a:ext uri="{FF2B5EF4-FFF2-40B4-BE49-F238E27FC236}">
                <a16:creationId xmlns:a16="http://schemas.microsoft.com/office/drawing/2014/main" id="{D992374B-5B2A-47EB-95C6-D40669E9B8F4}"/>
              </a:ext>
            </a:extLst>
          </p:cNvPr>
          <p:cNvSpPr>
            <a:spLocks noChangeArrowheads="1"/>
          </p:cNvSpPr>
          <p:nvPr/>
        </p:nvSpPr>
        <p:spPr bwMode="auto">
          <a:xfrm>
            <a:off x="2330080" y="5718647"/>
            <a:ext cx="8052411"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eaLnBrk="1" hangingPunct="1">
              <a:defRPr/>
            </a:pPr>
            <a:r>
              <a:rPr lang="fr-FR" altLang="en-US" sz="1050" dirty="0">
                <a:solidFill>
                  <a:prstClr val="black">
                    <a:lumMod val="75000"/>
                    <a:lumOff val="25000"/>
                  </a:prstClr>
                </a:solidFill>
                <a:latin typeface="DIN Next LT Pro" panose="020B0503020203050203"/>
                <a:cs typeface="Arial" panose="020B0604020202020204" pitchFamily="34" charset="0"/>
              </a:rPr>
              <a:t>Nakagawa M, </a:t>
            </a:r>
            <a:r>
              <a:rPr lang="fr-FR" altLang="en-US" sz="1050" dirty="0" err="1">
                <a:solidFill>
                  <a:prstClr val="black">
                    <a:lumMod val="75000"/>
                    <a:lumOff val="25000"/>
                  </a:prstClr>
                </a:solidFill>
                <a:latin typeface="DIN Next LT Pro" panose="020B0503020203050203"/>
                <a:cs typeface="Arial" panose="020B0604020202020204" pitchFamily="34" charset="0"/>
              </a:rPr>
              <a:t>Mizuma</a:t>
            </a:r>
            <a:r>
              <a:rPr lang="fr-FR" altLang="en-US" sz="1050" dirty="0">
                <a:solidFill>
                  <a:prstClr val="black">
                    <a:lumMod val="75000"/>
                    <a:lumOff val="25000"/>
                  </a:prstClr>
                </a:solidFill>
                <a:latin typeface="DIN Next LT Pro" panose="020B0503020203050203"/>
                <a:cs typeface="Arial" panose="020B0604020202020204" pitchFamily="34" charset="0"/>
              </a:rPr>
              <a:t> K, </a:t>
            </a:r>
            <a:r>
              <a:rPr lang="fr-FR" altLang="en-US" sz="1050" dirty="0" err="1">
                <a:solidFill>
                  <a:prstClr val="black">
                    <a:lumMod val="75000"/>
                    <a:lumOff val="25000"/>
                  </a:prstClr>
                </a:solidFill>
                <a:latin typeface="DIN Next LT Pro" panose="020B0503020203050203"/>
                <a:cs typeface="Arial" panose="020B0604020202020204" pitchFamily="34" charset="0"/>
              </a:rPr>
              <a:t>Inui</a:t>
            </a:r>
            <a:r>
              <a:rPr lang="fr-FR" altLang="en-US" sz="1050" dirty="0">
                <a:solidFill>
                  <a:prstClr val="black">
                    <a:lumMod val="75000"/>
                    <a:lumOff val="25000"/>
                  </a:prstClr>
                </a:solidFill>
                <a:latin typeface="DIN Next LT Pro" panose="020B0503020203050203"/>
                <a:cs typeface="Arial" panose="020B0604020202020204" pitchFamily="34" charset="0"/>
              </a:rPr>
              <a:t> T. Changes in taste perception </a:t>
            </a:r>
            <a:r>
              <a:rPr lang="fr-FR" altLang="en-US" sz="1050" dirty="0" err="1">
                <a:solidFill>
                  <a:prstClr val="black">
                    <a:lumMod val="75000"/>
                    <a:lumOff val="25000"/>
                  </a:prstClr>
                </a:solidFill>
                <a:latin typeface="DIN Next LT Pro" panose="020B0503020203050203"/>
                <a:cs typeface="Arial" panose="020B0604020202020204" pitchFamily="34" charset="0"/>
              </a:rPr>
              <a:t>following</a:t>
            </a:r>
            <a:r>
              <a:rPr lang="fr-FR" altLang="en-US" sz="1050" dirty="0">
                <a:solidFill>
                  <a:prstClr val="black">
                    <a:lumMod val="75000"/>
                    <a:lumOff val="25000"/>
                  </a:prstClr>
                </a:solidFill>
                <a:latin typeface="DIN Next LT Pro" panose="020B0503020203050203"/>
                <a:cs typeface="Arial" panose="020B0604020202020204" pitchFamily="34" charset="0"/>
              </a:rPr>
              <a:t> mental or </a:t>
            </a:r>
            <a:r>
              <a:rPr lang="fr-FR" altLang="en-US" sz="1050" dirty="0" err="1">
                <a:solidFill>
                  <a:prstClr val="black">
                    <a:lumMod val="75000"/>
                    <a:lumOff val="25000"/>
                  </a:prstClr>
                </a:solidFill>
                <a:latin typeface="DIN Next LT Pro" panose="020B0503020203050203"/>
                <a:cs typeface="Arial" panose="020B0604020202020204" pitchFamily="34" charset="0"/>
              </a:rPr>
              <a:t>physical</a:t>
            </a:r>
            <a:r>
              <a:rPr lang="fr-FR" altLang="en-US" sz="1050" dirty="0">
                <a:solidFill>
                  <a:prstClr val="black">
                    <a:lumMod val="75000"/>
                    <a:lumOff val="25000"/>
                  </a:prstClr>
                </a:solidFill>
                <a:latin typeface="DIN Next LT Pro" panose="020B0503020203050203"/>
                <a:cs typeface="Arial" panose="020B0604020202020204" pitchFamily="34" charset="0"/>
              </a:rPr>
              <a:t> stress. </a:t>
            </a:r>
            <a:r>
              <a:rPr lang="fr-FR" altLang="en-US" sz="1050" i="1" dirty="0" err="1">
                <a:solidFill>
                  <a:prstClr val="black">
                    <a:lumMod val="75000"/>
                    <a:lumOff val="25000"/>
                  </a:prstClr>
                </a:solidFill>
                <a:latin typeface="DIN Next LT Pro" panose="020B0503020203050203"/>
                <a:cs typeface="Arial" panose="020B0604020202020204" pitchFamily="34" charset="0"/>
              </a:rPr>
              <a:t>Chem</a:t>
            </a:r>
            <a:r>
              <a:rPr lang="fr-FR" altLang="en-US" sz="1050" i="1" dirty="0">
                <a:solidFill>
                  <a:prstClr val="black">
                    <a:lumMod val="75000"/>
                    <a:lumOff val="25000"/>
                  </a:prstClr>
                </a:solidFill>
                <a:latin typeface="DIN Next LT Pro" panose="020B0503020203050203"/>
                <a:cs typeface="Arial" panose="020B0604020202020204" pitchFamily="34" charset="0"/>
              </a:rPr>
              <a:t> </a:t>
            </a:r>
            <a:r>
              <a:rPr lang="fr-FR" altLang="en-US" sz="1050" i="1" dirty="0" err="1">
                <a:solidFill>
                  <a:prstClr val="black">
                    <a:lumMod val="75000"/>
                    <a:lumOff val="25000"/>
                  </a:prstClr>
                </a:solidFill>
                <a:latin typeface="DIN Next LT Pro" panose="020B0503020203050203"/>
                <a:cs typeface="Arial" panose="020B0604020202020204" pitchFamily="34" charset="0"/>
              </a:rPr>
              <a:t>Senses</a:t>
            </a:r>
            <a:r>
              <a:rPr lang="fr-FR" altLang="en-US" sz="1050" dirty="0">
                <a:solidFill>
                  <a:prstClr val="black">
                    <a:lumMod val="75000"/>
                    <a:lumOff val="25000"/>
                  </a:prstClr>
                </a:solidFill>
                <a:latin typeface="DIN Next LT Pro" panose="020B0503020203050203"/>
                <a:cs typeface="Arial" panose="020B0604020202020204" pitchFamily="34" charset="0"/>
              </a:rPr>
              <a:t>. 1996 Apr;21(2):195-200. </a:t>
            </a:r>
            <a:r>
              <a:rPr lang="fr-FR" altLang="en-US" sz="1050" dirty="0" err="1">
                <a:solidFill>
                  <a:prstClr val="black">
                    <a:lumMod val="75000"/>
                    <a:lumOff val="25000"/>
                  </a:prstClr>
                </a:solidFill>
                <a:latin typeface="DIN Next LT Pro" panose="020B0503020203050203"/>
                <a:cs typeface="Arial" panose="020B0604020202020204" pitchFamily="34" charset="0"/>
              </a:rPr>
              <a:t>doi</a:t>
            </a:r>
            <a:r>
              <a:rPr lang="fr-FR" altLang="en-US" sz="1050" dirty="0">
                <a:solidFill>
                  <a:prstClr val="black">
                    <a:lumMod val="75000"/>
                    <a:lumOff val="25000"/>
                  </a:prstClr>
                </a:solidFill>
                <a:latin typeface="DIN Next LT Pro" panose="020B0503020203050203"/>
                <a:cs typeface="Arial" panose="020B0604020202020204" pitchFamily="34" charset="0"/>
              </a:rPr>
              <a:t>: 10.1093/</a:t>
            </a:r>
            <a:r>
              <a:rPr lang="fr-FR" altLang="en-US" sz="1050" dirty="0" err="1">
                <a:solidFill>
                  <a:prstClr val="black">
                    <a:lumMod val="75000"/>
                    <a:lumOff val="25000"/>
                  </a:prstClr>
                </a:solidFill>
                <a:latin typeface="DIN Next LT Pro" panose="020B0503020203050203"/>
                <a:cs typeface="Arial" panose="020B0604020202020204" pitchFamily="34" charset="0"/>
              </a:rPr>
              <a:t>chemse</a:t>
            </a:r>
            <a:r>
              <a:rPr lang="fr-FR" altLang="en-US" sz="1050" dirty="0">
                <a:solidFill>
                  <a:prstClr val="black">
                    <a:lumMod val="75000"/>
                    <a:lumOff val="25000"/>
                  </a:prstClr>
                </a:solidFill>
                <a:latin typeface="DIN Next LT Pro" panose="020B0503020203050203"/>
                <a:cs typeface="Arial" panose="020B0604020202020204" pitchFamily="34" charset="0"/>
              </a:rPr>
              <a:t>/21.2.195. PMID: 8670698.; </a:t>
            </a:r>
            <a:r>
              <a:rPr lang="en-US" altLang="en-US" sz="1050" dirty="0">
                <a:solidFill>
                  <a:prstClr val="black">
                    <a:lumMod val="75000"/>
                    <a:lumOff val="25000"/>
                  </a:prstClr>
                </a:solidFill>
                <a:latin typeface="DIN Next LT Pro" panose="020B0503020203050203"/>
                <a:cs typeface="Arial" panose="020B0604020202020204" pitchFamily="34" charset="0"/>
              </a:rPr>
              <a:t>Newman E, O'Connor DB, Conner M. Daily hassles and eating </a:t>
            </a:r>
            <a:r>
              <a:rPr lang="en-US" altLang="en-US" sz="1050" dirty="0" err="1">
                <a:solidFill>
                  <a:prstClr val="black">
                    <a:lumMod val="75000"/>
                    <a:lumOff val="25000"/>
                  </a:prstClr>
                </a:solidFill>
                <a:latin typeface="DIN Next LT Pro" panose="020B0503020203050203"/>
                <a:cs typeface="Arial" panose="020B0604020202020204" pitchFamily="34" charset="0"/>
              </a:rPr>
              <a:t>behaviour</a:t>
            </a:r>
            <a:r>
              <a:rPr lang="en-US" altLang="en-US" sz="1050" dirty="0">
                <a:solidFill>
                  <a:prstClr val="black">
                    <a:lumMod val="75000"/>
                    <a:lumOff val="25000"/>
                  </a:prstClr>
                </a:solidFill>
                <a:latin typeface="DIN Next LT Pro" panose="020B0503020203050203"/>
                <a:cs typeface="Arial" panose="020B0604020202020204" pitchFamily="34" charset="0"/>
              </a:rPr>
              <a:t>: The role of cortisol reactivity status. </a:t>
            </a:r>
            <a:r>
              <a:rPr lang="en-US" altLang="en-US" sz="1050" i="1" dirty="0" err="1">
                <a:solidFill>
                  <a:prstClr val="black">
                    <a:lumMod val="75000"/>
                    <a:lumOff val="25000"/>
                  </a:prstClr>
                </a:solidFill>
                <a:latin typeface="DIN Next LT Pro" panose="020B0503020203050203"/>
                <a:cs typeface="Arial" panose="020B0604020202020204" pitchFamily="34" charset="0"/>
              </a:rPr>
              <a:t>Psychoneuroendocrinology</a:t>
            </a:r>
            <a:r>
              <a:rPr lang="en-US" altLang="en-US" sz="1050" dirty="0">
                <a:solidFill>
                  <a:prstClr val="black">
                    <a:lumMod val="75000"/>
                    <a:lumOff val="25000"/>
                  </a:prstClr>
                </a:solidFill>
                <a:latin typeface="DIN Next LT Pro" panose="020B0503020203050203"/>
                <a:cs typeface="Arial" panose="020B0604020202020204" pitchFamily="34" charset="0"/>
              </a:rPr>
              <a:t>. 2007 Feb;32(2):125-32. </a:t>
            </a:r>
            <a:r>
              <a:rPr lang="en-US" altLang="en-US" sz="1050" dirty="0" err="1">
                <a:solidFill>
                  <a:prstClr val="black">
                    <a:lumMod val="75000"/>
                    <a:lumOff val="25000"/>
                  </a:prstClr>
                </a:solidFill>
                <a:latin typeface="DIN Next LT Pro" panose="020B0503020203050203"/>
                <a:cs typeface="Arial" panose="020B0604020202020204" pitchFamily="34" charset="0"/>
              </a:rPr>
              <a:t>Epub</a:t>
            </a:r>
            <a:r>
              <a:rPr lang="en-US" altLang="en-US" sz="1050" dirty="0">
                <a:solidFill>
                  <a:prstClr val="black">
                    <a:lumMod val="75000"/>
                    <a:lumOff val="25000"/>
                  </a:prstClr>
                </a:solidFill>
                <a:latin typeface="DIN Next LT Pro" panose="020B0503020203050203"/>
                <a:cs typeface="Arial" panose="020B0604020202020204" pitchFamily="34" charset="0"/>
              </a:rPr>
              <a:t> 2007 Jan 2.</a:t>
            </a:r>
          </a:p>
        </p:txBody>
      </p:sp>
      <p:sp>
        <p:nvSpPr>
          <p:cNvPr id="7" name="Title 1">
            <a:extLst>
              <a:ext uri="{FF2B5EF4-FFF2-40B4-BE49-F238E27FC236}">
                <a16:creationId xmlns:a16="http://schemas.microsoft.com/office/drawing/2014/main" id="{76595068-D56A-4370-A688-88D8843F95D8}"/>
              </a:ext>
            </a:extLst>
          </p:cNvPr>
          <p:cNvSpPr txBox="1">
            <a:spLocks/>
          </p:cNvSpPr>
          <p:nvPr/>
        </p:nvSpPr>
        <p:spPr>
          <a:xfrm>
            <a:off x="2651908" y="3822307"/>
            <a:ext cx="723898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dirty="0">
                <a:solidFill>
                  <a:prstClr val="black">
                    <a:lumMod val="65000"/>
                    <a:lumOff val="35000"/>
                  </a:prstClr>
                </a:solidFill>
                <a:latin typeface="DIN Next LT Pro" panose="020B0503020203050203"/>
              </a:rPr>
              <a:t>Eating unhealthy creates more inflammation and stress.</a:t>
            </a:r>
          </a:p>
        </p:txBody>
      </p:sp>
      <p:sp>
        <p:nvSpPr>
          <p:cNvPr id="8" name="Arrow: Up-Down 7">
            <a:extLst>
              <a:ext uri="{FF2B5EF4-FFF2-40B4-BE49-F238E27FC236}">
                <a16:creationId xmlns:a16="http://schemas.microsoft.com/office/drawing/2014/main" id="{F752F809-62F5-4785-BFC1-2FEE6414E655}"/>
              </a:ext>
            </a:extLst>
          </p:cNvPr>
          <p:cNvSpPr/>
          <p:nvPr/>
        </p:nvSpPr>
        <p:spPr>
          <a:xfrm>
            <a:off x="5962026" y="2172408"/>
            <a:ext cx="567950" cy="1726569"/>
          </a:xfrm>
          <a:prstGeom prst="upDownArrow">
            <a:avLst/>
          </a:prstGeom>
          <a:solidFill>
            <a:srgbClr val="DAA600"/>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ln>
                <a:solidFill>
                  <a:srgbClr val="23719D"/>
                </a:solidFill>
              </a:ln>
              <a:solidFill>
                <a:prstClr val="white"/>
              </a:solidFill>
              <a:latin typeface="Arial" panose="020B0604020202020204"/>
            </a:endParaRPr>
          </a:p>
        </p:txBody>
      </p:sp>
    </p:spTree>
    <p:extLst>
      <p:ext uri="{BB962C8B-B14F-4D97-AF65-F5344CB8AC3E}">
        <p14:creationId xmlns:p14="http://schemas.microsoft.com/office/powerpoint/2010/main" val="883578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8">
            <a:extLst>
              <a:ext uri="{FF2B5EF4-FFF2-40B4-BE49-F238E27FC236}">
                <a16:creationId xmlns:a16="http://schemas.microsoft.com/office/drawing/2014/main" id="{AE3A1330-12F9-56D5-B286-9EDCAA057498}"/>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ontent Placeholder 1"/>
          <p:cNvSpPr>
            <a:spLocks noGrp="1"/>
          </p:cNvSpPr>
          <p:nvPr>
            <p:ph idx="1"/>
          </p:nvPr>
        </p:nvSpPr>
        <p:spPr>
          <a:xfrm>
            <a:off x="1901454" y="1718241"/>
            <a:ext cx="8229600" cy="3818960"/>
          </a:xfrm>
          <a:solidFill>
            <a:srgbClr val="FEFAE6"/>
          </a:solidFill>
        </p:spPr>
        <p:txBody>
          <a:bodyPr/>
          <a:lstStyle/>
          <a:p>
            <a:pPr marL="0" indent="0">
              <a:buNone/>
            </a:pPr>
            <a:r>
              <a:rPr lang="en-US" dirty="0">
                <a:solidFill>
                  <a:schemeClr val="tx1"/>
                </a:solidFill>
                <a:latin typeface="DIN Next LT Pro" panose="020B0503020203050203"/>
              </a:rPr>
              <a:t>Effects of stress on the gut include: </a:t>
            </a:r>
          </a:p>
          <a:p>
            <a:pPr marL="457200" indent="-457200">
              <a:buAutoNum type="arabicParenR"/>
            </a:pPr>
            <a:r>
              <a:rPr lang="en-US" dirty="0">
                <a:solidFill>
                  <a:schemeClr val="tx1"/>
                </a:solidFill>
                <a:latin typeface="DIN Next LT Pro" panose="020B0503020203050203"/>
              </a:rPr>
              <a:t>alterations in motility (could be slower or faster); </a:t>
            </a:r>
          </a:p>
          <a:p>
            <a:pPr marL="457200" indent="-457200">
              <a:buAutoNum type="arabicParenR"/>
            </a:pPr>
            <a:r>
              <a:rPr lang="en-US" dirty="0">
                <a:solidFill>
                  <a:schemeClr val="tx1"/>
                </a:solidFill>
                <a:latin typeface="DIN Next LT Pro" panose="020B0503020203050203"/>
              </a:rPr>
              <a:t>visceral sensations (“butterflies in the stomach”); </a:t>
            </a:r>
          </a:p>
          <a:p>
            <a:pPr marL="457200" indent="-457200">
              <a:buAutoNum type="arabicParenR"/>
            </a:pPr>
            <a:r>
              <a:rPr lang="en-US" dirty="0">
                <a:solidFill>
                  <a:schemeClr val="tx1"/>
                </a:solidFill>
                <a:latin typeface="DIN Next LT Pro" panose="020B0503020203050203"/>
              </a:rPr>
              <a:t>alterations in secretions (higher or lower); </a:t>
            </a:r>
          </a:p>
          <a:p>
            <a:pPr marL="457200" indent="-457200">
              <a:buAutoNum type="arabicParenR"/>
            </a:pPr>
            <a:r>
              <a:rPr lang="en-US" dirty="0">
                <a:solidFill>
                  <a:schemeClr val="tx1"/>
                </a:solidFill>
                <a:latin typeface="DIN Next LT Pro" panose="020B0503020203050203"/>
              </a:rPr>
              <a:t>increase in intestinal permeability (“leaky gut”); </a:t>
            </a:r>
          </a:p>
          <a:p>
            <a:pPr marL="457200" indent="-457200">
              <a:buAutoNum type="arabicParenR"/>
            </a:pPr>
            <a:r>
              <a:rPr lang="en-US" dirty="0">
                <a:solidFill>
                  <a:schemeClr val="tx1"/>
                </a:solidFill>
                <a:latin typeface="DIN Next LT Pro" panose="020B0503020203050203"/>
              </a:rPr>
              <a:t>changes in intestinal cell turnover and blood flow;</a:t>
            </a:r>
          </a:p>
          <a:p>
            <a:pPr marL="457200" indent="-457200">
              <a:buAutoNum type="arabicParenR"/>
            </a:pPr>
            <a:r>
              <a:rPr lang="en-US" dirty="0">
                <a:solidFill>
                  <a:schemeClr val="tx1"/>
                </a:solidFill>
                <a:latin typeface="DIN Next LT Pro" panose="020B0503020203050203"/>
              </a:rPr>
              <a:t>changes to the microbiome</a:t>
            </a:r>
          </a:p>
          <a:p>
            <a:endParaRPr lang="en-US" dirty="0">
              <a:solidFill>
                <a:schemeClr val="tx1"/>
              </a:solidFill>
              <a:latin typeface="DIN Next LT Pro" panose="020B0503020203050203"/>
            </a:endParaRPr>
          </a:p>
        </p:txBody>
      </p:sp>
      <p:sp>
        <p:nvSpPr>
          <p:cNvPr id="3" name="Title 2"/>
          <p:cNvSpPr>
            <a:spLocks noGrp="1"/>
          </p:cNvSpPr>
          <p:nvPr>
            <p:ph type="title"/>
          </p:nvPr>
        </p:nvSpPr>
        <p:spPr>
          <a:xfrm>
            <a:off x="1901454" y="693278"/>
            <a:ext cx="8229600" cy="1143000"/>
          </a:xfrm>
        </p:spPr>
        <p:txBody>
          <a:bodyPr>
            <a:normAutofit/>
          </a:bodyPr>
          <a:lstStyle/>
          <a:p>
            <a:r>
              <a:rPr lang="en-US" b="1" dirty="0">
                <a:solidFill>
                  <a:srgbClr val="DAA600"/>
                </a:solidFill>
                <a:latin typeface="DIN Next LT Pro" panose="020B0503020203050203"/>
              </a:rPr>
              <a:t>Stress and the Gut</a:t>
            </a:r>
          </a:p>
        </p:txBody>
      </p:sp>
      <p:sp>
        <p:nvSpPr>
          <p:cNvPr id="6" name="Rectangle 5">
            <a:extLst>
              <a:ext uri="{FF2B5EF4-FFF2-40B4-BE49-F238E27FC236}">
                <a16:creationId xmlns:a16="http://schemas.microsoft.com/office/drawing/2014/main" id="{CC7A76AB-1F64-45F0-9373-51C5AE3E6850}"/>
              </a:ext>
            </a:extLst>
          </p:cNvPr>
          <p:cNvSpPr/>
          <p:nvPr/>
        </p:nvSpPr>
        <p:spPr>
          <a:xfrm>
            <a:off x="1901454" y="5733835"/>
            <a:ext cx="7974419" cy="430887"/>
          </a:xfrm>
          <a:prstGeom prst="rect">
            <a:avLst/>
          </a:prstGeom>
        </p:spPr>
        <p:txBody>
          <a:bodyPr wrap="square">
            <a:spAutoFit/>
          </a:bodyPr>
          <a:lstStyle/>
          <a:p>
            <a:pPr>
              <a:defRPr/>
            </a:pPr>
            <a:r>
              <a:rPr lang="en-US" sz="1050" dirty="0" err="1">
                <a:solidFill>
                  <a:prstClr val="black"/>
                </a:solidFill>
                <a:latin typeface="DIN Next LT Pro" panose="020B0503020203050203"/>
                <a:cs typeface="Arial" panose="020B0604020202020204" pitchFamily="34" charset="0"/>
              </a:rPr>
              <a:t>Konturek</a:t>
            </a:r>
            <a:r>
              <a:rPr lang="en-US" sz="1050" dirty="0">
                <a:solidFill>
                  <a:prstClr val="black"/>
                </a:solidFill>
                <a:latin typeface="DIN Next LT Pro" panose="020B0503020203050203"/>
                <a:cs typeface="Arial" panose="020B0604020202020204" pitchFamily="34" charset="0"/>
              </a:rPr>
              <a:t> PC, </a:t>
            </a:r>
            <a:r>
              <a:rPr lang="en-US" sz="1050" dirty="0" err="1">
                <a:solidFill>
                  <a:prstClr val="black"/>
                </a:solidFill>
                <a:latin typeface="DIN Next LT Pro" panose="020B0503020203050203"/>
                <a:cs typeface="Arial" panose="020B0604020202020204" pitchFamily="34" charset="0"/>
              </a:rPr>
              <a:t>Brzozowski</a:t>
            </a:r>
            <a:r>
              <a:rPr lang="en-US" sz="1050" dirty="0">
                <a:solidFill>
                  <a:prstClr val="black"/>
                </a:solidFill>
                <a:latin typeface="DIN Next LT Pro" panose="020B0503020203050203"/>
                <a:cs typeface="Arial" panose="020B0604020202020204" pitchFamily="34" charset="0"/>
              </a:rPr>
              <a:t> T, </a:t>
            </a:r>
            <a:r>
              <a:rPr lang="en-US" sz="1050" dirty="0" err="1">
                <a:solidFill>
                  <a:prstClr val="black"/>
                </a:solidFill>
                <a:latin typeface="DIN Next LT Pro" panose="020B0503020203050203"/>
                <a:cs typeface="Arial" panose="020B0604020202020204" pitchFamily="34" charset="0"/>
              </a:rPr>
              <a:t>Konturek</a:t>
            </a:r>
            <a:r>
              <a:rPr lang="en-US" sz="1050" dirty="0">
                <a:solidFill>
                  <a:prstClr val="black"/>
                </a:solidFill>
                <a:latin typeface="DIN Next LT Pro" panose="020B0503020203050203"/>
                <a:cs typeface="Arial" panose="020B0604020202020204" pitchFamily="34" charset="0"/>
              </a:rPr>
              <a:t> SJ. Stress and the gut: Pathophysiology, clinical consequences, diagnostic approach and treatment options. </a:t>
            </a:r>
            <a:r>
              <a:rPr lang="en-US" sz="1050" i="1" dirty="0">
                <a:solidFill>
                  <a:prstClr val="black"/>
                </a:solidFill>
                <a:latin typeface="DIN Next LT Pro" panose="020B0503020203050203"/>
                <a:cs typeface="Arial" panose="020B0604020202020204" pitchFamily="34" charset="0"/>
              </a:rPr>
              <a:t>J </a:t>
            </a:r>
            <a:r>
              <a:rPr lang="en-US" sz="1050" i="1" dirty="0" err="1">
                <a:solidFill>
                  <a:prstClr val="black"/>
                </a:solidFill>
                <a:latin typeface="DIN Next LT Pro" panose="020B0503020203050203"/>
                <a:cs typeface="Arial" panose="020B0604020202020204" pitchFamily="34" charset="0"/>
              </a:rPr>
              <a:t>Physiol</a:t>
            </a:r>
            <a:r>
              <a:rPr lang="en-US" sz="1050" i="1" dirty="0">
                <a:solidFill>
                  <a:prstClr val="black"/>
                </a:solidFill>
                <a:latin typeface="DIN Next LT Pro" panose="020B0503020203050203"/>
                <a:cs typeface="Arial" panose="020B0604020202020204" pitchFamily="34" charset="0"/>
              </a:rPr>
              <a:t> </a:t>
            </a:r>
            <a:r>
              <a:rPr lang="en-US" sz="1050" i="1" dirty="0" err="1">
                <a:solidFill>
                  <a:prstClr val="black"/>
                </a:solidFill>
                <a:latin typeface="DIN Next LT Pro" panose="020B0503020203050203"/>
                <a:cs typeface="Arial" panose="020B0604020202020204" pitchFamily="34" charset="0"/>
              </a:rPr>
              <a:t>Pharmacol</a:t>
            </a:r>
            <a:r>
              <a:rPr lang="en-US" sz="1050" dirty="0">
                <a:solidFill>
                  <a:prstClr val="black"/>
                </a:solidFill>
                <a:latin typeface="DIN Next LT Pro" panose="020B0503020203050203"/>
                <a:cs typeface="Arial" panose="020B0604020202020204" pitchFamily="34" charset="0"/>
              </a:rPr>
              <a:t>. 2011 Dec;62(6):591-9.</a:t>
            </a:r>
          </a:p>
        </p:txBody>
      </p:sp>
    </p:spTree>
    <p:extLst>
      <p:ext uri="{BB962C8B-B14F-4D97-AF65-F5344CB8AC3E}">
        <p14:creationId xmlns:p14="http://schemas.microsoft.com/office/powerpoint/2010/main" val="204316619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8">
            <a:extLst>
              <a:ext uri="{FF2B5EF4-FFF2-40B4-BE49-F238E27FC236}">
                <a16:creationId xmlns:a16="http://schemas.microsoft.com/office/drawing/2014/main" id="{3CBB34C5-7E33-BE4F-76F4-31D86CCBE53A}"/>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ontent Placeholder 1"/>
          <p:cNvSpPr>
            <a:spLocks noGrp="1"/>
          </p:cNvSpPr>
          <p:nvPr>
            <p:ph idx="1"/>
          </p:nvPr>
        </p:nvSpPr>
        <p:spPr>
          <a:xfrm>
            <a:off x="1866899" y="2436020"/>
            <a:ext cx="9114367" cy="2754047"/>
          </a:xfrm>
          <a:solidFill>
            <a:srgbClr val="FEFAE6"/>
          </a:solidFill>
        </p:spPr>
        <p:txBody>
          <a:bodyPr/>
          <a:lstStyle/>
          <a:p>
            <a:pPr marL="457200" indent="-217488"/>
            <a:r>
              <a:rPr lang="en-US" dirty="0">
                <a:solidFill>
                  <a:schemeClr val="tx1"/>
                </a:solidFill>
                <a:latin typeface="DIN Next LT Pro" panose="020B0503020203050203"/>
              </a:rPr>
              <a:t>Inflammatory bowel disease (IBD)</a:t>
            </a:r>
          </a:p>
          <a:p>
            <a:pPr marL="457200" indent="-217488"/>
            <a:r>
              <a:rPr lang="en-US" dirty="0">
                <a:solidFill>
                  <a:schemeClr val="tx1"/>
                </a:solidFill>
                <a:latin typeface="DIN Next LT Pro" panose="020B0503020203050203"/>
              </a:rPr>
              <a:t>Irritable bowel syndrome (IBS)</a:t>
            </a:r>
          </a:p>
          <a:p>
            <a:pPr marL="457200" indent="-217488"/>
            <a:r>
              <a:rPr lang="en-US" dirty="0">
                <a:solidFill>
                  <a:schemeClr val="tx1"/>
                </a:solidFill>
                <a:latin typeface="DIN Next LT Pro" panose="020B0503020203050203"/>
              </a:rPr>
              <a:t>Other functional gastrointestinal diseases</a:t>
            </a:r>
          </a:p>
          <a:p>
            <a:pPr marL="457200" indent="-217488"/>
            <a:r>
              <a:rPr lang="en-US" dirty="0">
                <a:solidFill>
                  <a:schemeClr val="tx1"/>
                </a:solidFill>
                <a:latin typeface="DIN Next LT Pro" panose="020B0503020203050203"/>
              </a:rPr>
              <a:t>Food antigen-related adverse responses</a:t>
            </a:r>
          </a:p>
          <a:p>
            <a:pPr marL="457200" indent="-217488"/>
            <a:r>
              <a:rPr lang="en-US" dirty="0">
                <a:solidFill>
                  <a:schemeClr val="tx1"/>
                </a:solidFill>
                <a:latin typeface="DIN Next LT Pro" panose="020B0503020203050203"/>
              </a:rPr>
              <a:t>Peptic ulcer and gastroesophageal reflux disease (GERD)</a:t>
            </a:r>
          </a:p>
          <a:p>
            <a:endParaRPr lang="en-US" dirty="0">
              <a:solidFill>
                <a:schemeClr val="tx1"/>
              </a:solidFill>
              <a:latin typeface="DIN Next LT Pro" panose="020B0503020203050203"/>
            </a:endParaRPr>
          </a:p>
        </p:txBody>
      </p:sp>
      <p:sp>
        <p:nvSpPr>
          <p:cNvPr id="3" name="Title 2"/>
          <p:cNvSpPr>
            <a:spLocks noGrp="1"/>
          </p:cNvSpPr>
          <p:nvPr>
            <p:ph type="title"/>
          </p:nvPr>
        </p:nvSpPr>
        <p:spPr>
          <a:xfrm>
            <a:off x="1793439" y="828406"/>
            <a:ext cx="8229600" cy="1791750"/>
          </a:xfrm>
        </p:spPr>
        <p:txBody>
          <a:bodyPr>
            <a:normAutofit/>
          </a:bodyPr>
          <a:lstStyle/>
          <a:p>
            <a:r>
              <a:rPr lang="en-US" b="1" dirty="0">
                <a:solidFill>
                  <a:srgbClr val="DAA600"/>
                </a:solidFill>
                <a:latin typeface="DIN Next LT Pro" panose="020B0503020203050203"/>
              </a:rPr>
              <a:t>Chronic stress may lead to different gut-related diseases</a:t>
            </a:r>
          </a:p>
        </p:txBody>
      </p:sp>
      <p:sp>
        <p:nvSpPr>
          <p:cNvPr id="5" name="Rectangle 4">
            <a:extLst>
              <a:ext uri="{FF2B5EF4-FFF2-40B4-BE49-F238E27FC236}">
                <a16:creationId xmlns:a16="http://schemas.microsoft.com/office/drawing/2014/main" id="{689DB4EB-8E26-432E-8349-5574742FE59C}"/>
              </a:ext>
            </a:extLst>
          </p:cNvPr>
          <p:cNvSpPr/>
          <p:nvPr/>
        </p:nvSpPr>
        <p:spPr>
          <a:xfrm>
            <a:off x="1866899" y="5377703"/>
            <a:ext cx="7974419" cy="430887"/>
          </a:xfrm>
          <a:prstGeom prst="rect">
            <a:avLst/>
          </a:prstGeom>
        </p:spPr>
        <p:txBody>
          <a:bodyPr wrap="square">
            <a:spAutoFit/>
          </a:bodyPr>
          <a:lstStyle/>
          <a:p>
            <a:pPr>
              <a:defRPr/>
            </a:pPr>
            <a:r>
              <a:rPr lang="en-US" sz="1100" dirty="0" err="1">
                <a:solidFill>
                  <a:prstClr val="black"/>
                </a:solidFill>
                <a:latin typeface="DIN Next LT Pro" panose="020B0503020203050203"/>
                <a:cs typeface="Arial" panose="020B0604020202020204" pitchFamily="34" charset="0"/>
              </a:rPr>
              <a:t>Konturek</a:t>
            </a:r>
            <a:r>
              <a:rPr lang="en-US" sz="1100" dirty="0">
                <a:solidFill>
                  <a:prstClr val="black"/>
                </a:solidFill>
                <a:latin typeface="DIN Next LT Pro" panose="020B0503020203050203"/>
                <a:cs typeface="Arial" panose="020B0604020202020204" pitchFamily="34" charset="0"/>
              </a:rPr>
              <a:t> PC, </a:t>
            </a:r>
            <a:r>
              <a:rPr lang="en-US" sz="1100" dirty="0" err="1">
                <a:solidFill>
                  <a:prstClr val="black"/>
                </a:solidFill>
                <a:latin typeface="DIN Next LT Pro" panose="020B0503020203050203"/>
                <a:cs typeface="Arial" panose="020B0604020202020204" pitchFamily="34" charset="0"/>
              </a:rPr>
              <a:t>Brzozowski</a:t>
            </a:r>
            <a:r>
              <a:rPr lang="en-US" sz="1100" dirty="0">
                <a:solidFill>
                  <a:prstClr val="black"/>
                </a:solidFill>
                <a:latin typeface="DIN Next LT Pro" panose="020B0503020203050203"/>
                <a:cs typeface="Arial" panose="020B0604020202020204" pitchFamily="34" charset="0"/>
              </a:rPr>
              <a:t> T, </a:t>
            </a:r>
            <a:r>
              <a:rPr lang="en-US" sz="1100" dirty="0" err="1">
                <a:solidFill>
                  <a:prstClr val="black"/>
                </a:solidFill>
                <a:latin typeface="DIN Next LT Pro" panose="020B0503020203050203"/>
                <a:cs typeface="Arial" panose="020B0604020202020204" pitchFamily="34" charset="0"/>
              </a:rPr>
              <a:t>Konturek</a:t>
            </a:r>
            <a:r>
              <a:rPr lang="en-US" sz="1100" dirty="0">
                <a:solidFill>
                  <a:prstClr val="black"/>
                </a:solidFill>
                <a:latin typeface="DIN Next LT Pro" panose="020B0503020203050203"/>
                <a:cs typeface="Arial" panose="020B0604020202020204" pitchFamily="34" charset="0"/>
              </a:rPr>
              <a:t> SJ. Stress and the gut: Pathophysiology, clinical consequences, diagnostic approach and treatment options. </a:t>
            </a:r>
            <a:r>
              <a:rPr lang="en-US" sz="1100" i="1" dirty="0">
                <a:solidFill>
                  <a:prstClr val="black"/>
                </a:solidFill>
                <a:latin typeface="DIN Next LT Pro" panose="020B0503020203050203"/>
                <a:cs typeface="Arial" panose="020B0604020202020204" pitchFamily="34" charset="0"/>
              </a:rPr>
              <a:t>J </a:t>
            </a:r>
            <a:r>
              <a:rPr lang="en-US" sz="1100" i="1" dirty="0" err="1">
                <a:solidFill>
                  <a:prstClr val="black"/>
                </a:solidFill>
                <a:latin typeface="DIN Next LT Pro" panose="020B0503020203050203"/>
                <a:cs typeface="Arial" panose="020B0604020202020204" pitchFamily="34" charset="0"/>
              </a:rPr>
              <a:t>Physiol</a:t>
            </a:r>
            <a:r>
              <a:rPr lang="en-US" sz="1100" i="1" dirty="0">
                <a:solidFill>
                  <a:prstClr val="black"/>
                </a:solidFill>
                <a:latin typeface="DIN Next LT Pro" panose="020B0503020203050203"/>
                <a:cs typeface="Arial" panose="020B0604020202020204" pitchFamily="34" charset="0"/>
              </a:rPr>
              <a:t> </a:t>
            </a:r>
            <a:r>
              <a:rPr lang="en-US" sz="1100" i="1" dirty="0" err="1">
                <a:solidFill>
                  <a:prstClr val="black"/>
                </a:solidFill>
                <a:latin typeface="DIN Next LT Pro" panose="020B0503020203050203"/>
                <a:cs typeface="Arial" panose="020B0604020202020204" pitchFamily="34" charset="0"/>
              </a:rPr>
              <a:t>Pharmacol</a:t>
            </a:r>
            <a:r>
              <a:rPr lang="en-US" sz="1100" dirty="0">
                <a:solidFill>
                  <a:prstClr val="black"/>
                </a:solidFill>
                <a:latin typeface="DIN Next LT Pro" panose="020B0503020203050203"/>
                <a:cs typeface="Arial" panose="020B0604020202020204" pitchFamily="34" charset="0"/>
              </a:rPr>
              <a:t>. 2011 Dec;62(6):591-9.</a:t>
            </a:r>
          </a:p>
        </p:txBody>
      </p:sp>
    </p:spTree>
    <p:extLst>
      <p:ext uri="{BB962C8B-B14F-4D97-AF65-F5344CB8AC3E}">
        <p14:creationId xmlns:p14="http://schemas.microsoft.com/office/powerpoint/2010/main" val="367121973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tângulo 8">
            <a:extLst>
              <a:ext uri="{FF2B5EF4-FFF2-40B4-BE49-F238E27FC236}">
                <a16:creationId xmlns:a16="http://schemas.microsoft.com/office/drawing/2014/main" id="{AA576658-B0AD-58E2-2F3A-A6129EB2A072}"/>
              </a:ext>
            </a:extLst>
          </p:cNvPr>
          <p:cNvSpPr/>
          <p:nvPr/>
        </p:nvSpPr>
        <p:spPr>
          <a:xfrm>
            <a:off x="-122923"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descr="File:Glycemic.png">
            <a:extLst>
              <a:ext uri="{FF2B5EF4-FFF2-40B4-BE49-F238E27FC236}">
                <a16:creationId xmlns:a16="http://schemas.microsoft.com/office/drawing/2014/main" id="{AD781E1E-06EF-4C7C-84E2-6AEFB667C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7510" y="933535"/>
            <a:ext cx="7781567" cy="51809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8878D1C-C6D0-41FD-A277-58A77EF84DAE}"/>
              </a:ext>
            </a:extLst>
          </p:cNvPr>
          <p:cNvSpPr/>
          <p:nvPr/>
        </p:nvSpPr>
        <p:spPr>
          <a:xfrm>
            <a:off x="233648" y="4795269"/>
            <a:ext cx="3915677" cy="769441"/>
          </a:xfrm>
          <a:prstGeom prst="rect">
            <a:avLst/>
          </a:prstGeom>
        </p:spPr>
        <p:txBody>
          <a:bodyPr wrap="square">
            <a:spAutoFit/>
          </a:bodyPr>
          <a:lstStyle/>
          <a:p>
            <a:pPr eaLnBrk="0" fontAlgn="base" hangingPunct="0">
              <a:spcBef>
                <a:spcPct val="0"/>
              </a:spcBef>
              <a:spcAft>
                <a:spcPct val="0"/>
              </a:spcAft>
              <a:defRPr/>
            </a:pPr>
            <a:r>
              <a:rPr lang="en-US" sz="1100" dirty="0">
                <a:solidFill>
                  <a:prstClr val="black"/>
                </a:solidFill>
                <a:latin typeface="DIN Next LT Pro" panose="020B0503020203050203"/>
                <a:cs typeface="Arial" panose="020B0604020202020204" pitchFamily="34" charset="0"/>
                <a:hlinkClick r:id="rId4"/>
              </a:rPr>
              <a:t>https://commons.wikimedia.org/wiki/File:Glycemic.png#file</a:t>
            </a:r>
            <a:r>
              <a:rPr lang="en-US" sz="1100" dirty="0">
                <a:solidFill>
                  <a:prstClr val="black"/>
                </a:solidFill>
                <a:latin typeface="DIN Next LT Pro" panose="020B0503020203050203"/>
                <a:cs typeface="Arial" panose="020B0604020202020204" pitchFamily="34" charset="0"/>
              </a:rPr>
              <a:t>. </a:t>
            </a:r>
            <a:r>
              <a:rPr lang="en-US" sz="1100" dirty="0">
                <a:solidFill>
                  <a:prstClr val="black">
                    <a:lumMod val="65000"/>
                    <a:lumOff val="35000"/>
                  </a:prstClr>
                </a:solidFill>
                <a:latin typeface="DIN Next LT Pro" panose="020B0503020203050203"/>
                <a:cs typeface="Arial" panose="020B0604020202020204" pitchFamily="34" charset="0"/>
              </a:rPr>
              <a:t>Illustration of the changes in blood glucose over time following a high and low GI carbohydrate. Designed and made Public Domain by Scott Dickinson (user: Studio34), Sydney, Australia.</a:t>
            </a:r>
          </a:p>
        </p:txBody>
      </p:sp>
      <p:sp>
        <p:nvSpPr>
          <p:cNvPr id="2" name="TextBox 1">
            <a:extLst>
              <a:ext uri="{FF2B5EF4-FFF2-40B4-BE49-F238E27FC236}">
                <a16:creationId xmlns:a16="http://schemas.microsoft.com/office/drawing/2014/main" id="{FD6BA5AD-5A0B-44AA-9893-7719E01C3179}"/>
              </a:ext>
            </a:extLst>
          </p:cNvPr>
          <p:cNvSpPr txBox="1"/>
          <p:nvPr/>
        </p:nvSpPr>
        <p:spPr>
          <a:xfrm>
            <a:off x="233648" y="2046666"/>
            <a:ext cx="4101171" cy="2554545"/>
          </a:xfrm>
          <a:prstGeom prst="rect">
            <a:avLst/>
          </a:prstGeom>
          <a:noFill/>
        </p:spPr>
        <p:txBody>
          <a:bodyPr wrap="square" rtlCol="0">
            <a:spAutoFit/>
          </a:bodyPr>
          <a:lstStyle/>
          <a:p>
            <a:pPr defTabSz="457200">
              <a:defRPr/>
            </a:pPr>
            <a:r>
              <a:rPr lang="en-US" sz="3200" b="1" dirty="0">
                <a:solidFill>
                  <a:srgbClr val="DAA600"/>
                </a:solidFill>
                <a:latin typeface="DIN Next LT Pro" panose="020B0503020203050203"/>
                <a:cs typeface="Arial" panose="020B0604020202020204" pitchFamily="34" charset="0"/>
              </a:rPr>
              <a:t>Blood glucose response to a food is connected to its inflammatory potential</a:t>
            </a:r>
          </a:p>
        </p:txBody>
      </p:sp>
    </p:spTree>
    <p:extLst>
      <p:ext uri="{BB962C8B-B14F-4D97-AF65-F5344CB8AC3E}">
        <p14:creationId xmlns:p14="http://schemas.microsoft.com/office/powerpoint/2010/main" val="27997770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8">
            <a:extLst>
              <a:ext uri="{FF2B5EF4-FFF2-40B4-BE49-F238E27FC236}">
                <a16:creationId xmlns:a16="http://schemas.microsoft.com/office/drawing/2014/main" id="{6F809909-17B7-9E1C-849D-3C17621FFE38}"/>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218" name="Picture 2">
            <a:extLst>
              <a:ext uri="{FF2B5EF4-FFF2-40B4-BE49-F238E27FC236}">
                <a16:creationId xmlns:a16="http://schemas.microsoft.com/office/drawing/2014/main" id="{A6BA4E0C-349E-4427-8897-1FB396749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889" y="620977"/>
            <a:ext cx="8850222" cy="52498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1A765C1-5FAD-47D8-B2BF-9228FA3C45AF}"/>
              </a:ext>
            </a:extLst>
          </p:cNvPr>
          <p:cNvSpPr/>
          <p:nvPr/>
        </p:nvSpPr>
        <p:spPr>
          <a:xfrm>
            <a:off x="1772281" y="5954397"/>
            <a:ext cx="8562660" cy="430887"/>
          </a:xfrm>
          <a:prstGeom prst="rect">
            <a:avLst/>
          </a:prstGeom>
        </p:spPr>
        <p:txBody>
          <a:bodyPr wrap="square">
            <a:spAutoFit/>
          </a:bodyPr>
          <a:lstStyle/>
          <a:p>
            <a:r>
              <a:rPr lang="en-US" sz="1100" b="1" dirty="0">
                <a:solidFill>
                  <a:schemeClr val="tx1">
                    <a:lumMod val="75000"/>
                    <a:lumOff val="25000"/>
                  </a:schemeClr>
                </a:solidFill>
                <a:latin typeface="DIN Next LT Pro" panose="020B0503020203050203"/>
              </a:rPr>
              <a:t>Image Credit: </a:t>
            </a:r>
            <a:r>
              <a:rPr lang="en-US" sz="1100" dirty="0">
                <a:solidFill>
                  <a:schemeClr val="tx1">
                    <a:lumMod val="75000"/>
                    <a:lumOff val="25000"/>
                  </a:schemeClr>
                </a:solidFill>
                <a:latin typeface="DIN Next LT Pro" panose="020B0503020203050203"/>
              </a:rPr>
              <a:t>Jiang X, Tian W, Nicolls MR and </a:t>
            </a:r>
            <a:r>
              <a:rPr lang="en-US" sz="1100" dirty="0" err="1">
                <a:solidFill>
                  <a:schemeClr val="tx1">
                    <a:lumMod val="75000"/>
                    <a:lumOff val="25000"/>
                  </a:schemeClr>
                </a:solidFill>
                <a:latin typeface="DIN Next LT Pro" panose="020B0503020203050203"/>
              </a:rPr>
              <a:t>Rockson</a:t>
            </a:r>
            <a:r>
              <a:rPr lang="en-US" sz="1100" dirty="0">
                <a:solidFill>
                  <a:schemeClr val="tx1">
                    <a:lumMod val="75000"/>
                    <a:lumOff val="25000"/>
                  </a:schemeClr>
                </a:solidFill>
                <a:latin typeface="DIN Next LT Pro" panose="020B0503020203050203"/>
              </a:rPr>
              <a:t> SG (2019) The Lymphatic System in Obesity, Insulin Resistance, and Cardiovascular Diseases. </a:t>
            </a:r>
            <a:r>
              <a:rPr lang="en-US" sz="1100" i="1" dirty="0">
                <a:solidFill>
                  <a:schemeClr val="tx1">
                    <a:lumMod val="75000"/>
                    <a:lumOff val="25000"/>
                  </a:schemeClr>
                </a:solidFill>
                <a:latin typeface="DIN Next LT Pro" panose="020B0503020203050203"/>
              </a:rPr>
              <a:t>Front. Physiol</a:t>
            </a:r>
            <a:r>
              <a:rPr lang="en-US" sz="1100" dirty="0">
                <a:solidFill>
                  <a:schemeClr val="tx1">
                    <a:lumMod val="75000"/>
                    <a:lumOff val="25000"/>
                  </a:schemeClr>
                </a:solidFill>
                <a:latin typeface="DIN Next LT Pro" panose="020B0503020203050203"/>
              </a:rPr>
              <a:t>. 10:1402. </a:t>
            </a:r>
            <a:r>
              <a:rPr lang="en-US" sz="1100" dirty="0" err="1">
                <a:solidFill>
                  <a:schemeClr val="tx1">
                    <a:lumMod val="75000"/>
                    <a:lumOff val="25000"/>
                  </a:schemeClr>
                </a:solidFill>
                <a:latin typeface="DIN Next LT Pro" panose="020B0503020203050203"/>
              </a:rPr>
              <a:t>doi</a:t>
            </a:r>
            <a:r>
              <a:rPr lang="en-US" sz="1100" dirty="0">
                <a:solidFill>
                  <a:schemeClr val="tx1">
                    <a:lumMod val="75000"/>
                    <a:lumOff val="25000"/>
                  </a:schemeClr>
                </a:solidFill>
                <a:latin typeface="DIN Next LT Pro" panose="020B0503020203050203"/>
              </a:rPr>
              <a:t>: 10.3389/fphys.2019.01402. No changes made. Creative Commons.</a:t>
            </a:r>
          </a:p>
        </p:txBody>
      </p:sp>
    </p:spTree>
    <p:extLst>
      <p:ext uri="{BB962C8B-B14F-4D97-AF65-F5344CB8AC3E}">
        <p14:creationId xmlns:p14="http://schemas.microsoft.com/office/powerpoint/2010/main" val="12403938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tângulo 8">
            <a:extLst>
              <a:ext uri="{FF2B5EF4-FFF2-40B4-BE49-F238E27FC236}">
                <a16:creationId xmlns:a16="http://schemas.microsoft.com/office/drawing/2014/main" id="{00903343-B670-DDD5-0BC3-3558B2CE839E}"/>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title"/>
          </p:nvPr>
        </p:nvSpPr>
        <p:spPr>
          <a:xfrm>
            <a:off x="668867" y="2446254"/>
            <a:ext cx="8229600" cy="1143000"/>
          </a:xfrm>
        </p:spPr>
        <p:txBody>
          <a:bodyPr/>
          <a:lstStyle/>
          <a:p>
            <a:r>
              <a:rPr lang="en-US" dirty="0">
                <a:solidFill>
                  <a:srgbClr val="DAA600"/>
                </a:solidFill>
                <a:latin typeface="DIN Next LT Pro"/>
              </a:rPr>
              <a:t>Yellow Foods</a:t>
            </a:r>
          </a:p>
        </p:txBody>
      </p:sp>
      <p:sp>
        <p:nvSpPr>
          <p:cNvPr id="4" name="TextBox 3"/>
          <p:cNvSpPr txBox="1"/>
          <p:nvPr/>
        </p:nvSpPr>
        <p:spPr>
          <a:xfrm>
            <a:off x="668867" y="3311451"/>
            <a:ext cx="693527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DIN Next LT Pro"/>
                <a:ea typeface="+mn-ea"/>
                <a:cs typeface="+mn-cs"/>
              </a:rPr>
              <a:t>Color-code for YELLOW: Metabolism, digestion</a:t>
            </a:r>
          </a:p>
        </p:txBody>
      </p:sp>
      <p:pic>
        <p:nvPicPr>
          <p:cNvPr id="6" name="Picture 5">
            <a:extLst>
              <a:ext uri="{FF2B5EF4-FFF2-40B4-BE49-F238E27FC236}">
                <a16:creationId xmlns:a16="http://schemas.microsoft.com/office/drawing/2014/main" id="{3913706F-AB14-F35F-9846-73B67E4144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722"/>
          <a:stretch/>
        </p:blipFill>
        <p:spPr>
          <a:xfrm>
            <a:off x="5444067" y="263451"/>
            <a:ext cx="6426200" cy="6096000"/>
          </a:xfrm>
          <a:prstGeom prst="rect">
            <a:avLst/>
          </a:prstGeom>
        </p:spPr>
      </p:pic>
    </p:spTree>
    <p:extLst>
      <p:ext uri="{BB962C8B-B14F-4D97-AF65-F5344CB8AC3E}">
        <p14:creationId xmlns:p14="http://schemas.microsoft.com/office/powerpoint/2010/main" val="21972824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tângulo 8">
            <a:extLst>
              <a:ext uri="{FF2B5EF4-FFF2-40B4-BE49-F238E27FC236}">
                <a16:creationId xmlns:a16="http://schemas.microsoft.com/office/drawing/2014/main" id="{19548C9F-71A4-5367-77CF-A8156CB038B1}"/>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973A876-174B-4B06-9589-B5E9A632E35C}"/>
              </a:ext>
            </a:extLst>
          </p:cNvPr>
          <p:cNvSpPr>
            <a:spLocks noGrp="1"/>
          </p:cNvSpPr>
          <p:nvPr>
            <p:ph type="title"/>
          </p:nvPr>
        </p:nvSpPr>
        <p:spPr>
          <a:xfrm>
            <a:off x="1965165" y="950039"/>
            <a:ext cx="7886700" cy="1325563"/>
          </a:xfrm>
        </p:spPr>
        <p:txBody>
          <a:bodyPr>
            <a:normAutofit/>
          </a:bodyPr>
          <a:lstStyle/>
          <a:p>
            <a:pPr algn="l"/>
            <a:r>
              <a:rPr lang="en-US" sz="4400" dirty="0">
                <a:solidFill>
                  <a:srgbClr val="DAA600"/>
                </a:solidFill>
                <a:latin typeface="DIN Next LT Pro" panose="020B0503020203050203"/>
              </a:rPr>
              <a:t>The Color Code of Yellow Foods</a:t>
            </a:r>
          </a:p>
        </p:txBody>
      </p:sp>
      <p:sp>
        <p:nvSpPr>
          <p:cNvPr id="3" name="Content Placeholder 2">
            <a:extLst>
              <a:ext uri="{FF2B5EF4-FFF2-40B4-BE49-F238E27FC236}">
                <a16:creationId xmlns:a16="http://schemas.microsoft.com/office/drawing/2014/main" id="{ABA95CF2-4DD7-4510-8414-745746887550}"/>
              </a:ext>
            </a:extLst>
          </p:cNvPr>
          <p:cNvSpPr>
            <a:spLocks noGrp="1"/>
          </p:cNvSpPr>
          <p:nvPr>
            <p:ph idx="1"/>
          </p:nvPr>
        </p:nvSpPr>
        <p:spPr>
          <a:xfrm>
            <a:off x="1965165" y="2082801"/>
            <a:ext cx="8718550" cy="2675466"/>
          </a:xfrm>
          <a:solidFill>
            <a:srgbClr val="FFFFF3"/>
          </a:solidFill>
        </p:spPr>
        <p:txBody>
          <a:bodyPr>
            <a:normAutofit/>
          </a:bodyPr>
          <a:lstStyle/>
          <a:p>
            <a:r>
              <a:rPr lang="en-US" dirty="0">
                <a:solidFill>
                  <a:schemeClr val="tx1">
                    <a:lumMod val="75000"/>
                    <a:lumOff val="25000"/>
                  </a:schemeClr>
                </a:solidFill>
                <a:latin typeface="DIN Next LT Pro" panose="020B0503020203050203"/>
              </a:rPr>
              <a:t>Bioflavonoids for healthy microorganisms and metabolic detoxification</a:t>
            </a:r>
          </a:p>
          <a:p>
            <a:r>
              <a:rPr lang="en-US" dirty="0">
                <a:solidFill>
                  <a:schemeClr val="tx1">
                    <a:lumMod val="75000"/>
                    <a:lumOff val="25000"/>
                  </a:schemeClr>
                </a:solidFill>
                <a:latin typeface="DIN Next LT Pro" panose="020B0503020203050203"/>
              </a:rPr>
              <a:t>Rich in fibers to support a complex microbiome and for sustained release of simple carbohydrates to modify glycemic impact</a:t>
            </a:r>
          </a:p>
          <a:p>
            <a:r>
              <a:rPr lang="en-US" dirty="0">
                <a:solidFill>
                  <a:schemeClr val="tx1">
                    <a:lumMod val="75000"/>
                    <a:lumOff val="25000"/>
                  </a:schemeClr>
                </a:solidFill>
                <a:latin typeface="DIN Next LT Pro" panose="020B0503020203050203"/>
              </a:rPr>
              <a:t>Assist in maintaining gastrointestinal health through gastric motility and/or digestive secretions</a:t>
            </a:r>
          </a:p>
        </p:txBody>
      </p:sp>
      <p:sp>
        <p:nvSpPr>
          <p:cNvPr id="5" name="Rectangle 4">
            <a:extLst>
              <a:ext uri="{FF2B5EF4-FFF2-40B4-BE49-F238E27FC236}">
                <a16:creationId xmlns:a16="http://schemas.microsoft.com/office/drawing/2014/main" id="{579E3FC5-CB63-44B3-BB37-BEA21059BACA}"/>
              </a:ext>
            </a:extLst>
          </p:cNvPr>
          <p:cNvSpPr/>
          <p:nvPr/>
        </p:nvSpPr>
        <p:spPr>
          <a:xfrm>
            <a:off x="1924210" y="4895666"/>
            <a:ext cx="8343580" cy="461665"/>
          </a:xfrm>
          <a:prstGeom prst="rect">
            <a:avLst/>
          </a:prstGeom>
        </p:spPr>
        <p:txBody>
          <a:bodyPr wrap="square">
            <a:spAutoFit/>
          </a:bodyPr>
          <a:lstStyle/>
          <a:p>
            <a:pPr defTabSz="457200">
              <a:defRPr/>
            </a:pPr>
            <a:r>
              <a:rPr lang="en-US" sz="1200" dirty="0">
                <a:solidFill>
                  <a:schemeClr val="tx1">
                    <a:lumMod val="75000"/>
                    <a:lumOff val="25000"/>
                  </a:schemeClr>
                </a:solidFill>
                <a:latin typeface="DIN Next LT Pro" panose="020B0503020203050203"/>
              </a:rPr>
              <a:t>Minich DM, A Review of the Science of Colorful, Plant-Based Food and Practical Strategies for “Eating the Rainbow”, </a:t>
            </a:r>
            <a:r>
              <a:rPr lang="en-US" sz="1200" i="1" dirty="0">
                <a:solidFill>
                  <a:schemeClr val="tx1">
                    <a:lumMod val="75000"/>
                    <a:lumOff val="25000"/>
                  </a:schemeClr>
                </a:solidFill>
                <a:latin typeface="DIN Next LT Pro" panose="020B0503020203050203"/>
              </a:rPr>
              <a:t>Journal of Nutrition and Metabolism</a:t>
            </a:r>
            <a:r>
              <a:rPr lang="en-US" sz="1200" dirty="0">
                <a:solidFill>
                  <a:schemeClr val="tx1">
                    <a:lumMod val="75000"/>
                    <a:lumOff val="25000"/>
                  </a:schemeClr>
                </a:solidFill>
                <a:latin typeface="DIN Next LT Pro" panose="020B0503020203050203"/>
              </a:rPr>
              <a:t>, vol. 2019, Article ID 2125070, 19 pages, 2019. https://doi.org/10.1155/2019/2125070.</a:t>
            </a:r>
          </a:p>
        </p:txBody>
      </p:sp>
    </p:spTree>
    <p:extLst>
      <p:ext uri="{BB962C8B-B14F-4D97-AF65-F5344CB8AC3E}">
        <p14:creationId xmlns:p14="http://schemas.microsoft.com/office/powerpoint/2010/main" val="23643262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tângulo 8">
            <a:extLst>
              <a:ext uri="{FF2B5EF4-FFF2-40B4-BE49-F238E27FC236}">
                <a16:creationId xmlns:a16="http://schemas.microsoft.com/office/drawing/2014/main" id="{72DB731F-855B-F09E-1C5F-3EC91222741D}"/>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A3C424E-161C-4DBE-B5CB-53CEB357CDC4}"/>
              </a:ext>
            </a:extLst>
          </p:cNvPr>
          <p:cNvSpPr>
            <a:spLocks noGrp="1"/>
          </p:cNvSpPr>
          <p:nvPr>
            <p:ph type="title"/>
          </p:nvPr>
        </p:nvSpPr>
        <p:spPr>
          <a:xfrm>
            <a:off x="1026757" y="599123"/>
            <a:ext cx="10191576" cy="1151382"/>
          </a:xfrm>
        </p:spPr>
        <p:txBody>
          <a:bodyPr>
            <a:noAutofit/>
          </a:bodyPr>
          <a:lstStyle/>
          <a:p>
            <a:pPr algn="l"/>
            <a:r>
              <a:rPr lang="en-US" dirty="0">
                <a:solidFill>
                  <a:srgbClr val="AC8300"/>
                </a:solidFill>
                <a:latin typeface="DIN Next LT Pro" panose="020B0503020203050203"/>
              </a:rPr>
              <a:t>Yellow fruits &amp; vegetables, </a:t>
            </a:r>
            <a:br>
              <a:rPr lang="en-US" dirty="0">
                <a:solidFill>
                  <a:srgbClr val="AC8300"/>
                </a:solidFill>
                <a:latin typeface="DIN Next LT Pro" panose="020B0503020203050203"/>
              </a:rPr>
            </a:br>
            <a:r>
              <a:rPr lang="en-US" dirty="0">
                <a:solidFill>
                  <a:srgbClr val="AC8300"/>
                </a:solidFill>
                <a:latin typeface="DIN Next LT Pro" panose="020B0503020203050203"/>
              </a:rPr>
              <a:t>select phytochemicals &amp; physiological effects</a:t>
            </a:r>
          </a:p>
        </p:txBody>
      </p:sp>
      <p:graphicFrame>
        <p:nvGraphicFramePr>
          <p:cNvPr id="5" name="Table 5">
            <a:extLst>
              <a:ext uri="{FF2B5EF4-FFF2-40B4-BE49-F238E27FC236}">
                <a16:creationId xmlns:a16="http://schemas.microsoft.com/office/drawing/2014/main" id="{D1438C66-92C9-493E-A988-A879E85CB071}"/>
              </a:ext>
            </a:extLst>
          </p:cNvPr>
          <p:cNvGraphicFramePr>
            <a:graphicFrameLocks noGrp="1"/>
          </p:cNvGraphicFramePr>
          <p:nvPr>
            <p:ph idx="1"/>
            <p:extLst>
              <p:ext uri="{D42A27DB-BD31-4B8C-83A1-F6EECF244321}">
                <p14:modId xmlns:p14="http://schemas.microsoft.com/office/powerpoint/2010/main" val="3119781811"/>
              </p:ext>
            </p:extLst>
          </p:nvPr>
        </p:nvGraphicFramePr>
        <p:xfrm>
          <a:off x="1145116" y="1967407"/>
          <a:ext cx="9980085" cy="2987040"/>
        </p:xfrm>
        <a:graphic>
          <a:graphicData uri="http://schemas.openxmlformats.org/drawingml/2006/table">
            <a:tbl>
              <a:tblPr firstRow="1" bandRow="1">
                <a:tableStyleId>{5C22544A-7EE6-4342-B048-85BDC9FD1C3A}</a:tableStyleId>
              </a:tblPr>
              <a:tblGrid>
                <a:gridCol w="1009058">
                  <a:extLst>
                    <a:ext uri="{9D8B030D-6E8A-4147-A177-3AD203B41FA5}">
                      <a16:colId xmlns:a16="http://schemas.microsoft.com/office/drawing/2014/main" val="1621202478"/>
                    </a:ext>
                  </a:extLst>
                </a:gridCol>
                <a:gridCol w="1730083">
                  <a:extLst>
                    <a:ext uri="{9D8B030D-6E8A-4147-A177-3AD203B41FA5}">
                      <a16:colId xmlns:a16="http://schemas.microsoft.com/office/drawing/2014/main" val="3037306141"/>
                    </a:ext>
                  </a:extLst>
                </a:gridCol>
                <a:gridCol w="2368004">
                  <a:extLst>
                    <a:ext uri="{9D8B030D-6E8A-4147-A177-3AD203B41FA5}">
                      <a16:colId xmlns:a16="http://schemas.microsoft.com/office/drawing/2014/main" val="1785484128"/>
                    </a:ext>
                  </a:extLst>
                </a:gridCol>
                <a:gridCol w="2410028">
                  <a:extLst>
                    <a:ext uri="{9D8B030D-6E8A-4147-A177-3AD203B41FA5}">
                      <a16:colId xmlns:a16="http://schemas.microsoft.com/office/drawing/2014/main" val="2176374321"/>
                    </a:ext>
                  </a:extLst>
                </a:gridCol>
                <a:gridCol w="2462912">
                  <a:extLst>
                    <a:ext uri="{9D8B030D-6E8A-4147-A177-3AD203B41FA5}">
                      <a16:colId xmlns:a16="http://schemas.microsoft.com/office/drawing/2014/main" val="4440971"/>
                    </a:ext>
                  </a:extLst>
                </a:gridCol>
              </a:tblGrid>
              <a:tr h="370840">
                <a:tc>
                  <a:txBody>
                    <a:bodyPr/>
                    <a:lstStyle/>
                    <a:p>
                      <a:r>
                        <a:rPr lang="en-US" sz="2000" dirty="0">
                          <a:latin typeface="DIN Next LT Pro" panose="020B0503020203050203"/>
                          <a:cs typeface="Arial" panose="020B0604020202020204" pitchFamily="34" charset="0"/>
                        </a:rPr>
                        <a:t>Color</a:t>
                      </a:r>
                    </a:p>
                  </a:txBody>
                  <a:tcPr>
                    <a:lnB w="12700" cap="flat" cmpd="sng" algn="ctr">
                      <a:solidFill>
                        <a:schemeClr val="tx1"/>
                      </a:solidFill>
                      <a:prstDash val="solid"/>
                      <a:round/>
                      <a:headEnd type="none" w="med" len="med"/>
                      <a:tailEnd type="none" w="med" len="med"/>
                    </a:lnB>
                    <a:solidFill>
                      <a:srgbClr val="AC8300"/>
                    </a:solidFill>
                  </a:tcPr>
                </a:tc>
                <a:tc>
                  <a:txBody>
                    <a:bodyPr/>
                    <a:lstStyle/>
                    <a:p>
                      <a:r>
                        <a:rPr lang="en-US" sz="2000" dirty="0">
                          <a:latin typeface="DIN Next LT Pro" panose="020B0503020203050203"/>
                          <a:cs typeface="Arial" panose="020B0604020202020204" pitchFamily="34" charset="0"/>
                        </a:rPr>
                        <a:t>Fruits</a:t>
                      </a:r>
                    </a:p>
                  </a:txBody>
                  <a:tcPr>
                    <a:lnB w="12700" cap="flat" cmpd="sng" algn="ctr">
                      <a:solidFill>
                        <a:schemeClr val="tx1"/>
                      </a:solidFill>
                      <a:prstDash val="solid"/>
                      <a:round/>
                      <a:headEnd type="none" w="med" len="med"/>
                      <a:tailEnd type="none" w="med" len="med"/>
                    </a:lnB>
                    <a:solidFill>
                      <a:srgbClr val="AC8300"/>
                    </a:solidFill>
                  </a:tcPr>
                </a:tc>
                <a:tc>
                  <a:txBody>
                    <a:bodyPr/>
                    <a:lstStyle/>
                    <a:p>
                      <a:r>
                        <a:rPr lang="en-US" sz="2000" dirty="0">
                          <a:latin typeface="DIN Next LT Pro" panose="020B0503020203050203"/>
                          <a:cs typeface="Arial" panose="020B0604020202020204" pitchFamily="34" charset="0"/>
                        </a:rPr>
                        <a:t>Vegetables</a:t>
                      </a:r>
                    </a:p>
                  </a:txBody>
                  <a:tcPr>
                    <a:lnB w="12700" cap="flat" cmpd="sng" algn="ctr">
                      <a:solidFill>
                        <a:schemeClr val="tx1"/>
                      </a:solidFill>
                      <a:prstDash val="solid"/>
                      <a:round/>
                      <a:headEnd type="none" w="med" len="med"/>
                      <a:tailEnd type="none" w="med" len="med"/>
                    </a:lnB>
                    <a:solidFill>
                      <a:srgbClr val="AC8300"/>
                    </a:solidFill>
                  </a:tcPr>
                </a:tc>
                <a:tc>
                  <a:txBody>
                    <a:bodyPr/>
                    <a:lstStyle/>
                    <a:p>
                      <a:r>
                        <a:rPr lang="en-US" sz="2000" dirty="0">
                          <a:latin typeface="DIN Next LT Pro" panose="020B0503020203050203"/>
                          <a:cs typeface="Arial" panose="020B0604020202020204" pitchFamily="34" charset="0"/>
                        </a:rPr>
                        <a:t>Select Phytochemicals</a:t>
                      </a:r>
                    </a:p>
                  </a:txBody>
                  <a:tcPr>
                    <a:lnB w="12700" cap="flat" cmpd="sng" algn="ctr">
                      <a:solidFill>
                        <a:schemeClr val="tx1"/>
                      </a:solidFill>
                      <a:prstDash val="solid"/>
                      <a:round/>
                      <a:headEnd type="none" w="med" len="med"/>
                      <a:tailEnd type="none" w="med" len="med"/>
                    </a:lnB>
                    <a:solidFill>
                      <a:srgbClr val="AC8300"/>
                    </a:solidFill>
                  </a:tcPr>
                </a:tc>
                <a:tc>
                  <a:txBody>
                    <a:bodyPr/>
                    <a:lstStyle/>
                    <a:p>
                      <a:r>
                        <a:rPr lang="en-US" sz="2000" dirty="0">
                          <a:latin typeface="DIN Next LT Pro" panose="020B0503020203050203"/>
                          <a:cs typeface="Arial" panose="020B0604020202020204" pitchFamily="34" charset="0"/>
                        </a:rPr>
                        <a:t>Physiological Effects</a:t>
                      </a:r>
                    </a:p>
                  </a:txBody>
                  <a:tcPr>
                    <a:lnB w="12700" cap="flat" cmpd="sng" algn="ctr">
                      <a:solidFill>
                        <a:schemeClr val="tx1"/>
                      </a:solidFill>
                      <a:prstDash val="solid"/>
                      <a:round/>
                      <a:headEnd type="none" w="med" len="med"/>
                      <a:tailEnd type="none" w="med" len="med"/>
                    </a:lnB>
                    <a:solidFill>
                      <a:srgbClr val="AC8300"/>
                    </a:solidFill>
                  </a:tcPr>
                </a:tc>
                <a:extLst>
                  <a:ext uri="{0D108BD9-81ED-4DB2-BD59-A6C34878D82A}">
                    <a16:rowId xmlns:a16="http://schemas.microsoft.com/office/drawing/2014/main" val="4214781513"/>
                  </a:ext>
                </a:extLst>
              </a:tr>
              <a:tr h="370840">
                <a:tc>
                  <a:txBody>
                    <a:bodyPr/>
                    <a:lstStyle/>
                    <a:p>
                      <a:r>
                        <a:rPr lang="en-US" sz="1800" dirty="0">
                          <a:latin typeface="DIN Next LT Pro" panose="020B0503020203050203"/>
                          <a:cs typeface="Arial" panose="020B0604020202020204" pitchFamily="34" charset="0"/>
                        </a:rPr>
                        <a:t>Yellow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AE6"/>
                    </a:solidFill>
                  </a:tcPr>
                </a:tc>
                <a:tc>
                  <a:txBody>
                    <a:bodyPr/>
                    <a:lstStyle/>
                    <a:p>
                      <a:r>
                        <a:rPr lang="en-US" sz="1800" dirty="0">
                          <a:latin typeface="DIN Next LT Pro" panose="020B0503020203050203"/>
                          <a:cs typeface="Arial" panose="020B0604020202020204" pitchFamily="34" charset="0"/>
                        </a:rPr>
                        <a:t>Apples</a:t>
                      </a:r>
                    </a:p>
                    <a:p>
                      <a:r>
                        <a:rPr lang="en-US" sz="1800" dirty="0">
                          <a:latin typeface="DIN Next LT Pro" panose="020B0503020203050203"/>
                          <a:cs typeface="Arial" panose="020B0604020202020204" pitchFamily="34" charset="0"/>
                        </a:rPr>
                        <a:t>Asian pears</a:t>
                      </a:r>
                    </a:p>
                    <a:p>
                      <a:r>
                        <a:rPr lang="en-US" sz="1800" dirty="0">
                          <a:latin typeface="DIN Next LT Pro" panose="020B0503020203050203"/>
                          <a:cs typeface="Arial" panose="020B0604020202020204" pitchFamily="34" charset="0"/>
                        </a:rPr>
                        <a:t>Bananas</a:t>
                      </a:r>
                    </a:p>
                    <a:p>
                      <a:r>
                        <a:rPr lang="en-US" sz="1800" dirty="0">
                          <a:latin typeface="DIN Next LT Pro" panose="020B0503020203050203"/>
                          <a:cs typeface="Arial" panose="020B0604020202020204" pitchFamily="34" charset="0"/>
                        </a:rPr>
                        <a:t>Lemons</a:t>
                      </a:r>
                    </a:p>
                    <a:p>
                      <a:r>
                        <a:rPr lang="en-US" sz="1800" dirty="0">
                          <a:latin typeface="DIN Next LT Pro" panose="020B0503020203050203"/>
                          <a:cs typeface="Arial" panose="020B0604020202020204" pitchFamily="34" charset="0"/>
                        </a:rPr>
                        <a:t>Pineapple</a:t>
                      </a:r>
                    </a:p>
                    <a:p>
                      <a:r>
                        <a:rPr lang="en-US" sz="1800" dirty="0">
                          <a:latin typeface="DIN Next LT Pro" panose="020B0503020203050203"/>
                          <a:cs typeface="Arial" panose="020B0604020202020204" pitchFamily="34" charset="0"/>
                        </a:rPr>
                        <a:t>Star fruit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AE6"/>
                    </a:solidFill>
                  </a:tcPr>
                </a:tc>
                <a:tc>
                  <a:txBody>
                    <a:bodyPr/>
                    <a:lstStyle/>
                    <a:p>
                      <a:r>
                        <a:rPr lang="en-US" sz="1800" dirty="0">
                          <a:latin typeface="DIN Next LT Pro" panose="020B0503020203050203"/>
                          <a:cs typeface="Arial" panose="020B0604020202020204" pitchFamily="34" charset="0"/>
                        </a:rPr>
                        <a:t>Corn </a:t>
                      </a:r>
                    </a:p>
                    <a:p>
                      <a:r>
                        <a:rPr lang="en-US" sz="1800" dirty="0">
                          <a:latin typeface="DIN Next LT Pro" panose="020B0503020203050203"/>
                          <a:cs typeface="Arial" panose="020B0604020202020204" pitchFamily="34" charset="0"/>
                        </a:rPr>
                        <a:t>Ginger</a:t>
                      </a:r>
                    </a:p>
                    <a:p>
                      <a:r>
                        <a:rPr lang="en-US" sz="1800" dirty="0">
                          <a:latin typeface="DIN Next LT Pro" panose="020B0503020203050203"/>
                          <a:cs typeface="Arial" panose="020B0604020202020204" pitchFamily="34" charset="0"/>
                        </a:rPr>
                        <a:t>Potatoes (Yukon)</a:t>
                      </a:r>
                    </a:p>
                    <a:p>
                      <a:r>
                        <a:rPr lang="en-US" sz="1800" dirty="0">
                          <a:latin typeface="DIN Next LT Pro" panose="020B0503020203050203"/>
                          <a:cs typeface="Arial" panose="020B0604020202020204" pitchFamily="34" charset="0"/>
                        </a:rPr>
                        <a:t>Squash</a:t>
                      </a:r>
                    </a:p>
                    <a:p>
                      <a:r>
                        <a:rPr lang="en-US" sz="1800" dirty="0">
                          <a:latin typeface="DIN Next LT Pro" panose="020B0503020203050203"/>
                          <a:cs typeface="Arial" panose="020B0604020202020204" pitchFamily="34" charset="0"/>
                        </a:rPr>
                        <a:t>Yellow bell peppers</a:t>
                      </a:r>
                    </a:p>
                    <a:p>
                      <a:r>
                        <a:rPr lang="en-US" sz="1800" dirty="0">
                          <a:latin typeface="DIN Next LT Pro" panose="020B0503020203050203"/>
                          <a:cs typeface="Arial" panose="020B0604020202020204" pitchFamily="34" charset="0"/>
                        </a:rPr>
                        <a:t>Yellow onions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AE6"/>
                    </a:solidFill>
                  </a:tcPr>
                </a:tc>
                <a:tc>
                  <a:txBody>
                    <a:bodyPr/>
                    <a:lstStyle/>
                    <a:p>
                      <a:r>
                        <a:rPr lang="en-US" sz="1800" dirty="0">
                          <a:latin typeface="DIN Next LT Pro" panose="020B0503020203050203"/>
                          <a:cs typeface="Arial" panose="020B0604020202020204" pitchFamily="34" charset="0"/>
                        </a:rPr>
                        <a:t>Bioflavonoids</a:t>
                      </a:r>
                    </a:p>
                    <a:p>
                      <a:r>
                        <a:rPr lang="en-US" sz="1800" dirty="0">
                          <a:latin typeface="DIN Next LT Pro" panose="020B0503020203050203"/>
                          <a:cs typeface="Arial" panose="020B0604020202020204" pitchFamily="34" charset="0"/>
                        </a:rPr>
                        <a:t>Bromelain</a:t>
                      </a:r>
                    </a:p>
                    <a:p>
                      <a:r>
                        <a:rPr lang="en-US" sz="1800" dirty="0">
                          <a:latin typeface="DIN Next LT Pro" panose="020B0503020203050203"/>
                          <a:cs typeface="Arial" panose="020B0604020202020204" pitchFamily="34" charset="0"/>
                        </a:rPr>
                        <a:t>Gingerol</a:t>
                      </a:r>
                    </a:p>
                    <a:p>
                      <a:r>
                        <a:rPr lang="en-US" sz="1800" dirty="0">
                          <a:latin typeface="DIN Next LT Pro" panose="020B0503020203050203"/>
                          <a:cs typeface="Arial" panose="020B0604020202020204" pitchFamily="34" charset="0"/>
                        </a:rPr>
                        <a:t>Lutein</a:t>
                      </a:r>
                    </a:p>
                    <a:p>
                      <a:r>
                        <a:rPr lang="en-US" sz="1800" dirty="0">
                          <a:latin typeface="DIN Next LT Pro" panose="020B0503020203050203"/>
                          <a:cs typeface="Arial" panose="020B0604020202020204" pitchFamily="34" charset="0"/>
                        </a:rPr>
                        <a:t>Nobiletin</a:t>
                      </a:r>
                    </a:p>
                    <a:p>
                      <a:r>
                        <a:rPr lang="en-US" sz="1800" dirty="0">
                          <a:latin typeface="DIN Next LT Pro" panose="020B0503020203050203"/>
                          <a:cs typeface="Arial" panose="020B0604020202020204" pitchFamily="34" charset="0"/>
                        </a:rPr>
                        <a:t>Prebiotic fibers</a:t>
                      </a:r>
                    </a:p>
                    <a:p>
                      <a:r>
                        <a:rPr lang="en-US" sz="1800" dirty="0" err="1">
                          <a:latin typeface="DIN Next LT Pro" panose="020B0503020203050203"/>
                          <a:cs typeface="Arial" panose="020B0604020202020204" pitchFamily="34" charset="0"/>
                        </a:rPr>
                        <a:t>Rutin</a:t>
                      </a:r>
                      <a:endParaRPr lang="en-US" sz="1800" dirty="0">
                        <a:latin typeface="DIN Next LT Pro" panose="020B0503020203050203"/>
                        <a:cs typeface="Arial" panose="020B0604020202020204" pitchFamily="34" charset="0"/>
                      </a:endParaRPr>
                    </a:p>
                    <a:p>
                      <a:r>
                        <a:rPr lang="en-US" sz="1800" dirty="0">
                          <a:latin typeface="DIN Next LT Pro" panose="020B0503020203050203"/>
                          <a:cs typeface="Arial" panose="020B0604020202020204" pitchFamily="34" charset="0"/>
                        </a:rPr>
                        <a:t>Zeaxanthin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AE6"/>
                    </a:solidFill>
                  </a:tcPr>
                </a:tc>
                <a:tc>
                  <a:txBody>
                    <a:bodyPr/>
                    <a:lstStyle/>
                    <a:p>
                      <a:r>
                        <a:rPr lang="en-US" sz="1800" dirty="0">
                          <a:latin typeface="DIN Next LT Pro" panose="020B0503020203050203"/>
                          <a:cs typeface="Arial" panose="020B0604020202020204" pitchFamily="34" charset="0"/>
                        </a:rPr>
                        <a:t>Antioxidant</a:t>
                      </a:r>
                    </a:p>
                    <a:p>
                      <a:r>
                        <a:rPr lang="en-US" sz="1800" dirty="0">
                          <a:latin typeface="DIN Next LT Pro" panose="020B0503020203050203"/>
                          <a:cs typeface="Arial" panose="020B0604020202020204" pitchFamily="34" charset="0"/>
                        </a:rPr>
                        <a:t>Digestive health</a:t>
                      </a:r>
                    </a:p>
                    <a:p>
                      <a:r>
                        <a:rPr lang="en-US" sz="1800" dirty="0">
                          <a:latin typeface="DIN Next LT Pro" panose="020B0503020203050203"/>
                          <a:cs typeface="Arial" panose="020B0604020202020204" pitchFamily="34" charset="0"/>
                        </a:rPr>
                        <a:t>Enzymatic activity</a:t>
                      </a:r>
                    </a:p>
                    <a:p>
                      <a:r>
                        <a:rPr lang="en-US" sz="1800" dirty="0">
                          <a:latin typeface="DIN Next LT Pro" panose="020B0503020203050203"/>
                          <a:cs typeface="Arial" panose="020B0604020202020204" pitchFamily="34" charset="0"/>
                        </a:rPr>
                        <a:t>Gastric motility</a:t>
                      </a:r>
                    </a:p>
                    <a:p>
                      <a:r>
                        <a:rPr lang="en-US" sz="1800" dirty="0">
                          <a:latin typeface="DIN Next LT Pro" panose="020B0503020203050203"/>
                          <a:cs typeface="Arial" panose="020B0604020202020204" pitchFamily="34" charset="0"/>
                        </a:rPr>
                        <a:t>Gut microbiome</a:t>
                      </a:r>
                    </a:p>
                    <a:p>
                      <a:r>
                        <a:rPr lang="en-US" sz="1800" dirty="0">
                          <a:latin typeface="DIN Next LT Pro" panose="020B0503020203050203"/>
                          <a:cs typeface="Arial" panose="020B0604020202020204" pitchFamily="34" charset="0"/>
                        </a:rPr>
                        <a:t>Glycemic impact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AE6"/>
                    </a:solidFill>
                  </a:tcPr>
                </a:tc>
                <a:extLst>
                  <a:ext uri="{0D108BD9-81ED-4DB2-BD59-A6C34878D82A}">
                    <a16:rowId xmlns:a16="http://schemas.microsoft.com/office/drawing/2014/main" val="897383427"/>
                  </a:ext>
                </a:extLst>
              </a:tr>
            </a:tbl>
          </a:graphicData>
        </a:graphic>
      </p:graphicFrame>
      <p:sp>
        <p:nvSpPr>
          <p:cNvPr id="8" name="Rectangle 7">
            <a:extLst>
              <a:ext uri="{FF2B5EF4-FFF2-40B4-BE49-F238E27FC236}">
                <a16:creationId xmlns:a16="http://schemas.microsoft.com/office/drawing/2014/main" id="{7F8D98D0-4635-4310-B67D-F5278BE1CF5E}"/>
              </a:ext>
            </a:extLst>
          </p:cNvPr>
          <p:cNvSpPr/>
          <p:nvPr/>
        </p:nvSpPr>
        <p:spPr>
          <a:xfrm>
            <a:off x="1026756" y="5029109"/>
            <a:ext cx="9633527" cy="461665"/>
          </a:xfrm>
          <a:prstGeom prst="rect">
            <a:avLst/>
          </a:prstGeom>
        </p:spPr>
        <p:txBody>
          <a:bodyPr wrap="square">
            <a:spAutoFit/>
          </a:bodyPr>
          <a:lstStyle/>
          <a:p>
            <a:pPr defTabSz="457200">
              <a:defRPr/>
            </a:pPr>
            <a:r>
              <a:rPr lang="en-US" sz="1200" dirty="0">
                <a:solidFill>
                  <a:schemeClr val="tx1">
                    <a:lumMod val="75000"/>
                    <a:lumOff val="25000"/>
                  </a:schemeClr>
                </a:solidFill>
                <a:latin typeface="DIN Next LT Pro" panose="020B0503020203050203"/>
              </a:rPr>
              <a:t>Minich DM, A Review of the Science of Colorful, Plant-Based Food and Practical Strategies for “Eating the Rainbow”, </a:t>
            </a:r>
            <a:r>
              <a:rPr lang="en-US" sz="1200" i="1" dirty="0">
                <a:solidFill>
                  <a:schemeClr val="tx1">
                    <a:lumMod val="75000"/>
                    <a:lumOff val="25000"/>
                  </a:schemeClr>
                </a:solidFill>
                <a:latin typeface="DIN Next LT Pro" panose="020B0503020203050203"/>
              </a:rPr>
              <a:t>Journal of Nutrition and Metabolism</a:t>
            </a:r>
            <a:r>
              <a:rPr lang="en-US" sz="1200" dirty="0">
                <a:solidFill>
                  <a:schemeClr val="tx1">
                    <a:lumMod val="75000"/>
                    <a:lumOff val="25000"/>
                  </a:schemeClr>
                </a:solidFill>
                <a:latin typeface="DIN Next LT Pro" panose="020B0503020203050203"/>
              </a:rPr>
              <a:t>, vol. 2019, Article ID 2125070, 19 pages, 2019. https://doi.org/10.1155/2019/2125070.</a:t>
            </a:r>
          </a:p>
        </p:txBody>
      </p:sp>
    </p:spTree>
    <p:extLst>
      <p:ext uri="{BB962C8B-B14F-4D97-AF65-F5344CB8AC3E}">
        <p14:creationId xmlns:p14="http://schemas.microsoft.com/office/powerpoint/2010/main" val="33877573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tângulo 8">
            <a:extLst>
              <a:ext uri="{FF2B5EF4-FFF2-40B4-BE49-F238E27FC236}">
                <a16:creationId xmlns:a16="http://schemas.microsoft.com/office/drawing/2014/main" id="{BF387321-0D96-596A-C7D7-3DCABDD8CBFB}"/>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title"/>
          </p:nvPr>
        </p:nvSpPr>
        <p:spPr>
          <a:xfrm>
            <a:off x="1964184" y="506624"/>
            <a:ext cx="8229600" cy="1143000"/>
          </a:xfrm>
        </p:spPr>
        <p:txBody>
          <a:bodyPr>
            <a:normAutofit/>
          </a:bodyPr>
          <a:lstStyle/>
          <a:p>
            <a:pPr algn="l"/>
            <a:r>
              <a:rPr lang="en-US" b="1" dirty="0">
                <a:solidFill>
                  <a:srgbClr val="AC8300"/>
                </a:solidFill>
                <a:latin typeface="DIN Next LT Pro"/>
              </a:rPr>
              <a:t>Ginger Rhizome </a:t>
            </a:r>
            <a:br>
              <a:rPr lang="en-US" b="1" dirty="0">
                <a:solidFill>
                  <a:srgbClr val="AC8300"/>
                </a:solidFill>
                <a:latin typeface="DIN Next LT Pro"/>
              </a:rPr>
            </a:br>
            <a:r>
              <a:rPr lang="en-US" sz="3100" i="1" dirty="0">
                <a:solidFill>
                  <a:srgbClr val="AC8300"/>
                </a:solidFill>
                <a:latin typeface="DIN Next LT Pro"/>
              </a:rPr>
              <a:t>(</a:t>
            </a:r>
            <a:r>
              <a:rPr lang="en-US" sz="3100" i="1" dirty="0" err="1">
                <a:solidFill>
                  <a:srgbClr val="AC8300"/>
                </a:solidFill>
                <a:latin typeface="DIN Next LT Pro"/>
              </a:rPr>
              <a:t>Zingiber</a:t>
            </a:r>
            <a:r>
              <a:rPr lang="en-US" sz="3100" i="1" dirty="0">
                <a:solidFill>
                  <a:srgbClr val="AC8300"/>
                </a:solidFill>
                <a:latin typeface="DIN Next LT Pro"/>
              </a:rPr>
              <a:t> </a:t>
            </a:r>
            <a:r>
              <a:rPr lang="en-US" sz="3100" i="1" dirty="0" err="1">
                <a:solidFill>
                  <a:srgbClr val="AC8300"/>
                </a:solidFill>
                <a:latin typeface="DIN Next LT Pro"/>
              </a:rPr>
              <a:t>officinale</a:t>
            </a:r>
            <a:r>
              <a:rPr lang="en-US" sz="3100" i="1" dirty="0">
                <a:solidFill>
                  <a:srgbClr val="AC8300"/>
                </a:solidFill>
                <a:latin typeface="DIN Next LT Pro"/>
              </a:rPr>
              <a:t>)</a:t>
            </a:r>
            <a:endParaRPr lang="en-US" i="1" dirty="0">
              <a:solidFill>
                <a:srgbClr val="AC8300"/>
              </a:solidFill>
              <a:latin typeface="DIN Next LT Pro"/>
            </a:endParaRPr>
          </a:p>
        </p:txBody>
      </p:sp>
      <p:sp>
        <p:nvSpPr>
          <p:cNvPr id="3" name="Content Placeholder 2"/>
          <p:cNvSpPr>
            <a:spLocks noGrp="1"/>
          </p:cNvSpPr>
          <p:nvPr>
            <p:ph idx="1"/>
          </p:nvPr>
        </p:nvSpPr>
        <p:spPr>
          <a:xfrm>
            <a:off x="2055516" y="1815412"/>
            <a:ext cx="8229600" cy="3446544"/>
          </a:xfrm>
          <a:solidFill>
            <a:srgbClr val="FEFAE6"/>
          </a:solidFill>
        </p:spPr>
        <p:txBody>
          <a:bodyPr>
            <a:normAutofit fontScale="92500"/>
          </a:bodyPr>
          <a:lstStyle/>
          <a:p>
            <a:r>
              <a:rPr lang="en-US" dirty="0">
                <a:solidFill>
                  <a:schemeClr val="tx1">
                    <a:lumMod val="65000"/>
                    <a:lumOff val="35000"/>
                  </a:schemeClr>
                </a:solidFill>
                <a:latin typeface="DIN Next LT Pro"/>
              </a:rPr>
              <a:t>Anti-inflammatory</a:t>
            </a:r>
          </a:p>
          <a:p>
            <a:r>
              <a:rPr lang="en-US" dirty="0">
                <a:solidFill>
                  <a:schemeClr val="tx1">
                    <a:lumMod val="65000"/>
                    <a:lumOff val="35000"/>
                  </a:schemeClr>
                </a:solidFill>
                <a:latin typeface="DIN Next LT Pro"/>
              </a:rPr>
              <a:t>May increase gastric motility and help with constipation                                       </a:t>
            </a:r>
          </a:p>
          <a:p>
            <a:r>
              <a:rPr lang="en-US" dirty="0">
                <a:solidFill>
                  <a:schemeClr val="tx1">
                    <a:lumMod val="65000"/>
                    <a:lumOff val="35000"/>
                  </a:schemeClr>
                </a:solidFill>
                <a:latin typeface="DIN Next LT Pro"/>
              </a:rPr>
              <a:t>Ginger constituents seem to act on serotonin and muscarinic receptors in the GI tract </a:t>
            </a:r>
          </a:p>
          <a:p>
            <a:pPr lvl="1"/>
            <a:r>
              <a:rPr lang="en-US" sz="1800" dirty="0">
                <a:solidFill>
                  <a:schemeClr val="tx1">
                    <a:lumMod val="65000"/>
                    <a:lumOff val="35000"/>
                  </a:schemeClr>
                </a:solidFill>
                <a:latin typeface="DIN Next LT Pro"/>
              </a:rPr>
              <a:t>Can cause GI irritation</a:t>
            </a:r>
          </a:p>
          <a:p>
            <a:r>
              <a:rPr lang="en-US" dirty="0">
                <a:solidFill>
                  <a:schemeClr val="tx1">
                    <a:lumMod val="65000"/>
                    <a:lumOff val="35000"/>
                  </a:schemeClr>
                </a:solidFill>
                <a:latin typeface="DIN Next LT Pro"/>
              </a:rPr>
              <a:t>Potential nervous system activity</a:t>
            </a:r>
          </a:p>
          <a:p>
            <a:r>
              <a:rPr lang="en-US" dirty="0">
                <a:solidFill>
                  <a:schemeClr val="tx1">
                    <a:lumMod val="65000"/>
                    <a:lumOff val="35000"/>
                  </a:schemeClr>
                </a:solidFill>
                <a:latin typeface="DIN Next LT Pro"/>
              </a:rPr>
              <a:t>Hypoglycemic, </a:t>
            </a:r>
            <a:r>
              <a:rPr lang="en-US" dirty="0" err="1">
                <a:solidFill>
                  <a:schemeClr val="tx1">
                    <a:lumMod val="65000"/>
                    <a:lumOff val="35000"/>
                  </a:schemeClr>
                </a:solidFill>
                <a:latin typeface="DIN Next LT Pro"/>
              </a:rPr>
              <a:t>hypocholesterolemic</a:t>
            </a:r>
            <a:r>
              <a:rPr lang="en-US" dirty="0">
                <a:solidFill>
                  <a:schemeClr val="tx1">
                    <a:lumMod val="65000"/>
                    <a:lumOff val="35000"/>
                  </a:schemeClr>
                </a:solidFill>
                <a:latin typeface="DIN Next LT Pro"/>
              </a:rPr>
              <a:t>, anthelmintic, gastroprotective, and antiplatelet effects; therefore, there could be interactions and potentiation when used with drugs that have the same activities </a:t>
            </a:r>
          </a:p>
        </p:txBody>
      </p:sp>
      <p:sp>
        <p:nvSpPr>
          <p:cNvPr id="4" name="TextBox 3">
            <a:extLst>
              <a:ext uri="{FF2B5EF4-FFF2-40B4-BE49-F238E27FC236}">
                <a16:creationId xmlns:a16="http://schemas.microsoft.com/office/drawing/2014/main" id="{E8787D23-2E64-64CC-2B80-7F5E54956B69}"/>
              </a:ext>
            </a:extLst>
          </p:cNvPr>
          <p:cNvSpPr txBox="1"/>
          <p:nvPr/>
        </p:nvSpPr>
        <p:spPr>
          <a:xfrm>
            <a:off x="2055516" y="5408348"/>
            <a:ext cx="8396266" cy="415498"/>
          </a:xfrm>
          <a:prstGeom prst="rect">
            <a:avLst/>
          </a:prstGeom>
          <a:noFill/>
        </p:spPr>
        <p:txBody>
          <a:bodyPr wrap="square" rtlCol="0">
            <a:spAutoFit/>
          </a:bodyPr>
          <a:lstStyle/>
          <a:p>
            <a:pPr eaLnBrk="0" fontAlgn="base" hangingPunct="0">
              <a:spcBef>
                <a:spcPct val="0"/>
              </a:spcBef>
              <a:spcAft>
                <a:spcPct val="0"/>
              </a:spcAft>
              <a:defRPr/>
            </a:pPr>
            <a:r>
              <a:rPr lang="en-US" sz="1050" dirty="0">
                <a:solidFill>
                  <a:schemeClr val="tx1">
                    <a:lumMod val="75000"/>
                    <a:lumOff val="25000"/>
                  </a:schemeClr>
                </a:solidFill>
                <a:latin typeface="DIN Next LT Pro"/>
                <a:cs typeface="Arial" panose="020B0604020202020204" pitchFamily="34" charset="0"/>
              </a:rPr>
              <a:t>Anh, N.H.; Kim, S.J.; Long, N.P.; Min, J.E.; Yoon,  Lee, E.G.; Kim, M.; Kim, T.J.; Yang, Y.Y.; Son, E.Y.; Yoon, S.J.; Diem, N.C.; Kim, H.M.; Kwon, S.W. Ginger on Human Health: A Comprehensive Systematic Review of 109 Randomized Controlled Trials. </a:t>
            </a:r>
            <a:r>
              <a:rPr lang="en-US" sz="1050" i="1" dirty="0">
                <a:solidFill>
                  <a:schemeClr val="tx1">
                    <a:lumMod val="75000"/>
                    <a:lumOff val="25000"/>
                  </a:schemeClr>
                </a:solidFill>
                <a:latin typeface="DIN Next LT Pro"/>
                <a:cs typeface="Arial" panose="020B0604020202020204" pitchFamily="34" charset="0"/>
              </a:rPr>
              <a:t>Nutrients</a:t>
            </a:r>
            <a:r>
              <a:rPr lang="en-US" sz="1050" dirty="0">
                <a:solidFill>
                  <a:schemeClr val="tx1">
                    <a:lumMod val="75000"/>
                    <a:lumOff val="25000"/>
                  </a:schemeClr>
                </a:solidFill>
                <a:latin typeface="DIN Next LT Pro"/>
                <a:cs typeface="Arial" panose="020B0604020202020204" pitchFamily="34" charset="0"/>
              </a:rPr>
              <a:t> 2020, </a:t>
            </a:r>
            <a:r>
              <a:rPr lang="en-US" sz="1050" i="1" dirty="0">
                <a:solidFill>
                  <a:schemeClr val="tx1">
                    <a:lumMod val="75000"/>
                    <a:lumOff val="25000"/>
                  </a:schemeClr>
                </a:solidFill>
                <a:latin typeface="DIN Next LT Pro"/>
                <a:cs typeface="Arial" panose="020B0604020202020204" pitchFamily="34" charset="0"/>
              </a:rPr>
              <a:t>12</a:t>
            </a:r>
            <a:r>
              <a:rPr lang="en-US" sz="1050" dirty="0">
                <a:solidFill>
                  <a:schemeClr val="tx1">
                    <a:lumMod val="75000"/>
                    <a:lumOff val="25000"/>
                  </a:schemeClr>
                </a:solidFill>
                <a:latin typeface="DIN Next LT Pro"/>
                <a:cs typeface="Arial" panose="020B0604020202020204" pitchFamily="34" charset="0"/>
              </a:rPr>
              <a:t>, 157; Natural Medicines Database.</a:t>
            </a:r>
          </a:p>
        </p:txBody>
      </p:sp>
    </p:spTree>
    <p:extLst>
      <p:ext uri="{BB962C8B-B14F-4D97-AF65-F5344CB8AC3E}">
        <p14:creationId xmlns:p14="http://schemas.microsoft.com/office/powerpoint/2010/main" val="36025161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tângulo 8">
            <a:extLst>
              <a:ext uri="{FF2B5EF4-FFF2-40B4-BE49-F238E27FC236}">
                <a16:creationId xmlns:a16="http://schemas.microsoft.com/office/drawing/2014/main" id="{27D19C68-6DBA-C67E-B1B9-E4548930021E}"/>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BE38E63-93BD-45F5-BF00-B5BC5B4485F0}"/>
              </a:ext>
            </a:extLst>
          </p:cNvPr>
          <p:cNvSpPr>
            <a:spLocks noGrp="1"/>
          </p:cNvSpPr>
          <p:nvPr>
            <p:ph type="title"/>
          </p:nvPr>
        </p:nvSpPr>
        <p:spPr>
          <a:xfrm>
            <a:off x="2152650" y="482600"/>
            <a:ext cx="8229600" cy="1143000"/>
          </a:xfrm>
        </p:spPr>
        <p:txBody>
          <a:bodyPr/>
          <a:lstStyle/>
          <a:p>
            <a:pPr algn="l"/>
            <a:r>
              <a:rPr lang="en-US" b="1" dirty="0">
                <a:solidFill>
                  <a:srgbClr val="AC8300"/>
                </a:solidFill>
                <a:latin typeface="DIN Next LT Pro"/>
              </a:rPr>
              <a:t>Citrus Fruits (Lemons)</a:t>
            </a:r>
          </a:p>
        </p:txBody>
      </p:sp>
      <p:sp>
        <p:nvSpPr>
          <p:cNvPr id="3" name="Content Placeholder 2">
            <a:extLst>
              <a:ext uri="{FF2B5EF4-FFF2-40B4-BE49-F238E27FC236}">
                <a16:creationId xmlns:a16="http://schemas.microsoft.com/office/drawing/2014/main" id="{06279D44-8B8D-4B17-8E1D-23A15E80DE89}"/>
              </a:ext>
            </a:extLst>
          </p:cNvPr>
          <p:cNvSpPr>
            <a:spLocks noGrp="1"/>
          </p:cNvSpPr>
          <p:nvPr>
            <p:ph idx="1"/>
          </p:nvPr>
        </p:nvSpPr>
        <p:spPr>
          <a:xfrm>
            <a:off x="2152650" y="1513546"/>
            <a:ext cx="8343580" cy="3891857"/>
          </a:xfrm>
          <a:solidFill>
            <a:srgbClr val="FFFFF3"/>
          </a:solidFill>
        </p:spPr>
        <p:txBody>
          <a:bodyPr>
            <a:normAutofit lnSpcReduction="10000"/>
          </a:bodyPr>
          <a:lstStyle/>
          <a:p>
            <a:r>
              <a:rPr lang="en-US" dirty="0">
                <a:solidFill>
                  <a:schemeClr val="tx1">
                    <a:lumMod val="65000"/>
                    <a:lumOff val="35000"/>
                  </a:schemeClr>
                </a:solidFill>
                <a:latin typeface="DIN Next LT Pro"/>
              </a:rPr>
              <a:t>Acidic content may be helpful for digestive health pH requirements</a:t>
            </a:r>
          </a:p>
          <a:p>
            <a:r>
              <a:rPr lang="en-US" dirty="0">
                <a:solidFill>
                  <a:schemeClr val="tx1">
                    <a:lumMod val="65000"/>
                    <a:lumOff val="35000"/>
                  </a:schemeClr>
                </a:solidFill>
                <a:latin typeface="DIN Next LT Pro"/>
              </a:rPr>
              <a:t>Glycemic response to starch-rich meals can be reduced by 20-50% with acidic drinks or foods</a:t>
            </a:r>
          </a:p>
          <a:p>
            <a:r>
              <a:rPr lang="en-US" dirty="0">
                <a:solidFill>
                  <a:schemeClr val="tx1">
                    <a:lumMod val="65000"/>
                    <a:lumOff val="35000"/>
                  </a:schemeClr>
                </a:solidFill>
                <a:latin typeface="DIN Next LT Pro"/>
              </a:rPr>
              <a:t>Intake of citrus fruits associated with reduced risk of esophageal and gastric cancers</a:t>
            </a:r>
          </a:p>
          <a:p>
            <a:r>
              <a:rPr lang="en-US" dirty="0">
                <a:solidFill>
                  <a:schemeClr val="tx1">
                    <a:lumMod val="65000"/>
                    <a:lumOff val="35000"/>
                  </a:schemeClr>
                </a:solidFill>
                <a:latin typeface="DIN Next LT Pro"/>
              </a:rPr>
              <a:t>Protective phytonutrients against gastric ulcer (e.g., hesperidin, nobiletin, </a:t>
            </a:r>
            <a:r>
              <a:rPr lang="en-US" dirty="0" err="1">
                <a:solidFill>
                  <a:schemeClr val="tx1">
                    <a:lumMod val="65000"/>
                    <a:lumOff val="35000"/>
                  </a:schemeClr>
                </a:solidFill>
                <a:latin typeface="DIN Next LT Pro"/>
              </a:rPr>
              <a:t>rutin</a:t>
            </a:r>
            <a:r>
              <a:rPr lang="en-US" dirty="0">
                <a:solidFill>
                  <a:schemeClr val="tx1">
                    <a:lumMod val="65000"/>
                    <a:lumOff val="35000"/>
                  </a:schemeClr>
                </a:solidFill>
                <a:latin typeface="DIN Next LT Pro"/>
              </a:rPr>
              <a:t>)</a:t>
            </a:r>
          </a:p>
          <a:p>
            <a:r>
              <a:rPr lang="en-US" dirty="0">
                <a:solidFill>
                  <a:schemeClr val="tx1">
                    <a:lumMod val="65000"/>
                    <a:lumOff val="35000"/>
                  </a:schemeClr>
                </a:solidFill>
                <a:latin typeface="DIN Next LT Pro"/>
              </a:rPr>
              <a:t>Metabolic effects of citrus-based phytonutrients like naringenin</a:t>
            </a:r>
          </a:p>
        </p:txBody>
      </p:sp>
      <p:sp>
        <p:nvSpPr>
          <p:cNvPr id="7" name="Rectangle 6">
            <a:extLst>
              <a:ext uri="{FF2B5EF4-FFF2-40B4-BE49-F238E27FC236}">
                <a16:creationId xmlns:a16="http://schemas.microsoft.com/office/drawing/2014/main" id="{8DBD837B-ED61-4C3F-9C38-7AD84E4AD840}"/>
              </a:ext>
            </a:extLst>
          </p:cNvPr>
          <p:cNvSpPr/>
          <p:nvPr/>
        </p:nvSpPr>
        <p:spPr>
          <a:xfrm>
            <a:off x="2152650" y="5562601"/>
            <a:ext cx="8343580" cy="430887"/>
          </a:xfrm>
          <a:prstGeom prst="rect">
            <a:avLst/>
          </a:prstGeom>
        </p:spPr>
        <p:txBody>
          <a:bodyPr wrap="square">
            <a:spAutoFit/>
          </a:bodyPr>
          <a:lstStyle/>
          <a:p>
            <a:pPr defTabSz="457200">
              <a:defRPr/>
            </a:pPr>
            <a:r>
              <a:rPr lang="en-US" sz="1100" dirty="0">
                <a:solidFill>
                  <a:srgbClr val="000000">
                    <a:lumMod val="65000"/>
                    <a:lumOff val="35000"/>
                  </a:srgbClr>
                </a:solidFill>
                <a:latin typeface="DIN Next LT Pro"/>
              </a:rPr>
              <a:t>Minich DM, A Review of the Science of Colorful, Plant-Based Food and Practical Strategies for “Eating the Rainbow”, </a:t>
            </a:r>
            <a:r>
              <a:rPr lang="en-US" sz="1100" i="1" dirty="0">
                <a:solidFill>
                  <a:srgbClr val="000000">
                    <a:lumMod val="65000"/>
                    <a:lumOff val="35000"/>
                  </a:srgbClr>
                </a:solidFill>
                <a:latin typeface="DIN Next LT Pro"/>
              </a:rPr>
              <a:t>Journal of Nutrition and Metabolism</a:t>
            </a:r>
            <a:r>
              <a:rPr lang="en-US" sz="1100" dirty="0">
                <a:solidFill>
                  <a:srgbClr val="000000">
                    <a:lumMod val="65000"/>
                    <a:lumOff val="35000"/>
                  </a:srgbClr>
                </a:solidFill>
                <a:latin typeface="DIN Next LT Pro"/>
              </a:rPr>
              <a:t>, vol. 2019, Article ID 2125070, 19 pages, 2019. https://doi.org/10.1155/2019/2125070.</a:t>
            </a:r>
          </a:p>
        </p:txBody>
      </p:sp>
    </p:spTree>
    <p:extLst>
      <p:ext uri="{BB962C8B-B14F-4D97-AF65-F5344CB8AC3E}">
        <p14:creationId xmlns:p14="http://schemas.microsoft.com/office/powerpoint/2010/main" val="2639365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B303F0F-3200-F701-496A-59160545E542}"/>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Arredondado 5">
            <a:extLst>
              <a:ext uri="{FF2B5EF4-FFF2-40B4-BE49-F238E27FC236}">
                <a16:creationId xmlns:a16="http://schemas.microsoft.com/office/drawing/2014/main" id="{4154CF84-F774-D63D-D557-F83AB3DCDFCE}"/>
              </a:ext>
            </a:extLst>
          </p:cNvPr>
          <p:cNvSpPr/>
          <p:nvPr/>
        </p:nvSpPr>
        <p:spPr>
          <a:xfrm>
            <a:off x="-90941" y="1343575"/>
            <a:ext cx="4143744" cy="3557387"/>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aixaDeTexto 7">
            <a:extLst>
              <a:ext uri="{FF2B5EF4-FFF2-40B4-BE49-F238E27FC236}">
                <a16:creationId xmlns:a16="http://schemas.microsoft.com/office/drawing/2014/main" id="{6E1DCE77-1CBA-09DF-04BA-7507A86048CE}"/>
              </a:ext>
            </a:extLst>
          </p:cNvPr>
          <p:cNvSpPr txBox="1"/>
          <p:nvPr/>
        </p:nvSpPr>
        <p:spPr>
          <a:xfrm>
            <a:off x="-207842" y="1764549"/>
            <a:ext cx="4241800" cy="2369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Stress starts in the brain</a:t>
            </a:r>
          </a:p>
          <a:p>
            <a:pPr marL="0" marR="0" lvl="0" indent="0" algn="ctr" defTabSz="914400" rtl="0" eaLnBrk="1" fontAlgn="auto" latinLnBrk="0" hangingPunct="1">
              <a:lnSpc>
                <a:spcPct val="100000"/>
              </a:lnSpc>
              <a:spcBef>
                <a:spcPts val="0"/>
              </a:spcBef>
              <a:spcAft>
                <a:spcPts val="0"/>
              </a:spcAft>
              <a:buClrTx/>
              <a:buSzTx/>
              <a:buFontTx/>
              <a:buNone/>
              <a:tabLst/>
              <a:defRPr/>
            </a:pPr>
            <a:r>
              <a:rPr lang="pt-BR" sz="4000" dirty="0">
                <a:solidFill>
                  <a:prstClr val="white"/>
                </a:solidFill>
                <a:latin typeface="DIN Next LT Pro Heavy" panose="020B0503020203050203" pitchFamily="34" charset="77"/>
              </a:rPr>
              <a:t>“Brain on Fire”</a:t>
            </a:r>
            <a:endParaRPr kumimoji="0" lang="pt-BR" sz="4000"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endParaRPr>
          </a:p>
        </p:txBody>
      </p:sp>
      <p:pic>
        <p:nvPicPr>
          <p:cNvPr id="2" name="Picture 2">
            <a:extLst>
              <a:ext uri="{FF2B5EF4-FFF2-40B4-BE49-F238E27FC236}">
                <a16:creationId xmlns:a16="http://schemas.microsoft.com/office/drawing/2014/main" id="{9140CEF6-2553-4C08-55F7-1CDB62B80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4899" y="405629"/>
            <a:ext cx="7914461" cy="57794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49DE5A4-4887-93EB-5691-75E7F7C880E4}"/>
              </a:ext>
            </a:extLst>
          </p:cNvPr>
          <p:cNvSpPr txBox="1"/>
          <p:nvPr/>
        </p:nvSpPr>
        <p:spPr>
          <a:xfrm>
            <a:off x="3267816" y="6260840"/>
            <a:ext cx="9015125" cy="5770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tx1">
                    <a:lumMod val="65000"/>
                    <a:lumOff val="35000"/>
                  </a:schemeClr>
                </a:solidFill>
                <a:effectLst/>
                <a:uLnTx/>
                <a:uFillTx/>
                <a:latin typeface="DIN Next LT Pro"/>
              </a:rPr>
              <a:t>Figure from</a:t>
            </a:r>
            <a:r>
              <a:rPr kumimoji="0" lang="en-US" sz="1050" b="0" i="0" u="none" strike="noStrike" kern="1200" cap="none" spc="0" normalizeH="0" baseline="0" noProof="0" dirty="0">
                <a:ln>
                  <a:noFill/>
                </a:ln>
                <a:solidFill>
                  <a:schemeClr val="tx1">
                    <a:lumMod val="65000"/>
                    <a:lumOff val="35000"/>
                  </a:schemeClr>
                </a:solidFill>
                <a:effectLst/>
                <a:uLnTx/>
                <a:uFillTx/>
                <a:latin typeface="DIN Next LT Pro"/>
              </a:rPr>
              <a:t>: Jiang S, </a:t>
            </a:r>
            <a:r>
              <a:rPr kumimoji="0" lang="en-US" sz="1050" b="0" i="0" u="none" strike="noStrike" kern="1200" cap="none" spc="0" normalizeH="0" baseline="0" noProof="0" dirty="0" err="1">
                <a:ln>
                  <a:noFill/>
                </a:ln>
                <a:solidFill>
                  <a:schemeClr val="tx1">
                    <a:lumMod val="65000"/>
                    <a:lumOff val="35000"/>
                  </a:schemeClr>
                </a:solidFill>
                <a:effectLst/>
                <a:uLnTx/>
                <a:uFillTx/>
                <a:latin typeface="DIN Next LT Pro"/>
              </a:rPr>
              <a:t>Postovit</a:t>
            </a:r>
            <a:r>
              <a:rPr kumimoji="0" lang="en-US" sz="1050" b="0" i="0" u="none" strike="noStrike" kern="1200" cap="none" spc="0" normalizeH="0" baseline="0" noProof="0" dirty="0">
                <a:ln>
                  <a:noFill/>
                </a:ln>
                <a:solidFill>
                  <a:schemeClr val="tx1">
                    <a:lumMod val="65000"/>
                    <a:lumOff val="35000"/>
                  </a:schemeClr>
                </a:solidFill>
                <a:effectLst/>
                <a:uLnTx/>
                <a:uFillTx/>
                <a:latin typeface="DIN Next LT Pro"/>
              </a:rPr>
              <a:t> L, </a:t>
            </a:r>
            <a:r>
              <a:rPr kumimoji="0" lang="en-US" sz="1050" b="0" i="0" u="none" strike="noStrike" kern="1200" cap="none" spc="0" normalizeH="0" baseline="0" noProof="0" dirty="0" err="1">
                <a:ln>
                  <a:noFill/>
                </a:ln>
                <a:solidFill>
                  <a:schemeClr val="tx1">
                    <a:lumMod val="65000"/>
                    <a:lumOff val="35000"/>
                  </a:schemeClr>
                </a:solidFill>
                <a:effectLst/>
                <a:uLnTx/>
                <a:uFillTx/>
                <a:latin typeface="DIN Next LT Pro"/>
              </a:rPr>
              <a:t>Cattaneo</a:t>
            </a:r>
            <a:r>
              <a:rPr kumimoji="0" lang="en-US" sz="1050" b="0" i="0" u="none" strike="noStrike" kern="1200" cap="none" spc="0" normalizeH="0" baseline="0" noProof="0" dirty="0">
                <a:ln>
                  <a:noFill/>
                </a:ln>
                <a:solidFill>
                  <a:schemeClr val="tx1">
                    <a:lumMod val="65000"/>
                    <a:lumOff val="35000"/>
                  </a:schemeClr>
                </a:solidFill>
                <a:effectLst/>
                <a:uLnTx/>
                <a:uFillTx/>
                <a:latin typeface="DIN Next LT Pro"/>
              </a:rPr>
              <a:t> A, Binder EB, Aitchison KJ. Epigenetic Modifications in Stress Response Genes Associated With Childhood Trauma. </a:t>
            </a:r>
            <a:r>
              <a:rPr kumimoji="0" lang="en-US" sz="1050" b="0" i="1" u="none" strike="noStrike" kern="1200" cap="none" spc="0" normalizeH="0" baseline="0" noProof="0" dirty="0">
                <a:ln>
                  <a:noFill/>
                </a:ln>
                <a:solidFill>
                  <a:schemeClr val="tx1">
                    <a:lumMod val="65000"/>
                    <a:lumOff val="35000"/>
                  </a:schemeClr>
                </a:solidFill>
                <a:effectLst/>
                <a:uLnTx/>
                <a:uFillTx/>
                <a:latin typeface="DIN Next LT Pro"/>
              </a:rPr>
              <a:t>Front Psychiatry</a:t>
            </a:r>
            <a:r>
              <a:rPr kumimoji="0" lang="en-US" sz="1050" b="0" i="0" u="none" strike="noStrike" kern="1200" cap="none" spc="0" normalizeH="0" baseline="0" noProof="0" dirty="0">
                <a:ln>
                  <a:noFill/>
                </a:ln>
                <a:solidFill>
                  <a:schemeClr val="tx1">
                    <a:lumMod val="65000"/>
                    <a:lumOff val="35000"/>
                  </a:schemeClr>
                </a:solidFill>
                <a:effectLst/>
                <a:uLnTx/>
                <a:uFillTx/>
                <a:latin typeface="DIN Next LT Pro"/>
              </a:rPr>
              <a:t>. 2019;10:808. Published 2019 Nov 8. doi:10.3389/fpsyt.2019.00808; No changes have been made. Copyright © 2019 Jiang, </a:t>
            </a:r>
            <a:r>
              <a:rPr kumimoji="0" lang="en-US" sz="1050" b="0" i="0" u="none" strike="noStrike" kern="1200" cap="none" spc="0" normalizeH="0" baseline="0" noProof="0" dirty="0" err="1">
                <a:ln>
                  <a:noFill/>
                </a:ln>
                <a:solidFill>
                  <a:schemeClr val="tx1">
                    <a:lumMod val="65000"/>
                    <a:lumOff val="35000"/>
                  </a:schemeClr>
                </a:solidFill>
                <a:effectLst/>
                <a:uLnTx/>
                <a:uFillTx/>
                <a:latin typeface="DIN Next LT Pro"/>
              </a:rPr>
              <a:t>Postovit</a:t>
            </a:r>
            <a:r>
              <a:rPr kumimoji="0" lang="en-US" sz="1050" b="0" i="0" u="none" strike="noStrike" kern="1200" cap="none" spc="0" normalizeH="0" baseline="0" noProof="0" dirty="0">
                <a:ln>
                  <a:noFill/>
                </a:ln>
                <a:solidFill>
                  <a:schemeClr val="tx1">
                    <a:lumMod val="65000"/>
                    <a:lumOff val="35000"/>
                  </a:schemeClr>
                </a:solidFill>
                <a:effectLst/>
                <a:uLnTx/>
                <a:uFillTx/>
                <a:latin typeface="DIN Next LT Pro"/>
              </a:rPr>
              <a:t>, </a:t>
            </a:r>
            <a:r>
              <a:rPr kumimoji="0" lang="en-US" sz="1050" b="0" i="0" u="none" strike="noStrike" kern="1200" cap="none" spc="0" normalizeH="0" baseline="0" noProof="0" dirty="0" err="1">
                <a:ln>
                  <a:noFill/>
                </a:ln>
                <a:solidFill>
                  <a:schemeClr val="tx1">
                    <a:lumMod val="65000"/>
                    <a:lumOff val="35000"/>
                  </a:schemeClr>
                </a:solidFill>
                <a:effectLst/>
                <a:uLnTx/>
                <a:uFillTx/>
                <a:latin typeface="DIN Next LT Pro"/>
              </a:rPr>
              <a:t>Cattaneo</a:t>
            </a:r>
            <a:r>
              <a:rPr kumimoji="0" lang="en-US" sz="1050" b="0" i="0" u="none" strike="noStrike" kern="1200" cap="none" spc="0" normalizeH="0" baseline="0" noProof="0" dirty="0">
                <a:ln>
                  <a:noFill/>
                </a:ln>
                <a:solidFill>
                  <a:schemeClr val="tx1">
                    <a:lumMod val="65000"/>
                    <a:lumOff val="35000"/>
                  </a:schemeClr>
                </a:solidFill>
                <a:effectLst/>
                <a:uLnTx/>
                <a:uFillTx/>
                <a:latin typeface="DIN Next LT Pro"/>
              </a:rPr>
              <a:t>, Binder and Aitchison. This is an open-access article distributed under the terms of the Creative Commons Attribution License (CC BY 4.0). </a:t>
            </a:r>
          </a:p>
        </p:txBody>
      </p:sp>
    </p:spTree>
    <p:extLst>
      <p:ext uri="{BB962C8B-B14F-4D97-AF65-F5344CB8AC3E}">
        <p14:creationId xmlns:p14="http://schemas.microsoft.com/office/powerpoint/2010/main" val="41923609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tângulo 8">
            <a:extLst>
              <a:ext uri="{FF2B5EF4-FFF2-40B4-BE49-F238E27FC236}">
                <a16:creationId xmlns:a16="http://schemas.microsoft.com/office/drawing/2014/main" id="{A1EE1C2F-7DCB-3ADA-50F4-CE9E025E21C0}"/>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BE38E63-93BD-45F5-BF00-B5BC5B4485F0}"/>
              </a:ext>
            </a:extLst>
          </p:cNvPr>
          <p:cNvSpPr>
            <a:spLocks noGrp="1"/>
          </p:cNvSpPr>
          <p:nvPr>
            <p:ph type="title"/>
          </p:nvPr>
        </p:nvSpPr>
        <p:spPr>
          <a:xfrm>
            <a:off x="2211917" y="997673"/>
            <a:ext cx="8229600" cy="1143000"/>
          </a:xfrm>
        </p:spPr>
        <p:txBody>
          <a:bodyPr>
            <a:normAutofit/>
          </a:bodyPr>
          <a:lstStyle/>
          <a:p>
            <a:pPr algn="l"/>
            <a:r>
              <a:rPr lang="en-US" sz="4000" b="1" dirty="0">
                <a:solidFill>
                  <a:srgbClr val="AC8300"/>
                </a:solidFill>
                <a:latin typeface="DIN Next LT Pro"/>
              </a:rPr>
              <a:t>Pineapple</a:t>
            </a:r>
          </a:p>
        </p:txBody>
      </p:sp>
      <p:sp>
        <p:nvSpPr>
          <p:cNvPr id="3" name="Content Placeholder 2">
            <a:extLst>
              <a:ext uri="{FF2B5EF4-FFF2-40B4-BE49-F238E27FC236}">
                <a16:creationId xmlns:a16="http://schemas.microsoft.com/office/drawing/2014/main" id="{06279D44-8B8D-4B17-8E1D-23A15E80DE89}"/>
              </a:ext>
            </a:extLst>
          </p:cNvPr>
          <p:cNvSpPr>
            <a:spLocks noGrp="1"/>
          </p:cNvSpPr>
          <p:nvPr>
            <p:ph idx="1"/>
          </p:nvPr>
        </p:nvSpPr>
        <p:spPr>
          <a:xfrm>
            <a:off x="2211917" y="2054612"/>
            <a:ext cx="8447616" cy="2364988"/>
          </a:xfrm>
          <a:solidFill>
            <a:srgbClr val="FFFFF3"/>
          </a:solidFill>
        </p:spPr>
        <p:txBody>
          <a:bodyPr>
            <a:normAutofit fontScale="92500"/>
          </a:bodyPr>
          <a:lstStyle/>
          <a:p>
            <a:r>
              <a:rPr lang="en-US" sz="2800" dirty="0">
                <a:solidFill>
                  <a:schemeClr val="tx1">
                    <a:lumMod val="65000"/>
                    <a:lumOff val="35000"/>
                  </a:schemeClr>
                </a:solidFill>
                <a:latin typeface="DIN Next LT Pro"/>
              </a:rPr>
              <a:t>Contains bromelain, a proteolytic enzyme, shown to be helpful in digesting food contents (1)</a:t>
            </a:r>
          </a:p>
          <a:p>
            <a:r>
              <a:rPr lang="en-US" sz="2800" dirty="0">
                <a:solidFill>
                  <a:schemeClr val="tx1">
                    <a:lumMod val="65000"/>
                    <a:lumOff val="35000"/>
                  </a:schemeClr>
                </a:solidFill>
                <a:latin typeface="DIN Next LT Pro"/>
              </a:rPr>
              <a:t>Shown in animal studies to have anti-inflammatory, anti-microbial, antibiotic potentiation, anti-</a:t>
            </a:r>
            <a:r>
              <a:rPr lang="en-US" sz="2800" dirty="0" err="1">
                <a:solidFill>
                  <a:schemeClr val="tx1">
                    <a:lumMod val="65000"/>
                    <a:lumOff val="35000"/>
                  </a:schemeClr>
                </a:solidFill>
                <a:latin typeface="DIN Next LT Pro"/>
              </a:rPr>
              <a:t>helmintic</a:t>
            </a:r>
            <a:r>
              <a:rPr lang="en-US" sz="2800" dirty="0">
                <a:solidFill>
                  <a:schemeClr val="tx1">
                    <a:lumMod val="65000"/>
                    <a:lumOff val="35000"/>
                  </a:schemeClr>
                </a:solidFill>
                <a:latin typeface="DIN Next LT Pro"/>
              </a:rPr>
              <a:t>, anti-diarrheal, anti-ulcer, and liver supportive effects (2)</a:t>
            </a:r>
          </a:p>
        </p:txBody>
      </p:sp>
      <p:sp>
        <p:nvSpPr>
          <p:cNvPr id="7" name="Rectangle 6">
            <a:extLst>
              <a:ext uri="{FF2B5EF4-FFF2-40B4-BE49-F238E27FC236}">
                <a16:creationId xmlns:a16="http://schemas.microsoft.com/office/drawing/2014/main" id="{EC348285-0AAE-42BC-97F7-02B4F82C5858}"/>
              </a:ext>
            </a:extLst>
          </p:cNvPr>
          <p:cNvSpPr/>
          <p:nvPr/>
        </p:nvSpPr>
        <p:spPr>
          <a:xfrm>
            <a:off x="2315953" y="4869358"/>
            <a:ext cx="8343580" cy="769441"/>
          </a:xfrm>
          <a:prstGeom prst="rect">
            <a:avLst/>
          </a:prstGeom>
        </p:spPr>
        <p:txBody>
          <a:bodyPr wrap="square">
            <a:spAutoFit/>
          </a:bodyPr>
          <a:lstStyle/>
          <a:p>
            <a:pPr marL="228600" indent="-228600" defTabSz="457200">
              <a:buFont typeface="+mj-lt"/>
              <a:buAutoNum type="arabicPeriod"/>
              <a:defRPr/>
            </a:pPr>
            <a:r>
              <a:rPr lang="en-US" sz="1100" dirty="0">
                <a:solidFill>
                  <a:prstClr val="black">
                    <a:lumMod val="65000"/>
                    <a:lumOff val="35000"/>
                  </a:prstClr>
                </a:solidFill>
                <a:latin typeface="DIN Next LT Pro"/>
              </a:rPr>
              <a:t>Minich DM, A Review of the Science of Colorful, Plant-Based Food and Practical Strategies for “Eating the Rainbow”, </a:t>
            </a:r>
            <a:r>
              <a:rPr lang="en-US" sz="1100" i="1" dirty="0">
                <a:solidFill>
                  <a:prstClr val="black">
                    <a:lumMod val="65000"/>
                    <a:lumOff val="35000"/>
                  </a:prstClr>
                </a:solidFill>
                <a:latin typeface="DIN Next LT Pro"/>
              </a:rPr>
              <a:t>Journal of Nutrition and Metabolism</a:t>
            </a:r>
            <a:r>
              <a:rPr lang="en-US" sz="1100" dirty="0">
                <a:solidFill>
                  <a:prstClr val="black">
                    <a:lumMod val="65000"/>
                    <a:lumOff val="35000"/>
                  </a:prstClr>
                </a:solidFill>
                <a:latin typeface="DIN Next LT Pro"/>
              </a:rPr>
              <a:t>, vol. 2019, Article ID 2125070, 19 pages, 2019</a:t>
            </a:r>
            <a:r>
              <a:rPr lang="en-US" sz="1100" dirty="0">
                <a:solidFill>
                  <a:srgbClr val="000000">
                    <a:lumMod val="65000"/>
                    <a:lumOff val="35000"/>
                  </a:srgbClr>
                </a:solidFill>
                <a:latin typeface="DIN Next LT Pro"/>
              </a:rPr>
              <a:t>. </a:t>
            </a:r>
            <a:r>
              <a:rPr lang="en-US" sz="1100" dirty="0">
                <a:solidFill>
                  <a:srgbClr val="000000">
                    <a:lumMod val="65000"/>
                    <a:lumOff val="35000"/>
                  </a:srgbClr>
                </a:solidFill>
                <a:latin typeface="DIN Next LT Pro"/>
                <a:hlinkClick r:id="rId3"/>
              </a:rPr>
              <a:t>https://doi.org/10.1155/2019/2125070</a:t>
            </a:r>
            <a:r>
              <a:rPr lang="en-US" sz="1100" dirty="0">
                <a:solidFill>
                  <a:srgbClr val="000000">
                    <a:lumMod val="65000"/>
                    <a:lumOff val="35000"/>
                  </a:srgbClr>
                </a:solidFill>
                <a:latin typeface="DIN Next LT Pro"/>
              </a:rPr>
              <a:t>.</a:t>
            </a:r>
          </a:p>
          <a:p>
            <a:pPr marL="228600" indent="-228600" defTabSz="457200">
              <a:buFont typeface="+mj-lt"/>
              <a:buAutoNum type="arabicPeriod"/>
              <a:defRPr/>
            </a:pPr>
            <a:r>
              <a:rPr lang="en-US" sz="1100" dirty="0">
                <a:solidFill>
                  <a:prstClr val="black">
                    <a:lumMod val="65000"/>
                    <a:lumOff val="35000"/>
                  </a:prstClr>
                </a:solidFill>
                <a:latin typeface="DIN Next LT Pro"/>
              </a:rPr>
              <a:t>Chakraborty AJ, Mitra S, </a:t>
            </a:r>
            <a:r>
              <a:rPr lang="en-US" sz="1100" dirty="0" err="1">
                <a:solidFill>
                  <a:prstClr val="black">
                    <a:lumMod val="65000"/>
                    <a:lumOff val="35000"/>
                  </a:prstClr>
                </a:solidFill>
                <a:latin typeface="DIN Next LT Pro"/>
              </a:rPr>
              <a:t>Tallei</a:t>
            </a:r>
            <a:r>
              <a:rPr lang="en-US" sz="1100" dirty="0">
                <a:solidFill>
                  <a:prstClr val="black">
                    <a:lumMod val="65000"/>
                    <a:lumOff val="35000"/>
                  </a:prstClr>
                </a:solidFill>
                <a:latin typeface="DIN Next LT Pro"/>
              </a:rPr>
              <a:t> TE, et al. Bromelain a Potential Bioactive Compound: A Comprehensive Overview from a Pharmacological Perspective. </a:t>
            </a:r>
            <a:r>
              <a:rPr lang="en-US" sz="1100" i="1" dirty="0">
                <a:solidFill>
                  <a:prstClr val="black">
                    <a:lumMod val="65000"/>
                    <a:lumOff val="35000"/>
                  </a:prstClr>
                </a:solidFill>
                <a:latin typeface="DIN Next LT Pro"/>
              </a:rPr>
              <a:t>Life (Basel). </a:t>
            </a:r>
            <a:r>
              <a:rPr lang="en-US" sz="1100" dirty="0">
                <a:solidFill>
                  <a:prstClr val="black">
                    <a:lumMod val="65000"/>
                    <a:lumOff val="35000"/>
                  </a:prstClr>
                </a:solidFill>
                <a:latin typeface="DIN Next LT Pro"/>
              </a:rPr>
              <a:t>2021;11(4):317. Published 2021 Apr 6. doi:10.3390/life11040317</a:t>
            </a:r>
          </a:p>
        </p:txBody>
      </p:sp>
    </p:spTree>
    <p:extLst>
      <p:ext uri="{BB962C8B-B14F-4D97-AF65-F5344CB8AC3E}">
        <p14:creationId xmlns:p14="http://schemas.microsoft.com/office/powerpoint/2010/main" val="37751519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B303F0F-3200-F701-496A-59160545E542}"/>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CaixaDeTexto 6">
            <a:extLst>
              <a:ext uri="{FF2B5EF4-FFF2-40B4-BE49-F238E27FC236}">
                <a16:creationId xmlns:a16="http://schemas.microsoft.com/office/drawing/2014/main" id="{CE59C9A4-08D4-2194-E577-7A0DC409C0DF}"/>
              </a:ext>
            </a:extLst>
          </p:cNvPr>
          <p:cNvSpPr txBox="1"/>
          <p:nvPr/>
        </p:nvSpPr>
        <p:spPr>
          <a:xfrm>
            <a:off x="1614421" y="2764890"/>
            <a:ext cx="9265328" cy="210314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65000"/>
                    <a:lumOff val="35000"/>
                  </a:prstClr>
                </a:solidFill>
                <a:effectLst/>
                <a:uLnTx/>
                <a:uFillTx/>
                <a:latin typeface="DIN Next LT Pro" panose="020B0503020203050203"/>
                <a:ea typeface="+mn-ea"/>
                <a:cs typeface="+mn-cs"/>
              </a:rPr>
              <a:t>Adequate protein and phytonutrients for phase I and II</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65000"/>
                    <a:lumOff val="35000"/>
                  </a:prstClr>
                </a:solidFill>
                <a:effectLst/>
                <a:uLnTx/>
                <a:uFillTx/>
                <a:latin typeface="DIN Next LT Pro" panose="020B0503020203050203"/>
                <a:ea typeface="+mn-ea"/>
                <a:cs typeface="+mn-cs"/>
              </a:rPr>
              <a:t>Probiotics in the gut for removal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800" dirty="0">
                <a:solidFill>
                  <a:prstClr val="black">
                    <a:lumMod val="65000"/>
                    <a:lumOff val="35000"/>
                  </a:prstClr>
                </a:solidFill>
                <a:latin typeface="DIN Next LT Pro" panose="020B0503020203050203"/>
              </a:rPr>
              <a:t>Dietary fibers to bind</a:t>
            </a:r>
          </a:p>
          <a:p>
            <a:pPr marR="0" lvl="0" algn="l" defTabSz="914400" rtl="0" eaLnBrk="1" fontAlgn="auto" latinLnBrk="0" hangingPunct="1">
              <a:lnSpc>
                <a:spcPct val="100000"/>
              </a:lnSpc>
              <a:spcBef>
                <a:spcPts val="0"/>
              </a:spcBef>
              <a:spcAft>
                <a:spcPts val="0"/>
              </a:spcAft>
              <a:buClrTx/>
              <a:buSzTx/>
              <a:tabLst/>
              <a:defRPr/>
            </a:pPr>
            <a:endParaRPr kumimoji="0" lang="en-US" altLang="en-US" sz="2800" b="0" i="0" u="none" strike="noStrike" kern="1200" cap="none" spc="0" normalizeH="0" baseline="30000" noProof="0" dirty="0">
              <a:ln>
                <a:noFill/>
              </a:ln>
              <a:solidFill>
                <a:prstClr val="black">
                  <a:lumMod val="65000"/>
                  <a:lumOff val="35000"/>
                </a:prstClr>
              </a:solidFill>
              <a:effectLst/>
              <a:uLnTx/>
              <a:uFillTx/>
              <a:latin typeface="DIN Next LT Pro" panose="020B0503020203050203"/>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2800" b="0" i="0" u="none" strike="noStrike" kern="1200" cap="none" spc="0" normalizeH="0" baseline="0" noProof="0" dirty="0">
              <a:ln>
                <a:noFill/>
              </a:ln>
              <a:solidFill>
                <a:srgbClr val="E8E8E8">
                  <a:lumMod val="25000"/>
                </a:srgbClr>
              </a:solidFill>
              <a:effectLst/>
              <a:uLnTx/>
              <a:uFillTx/>
              <a:latin typeface="DIN Next LT Pro" panose="020B0503020203050203"/>
              <a:ea typeface="+mn-ea"/>
              <a:cs typeface="+mn-cs"/>
            </a:endParaRPr>
          </a:p>
        </p:txBody>
      </p:sp>
      <p:sp>
        <p:nvSpPr>
          <p:cNvPr id="6" name="Retângulo Arredondado 5">
            <a:extLst>
              <a:ext uri="{FF2B5EF4-FFF2-40B4-BE49-F238E27FC236}">
                <a16:creationId xmlns:a16="http://schemas.microsoft.com/office/drawing/2014/main" id="{4154CF84-F774-D63D-D557-F83AB3DCDFCE}"/>
              </a:ext>
            </a:extLst>
          </p:cNvPr>
          <p:cNvSpPr/>
          <p:nvPr/>
        </p:nvSpPr>
        <p:spPr>
          <a:xfrm>
            <a:off x="2215770" y="0"/>
            <a:ext cx="7520763" cy="2133600"/>
          </a:xfrm>
          <a:prstGeom prst="roundRect">
            <a:avLst/>
          </a:prstGeom>
          <a:solidFill>
            <a:srgbClr val="DAA600"/>
          </a:solidFill>
          <a:ln>
            <a:solidFill>
              <a:srgbClr val="DAA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aixaDeTexto 7">
            <a:extLst>
              <a:ext uri="{FF2B5EF4-FFF2-40B4-BE49-F238E27FC236}">
                <a16:creationId xmlns:a16="http://schemas.microsoft.com/office/drawing/2014/main" id="{6E1DCE77-1CBA-09DF-04BA-7507A86048CE}"/>
              </a:ext>
            </a:extLst>
          </p:cNvPr>
          <p:cNvSpPr txBox="1"/>
          <p:nvPr/>
        </p:nvSpPr>
        <p:spPr>
          <a:xfrm>
            <a:off x="2704729" y="371753"/>
            <a:ext cx="654284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Adequate Detoxification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“Removing toxic burden”</a:t>
            </a:r>
          </a:p>
        </p:txBody>
      </p:sp>
    </p:spTree>
    <p:extLst>
      <p:ext uri="{BB962C8B-B14F-4D97-AF65-F5344CB8AC3E}">
        <p14:creationId xmlns:p14="http://schemas.microsoft.com/office/powerpoint/2010/main" val="35837143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tângulo 8">
            <a:extLst>
              <a:ext uri="{FF2B5EF4-FFF2-40B4-BE49-F238E27FC236}">
                <a16:creationId xmlns:a16="http://schemas.microsoft.com/office/drawing/2014/main" id="{ACF0CC3D-33DE-208C-088F-04FC17B99B6B}"/>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p:cNvSpPr>
            <a:spLocks noGrp="1"/>
          </p:cNvSpPr>
          <p:nvPr>
            <p:ph idx="1"/>
          </p:nvPr>
        </p:nvSpPr>
        <p:spPr>
          <a:xfrm>
            <a:off x="2002679" y="3733800"/>
            <a:ext cx="8229600" cy="1631216"/>
          </a:xfrm>
          <a:solidFill>
            <a:srgbClr val="FEFAE6"/>
          </a:solidFill>
        </p:spPr>
        <p:txBody>
          <a:bodyPr/>
          <a:lstStyle/>
          <a:p>
            <a:r>
              <a:rPr lang="en-US" sz="2000" dirty="0">
                <a:solidFill>
                  <a:schemeClr val="tx1">
                    <a:lumMod val="65000"/>
                    <a:lumOff val="35000"/>
                  </a:schemeClr>
                </a:solidFill>
                <a:latin typeface="DIN Next LT Pro" panose="020B0503020203050203"/>
              </a:rPr>
              <a:t>Useful in food allergy, atopy, eczema</a:t>
            </a:r>
          </a:p>
          <a:p>
            <a:r>
              <a:rPr lang="en-US" sz="2000" dirty="0">
                <a:solidFill>
                  <a:schemeClr val="tx1">
                    <a:lumMod val="65000"/>
                    <a:lumOff val="35000"/>
                  </a:schemeClr>
                </a:solidFill>
                <a:latin typeface="DIN Next LT Pro" panose="020B0503020203050203"/>
              </a:rPr>
              <a:t>Migraine, headaches, neurological &amp; behavioral issues (e.g., ADHD)</a:t>
            </a:r>
          </a:p>
          <a:p>
            <a:r>
              <a:rPr lang="en-US" sz="2000" dirty="0">
                <a:solidFill>
                  <a:schemeClr val="tx1">
                    <a:lumMod val="65000"/>
                    <a:lumOff val="35000"/>
                  </a:schemeClr>
                </a:solidFill>
                <a:latin typeface="DIN Next LT Pro" panose="020B0503020203050203"/>
              </a:rPr>
              <a:t>Gut disorders and dysfunction (e.g., IBS, leaky gut)</a:t>
            </a:r>
          </a:p>
          <a:p>
            <a:r>
              <a:rPr lang="en-US" sz="2000" dirty="0">
                <a:solidFill>
                  <a:schemeClr val="tx1">
                    <a:lumMod val="65000"/>
                    <a:lumOff val="35000"/>
                  </a:schemeClr>
                </a:solidFill>
                <a:latin typeface="DIN Next LT Pro" panose="020B0503020203050203"/>
              </a:rPr>
              <a:t>Fibromyalgia</a:t>
            </a:r>
          </a:p>
        </p:txBody>
      </p:sp>
      <p:sp>
        <p:nvSpPr>
          <p:cNvPr id="4" name="Rectangle 3"/>
          <p:cNvSpPr/>
          <p:nvPr/>
        </p:nvSpPr>
        <p:spPr>
          <a:xfrm>
            <a:off x="1996815" y="5719093"/>
            <a:ext cx="8382000" cy="261610"/>
          </a:xfrm>
          <a:prstGeom prst="rect">
            <a:avLst/>
          </a:prstGeom>
        </p:spPr>
        <p:txBody>
          <a:bodyPr wrap="square">
            <a:spAutoFit/>
          </a:bodyPr>
          <a:lstStyle/>
          <a:p>
            <a:pPr eaLnBrk="0" fontAlgn="base" hangingPunct="0">
              <a:spcBef>
                <a:spcPct val="0"/>
              </a:spcBef>
              <a:spcAft>
                <a:spcPct val="0"/>
              </a:spcAft>
              <a:defRPr/>
            </a:pPr>
            <a:r>
              <a:rPr lang="en-US" sz="1100" dirty="0">
                <a:solidFill>
                  <a:schemeClr val="tx1">
                    <a:lumMod val="75000"/>
                    <a:lumOff val="25000"/>
                  </a:schemeClr>
                </a:solidFill>
                <a:latin typeface="DIN Next LT Pro" panose="020B0503020203050203"/>
                <a:cs typeface="Arial" panose="020B0604020202020204" pitchFamily="34" charset="0"/>
              </a:rPr>
              <a:t>PMID:25339342, 22391333, 21717823 </a:t>
            </a:r>
          </a:p>
        </p:txBody>
      </p:sp>
      <p:sp>
        <p:nvSpPr>
          <p:cNvPr id="2" name="Title 1">
            <a:extLst>
              <a:ext uri="{FF2B5EF4-FFF2-40B4-BE49-F238E27FC236}">
                <a16:creationId xmlns:a16="http://schemas.microsoft.com/office/drawing/2014/main" id="{6383A5FF-871F-0BBA-20D3-238BA51CDF22}"/>
              </a:ext>
            </a:extLst>
          </p:cNvPr>
          <p:cNvSpPr txBox="1">
            <a:spLocks/>
          </p:cNvSpPr>
          <p:nvPr/>
        </p:nvSpPr>
        <p:spPr>
          <a:xfrm>
            <a:off x="1545479" y="0"/>
            <a:ext cx="9144000" cy="1371600"/>
          </a:xfrm>
          <a:prstGeom prst="rect">
            <a:avLst/>
          </a:prstGeom>
          <a:solidFill>
            <a:srgbClr val="DAA600"/>
          </a:solidFill>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effectLst/>
                <a:latin typeface="Arial" pitchFamily="34" charset="0"/>
                <a:ea typeface="+mj-ea"/>
                <a:cs typeface="Arial" pitchFamily="34" charset="0"/>
              </a:defRPr>
            </a:lvl1pPr>
          </a:lstStyle>
          <a:p>
            <a:pPr algn="l">
              <a:defRPr/>
            </a:pPr>
            <a:r>
              <a:rPr lang="en-US" dirty="0">
                <a:solidFill>
                  <a:sysClr val="window" lastClr="FFFFFF"/>
                </a:solidFill>
                <a:latin typeface="DIN Next LT Pro" panose="020B0503020203050203"/>
              </a:rPr>
              <a:t>Gut health:</a:t>
            </a:r>
            <a:br>
              <a:rPr lang="en-US" dirty="0">
                <a:solidFill>
                  <a:sysClr val="window" lastClr="FFFFFF"/>
                </a:solidFill>
                <a:latin typeface="DIN Next LT Pro" panose="020B0503020203050203"/>
              </a:rPr>
            </a:br>
            <a:r>
              <a:rPr lang="en-US" sz="2800" b="0" dirty="0">
                <a:solidFill>
                  <a:sysClr val="window" lastClr="FFFFFF"/>
                </a:solidFill>
                <a:latin typeface="DIN Next LT Pro" panose="020B0503020203050203"/>
              </a:rPr>
              <a:t>Elimination diet </a:t>
            </a:r>
            <a:endParaRPr lang="en-US" b="0" dirty="0">
              <a:solidFill>
                <a:sysClr val="window" lastClr="FFFFFF"/>
              </a:solidFill>
              <a:latin typeface="DIN Next LT Pro" panose="020B0503020203050203"/>
            </a:endParaRPr>
          </a:p>
        </p:txBody>
      </p:sp>
      <p:sp>
        <p:nvSpPr>
          <p:cNvPr id="5" name="TextBox 4">
            <a:extLst>
              <a:ext uri="{FF2B5EF4-FFF2-40B4-BE49-F238E27FC236}">
                <a16:creationId xmlns:a16="http://schemas.microsoft.com/office/drawing/2014/main" id="{5083236F-6B67-1292-BFA2-61C7126822D5}"/>
              </a:ext>
            </a:extLst>
          </p:cNvPr>
          <p:cNvSpPr txBox="1"/>
          <p:nvPr/>
        </p:nvSpPr>
        <p:spPr>
          <a:xfrm>
            <a:off x="1996815" y="1721584"/>
            <a:ext cx="8210227" cy="1631216"/>
          </a:xfrm>
          <a:prstGeom prst="rect">
            <a:avLst/>
          </a:prstGeom>
          <a:solidFill>
            <a:srgbClr val="FEFAE6"/>
          </a:solidFill>
        </p:spPr>
        <p:txBody>
          <a:bodyPr wrap="square" rtlCol="0">
            <a:spAutoFit/>
          </a:bodyPr>
          <a:lstStyle/>
          <a:p>
            <a:r>
              <a:rPr lang="en-US" sz="2000" b="1" dirty="0">
                <a:solidFill>
                  <a:prstClr val="black">
                    <a:lumMod val="65000"/>
                    <a:lumOff val="35000"/>
                  </a:prstClr>
                </a:solidFill>
                <a:latin typeface="DIN Next LT Pro" panose="020B0503020203050203"/>
                <a:cs typeface="Arial" panose="020B0604020202020204" pitchFamily="34" charset="0"/>
              </a:rPr>
              <a:t>What is an “elimination diet”?</a:t>
            </a:r>
          </a:p>
          <a:p>
            <a:r>
              <a:rPr lang="en-US" sz="2000" dirty="0">
                <a:solidFill>
                  <a:prstClr val="black">
                    <a:lumMod val="65000"/>
                    <a:lumOff val="35000"/>
                  </a:prstClr>
                </a:solidFill>
                <a:latin typeface="DIN Next LT Pro" panose="020B0503020203050203"/>
                <a:cs typeface="Arial" panose="020B0604020202020204" pitchFamily="34" charset="0"/>
              </a:rPr>
              <a:t>As used in functional medicine, a defined time period of removing typical dietary offenders: corn, soy, wheat, gluten, alcohol, sugar, eggs, shellfish, overly cooked foods, peanuts, dairy, processed oils, coffee; followed by a reintroduction period to observe symptoms. </a:t>
            </a:r>
          </a:p>
        </p:txBody>
      </p:sp>
    </p:spTree>
    <p:extLst>
      <p:ext uri="{BB962C8B-B14F-4D97-AF65-F5344CB8AC3E}">
        <p14:creationId xmlns:p14="http://schemas.microsoft.com/office/powerpoint/2010/main" val="30621926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tângulo 8">
            <a:extLst>
              <a:ext uri="{FF2B5EF4-FFF2-40B4-BE49-F238E27FC236}">
                <a16:creationId xmlns:a16="http://schemas.microsoft.com/office/drawing/2014/main" id="{74AC6881-6340-2790-1709-3B8345596912}"/>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0AFE0B29-F29B-4CD4-BF39-896CB176EEFA}"/>
              </a:ext>
            </a:extLst>
          </p:cNvPr>
          <p:cNvSpPr>
            <a:spLocks noGrp="1"/>
          </p:cNvSpPr>
          <p:nvPr>
            <p:ph type="title"/>
          </p:nvPr>
        </p:nvSpPr>
        <p:spPr>
          <a:xfrm>
            <a:off x="1905000" y="382863"/>
            <a:ext cx="8229600" cy="708161"/>
          </a:xfrm>
        </p:spPr>
        <p:txBody>
          <a:bodyPr>
            <a:normAutofit/>
          </a:bodyPr>
          <a:lstStyle/>
          <a:p>
            <a:pPr algn="l"/>
            <a:r>
              <a:rPr lang="en-US" b="1" dirty="0">
                <a:solidFill>
                  <a:srgbClr val="AC8300"/>
                </a:solidFill>
                <a:latin typeface="DIN Next LT Pro"/>
              </a:rPr>
              <a:t>Clinical Tool: </a:t>
            </a:r>
            <a:r>
              <a:rPr lang="en-US" dirty="0">
                <a:solidFill>
                  <a:srgbClr val="AC8300"/>
                </a:solidFill>
                <a:latin typeface="DIN Next LT Pro"/>
              </a:rPr>
              <a:t>Variety Tracker</a:t>
            </a:r>
          </a:p>
        </p:txBody>
      </p:sp>
      <p:pic>
        <p:nvPicPr>
          <p:cNvPr id="6" name="Picture 5">
            <a:extLst>
              <a:ext uri="{FF2B5EF4-FFF2-40B4-BE49-F238E27FC236}">
                <a16:creationId xmlns:a16="http://schemas.microsoft.com/office/drawing/2014/main" id="{5493BA9F-F679-48CE-9A5A-B26983D28842}"/>
              </a:ext>
            </a:extLst>
          </p:cNvPr>
          <p:cNvPicPr>
            <a:picLocks noChangeAspect="1"/>
          </p:cNvPicPr>
          <p:nvPr/>
        </p:nvPicPr>
        <p:blipFill>
          <a:blip r:embed="rId3"/>
          <a:stretch>
            <a:fillRect/>
          </a:stretch>
        </p:blipFill>
        <p:spPr>
          <a:xfrm>
            <a:off x="1956524" y="1459587"/>
            <a:ext cx="4211179" cy="3784638"/>
          </a:xfrm>
          <a:prstGeom prst="rect">
            <a:avLst/>
          </a:prstGeom>
          <a:ln>
            <a:solidFill>
              <a:schemeClr val="tx1">
                <a:lumMod val="65000"/>
                <a:lumOff val="35000"/>
              </a:schemeClr>
            </a:solidFill>
          </a:ln>
        </p:spPr>
      </p:pic>
      <p:sp>
        <p:nvSpPr>
          <p:cNvPr id="9" name="Rectangle 8">
            <a:extLst>
              <a:ext uri="{FF2B5EF4-FFF2-40B4-BE49-F238E27FC236}">
                <a16:creationId xmlns:a16="http://schemas.microsoft.com/office/drawing/2014/main" id="{A71A4C0B-3487-49C6-925D-FE81C75BA96B}"/>
              </a:ext>
            </a:extLst>
          </p:cNvPr>
          <p:cNvSpPr/>
          <p:nvPr/>
        </p:nvSpPr>
        <p:spPr>
          <a:xfrm>
            <a:off x="1743807" y="5392615"/>
            <a:ext cx="4838288" cy="830997"/>
          </a:xfrm>
          <a:prstGeom prst="rect">
            <a:avLst/>
          </a:prstGeom>
          <a:solidFill>
            <a:srgbClr val="FEFAE6"/>
          </a:solidFill>
        </p:spPr>
        <p:txBody>
          <a:bodyPr wrap="square">
            <a:spAutoFit/>
          </a:bodyPr>
          <a:lstStyle/>
          <a:p>
            <a:pPr defTabSz="457200">
              <a:defRPr/>
            </a:pPr>
            <a:r>
              <a:rPr lang="en-US" sz="1600" dirty="0">
                <a:solidFill>
                  <a:prstClr val="black">
                    <a:lumMod val="65000"/>
                    <a:lumOff val="35000"/>
                  </a:prstClr>
                </a:solidFill>
                <a:latin typeface="DIN Next LT Pro"/>
                <a:cs typeface="Arial" panose="020B0604020202020204" pitchFamily="34" charset="0"/>
              </a:rPr>
              <a:t>“Increasing the diversity of brightly-</a:t>
            </a:r>
            <a:r>
              <a:rPr lang="en-US" sz="1600" dirty="0" err="1">
                <a:solidFill>
                  <a:prstClr val="black">
                    <a:lumMod val="65000"/>
                    <a:lumOff val="35000"/>
                  </a:prstClr>
                </a:solidFill>
                <a:latin typeface="DIN Next LT Pro"/>
                <a:cs typeface="Arial" panose="020B0604020202020204" pitchFamily="34" charset="0"/>
              </a:rPr>
              <a:t>coloured</a:t>
            </a:r>
            <a:r>
              <a:rPr lang="en-US" sz="1600" dirty="0">
                <a:solidFill>
                  <a:prstClr val="black">
                    <a:lumMod val="65000"/>
                    <a:lumOff val="35000"/>
                  </a:prstClr>
                </a:solidFill>
                <a:latin typeface="DIN Next LT Pro"/>
                <a:cs typeface="Arial" panose="020B0604020202020204" pitchFamily="34" charset="0"/>
              </a:rPr>
              <a:t> plant foods, even in small amounts, can have a dramatic effect on SCFA production.”</a:t>
            </a:r>
          </a:p>
        </p:txBody>
      </p:sp>
      <p:sp>
        <p:nvSpPr>
          <p:cNvPr id="11" name="Rectangle 10">
            <a:extLst>
              <a:ext uri="{FF2B5EF4-FFF2-40B4-BE49-F238E27FC236}">
                <a16:creationId xmlns:a16="http://schemas.microsoft.com/office/drawing/2014/main" id="{E18DB0B9-7FE3-480C-9E3E-7D9C22AB3870}"/>
              </a:ext>
            </a:extLst>
          </p:cNvPr>
          <p:cNvSpPr/>
          <p:nvPr/>
        </p:nvSpPr>
        <p:spPr>
          <a:xfrm>
            <a:off x="1706939" y="6300443"/>
            <a:ext cx="8528539" cy="415498"/>
          </a:xfrm>
          <a:prstGeom prst="rect">
            <a:avLst/>
          </a:prstGeom>
        </p:spPr>
        <p:txBody>
          <a:bodyPr wrap="square">
            <a:spAutoFit/>
          </a:bodyPr>
          <a:lstStyle/>
          <a:p>
            <a:pPr defTabSz="457200">
              <a:defRPr/>
            </a:pPr>
            <a:r>
              <a:rPr lang="en-US" sz="1050" b="1" dirty="0">
                <a:solidFill>
                  <a:schemeClr val="tx1">
                    <a:lumMod val="75000"/>
                    <a:lumOff val="25000"/>
                  </a:schemeClr>
                </a:solidFill>
                <a:latin typeface="DIN Next LT Pro"/>
              </a:rPr>
              <a:t>Quote</a:t>
            </a:r>
            <a:r>
              <a:rPr lang="en-US" sz="1050" dirty="0">
                <a:solidFill>
                  <a:schemeClr val="tx1">
                    <a:lumMod val="75000"/>
                    <a:lumOff val="25000"/>
                  </a:schemeClr>
                </a:solidFill>
                <a:latin typeface="DIN Next LT Pro"/>
              </a:rPr>
              <a:t>: Toribio-</a:t>
            </a:r>
            <a:r>
              <a:rPr lang="en-US" sz="1050" dirty="0" err="1">
                <a:solidFill>
                  <a:schemeClr val="tx1">
                    <a:lumMod val="75000"/>
                    <a:lumOff val="25000"/>
                  </a:schemeClr>
                </a:solidFill>
                <a:latin typeface="DIN Next LT Pro"/>
              </a:rPr>
              <a:t>Mateas</a:t>
            </a:r>
            <a:r>
              <a:rPr lang="en-US" sz="1050" dirty="0">
                <a:solidFill>
                  <a:schemeClr val="tx1">
                    <a:lumMod val="75000"/>
                    <a:lumOff val="25000"/>
                  </a:schemeClr>
                </a:solidFill>
                <a:latin typeface="DIN Next LT Pro"/>
              </a:rPr>
              <a:t>, M. Harnessing the Power of Microbiome Assessment Tools as Part of Neuroprotective Nutrition and Lifestyle Medicine Interventions. </a:t>
            </a:r>
            <a:r>
              <a:rPr lang="en-US" sz="1050" i="1" dirty="0">
                <a:solidFill>
                  <a:schemeClr val="tx1">
                    <a:lumMod val="75000"/>
                    <a:lumOff val="25000"/>
                  </a:schemeClr>
                </a:solidFill>
                <a:latin typeface="DIN Next LT Pro"/>
              </a:rPr>
              <a:t>Microorganisms</a:t>
            </a:r>
            <a:r>
              <a:rPr lang="en-US" sz="1050" dirty="0">
                <a:solidFill>
                  <a:schemeClr val="tx1">
                    <a:lumMod val="75000"/>
                    <a:lumOff val="25000"/>
                  </a:schemeClr>
                </a:solidFill>
                <a:latin typeface="DIN Next LT Pro"/>
              </a:rPr>
              <a:t> 2018, </a:t>
            </a:r>
            <a:r>
              <a:rPr lang="en-US" sz="1050" i="1" dirty="0">
                <a:solidFill>
                  <a:schemeClr val="tx1">
                    <a:lumMod val="75000"/>
                    <a:lumOff val="25000"/>
                  </a:schemeClr>
                </a:solidFill>
                <a:latin typeface="DIN Next LT Pro"/>
              </a:rPr>
              <a:t>6</a:t>
            </a:r>
            <a:r>
              <a:rPr lang="en-US" sz="1050" dirty="0">
                <a:solidFill>
                  <a:schemeClr val="tx1">
                    <a:lumMod val="75000"/>
                    <a:lumOff val="25000"/>
                  </a:schemeClr>
                </a:solidFill>
                <a:latin typeface="DIN Next LT Pro"/>
              </a:rPr>
              <a:t>, 35. https://doi.org/10.3390/microorganisms6020035 </a:t>
            </a:r>
            <a:endParaRPr lang="en-US" sz="1200" dirty="0">
              <a:solidFill>
                <a:schemeClr val="tx1">
                  <a:lumMod val="75000"/>
                  <a:lumOff val="25000"/>
                </a:schemeClr>
              </a:solidFill>
              <a:latin typeface="DIN Next LT Pro"/>
              <a:cs typeface="Arial" panose="020B0604020202020204" pitchFamily="34" charset="0"/>
            </a:endParaRPr>
          </a:p>
        </p:txBody>
      </p:sp>
      <p:pic>
        <p:nvPicPr>
          <p:cNvPr id="2" name="Picture 1">
            <a:extLst>
              <a:ext uri="{FF2B5EF4-FFF2-40B4-BE49-F238E27FC236}">
                <a16:creationId xmlns:a16="http://schemas.microsoft.com/office/drawing/2014/main" id="{5A949362-E529-4CEA-BBC9-D3B809F1B182}"/>
              </a:ext>
            </a:extLst>
          </p:cNvPr>
          <p:cNvPicPr>
            <a:picLocks noChangeAspect="1"/>
          </p:cNvPicPr>
          <p:nvPr/>
        </p:nvPicPr>
        <p:blipFill>
          <a:blip r:embed="rId4"/>
          <a:stretch>
            <a:fillRect/>
          </a:stretch>
        </p:blipFill>
        <p:spPr>
          <a:xfrm>
            <a:off x="6753447" y="1451179"/>
            <a:ext cx="3482030" cy="4669879"/>
          </a:xfrm>
          <a:prstGeom prst="rect">
            <a:avLst/>
          </a:prstGeom>
          <a:ln>
            <a:solidFill>
              <a:schemeClr val="tx1">
                <a:lumMod val="50000"/>
                <a:lumOff val="50000"/>
              </a:schemeClr>
            </a:solidFill>
          </a:ln>
        </p:spPr>
      </p:pic>
    </p:spTree>
    <p:extLst>
      <p:ext uri="{BB962C8B-B14F-4D97-AF65-F5344CB8AC3E}">
        <p14:creationId xmlns:p14="http://schemas.microsoft.com/office/powerpoint/2010/main" val="38944957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B303F0F-3200-F701-496A-59160545E542}"/>
              </a:ext>
            </a:extLst>
          </p:cNvPr>
          <p:cNvSpPr/>
          <p:nvPr/>
        </p:nvSpPr>
        <p:spPr>
          <a:xfrm>
            <a:off x="0" y="-59268"/>
            <a:ext cx="12192000" cy="7044267"/>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CaixaDeTexto 6">
            <a:extLst>
              <a:ext uri="{FF2B5EF4-FFF2-40B4-BE49-F238E27FC236}">
                <a16:creationId xmlns:a16="http://schemas.microsoft.com/office/drawing/2014/main" id="{CE59C9A4-08D4-2194-E577-7A0DC409C0DF}"/>
              </a:ext>
            </a:extLst>
          </p:cNvPr>
          <p:cNvSpPr txBox="1"/>
          <p:nvPr/>
        </p:nvSpPr>
        <p:spPr>
          <a:xfrm>
            <a:off x="1343488" y="2761167"/>
            <a:ext cx="9265328" cy="253402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65000"/>
                    <a:lumOff val="35000"/>
                  </a:prstClr>
                </a:solidFill>
                <a:effectLst/>
                <a:uLnTx/>
                <a:uFillTx/>
                <a:latin typeface="DIN Next LT Pro" panose="020B0503020203050203"/>
                <a:ea typeface="+mn-ea"/>
                <a:cs typeface="+mn-cs"/>
              </a:rPr>
              <a:t>Hydration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65000"/>
                    <a:lumOff val="35000"/>
                  </a:prstClr>
                </a:solidFill>
                <a:effectLst/>
                <a:uLnTx/>
                <a:uFillTx/>
                <a:latin typeface="DIN Next LT Pro" panose="020B0503020203050203"/>
                <a:ea typeface="+mn-ea"/>
                <a:cs typeface="+mn-cs"/>
              </a:rPr>
              <a:t>Dietary soluble and insoluble fibers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800" dirty="0">
                <a:solidFill>
                  <a:prstClr val="black">
                    <a:lumMod val="65000"/>
                    <a:lumOff val="35000"/>
                  </a:prstClr>
                </a:solidFill>
                <a:latin typeface="DIN Next LT Pro" panose="020B0503020203050203"/>
              </a:rPr>
              <a:t>Magnesium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65000"/>
                    <a:lumOff val="35000"/>
                  </a:prstClr>
                </a:solidFill>
                <a:effectLst/>
                <a:uLnTx/>
                <a:uFillTx/>
                <a:latin typeface="DIN Next LT Pro" panose="020B0503020203050203"/>
                <a:ea typeface="+mn-ea"/>
                <a:cs typeface="+mn-cs"/>
              </a:rPr>
              <a:t>Managing emotions and stress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30000" noProof="0" dirty="0">
              <a:ln>
                <a:noFill/>
              </a:ln>
              <a:solidFill>
                <a:prstClr val="black">
                  <a:lumMod val="65000"/>
                  <a:lumOff val="35000"/>
                </a:prstClr>
              </a:solidFill>
              <a:effectLst/>
              <a:uLnTx/>
              <a:uFillTx/>
              <a:latin typeface="DIN Next LT Pro" panose="020B0503020203050203"/>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2800" b="0" i="0" u="none" strike="noStrike" kern="1200" cap="none" spc="0" normalizeH="0" baseline="0" noProof="0" dirty="0">
              <a:ln>
                <a:noFill/>
              </a:ln>
              <a:solidFill>
                <a:srgbClr val="E8E8E8">
                  <a:lumMod val="25000"/>
                </a:srgbClr>
              </a:solidFill>
              <a:effectLst/>
              <a:uLnTx/>
              <a:uFillTx/>
              <a:latin typeface="DIN Next LT Pro" panose="020B0503020203050203"/>
              <a:ea typeface="+mn-ea"/>
              <a:cs typeface="+mn-cs"/>
            </a:endParaRPr>
          </a:p>
        </p:txBody>
      </p:sp>
      <p:sp>
        <p:nvSpPr>
          <p:cNvPr id="6" name="Retângulo Arredondado 5">
            <a:extLst>
              <a:ext uri="{FF2B5EF4-FFF2-40B4-BE49-F238E27FC236}">
                <a16:creationId xmlns:a16="http://schemas.microsoft.com/office/drawing/2014/main" id="{4154CF84-F774-D63D-D557-F83AB3DCDFCE}"/>
              </a:ext>
            </a:extLst>
          </p:cNvPr>
          <p:cNvSpPr/>
          <p:nvPr/>
        </p:nvSpPr>
        <p:spPr>
          <a:xfrm>
            <a:off x="2215770" y="-233722"/>
            <a:ext cx="7520763" cy="2133600"/>
          </a:xfrm>
          <a:prstGeom prst="roundRect">
            <a:avLst/>
          </a:prstGeom>
          <a:solidFill>
            <a:srgbClr val="AC8300"/>
          </a:solidFill>
          <a:ln>
            <a:solidFill>
              <a:srgbClr val="AC8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aixaDeTexto 7">
            <a:extLst>
              <a:ext uri="{FF2B5EF4-FFF2-40B4-BE49-F238E27FC236}">
                <a16:creationId xmlns:a16="http://schemas.microsoft.com/office/drawing/2014/main" id="{6E1DCE77-1CBA-09DF-04BA-7507A86048CE}"/>
              </a:ext>
            </a:extLst>
          </p:cNvPr>
          <p:cNvSpPr txBox="1"/>
          <p:nvPr/>
        </p:nvSpPr>
        <p:spPr>
          <a:xfrm>
            <a:off x="2610548" y="684442"/>
            <a:ext cx="654284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a:noFill/>
                </a:ln>
                <a:solidFill>
                  <a:prstClr val="white"/>
                </a:solidFill>
                <a:effectLst/>
                <a:uLnTx/>
                <a:uFillTx/>
                <a:latin typeface="DIN Next LT Pro Heavy" panose="020B0503020203050203" pitchFamily="34" charset="77"/>
                <a:ea typeface="+mn-ea"/>
                <a:cs typeface="+mn-cs"/>
              </a:rPr>
              <a:t>Regular Elimination</a:t>
            </a:r>
          </a:p>
        </p:txBody>
      </p:sp>
    </p:spTree>
    <p:extLst>
      <p:ext uri="{BB962C8B-B14F-4D97-AF65-F5344CB8AC3E}">
        <p14:creationId xmlns:p14="http://schemas.microsoft.com/office/powerpoint/2010/main" val="16387865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8">
            <a:extLst>
              <a:ext uri="{FF2B5EF4-FFF2-40B4-BE49-F238E27FC236}">
                <a16:creationId xmlns:a16="http://schemas.microsoft.com/office/drawing/2014/main" id="{09CE46E4-E5BD-CCB7-EDBD-F664C7DD792C}"/>
              </a:ext>
            </a:extLst>
          </p:cNvPr>
          <p:cNvSpPr/>
          <p:nvPr/>
        </p:nvSpPr>
        <p:spPr>
          <a:xfrm>
            <a:off x="0" y="1"/>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A03A609-450D-44A7-BABB-89EA82E39C70}"/>
              </a:ext>
            </a:extLst>
          </p:cNvPr>
          <p:cNvSpPr>
            <a:spLocks noGrp="1"/>
          </p:cNvSpPr>
          <p:nvPr>
            <p:ph type="title"/>
          </p:nvPr>
        </p:nvSpPr>
        <p:spPr>
          <a:xfrm>
            <a:off x="355600" y="607110"/>
            <a:ext cx="3962400" cy="1911194"/>
          </a:xfrm>
        </p:spPr>
        <p:txBody>
          <a:bodyPr>
            <a:normAutofit fontScale="90000"/>
          </a:bodyPr>
          <a:lstStyle/>
          <a:p>
            <a:pPr algn="l"/>
            <a:r>
              <a:rPr lang="en-US" sz="4000" b="1" dirty="0">
                <a:solidFill>
                  <a:srgbClr val="DAA600"/>
                </a:solidFill>
                <a:latin typeface="DIN Next LT Pro" panose="020B0503020203050203"/>
              </a:rPr>
              <a:t>Improving digestion through the Functional Medicine 5Rs</a:t>
            </a:r>
          </a:p>
        </p:txBody>
      </p:sp>
      <p:sp>
        <p:nvSpPr>
          <p:cNvPr id="3" name="Content Placeholder 2">
            <a:extLst>
              <a:ext uri="{FF2B5EF4-FFF2-40B4-BE49-F238E27FC236}">
                <a16:creationId xmlns:a16="http://schemas.microsoft.com/office/drawing/2014/main" id="{6496FE15-1499-487D-9BC8-171B827A0B90}"/>
              </a:ext>
            </a:extLst>
          </p:cNvPr>
          <p:cNvSpPr>
            <a:spLocks noGrp="1"/>
          </p:cNvSpPr>
          <p:nvPr>
            <p:ph idx="1"/>
          </p:nvPr>
        </p:nvSpPr>
        <p:spPr>
          <a:xfrm>
            <a:off x="457200" y="2716134"/>
            <a:ext cx="8229600" cy="4525963"/>
          </a:xfrm>
        </p:spPr>
        <p:txBody>
          <a:bodyPr>
            <a:normAutofit/>
          </a:bodyPr>
          <a:lstStyle/>
          <a:p>
            <a:r>
              <a:rPr lang="en-US" sz="3200" dirty="0">
                <a:solidFill>
                  <a:schemeClr val="tx1">
                    <a:lumMod val="65000"/>
                    <a:lumOff val="35000"/>
                  </a:schemeClr>
                </a:solidFill>
                <a:latin typeface="DIN Next LT Pro" panose="020B0503020203050203"/>
              </a:rPr>
              <a:t>Remove</a:t>
            </a:r>
          </a:p>
          <a:p>
            <a:r>
              <a:rPr lang="en-US" sz="3200" dirty="0">
                <a:solidFill>
                  <a:schemeClr val="tx1">
                    <a:lumMod val="65000"/>
                    <a:lumOff val="35000"/>
                  </a:schemeClr>
                </a:solidFill>
                <a:latin typeface="DIN Next LT Pro" panose="020B0503020203050203"/>
              </a:rPr>
              <a:t>Replace</a:t>
            </a:r>
          </a:p>
          <a:p>
            <a:r>
              <a:rPr lang="en-US" sz="3200" dirty="0" err="1">
                <a:solidFill>
                  <a:schemeClr val="tx1">
                    <a:lumMod val="65000"/>
                    <a:lumOff val="35000"/>
                  </a:schemeClr>
                </a:solidFill>
                <a:latin typeface="DIN Next LT Pro" panose="020B0503020203050203"/>
              </a:rPr>
              <a:t>Reinoculate</a:t>
            </a:r>
            <a:endParaRPr lang="en-US" sz="3200" dirty="0">
              <a:solidFill>
                <a:schemeClr val="tx1">
                  <a:lumMod val="65000"/>
                  <a:lumOff val="35000"/>
                </a:schemeClr>
              </a:solidFill>
              <a:latin typeface="DIN Next LT Pro" panose="020B0503020203050203"/>
            </a:endParaRPr>
          </a:p>
          <a:p>
            <a:r>
              <a:rPr lang="en-US" sz="3200" dirty="0">
                <a:solidFill>
                  <a:schemeClr val="tx1">
                    <a:lumMod val="65000"/>
                    <a:lumOff val="35000"/>
                  </a:schemeClr>
                </a:solidFill>
                <a:latin typeface="DIN Next LT Pro" panose="020B0503020203050203"/>
              </a:rPr>
              <a:t>Repair</a:t>
            </a:r>
          </a:p>
          <a:p>
            <a:r>
              <a:rPr lang="en-US" sz="3200" dirty="0">
                <a:solidFill>
                  <a:schemeClr val="tx1">
                    <a:lumMod val="65000"/>
                    <a:lumOff val="35000"/>
                  </a:schemeClr>
                </a:solidFill>
                <a:latin typeface="DIN Next LT Pro" panose="020B0503020203050203"/>
              </a:rPr>
              <a:t>Relax</a:t>
            </a:r>
          </a:p>
        </p:txBody>
      </p:sp>
      <p:pic>
        <p:nvPicPr>
          <p:cNvPr id="6" name="Picture 5" descr="A diagram of a health program&#10;&#10;Description automatically generated with medium confidence">
            <a:extLst>
              <a:ext uri="{FF2B5EF4-FFF2-40B4-BE49-F238E27FC236}">
                <a16:creationId xmlns:a16="http://schemas.microsoft.com/office/drawing/2014/main" id="{55C9085F-30E3-93B4-7C94-44FC2195AC0C}"/>
              </a:ext>
            </a:extLst>
          </p:cNvPr>
          <p:cNvPicPr>
            <a:picLocks noChangeAspect="1"/>
          </p:cNvPicPr>
          <p:nvPr/>
        </p:nvPicPr>
        <p:blipFill>
          <a:blip r:embed="rId2"/>
          <a:stretch>
            <a:fillRect/>
          </a:stretch>
        </p:blipFill>
        <p:spPr>
          <a:xfrm>
            <a:off x="4826000" y="0"/>
            <a:ext cx="6858000" cy="6858000"/>
          </a:xfrm>
          <a:prstGeom prst="rect">
            <a:avLst/>
          </a:prstGeom>
        </p:spPr>
      </p:pic>
    </p:spTree>
    <p:extLst>
      <p:ext uri="{BB962C8B-B14F-4D97-AF65-F5344CB8AC3E}">
        <p14:creationId xmlns:p14="http://schemas.microsoft.com/office/powerpoint/2010/main" val="2713964501"/>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05C3673-9F16-7CFA-5A65-E017CCB070AC}"/>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0" name="Rectangle: Rounded Corners 35">
            <a:extLst>
              <a:ext uri="{FF2B5EF4-FFF2-40B4-BE49-F238E27FC236}">
                <a16:creationId xmlns:a16="http://schemas.microsoft.com/office/drawing/2014/main" id="{974CE3C8-5187-1CFD-F2DB-B26A63516ED2}"/>
              </a:ext>
            </a:extLst>
          </p:cNvPr>
          <p:cNvSpPr/>
          <p:nvPr/>
        </p:nvSpPr>
        <p:spPr>
          <a:xfrm rot="16200000">
            <a:off x="6444786" y="3154396"/>
            <a:ext cx="2184992" cy="2995092"/>
          </a:xfrm>
          <a:prstGeom prst="roundRect">
            <a:avLst>
              <a:gd name="adj" fmla="val 7891"/>
            </a:avLst>
          </a:prstGeom>
          <a:solidFill>
            <a:schemeClr val="bg1"/>
          </a:solidFill>
          <a:ln>
            <a:noFill/>
          </a:ln>
          <a:effectLst>
            <a:outerShdw blurRad="203200" dist="50800" dir="5400000" sx="101000" sy="101000" algn="ctr" rotWithShape="0">
              <a:srgbClr val="000000">
                <a:alpha val="1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7" name="Graphic 5">
            <a:extLst>
              <a:ext uri="{FF2B5EF4-FFF2-40B4-BE49-F238E27FC236}">
                <a16:creationId xmlns:a16="http://schemas.microsoft.com/office/drawing/2014/main" id="{4D36362D-F3AA-1F33-0021-C0964368C1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57017" y="1680882"/>
            <a:ext cx="290248" cy="290248"/>
          </a:xfrm>
          <a:prstGeom prst="rect">
            <a:avLst/>
          </a:prstGeom>
        </p:spPr>
      </p:pic>
      <p:sp>
        <p:nvSpPr>
          <p:cNvPr id="41" name="Rectangle: Rounded Corners 35">
            <a:extLst>
              <a:ext uri="{FF2B5EF4-FFF2-40B4-BE49-F238E27FC236}">
                <a16:creationId xmlns:a16="http://schemas.microsoft.com/office/drawing/2014/main" id="{0F8F3533-2D2B-F7F0-CCB7-787EE420BB86}"/>
              </a:ext>
            </a:extLst>
          </p:cNvPr>
          <p:cNvSpPr/>
          <p:nvPr/>
        </p:nvSpPr>
        <p:spPr>
          <a:xfrm rot="16200000">
            <a:off x="6434175" y="836325"/>
            <a:ext cx="2184992" cy="3016308"/>
          </a:xfrm>
          <a:prstGeom prst="roundRect">
            <a:avLst>
              <a:gd name="adj" fmla="val 7891"/>
            </a:avLst>
          </a:prstGeom>
          <a:solidFill>
            <a:srgbClr val="DEA900"/>
          </a:solidFill>
          <a:ln>
            <a:noFill/>
          </a:ln>
          <a:effectLst>
            <a:outerShdw blurRad="203200" dist="50800" dir="5400000" sx="101000" sy="101000" algn="ctr" rotWithShape="0">
              <a:srgbClr val="000000">
                <a:alpha val="1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2" name="Rectangle: Rounded Corners 35">
            <a:extLst>
              <a:ext uri="{FF2B5EF4-FFF2-40B4-BE49-F238E27FC236}">
                <a16:creationId xmlns:a16="http://schemas.microsoft.com/office/drawing/2014/main" id="{4CDBB506-81A7-63C7-858A-9E4CAF3CDC94}"/>
              </a:ext>
            </a:extLst>
          </p:cNvPr>
          <p:cNvSpPr/>
          <p:nvPr/>
        </p:nvSpPr>
        <p:spPr>
          <a:xfrm rot="16200000">
            <a:off x="3201191" y="828350"/>
            <a:ext cx="2184992" cy="3016307"/>
          </a:xfrm>
          <a:prstGeom prst="roundRect">
            <a:avLst>
              <a:gd name="adj" fmla="val 7891"/>
            </a:avLst>
          </a:prstGeom>
          <a:solidFill>
            <a:srgbClr val="AC8300"/>
          </a:solidFill>
          <a:ln>
            <a:noFill/>
          </a:ln>
          <a:effectLst>
            <a:outerShdw blurRad="203200" dist="50800" dir="5400000" sx="101000" sy="101000" algn="ctr" rotWithShape="0">
              <a:srgbClr val="000000">
                <a:alpha val="1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1" name="Rectangle: Rounded Corners 24">
            <a:extLst>
              <a:ext uri="{FF2B5EF4-FFF2-40B4-BE49-F238E27FC236}">
                <a16:creationId xmlns:a16="http://schemas.microsoft.com/office/drawing/2014/main" id="{C3F588EA-D88A-083D-B301-14DEF255E321}"/>
              </a:ext>
            </a:extLst>
          </p:cNvPr>
          <p:cNvSpPr/>
          <p:nvPr/>
        </p:nvSpPr>
        <p:spPr>
          <a:xfrm>
            <a:off x="2785530" y="3567421"/>
            <a:ext cx="3016308" cy="2169042"/>
          </a:xfrm>
          <a:prstGeom prst="roundRect">
            <a:avLst>
              <a:gd name="adj" fmla="val 5393"/>
            </a:avLst>
          </a:prstGeom>
          <a:solidFill>
            <a:srgbClr val="F0EAD8"/>
          </a:solidFill>
          <a:ln>
            <a:solidFill>
              <a:srgbClr val="DAA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4" name="CaixaDeTexto 63">
            <a:extLst>
              <a:ext uri="{FF2B5EF4-FFF2-40B4-BE49-F238E27FC236}">
                <a16:creationId xmlns:a16="http://schemas.microsoft.com/office/drawing/2014/main" id="{3E625DB3-847C-BBCE-5610-BCD4F8C2BDCB}"/>
              </a:ext>
            </a:extLst>
          </p:cNvPr>
          <p:cNvSpPr txBox="1"/>
          <p:nvPr/>
        </p:nvSpPr>
        <p:spPr>
          <a:xfrm>
            <a:off x="616170" y="293303"/>
            <a:ext cx="1059369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800" b="0" i="0" u="none" strike="noStrike" kern="1200" cap="none" spc="0" normalizeH="0" baseline="0" noProof="0" dirty="0">
                <a:ln>
                  <a:noFill/>
                </a:ln>
                <a:solidFill>
                  <a:srgbClr val="AC8300"/>
                </a:solidFill>
                <a:effectLst/>
                <a:uLnTx/>
                <a:uFillTx/>
                <a:latin typeface="DIN Next LT Pro Bold" panose="020B0503020203050203" pitchFamily="34" charset="77"/>
                <a:ea typeface="+mn-ea"/>
                <a:cs typeface="+mn-cs"/>
              </a:rPr>
              <a:t>GUIDELINES: </a:t>
            </a:r>
            <a:r>
              <a:rPr lang="pt-BR" sz="4800" dirty="0">
                <a:solidFill>
                  <a:srgbClr val="AC8300"/>
                </a:solidFill>
                <a:latin typeface="DIN Next LT Pro Bold" panose="020B0503020203050203" pitchFamily="34" charset="77"/>
              </a:rPr>
              <a:t>Gut</a:t>
            </a:r>
            <a:r>
              <a:rPr kumimoji="0" lang="pt-BR" sz="4800" b="0" i="0" u="none" strike="noStrike" kern="1200" cap="none" spc="0" normalizeH="0" baseline="0" noProof="0" dirty="0">
                <a:ln>
                  <a:noFill/>
                </a:ln>
                <a:solidFill>
                  <a:srgbClr val="AC8300"/>
                </a:solidFill>
                <a:effectLst/>
                <a:uLnTx/>
                <a:uFillTx/>
                <a:latin typeface="DIN Next LT Pro Bold" panose="020B0503020203050203" pitchFamily="34" charset="77"/>
                <a:ea typeface="+mn-ea"/>
                <a:cs typeface="+mn-cs"/>
              </a:rPr>
              <a:t> Health</a:t>
            </a:r>
            <a:endParaRPr kumimoji="0" lang="pt-BR" sz="4000" b="0" i="0" u="none" strike="noStrike" kern="1200" cap="none" spc="0" normalizeH="0" baseline="0" noProof="0" dirty="0">
              <a:ln>
                <a:noFill/>
              </a:ln>
              <a:solidFill>
                <a:srgbClr val="AC8300"/>
              </a:solidFill>
              <a:effectLst/>
              <a:uLnTx/>
              <a:uFillTx/>
              <a:latin typeface="DIN Next LT Pro Bold" panose="020B0503020203050203" pitchFamily="34" charset="77"/>
              <a:ea typeface="+mn-ea"/>
              <a:cs typeface="+mn-cs"/>
            </a:endParaRPr>
          </a:p>
        </p:txBody>
      </p:sp>
      <p:grpSp>
        <p:nvGrpSpPr>
          <p:cNvPr id="21" name="Agrupar 20">
            <a:extLst>
              <a:ext uri="{FF2B5EF4-FFF2-40B4-BE49-F238E27FC236}">
                <a16:creationId xmlns:a16="http://schemas.microsoft.com/office/drawing/2014/main" id="{3AF11001-485D-5828-B29A-392DA6108D28}"/>
              </a:ext>
            </a:extLst>
          </p:cNvPr>
          <p:cNvGrpSpPr/>
          <p:nvPr/>
        </p:nvGrpSpPr>
        <p:grpSpPr>
          <a:xfrm>
            <a:off x="481574" y="4614411"/>
            <a:ext cx="11961162" cy="4075486"/>
            <a:chOff x="481574" y="4614411"/>
            <a:chExt cx="11961162" cy="4075486"/>
          </a:xfrm>
        </p:grpSpPr>
        <p:sp>
          <p:nvSpPr>
            <p:cNvPr id="4" name="Retângulo Arredondado 3">
              <a:extLst>
                <a:ext uri="{FF2B5EF4-FFF2-40B4-BE49-F238E27FC236}">
                  <a16:creationId xmlns:a16="http://schemas.microsoft.com/office/drawing/2014/main" id="{612722A9-2A68-9AE5-9E8B-AB494F8EFF87}"/>
                </a:ext>
              </a:extLst>
            </p:cNvPr>
            <p:cNvSpPr/>
            <p:nvPr/>
          </p:nvSpPr>
          <p:spPr>
            <a:xfrm>
              <a:off x="481574" y="6094009"/>
              <a:ext cx="11228852" cy="224577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7" name="Imagem 6" descr="Maçã vermelha em fundo branco&#10;&#10;Descrição gerada automaticamente com confiança média">
              <a:extLst>
                <a:ext uri="{FF2B5EF4-FFF2-40B4-BE49-F238E27FC236}">
                  <a16:creationId xmlns:a16="http://schemas.microsoft.com/office/drawing/2014/main" id="{E59DFF5B-81DC-8293-2EEC-02F874392B60}"/>
                </a:ext>
              </a:extLst>
            </p:cNvPr>
            <p:cNvPicPr>
              <a:picLocks noChangeAspect="1"/>
            </p:cNvPicPr>
            <p:nvPr/>
          </p:nvPicPr>
          <p:blipFill>
            <a:blip r:embed="rId5"/>
            <a:stretch>
              <a:fillRect/>
            </a:stretch>
          </p:blipFill>
          <p:spPr>
            <a:xfrm rot="20613163">
              <a:off x="8367250" y="4614411"/>
              <a:ext cx="4075486" cy="4075486"/>
            </a:xfrm>
            <a:prstGeom prst="rect">
              <a:avLst/>
            </a:prstGeom>
          </p:spPr>
        </p:pic>
        <p:pic>
          <p:nvPicPr>
            <p:cNvPr id="14" name="Imagem 13" descr="Texto&#10;&#10;Descrição gerada automaticamente">
              <a:extLst>
                <a:ext uri="{FF2B5EF4-FFF2-40B4-BE49-F238E27FC236}">
                  <a16:creationId xmlns:a16="http://schemas.microsoft.com/office/drawing/2014/main" id="{2CCC43D4-6BB7-9188-CEFE-3AD7C267A281}"/>
                </a:ext>
              </a:extLst>
            </p:cNvPr>
            <p:cNvPicPr>
              <a:picLocks noChangeAspect="1"/>
            </p:cNvPicPr>
            <p:nvPr/>
          </p:nvPicPr>
          <p:blipFill>
            <a:blip r:embed="rId6"/>
            <a:stretch>
              <a:fillRect/>
            </a:stretch>
          </p:blipFill>
          <p:spPr>
            <a:xfrm>
              <a:off x="803454" y="5953638"/>
              <a:ext cx="1644708" cy="925523"/>
            </a:xfrm>
            <a:prstGeom prst="rect">
              <a:avLst/>
            </a:prstGeom>
          </p:spPr>
        </p:pic>
        <p:pic>
          <p:nvPicPr>
            <p:cNvPr id="20" name="Imagem 19" descr="Texto&#10;&#10;Descrição gerada automaticamente com confiança média">
              <a:extLst>
                <a:ext uri="{FF2B5EF4-FFF2-40B4-BE49-F238E27FC236}">
                  <a16:creationId xmlns:a16="http://schemas.microsoft.com/office/drawing/2014/main" id="{4FAA70BF-CCF0-7450-12F1-5D33B6961CD0}"/>
                </a:ext>
              </a:extLst>
            </p:cNvPr>
            <p:cNvPicPr>
              <a:picLocks noChangeAspect="1"/>
            </p:cNvPicPr>
            <p:nvPr/>
          </p:nvPicPr>
          <p:blipFill>
            <a:blip r:embed="rId7"/>
            <a:stretch>
              <a:fillRect/>
            </a:stretch>
          </p:blipFill>
          <p:spPr>
            <a:xfrm>
              <a:off x="8677396" y="6137127"/>
              <a:ext cx="1378338" cy="631093"/>
            </a:xfrm>
            <a:prstGeom prst="rect">
              <a:avLst/>
            </a:prstGeom>
          </p:spPr>
        </p:pic>
      </p:grpSp>
      <p:sp>
        <p:nvSpPr>
          <p:cNvPr id="3" name="TextBox 2">
            <a:extLst>
              <a:ext uri="{FF2B5EF4-FFF2-40B4-BE49-F238E27FC236}">
                <a16:creationId xmlns:a16="http://schemas.microsoft.com/office/drawing/2014/main" id="{FF8B37B0-458E-41CE-B52C-D972A3D00B89}"/>
              </a:ext>
            </a:extLst>
          </p:cNvPr>
          <p:cNvSpPr txBox="1"/>
          <p:nvPr/>
        </p:nvSpPr>
        <p:spPr>
          <a:xfrm>
            <a:off x="2941390" y="1282740"/>
            <a:ext cx="2821572"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DIN Next LT Pro"/>
                <a:ea typeface="+mn-ea"/>
                <a:cs typeface="+mn-cs"/>
              </a:rPr>
              <a:t>Tend to inner fire (digestion):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DIN Next LT Pro"/>
                <a:ea typeface="+mn-ea"/>
                <a:cs typeface="+mn-cs"/>
              </a:rPr>
              <a:t>Not overeating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dirty="0">
                <a:solidFill>
                  <a:prstClr val="white"/>
                </a:solidFill>
                <a:latin typeface="DIN Next LT Pro"/>
              </a:rPr>
              <a:t>Eating with circadian rhythm</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dirty="0">
                <a:solidFill>
                  <a:prstClr val="white"/>
                </a:solidFill>
                <a:latin typeface="DIN Next LT Pro"/>
              </a:rPr>
              <a:t>Mindful eating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dirty="0">
                <a:solidFill>
                  <a:prstClr val="white"/>
                </a:solidFill>
                <a:latin typeface="DIN Next LT Pro"/>
              </a:rPr>
              <a:t>Eliminate toxic offenders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dirty="0">
                <a:solidFill>
                  <a:prstClr val="white"/>
                </a:solidFill>
                <a:latin typeface="DIN Next LT Pro"/>
              </a:rPr>
              <a:t>Replace enzymes and acid</a:t>
            </a:r>
            <a:endParaRPr kumimoji="0" lang="en-US" sz="1600" b="0" i="0" u="none" strike="noStrike" kern="1200" cap="none" spc="0" normalizeH="0" baseline="0" noProof="0" dirty="0">
              <a:ln>
                <a:noFill/>
              </a:ln>
              <a:solidFill>
                <a:prstClr val="white"/>
              </a:solidFill>
              <a:effectLst/>
              <a:uLnTx/>
              <a:uFillTx/>
              <a:latin typeface="DIN Next L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DIN Next LT Pro"/>
              <a:ea typeface="+mn-ea"/>
              <a:cs typeface="+mn-cs"/>
            </a:endParaRPr>
          </a:p>
        </p:txBody>
      </p:sp>
      <p:sp>
        <p:nvSpPr>
          <p:cNvPr id="5" name="TextBox 4">
            <a:extLst>
              <a:ext uri="{FF2B5EF4-FFF2-40B4-BE49-F238E27FC236}">
                <a16:creationId xmlns:a16="http://schemas.microsoft.com/office/drawing/2014/main" id="{74567429-8C42-F90D-F3AA-6206EBC68207}"/>
              </a:ext>
            </a:extLst>
          </p:cNvPr>
          <p:cNvSpPr txBox="1"/>
          <p:nvPr/>
        </p:nvSpPr>
        <p:spPr>
          <a:xfrm>
            <a:off x="6096001" y="1379880"/>
            <a:ext cx="2938824"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DIN Next LT Pro"/>
              </a:rPr>
              <a:t>Nourish the terrain</a:t>
            </a:r>
            <a:r>
              <a:rPr kumimoji="0" lang="en-US" sz="1800" b="1" i="0" u="none" strike="noStrike" kern="1200" cap="none" spc="0" normalizeH="0" baseline="0" noProof="0" dirty="0">
                <a:ln>
                  <a:noFill/>
                </a:ln>
                <a:solidFill>
                  <a:prstClr val="white"/>
                </a:solidFill>
                <a:effectLst/>
                <a:uLnTx/>
                <a:uFillTx/>
                <a:latin typeface="DIN Next LT Pro"/>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DIN Next LT Pro"/>
                <a:ea typeface="+mn-ea"/>
                <a:cs typeface="+mn-cs"/>
              </a:rPr>
              <a:t>Dietary fiber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DIN Next LT Pro"/>
                <a:ea typeface="+mn-ea"/>
                <a:cs typeface="+mn-cs"/>
              </a:rPr>
              <a:t>Fiber supplements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DIN Next LT Pro"/>
                <a:ea typeface="+mn-ea"/>
                <a:cs typeface="+mn-cs"/>
              </a:rPr>
              <a:t>Pre- and pro-biotics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DIN Next LT Pro"/>
                <a:ea typeface="+mn-ea"/>
                <a:cs typeface="+mn-cs"/>
              </a:rPr>
              <a:t>Polyphenols (plant foods)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DIN Next LT Pro"/>
              <a:ea typeface="+mn-ea"/>
              <a:cs typeface="+mn-cs"/>
            </a:endParaRPr>
          </a:p>
        </p:txBody>
      </p:sp>
      <p:sp>
        <p:nvSpPr>
          <p:cNvPr id="6" name="TextBox 5">
            <a:extLst>
              <a:ext uri="{FF2B5EF4-FFF2-40B4-BE49-F238E27FC236}">
                <a16:creationId xmlns:a16="http://schemas.microsoft.com/office/drawing/2014/main" id="{5B386154-128A-648F-1E13-BCDE88AE417E}"/>
              </a:ext>
            </a:extLst>
          </p:cNvPr>
          <p:cNvSpPr txBox="1"/>
          <p:nvPr/>
        </p:nvSpPr>
        <p:spPr>
          <a:xfrm>
            <a:off x="2980266" y="3697823"/>
            <a:ext cx="2607734"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C8300"/>
                </a:solidFill>
                <a:effectLst/>
                <a:uLnTx/>
                <a:uFillTx/>
                <a:latin typeface="DIN Next LT Pro"/>
                <a:ea typeface="+mn-ea"/>
                <a:cs typeface="+mn-cs"/>
              </a:rPr>
              <a:t>Balance nutrients and </a:t>
            </a:r>
            <a:r>
              <a:rPr lang="en-US" b="1" dirty="0">
                <a:solidFill>
                  <a:srgbClr val="AC8300"/>
                </a:solidFill>
                <a:latin typeface="DIN Next LT Pro"/>
              </a:rPr>
              <a:t>blood sugar</a:t>
            </a:r>
            <a:r>
              <a:rPr kumimoji="0" lang="en-US" sz="1800" b="1" i="0" u="none" strike="noStrike" kern="1200" cap="none" spc="0" normalizeH="0" baseline="0" noProof="0" dirty="0">
                <a:ln>
                  <a:noFill/>
                </a:ln>
                <a:solidFill>
                  <a:srgbClr val="AC8300"/>
                </a:solidFill>
                <a:effectLst/>
                <a:uLnTx/>
                <a:uFillTx/>
                <a:latin typeface="DIN Next LT Pro"/>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AC8300"/>
                </a:solidFill>
                <a:effectLst/>
                <a:uLnTx/>
                <a:uFillTx/>
                <a:latin typeface="DIN Next LT Pro"/>
                <a:ea typeface="+mn-ea"/>
                <a:cs typeface="+mn-cs"/>
              </a:rPr>
              <a:t>Dietary fiber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dirty="0">
                <a:solidFill>
                  <a:srgbClr val="AC8300"/>
                </a:solidFill>
                <a:latin typeface="DIN Next LT Pro"/>
              </a:rPr>
              <a:t>Yellow foods</a:t>
            </a:r>
            <a:endParaRPr kumimoji="0" lang="en-US" sz="1600" b="0" i="0" u="none" strike="noStrike" kern="1200" cap="none" spc="0" normalizeH="0" baseline="0" noProof="0" dirty="0">
              <a:ln>
                <a:noFill/>
              </a:ln>
              <a:solidFill>
                <a:srgbClr val="AC8300"/>
              </a:solidFill>
              <a:effectLst/>
              <a:uLnTx/>
              <a:uFillTx/>
              <a:latin typeface="DIN Next LT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AC8300"/>
                </a:solidFill>
                <a:effectLst/>
                <a:uLnTx/>
                <a:uFillTx/>
                <a:latin typeface="DIN Next LT Pro"/>
                <a:ea typeface="+mn-ea"/>
                <a:cs typeface="+mn-cs"/>
              </a:rPr>
              <a:t>Reduce high-sugar foods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AC8300"/>
              </a:solidFill>
              <a:effectLst/>
              <a:uLnTx/>
              <a:uFillTx/>
              <a:latin typeface="DIN Next LT Pro"/>
              <a:ea typeface="+mn-ea"/>
              <a:cs typeface="+mn-cs"/>
            </a:endParaRPr>
          </a:p>
        </p:txBody>
      </p:sp>
      <p:sp>
        <p:nvSpPr>
          <p:cNvPr id="8" name="TextBox 7">
            <a:extLst>
              <a:ext uri="{FF2B5EF4-FFF2-40B4-BE49-F238E27FC236}">
                <a16:creationId xmlns:a16="http://schemas.microsoft.com/office/drawing/2014/main" id="{02988E0F-4F4F-07E7-70E2-9C673CE1BEA6}"/>
              </a:ext>
            </a:extLst>
          </p:cNvPr>
          <p:cNvSpPr txBox="1"/>
          <p:nvPr/>
        </p:nvSpPr>
        <p:spPr>
          <a:xfrm>
            <a:off x="6104144" y="3787509"/>
            <a:ext cx="2785855" cy="23391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C8300"/>
                </a:solidFill>
                <a:effectLst/>
                <a:uLnTx/>
                <a:uFillTx/>
                <a:latin typeface="DIN Next LT Pro"/>
                <a:ea typeface="+mn-ea"/>
                <a:cs typeface="+mn-cs"/>
              </a:rPr>
              <a:t>Detoxify:</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AC8300"/>
                </a:solidFill>
                <a:effectLst/>
                <a:uLnTx/>
                <a:uFillTx/>
                <a:latin typeface="DIN Next LT Pro"/>
                <a:ea typeface="+mn-ea"/>
                <a:cs typeface="+mn-cs"/>
              </a:rPr>
              <a:t>Avoid toxic inputs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dirty="0">
                <a:solidFill>
                  <a:srgbClr val="AC8300"/>
                </a:solidFill>
                <a:latin typeface="DIN Next LT Pro"/>
              </a:rPr>
              <a:t>Ensure adequate protein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AC8300"/>
                </a:solidFill>
                <a:effectLst/>
                <a:uLnTx/>
                <a:uFillTx/>
                <a:latin typeface="DIN Next LT Pro"/>
                <a:ea typeface="+mn-ea"/>
                <a:cs typeface="+mn-cs"/>
              </a:rPr>
              <a:t>Include plants for phytonutrients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AC8300"/>
                </a:solidFill>
                <a:effectLst/>
                <a:uLnTx/>
                <a:uFillTx/>
                <a:latin typeface="DIN Next LT Pro"/>
                <a:ea typeface="+mn-ea"/>
                <a:cs typeface="+mn-cs"/>
              </a:rPr>
              <a:t>Eat with diversity</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dirty="0">
                <a:solidFill>
                  <a:srgbClr val="AC8300"/>
                </a:solidFill>
                <a:latin typeface="DIN Next LT Pro"/>
              </a:rPr>
              <a:t>Hydrate</a:t>
            </a:r>
            <a:endParaRPr kumimoji="0" lang="en-US" sz="1600" b="0" i="0" u="none" strike="noStrike" kern="1200" cap="none" spc="0" normalizeH="0" baseline="0" noProof="0" dirty="0">
              <a:ln>
                <a:noFill/>
              </a:ln>
              <a:solidFill>
                <a:srgbClr val="AC8300"/>
              </a:solidFill>
              <a:effectLst/>
              <a:uLnTx/>
              <a:uFillTx/>
              <a:latin typeface="DIN Next LT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600" b="0" i="0" u="none" strike="noStrike" kern="1200" cap="none" spc="0" normalizeH="0" baseline="0" noProof="0" dirty="0">
              <a:ln>
                <a:noFill/>
              </a:ln>
              <a:solidFill>
                <a:srgbClr val="AC8300"/>
              </a:solidFill>
              <a:effectLst/>
              <a:uLnTx/>
              <a:uFillTx/>
              <a:latin typeface="DIN Next L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AC8300"/>
              </a:solidFill>
              <a:effectLst/>
              <a:uLnTx/>
              <a:uFillTx/>
              <a:latin typeface="DIN Next LT Pro"/>
              <a:ea typeface="+mn-ea"/>
              <a:cs typeface="+mn-cs"/>
            </a:endParaRPr>
          </a:p>
        </p:txBody>
      </p:sp>
    </p:spTree>
    <p:extLst>
      <p:ext uri="{BB962C8B-B14F-4D97-AF65-F5344CB8AC3E}">
        <p14:creationId xmlns:p14="http://schemas.microsoft.com/office/powerpoint/2010/main" val="32355308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FD80F80D-9E2D-9EBC-E23E-8C684BFB8F4E}"/>
              </a:ext>
            </a:extLst>
          </p:cNvPr>
          <p:cNvSpPr/>
          <p:nvPr/>
        </p:nvSpPr>
        <p:spPr>
          <a:xfrm>
            <a:off x="-111317" y="-7022"/>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tângulo Arredondado 3">
            <a:extLst>
              <a:ext uri="{FF2B5EF4-FFF2-40B4-BE49-F238E27FC236}">
                <a16:creationId xmlns:a16="http://schemas.microsoft.com/office/drawing/2014/main" id="{55EDBB7F-B563-3CD6-514F-5665FF0A1D7B}"/>
              </a:ext>
            </a:extLst>
          </p:cNvPr>
          <p:cNvSpPr/>
          <p:nvPr/>
        </p:nvSpPr>
        <p:spPr>
          <a:xfrm rot="5400000">
            <a:off x="6575780" y="649102"/>
            <a:ext cx="6893080" cy="5524693"/>
          </a:xfrm>
          <a:custGeom>
            <a:avLst/>
            <a:gdLst>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0 w 6858000"/>
              <a:gd name="connsiteY7" fmla="*/ 5695992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595424 w 6858000"/>
              <a:gd name="connsiteY7" fmla="*/ 4512234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479468 w 6858000"/>
              <a:gd name="connsiteY6" fmla="*/ 509147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777180 w 6858000"/>
              <a:gd name="connsiteY6" fmla="*/ 5665636 h 6835218"/>
              <a:gd name="connsiteX7" fmla="*/ 1 w 6858000"/>
              <a:gd name="connsiteY7" fmla="*/ 5589667 h 6835218"/>
              <a:gd name="connsiteX8" fmla="*/ 0 w 6858000"/>
              <a:gd name="connsiteY8" fmla="*/ 1139226 h 6835218"/>
              <a:gd name="connsiteX0" fmla="*/ 0 w 6867302"/>
              <a:gd name="connsiteY0" fmla="*/ 1139226 h 6112947"/>
              <a:gd name="connsiteX1" fmla="*/ 1139226 w 6867302"/>
              <a:gd name="connsiteY1" fmla="*/ 0 h 6112947"/>
              <a:gd name="connsiteX2" fmla="*/ 5718774 w 6867302"/>
              <a:gd name="connsiteY2" fmla="*/ 0 h 6112947"/>
              <a:gd name="connsiteX3" fmla="*/ 6858000 w 6867302"/>
              <a:gd name="connsiteY3" fmla="*/ 1139226 h 6112947"/>
              <a:gd name="connsiteX4" fmla="*/ 6858000 w 6867302"/>
              <a:gd name="connsiteY4" fmla="*/ 5695992 h 6112947"/>
              <a:gd name="connsiteX5" fmla="*/ 6349639 w 6867302"/>
              <a:gd name="connsiteY5" fmla="*/ 6055497 h 6112947"/>
              <a:gd name="connsiteX6" fmla="*/ 1777180 w 6867302"/>
              <a:gd name="connsiteY6" fmla="*/ 5665636 h 6112947"/>
              <a:gd name="connsiteX7" fmla="*/ 1 w 6867302"/>
              <a:gd name="connsiteY7" fmla="*/ 5589667 h 6112947"/>
              <a:gd name="connsiteX8" fmla="*/ 0 w 6867302"/>
              <a:gd name="connsiteY8" fmla="*/ 1139226 h 6112947"/>
              <a:gd name="connsiteX0" fmla="*/ 4126 w 6871428"/>
              <a:gd name="connsiteY0" fmla="*/ 1139843 h 6113564"/>
              <a:gd name="connsiteX1" fmla="*/ 1143352 w 6871428"/>
              <a:gd name="connsiteY1" fmla="*/ 617 h 6113564"/>
              <a:gd name="connsiteX2" fmla="*/ 5722900 w 6871428"/>
              <a:gd name="connsiteY2" fmla="*/ 617 h 6113564"/>
              <a:gd name="connsiteX3" fmla="*/ 6862126 w 6871428"/>
              <a:gd name="connsiteY3" fmla="*/ 1139843 h 6113564"/>
              <a:gd name="connsiteX4" fmla="*/ 6862126 w 6871428"/>
              <a:gd name="connsiteY4" fmla="*/ 5696609 h 6113564"/>
              <a:gd name="connsiteX5" fmla="*/ 6353765 w 6871428"/>
              <a:gd name="connsiteY5" fmla="*/ 6056114 h 6113564"/>
              <a:gd name="connsiteX6" fmla="*/ 1781306 w 6871428"/>
              <a:gd name="connsiteY6" fmla="*/ 5666253 h 6113564"/>
              <a:gd name="connsiteX7" fmla="*/ 4127 w 6871428"/>
              <a:gd name="connsiteY7" fmla="*/ 5590284 h 6113564"/>
              <a:gd name="connsiteX8" fmla="*/ 4126 w 6871428"/>
              <a:gd name="connsiteY8" fmla="*/ 1139843 h 6113564"/>
              <a:gd name="connsiteX0" fmla="*/ 4126 w 6872557"/>
              <a:gd name="connsiteY0" fmla="*/ 1139843 h 6113564"/>
              <a:gd name="connsiteX1" fmla="*/ 1143352 w 6872557"/>
              <a:gd name="connsiteY1" fmla="*/ 617 h 6113564"/>
              <a:gd name="connsiteX2" fmla="*/ 5722900 w 6872557"/>
              <a:gd name="connsiteY2" fmla="*/ 617 h 6113564"/>
              <a:gd name="connsiteX3" fmla="*/ 6862126 w 6872557"/>
              <a:gd name="connsiteY3" fmla="*/ 1139843 h 6113564"/>
              <a:gd name="connsiteX4" fmla="*/ 6862126 w 6872557"/>
              <a:gd name="connsiteY4" fmla="*/ 5696609 h 6113564"/>
              <a:gd name="connsiteX5" fmla="*/ 6353765 w 6872557"/>
              <a:gd name="connsiteY5" fmla="*/ 6056114 h 6113564"/>
              <a:gd name="connsiteX6" fmla="*/ 1781306 w 6872557"/>
              <a:gd name="connsiteY6" fmla="*/ 5666253 h 6113564"/>
              <a:gd name="connsiteX7" fmla="*/ 4127 w 6872557"/>
              <a:gd name="connsiteY7" fmla="*/ 5590284 h 6113564"/>
              <a:gd name="connsiteX8" fmla="*/ 4126 w 6872557"/>
              <a:gd name="connsiteY8" fmla="*/ 1139843 h 611356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862126 w 6872557"/>
              <a:gd name="connsiteY4" fmla="*/ 5696609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259617 w 6872557"/>
              <a:gd name="connsiteY4" fmla="*/ 4590823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353765 w 6872557"/>
              <a:gd name="connsiteY4" fmla="*/ 6056114 h 6056114"/>
              <a:gd name="connsiteX5" fmla="*/ 1781306 w 6872557"/>
              <a:gd name="connsiteY5" fmla="*/ 5666253 h 6056114"/>
              <a:gd name="connsiteX6" fmla="*/ 4127 w 6872557"/>
              <a:gd name="connsiteY6" fmla="*/ 5590284 h 6056114"/>
              <a:gd name="connsiteX7" fmla="*/ 4126 w 6872557"/>
              <a:gd name="connsiteY7" fmla="*/ 1139843 h 6056114"/>
              <a:gd name="connsiteX0" fmla="*/ 4126 w 6899573"/>
              <a:gd name="connsiteY0" fmla="*/ 1139843 h 5891070"/>
              <a:gd name="connsiteX1" fmla="*/ 1143352 w 6899573"/>
              <a:gd name="connsiteY1" fmla="*/ 617 h 5891070"/>
              <a:gd name="connsiteX2" fmla="*/ 5722900 w 6899573"/>
              <a:gd name="connsiteY2" fmla="*/ 617 h 5891070"/>
              <a:gd name="connsiteX3" fmla="*/ 6862126 w 6899573"/>
              <a:gd name="connsiteY3" fmla="*/ 1139843 h 5891070"/>
              <a:gd name="connsiteX4" fmla="*/ 6899573 w 6899573"/>
              <a:gd name="connsiteY4" fmla="*/ 5652080 h 5891070"/>
              <a:gd name="connsiteX5" fmla="*/ 1781306 w 6899573"/>
              <a:gd name="connsiteY5" fmla="*/ 5666253 h 5891070"/>
              <a:gd name="connsiteX6" fmla="*/ 4127 w 6899573"/>
              <a:gd name="connsiteY6" fmla="*/ 5590284 h 5891070"/>
              <a:gd name="connsiteX7" fmla="*/ 4126 w 6899573"/>
              <a:gd name="connsiteY7" fmla="*/ 1139843 h 5891070"/>
              <a:gd name="connsiteX0" fmla="*/ 4126 w 6923195"/>
              <a:gd name="connsiteY0" fmla="*/ 1139843 h 5891070"/>
              <a:gd name="connsiteX1" fmla="*/ 1143352 w 6923195"/>
              <a:gd name="connsiteY1" fmla="*/ 617 h 5891070"/>
              <a:gd name="connsiteX2" fmla="*/ 5722900 w 6923195"/>
              <a:gd name="connsiteY2" fmla="*/ 617 h 5891070"/>
              <a:gd name="connsiteX3" fmla="*/ 6918836 w 6923195"/>
              <a:gd name="connsiteY3" fmla="*/ 1146932 h 5891070"/>
              <a:gd name="connsiteX4" fmla="*/ 6899573 w 6923195"/>
              <a:gd name="connsiteY4" fmla="*/ 5652080 h 5891070"/>
              <a:gd name="connsiteX5" fmla="*/ 1781306 w 6923195"/>
              <a:gd name="connsiteY5" fmla="*/ 5666253 h 5891070"/>
              <a:gd name="connsiteX6" fmla="*/ 4127 w 6923195"/>
              <a:gd name="connsiteY6" fmla="*/ 5590284 h 5891070"/>
              <a:gd name="connsiteX7" fmla="*/ 4126 w 6923195"/>
              <a:gd name="connsiteY7" fmla="*/ 1139843 h 5891070"/>
              <a:gd name="connsiteX0" fmla="*/ 4126 w 6918836"/>
              <a:gd name="connsiteY0" fmla="*/ 1139843 h 5891070"/>
              <a:gd name="connsiteX1" fmla="*/ 1143352 w 6918836"/>
              <a:gd name="connsiteY1" fmla="*/ 617 h 5891070"/>
              <a:gd name="connsiteX2" fmla="*/ 5722900 w 6918836"/>
              <a:gd name="connsiteY2" fmla="*/ 617 h 5891070"/>
              <a:gd name="connsiteX3" fmla="*/ 6918836 w 6918836"/>
              <a:gd name="connsiteY3" fmla="*/ 1146932 h 5891070"/>
              <a:gd name="connsiteX4" fmla="*/ 6899573 w 6918836"/>
              <a:gd name="connsiteY4" fmla="*/ 5652080 h 5891070"/>
              <a:gd name="connsiteX5" fmla="*/ 1781306 w 6918836"/>
              <a:gd name="connsiteY5" fmla="*/ 5666253 h 5891070"/>
              <a:gd name="connsiteX6" fmla="*/ 4127 w 6918836"/>
              <a:gd name="connsiteY6" fmla="*/ 5590284 h 5891070"/>
              <a:gd name="connsiteX7" fmla="*/ 4126 w 6918836"/>
              <a:gd name="connsiteY7" fmla="*/ 1139843 h 5891070"/>
              <a:gd name="connsiteX0" fmla="*/ 4126 w 6918836"/>
              <a:gd name="connsiteY0" fmla="*/ 1139843 h 5652080"/>
              <a:gd name="connsiteX1" fmla="*/ 1143352 w 6918836"/>
              <a:gd name="connsiteY1" fmla="*/ 617 h 5652080"/>
              <a:gd name="connsiteX2" fmla="*/ 5722900 w 6918836"/>
              <a:gd name="connsiteY2" fmla="*/ 617 h 5652080"/>
              <a:gd name="connsiteX3" fmla="*/ 6918836 w 6918836"/>
              <a:gd name="connsiteY3" fmla="*/ 1146932 h 5652080"/>
              <a:gd name="connsiteX4" fmla="*/ 6899573 w 6918836"/>
              <a:gd name="connsiteY4" fmla="*/ 5652080 h 5652080"/>
              <a:gd name="connsiteX5" fmla="*/ 4127 w 6918836"/>
              <a:gd name="connsiteY5" fmla="*/ 5590284 h 5652080"/>
              <a:gd name="connsiteX6" fmla="*/ 4126 w 6918836"/>
              <a:gd name="connsiteY6" fmla="*/ 1139843 h 5652080"/>
              <a:gd name="connsiteX0" fmla="*/ 4126 w 6918836"/>
              <a:gd name="connsiteY0" fmla="*/ 1139843 h 5661167"/>
              <a:gd name="connsiteX1" fmla="*/ 1143352 w 6918836"/>
              <a:gd name="connsiteY1" fmla="*/ 617 h 5661167"/>
              <a:gd name="connsiteX2" fmla="*/ 5722900 w 6918836"/>
              <a:gd name="connsiteY2" fmla="*/ 617 h 5661167"/>
              <a:gd name="connsiteX3" fmla="*/ 6918836 w 6918836"/>
              <a:gd name="connsiteY3" fmla="*/ 1146932 h 5661167"/>
              <a:gd name="connsiteX4" fmla="*/ 6899573 w 6918836"/>
              <a:gd name="connsiteY4" fmla="*/ 5652080 h 5661167"/>
              <a:gd name="connsiteX5" fmla="*/ 18304 w 6918836"/>
              <a:gd name="connsiteY5" fmla="*/ 5661167 h 5661167"/>
              <a:gd name="connsiteX6" fmla="*/ 4126 w 6918836"/>
              <a:gd name="connsiteY6" fmla="*/ 1139843 h 5661167"/>
              <a:gd name="connsiteX0" fmla="*/ 1485 w 6958725"/>
              <a:gd name="connsiteY0" fmla="*/ 1139843 h 5661167"/>
              <a:gd name="connsiteX1" fmla="*/ 1183241 w 6958725"/>
              <a:gd name="connsiteY1" fmla="*/ 617 h 5661167"/>
              <a:gd name="connsiteX2" fmla="*/ 5762789 w 6958725"/>
              <a:gd name="connsiteY2" fmla="*/ 617 h 5661167"/>
              <a:gd name="connsiteX3" fmla="*/ 6958725 w 6958725"/>
              <a:gd name="connsiteY3" fmla="*/ 1146932 h 5661167"/>
              <a:gd name="connsiteX4" fmla="*/ 6939462 w 6958725"/>
              <a:gd name="connsiteY4" fmla="*/ 5652080 h 5661167"/>
              <a:gd name="connsiteX5" fmla="*/ 58193 w 6958725"/>
              <a:gd name="connsiteY5" fmla="*/ 5661167 h 5661167"/>
              <a:gd name="connsiteX6" fmla="*/ 1485 w 6958725"/>
              <a:gd name="connsiteY6" fmla="*/ 1139843 h 5661167"/>
              <a:gd name="connsiteX0" fmla="*/ 14176 w 6971416"/>
              <a:gd name="connsiteY0" fmla="*/ 1139843 h 5661167"/>
              <a:gd name="connsiteX1" fmla="*/ 1195932 w 6971416"/>
              <a:gd name="connsiteY1" fmla="*/ 617 h 5661167"/>
              <a:gd name="connsiteX2" fmla="*/ 5775480 w 6971416"/>
              <a:gd name="connsiteY2" fmla="*/ 617 h 5661167"/>
              <a:gd name="connsiteX3" fmla="*/ 6971416 w 6971416"/>
              <a:gd name="connsiteY3" fmla="*/ 1146932 h 5661167"/>
              <a:gd name="connsiteX4" fmla="*/ 6952153 w 6971416"/>
              <a:gd name="connsiteY4" fmla="*/ 5652080 h 5661167"/>
              <a:gd name="connsiteX5" fmla="*/ 0 w 6971416"/>
              <a:gd name="connsiteY5" fmla="*/ 5661167 h 5661167"/>
              <a:gd name="connsiteX6" fmla="*/ 14176 w 6971416"/>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71416 w 7008863"/>
              <a:gd name="connsiteY3" fmla="*/ 1146932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8123"/>
              <a:gd name="connsiteY0" fmla="*/ 1139843 h 5661167"/>
              <a:gd name="connsiteX1" fmla="*/ 1195932 w 7028123"/>
              <a:gd name="connsiteY1" fmla="*/ 617 h 5661167"/>
              <a:gd name="connsiteX2" fmla="*/ 5775480 w 7028123"/>
              <a:gd name="connsiteY2" fmla="*/ 617 h 5661167"/>
              <a:gd name="connsiteX3" fmla="*/ 7028123 w 7028123"/>
              <a:gd name="connsiteY3" fmla="*/ 1132755 h 5661167"/>
              <a:gd name="connsiteX4" fmla="*/ 7008863 w 7028123"/>
              <a:gd name="connsiteY4" fmla="*/ 5659171 h 5661167"/>
              <a:gd name="connsiteX5" fmla="*/ 0 w 7028123"/>
              <a:gd name="connsiteY5" fmla="*/ 5661167 h 5661167"/>
              <a:gd name="connsiteX6" fmla="*/ 14176 w 7028123"/>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85593 w 7008863"/>
              <a:gd name="connsiteY3" fmla="*/ 1125667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1035"/>
              <a:gd name="connsiteY0" fmla="*/ 1139843 h 5661167"/>
              <a:gd name="connsiteX1" fmla="*/ 1195932 w 7021035"/>
              <a:gd name="connsiteY1" fmla="*/ 617 h 5661167"/>
              <a:gd name="connsiteX2" fmla="*/ 5775480 w 7021035"/>
              <a:gd name="connsiteY2" fmla="*/ 617 h 5661167"/>
              <a:gd name="connsiteX3" fmla="*/ 7021035 w 7021035"/>
              <a:gd name="connsiteY3" fmla="*/ 1125667 h 5661167"/>
              <a:gd name="connsiteX4" fmla="*/ 7008863 w 7021035"/>
              <a:gd name="connsiteY4" fmla="*/ 5659171 h 5661167"/>
              <a:gd name="connsiteX5" fmla="*/ 0 w 7021035"/>
              <a:gd name="connsiteY5" fmla="*/ 5661167 h 5661167"/>
              <a:gd name="connsiteX6" fmla="*/ 14176 w 7021035"/>
              <a:gd name="connsiteY6" fmla="*/ 1139843 h 5661167"/>
              <a:gd name="connsiteX0" fmla="*/ 14176 w 7029101"/>
              <a:gd name="connsiteY0" fmla="*/ 1139843 h 5661167"/>
              <a:gd name="connsiteX1" fmla="*/ 1195932 w 7029101"/>
              <a:gd name="connsiteY1" fmla="*/ 617 h 5661167"/>
              <a:gd name="connsiteX2" fmla="*/ 5775480 w 7029101"/>
              <a:gd name="connsiteY2" fmla="*/ 617 h 5661167"/>
              <a:gd name="connsiteX3" fmla="*/ 7021035 w 7029101"/>
              <a:gd name="connsiteY3" fmla="*/ 1125667 h 5661167"/>
              <a:gd name="connsiteX4" fmla="*/ 7008863 w 7029101"/>
              <a:gd name="connsiteY4" fmla="*/ 5659171 h 5661167"/>
              <a:gd name="connsiteX5" fmla="*/ 0 w 7029101"/>
              <a:gd name="connsiteY5" fmla="*/ 5661167 h 5661167"/>
              <a:gd name="connsiteX6" fmla="*/ 14176 w 7029101"/>
              <a:gd name="connsiteY6" fmla="*/ 1139843 h 5661167"/>
              <a:gd name="connsiteX0" fmla="*/ 14176 w 7029101"/>
              <a:gd name="connsiteY0" fmla="*/ 1147369 h 5668693"/>
              <a:gd name="connsiteX1" fmla="*/ 1195932 w 7029101"/>
              <a:gd name="connsiteY1" fmla="*/ 8143 h 5668693"/>
              <a:gd name="connsiteX2" fmla="*/ 5775480 w 7029101"/>
              <a:gd name="connsiteY2" fmla="*/ 8143 h 5668693"/>
              <a:gd name="connsiteX3" fmla="*/ 7021035 w 7029101"/>
              <a:gd name="connsiteY3" fmla="*/ 1133193 h 5668693"/>
              <a:gd name="connsiteX4" fmla="*/ 7008863 w 7029101"/>
              <a:gd name="connsiteY4" fmla="*/ 5666697 h 5668693"/>
              <a:gd name="connsiteX5" fmla="*/ 0 w 7029101"/>
              <a:gd name="connsiteY5" fmla="*/ 5668693 h 5668693"/>
              <a:gd name="connsiteX6" fmla="*/ 14176 w 7029101"/>
              <a:gd name="connsiteY6" fmla="*/ 1147369 h 5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9101" h="5668693">
                <a:moveTo>
                  <a:pt x="14176" y="1147369"/>
                </a:moveTo>
                <a:cubicBezTo>
                  <a:pt x="14176" y="518192"/>
                  <a:pt x="-120820" y="-76918"/>
                  <a:pt x="1195932" y="8143"/>
                </a:cubicBezTo>
                <a:lnTo>
                  <a:pt x="5775480" y="8143"/>
                </a:lnTo>
                <a:cubicBezTo>
                  <a:pt x="7113494" y="64850"/>
                  <a:pt x="7042303" y="-169380"/>
                  <a:pt x="7021035" y="1133193"/>
                </a:cubicBezTo>
                <a:cubicBezTo>
                  <a:pt x="7016978" y="2644361"/>
                  <a:pt x="7012920" y="4155529"/>
                  <a:pt x="7008863" y="5666697"/>
                </a:cubicBezTo>
                <a:lnTo>
                  <a:pt x="0" y="5668693"/>
                </a:lnTo>
                <a:cubicBezTo>
                  <a:pt x="0" y="4149771"/>
                  <a:pt x="14176" y="2666291"/>
                  <a:pt x="14176" y="1147369"/>
                </a:cubicBezTo>
                <a:close/>
              </a:path>
            </a:pathLst>
          </a:custGeom>
          <a:solidFill>
            <a:srgbClr val="DAA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CaixaDeTexto 5">
            <a:extLst>
              <a:ext uri="{FF2B5EF4-FFF2-40B4-BE49-F238E27FC236}">
                <a16:creationId xmlns:a16="http://schemas.microsoft.com/office/drawing/2014/main" id="{3B59D272-A5D0-5C0F-E46B-90EDCE91021D}"/>
              </a:ext>
            </a:extLst>
          </p:cNvPr>
          <p:cNvSpPr txBox="1"/>
          <p:nvPr/>
        </p:nvSpPr>
        <p:spPr>
          <a:xfrm>
            <a:off x="9383938" y="5201092"/>
            <a:ext cx="22081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F0EAD8"/>
                </a:solidFill>
                <a:effectLst/>
                <a:uLnTx/>
                <a:uFillTx/>
                <a:latin typeface="DIN Next LT Pro" panose="020B0503020203050203" pitchFamily="34" charset="77"/>
                <a:ea typeface="+mn-ea"/>
                <a:cs typeface="+mn-cs"/>
              </a:rPr>
              <a:t>Digestion, Detoxification, Elimination</a:t>
            </a:r>
            <a:endParaRPr kumimoji="0" lang="pt-BR" sz="3200" b="0" i="0" u="none" strike="noStrike" kern="1200" cap="none" spc="0" normalizeH="0" baseline="0" noProof="0" dirty="0">
              <a:ln>
                <a:noFill/>
              </a:ln>
              <a:solidFill>
                <a:srgbClr val="F0EAD8"/>
              </a:solidFill>
              <a:effectLst/>
              <a:uLnTx/>
              <a:uFillTx/>
              <a:latin typeface="DIN Next LT Pro" panose="020B0503020203050203" pitchFamily="34" charset="77"/>
              <a:ea typeface="+mn-ea"/>
              <a:cs typeface="+mn-cs"/>
            </a:endParaRPr>
          </a:p>
        </p:txBody>
      </p:sp>
      <p:sp>
        <p:nvSpPr>
          <p:cNvPr id="16" name="CaixaDeTexto 8">
            <a:extLst>
              <a:ext uri="{FF2B5EF4-FFF2-40B4-BE49-F238E27FC236}">
                <a16:creationId xmlns:a16="http://schemas.microsoft.com/office/drawing/2014/main" id="{6BB8D78B-7E4B-A03B-379B-17C49F00E4ED}"/>
              </a:ext>
            </a:extLst>
          </p:cNvPr>
          <p:cNvSpPr txBox="1"/>
          <p:nvPr/>
        </p:nvSpPr>
        <p:spPr>
          <a:xfrm>
            <a:off x="8093823" y="2485287"/>
            <a:ext cx="36196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dirty="0">
                <a:ln>
                  <a:noFill/>
                </a:ln>
                <a:solidFill>
                  <a:srgbClr val="F0EAD8"/>
                </a:solidFill>
                <a:effectLst/>
                <a:uLnTx/>
                <a:uFillTx/>
                <a:latin typeface="DIN Next LT Pro Medium" panose="020B0503020203050203" pitchFamily="34" charset="77"/>
                <a:ea typeface="+mn-ea"/>
                <a:cs typeface="+mn-cs"/>
              </a:rPr>
              <a:t>Gut</a:t>
            </a:r>
          </a:p>
        </p:txBody>
      </p:sp>
      <p:pic>
        <p:nvPicPr>
          <p:cNvPr id="17" name="Graphic 16" descr="Stomach outline">
            <a:extLst>
              <a:ext uri="{FF2B5EF4-FFF2-40B4-BE49-F238E27FC236}">
                <a16:creationId xmlns:a16="http://schemas.microsoft.com/office/drawing/2014/main" id="{7A95C5AC-F0CF-10CA-594B-D23E6F72AA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1331" y="3477466"/>
            <a:ext cx="1544609" cy="1544609"/>
          </a:xfrm>
          <a:prstGeom prst="rect">
            <a:avLst/>
          </a:prstGeom>
        </p:spPr>
      </p:pic>
      <p:sp>
        <p:nvSpPr>
          <p:cNvPr id="3" name="Retângulo Arredondado 3">
            <a:extLst>
              <a:ext uri="{FF2B5EF4-FFF2-40B4-BE49-F238E27FC236}">
                <a16:creationId xmlns:a16="http://schemas.microsoft.com/office/drawing/2014/main" id="{08E07202-3A17-769E-78A6-B08C744E490C}"/>
              </a:ext>
            </a:extLst>
          </p:cNvPr>
          <p:cNvSpPr/>
          <p:nvPr/>
        </p:nvSpPr>
        <p:spPr>
          <a:xfrm rot="5400000">
            <a:off x="2553148" y="1118947"/>
            <a:ext cx="6843967" cy="4563960"/>
          </a:xfrm>
          <a:custGeom>
            <a:avLst/>
            <a:gdLst>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0 w 6858000"/>
              <a:gd name="connsiteY7" fmla="*/ 5695992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595424 w 6858000"/>
              <a:gd name="connsiteY7" fmla="*/ 4512234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479468 w 6858000"/>
              <a:gd name="connsiteY6" fmla="*/ 509147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777180 w 6858000"/>
              <a:gd name="connsiteY6" fmla="*/ 5665636 h 6835218"/>
              <a:gd name="connsiteX7" fmla="*/ 1 w 6858000"/>
              <a:gd name="connsiteY7" fmla="*/ 5589667 h 6835218"/>
              <a:gd name="connsiteX8" fmla="*/ 0 w 6858000"/>
              <a:gd name="connsiteY8" fmla="*/ 1139226 h 6835218"/>
              <a:gd name="connsiteX0" fmla="*/ 0 w 6867302"/>
              <a:gd name="connsiteY0" fmla="*/ 1139226 h 6112947"/>
              <a:gd name="connsiteX1" fmla="*/ 1139226 w 6867302"/>
              <a:gd name="connsiteY1" fmla="*/ 0 h 6112947"/>
              <a:gd name="connsiteX2" fmla="*/ 5718774 w 6867302"/>
              <a:gd name="connsiteY2" fmla="*/ 0 h 6112947"/>
              <a:gd name="connsiteX3" fmla="*/ 6858000 w 6867302"/>
              <a:gd name="connsiteY3" fmla="*/ 1139226 h 6112947"/>
              <a:gd name="connsiteX4" fmla="*/ 6858000 w 6867302"/>
              <a:gd name="connsiteY4" fmla="*/ 5695992 h 6112947"/>
              <a:gd name="connsiteX5" fmla="*/ 6349639 w 6867302"/>
              <a:gd name="connsiteY5" fmla="*/ 6055497 h 6112947"/>
              <a:gd name="connsiteX6" fmla="*/ 1777180 w 6867302"/>
              <a:gd name="connsiteY6" fmla="*/ 5665636 h 6112947"/>
              <a:gd name="connsiteX7" fmla="*/ 1 w 6867302"/>
              <a:gd name="connsiteY7" fmla="*/ 5589667 h 6112947"/>
              <a:gd name="connsiteX8" fmla="*/ 0 w 6867302"/>
              <a:gd name="connsiteY8" fmla="*/ 1139226 h 6112947"/>
              <a:gd name="connsiteX0" fmla="*/ 4126 w 6871428"/>
              <a:gd name="connsiteY0" fmla="*/ 1139843 h 6113564"/>
              <a:gd name="connsiteX1" fmla="*/ 1143352 w 6871428"/>
              <a:gd name="connsiteY1" fmla="*/ 617 h 6113564"/>
              <a:gd name="connsiteX2" fmla="*/ 5722900 w 6871428"/>
              <a:gd name="connsiteY2" fmla="*/ 617 h 6113564"/>
              <a:gd name="connsiteX3" fmla="*/ 6862126 w 6871428"/>
              <a:gd name="connsiteY3" fmla="*/ 1139843 h 6113564"/>
              <a:gd name="connsiteX4" fmla="*/ 6862126 w 6871428"/>
              <a:gd name="connsiteY4" fmla="*/ 5696609 h 6113564"/>
              <a:gd name="connsiteX5" fmla="*/ 6353765 w 6871428"/>
              <a:gd name="connsiteY5" fmla="*/ 6056114 h 6113564"/>
              <a:gd name="connsiteX6" fmla="*/ 1781306 w 6871428"/>
              <a:gd name="connsiteY6" fmla="*/ 5666253 h 6113564"/>
              <a:gd name="connsiteX7" fmla="*/ 4127 w 6871428"/>
              <a:gd name="connsiteY7" fmla="*/ 5590284 h 6113564"/>
              <a:gd name="connsiteX8" fmla="*/ 4126 w 6871428"/>
              <a:gd name="connsiteY8" fmla="*/ 1139843 h 6113564"/>
              <a:gd name="connsiteX0" fmla="*/ 4126 w 6872557"/>
              <a:gd name="connsiteY0" fmla="*/ 1139843 h 6113564"/>
              <a:gd name="connsiteX1" fmla="*/ 1143352 w 6872557"/>
              <a:gd name="connsiteY1" fmla="*/ 617 h 6113564"/>
              <a:gd name="connsiteX2" fmla="*/ 5722900 w 6872557"/>
              <a:gd name="connsiteY2" fmla="*/ 617 h 6113564"/>
              <a:gd name="connsiteX3" fmla="*/ 6862126 w 6872557"/>
              <a:gd name="connsiteY3" fmla="*/ 1139843 h 6113564"/>
              <a:gd name="connsiteX4" fmla="*/ 6862126 w 6872557"/>
              <a:gd name="connsiteY4" fmla="*/ 5696609 h 6113564"/>
              <a:gd name="connsiteX5" fmla="*/ 6353765 w 6872557"/>
              <a:gd name="connsiteY5" fmla="*/ 6056114 h 6113564"/>
              <a:gd name="connsiteX6" fmla="*/ 1781306 w 6872557"/>
              <a:gd name="connsiteY6" fmla="*/ 5666253 h 6113564"/>
              <a:gd name="connsiteX7" fmla="*/ 4127 w 6872557"/>
              <a:gd name="connsiteY7" fmla="*/ 5590284 h 6113564"/>
              <a:gd name="connsiteX8" fmla="*/ 4126 w 6872557"/>
              <a:gd name="connsiteY8" fmla="*/ 1139843 h 611356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862126 w 6872557"/>
              <a:gd name="connsiteY4" fmla="*/ 5696609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259617 w 6872557"/>
              <a:gd name="connsiteY4" fmla="*/ 4590823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353765 w 6872557"/>
              <a:gd name="connsiteY4" fmla="*/ 6056114 h 6056114"/>
              <a:gd name="connsiteX5" fmla="*/ 1781306 w 6872557"/>
              <a:gd name="connsiteY5" fmla="*/ 5666253 h 6056114"/>
              <a:gd name="connsiteX6" fmla="*/ 4127 w 6872557"/>
              <a:gd name="connsiteY6" fmla="*/ 5590284 h 6056114"/>
              <a:gd name="connsiteX7" fmla="*/ 4126 w 6872557"/>
              <a:gd name="connsiteY7" fmla="*/ 1139843 h 6056114"/>
              <a:gd name="connsiteX0" fmla="*/ 4126 w 6899573"/>
              <a:gd name="connsiteY0" fmla="*/ 1139843 h 5891070"/>
              <a:gd name="connsiteX1" fmla="*/ 1143352 w 6899573"/>
              <a:gd name="connsiteY1" fmla="*/ 617 h 5891070"/>
              <a:gd name="connsiteX2" fmla="*/ 5722900 w 6899573"/>
              <a:gd name="connsiteY2" fmla="*/ 617 h 5891070"/>
              <a:gd name="connsiteX3" fmla="*/ 6862126 w 6899573"/>
              <a:gd name="connsiteY3" fmla="*/ 1139843 h 5891070"/>
              <a:gd name="connsiteX4" fmla="*/ 6899573 w 6899573"/>
              <a:gd name="connsiteY4" fmla="*/ 5652080 h 5891070"/>
              <a:gd name="connsiteX5" fmla="*/ 1781306 w 6899573"/>
              <a:gd name="connsiteY5" fmla="*/ 5666253 h 5891070"/>
              <a:gd name="connsiteX6" fmla="*/ 4127 w 6899573"/>
              <a:gd name="connsiteY6" fmla="*/ 5590284 h 5891070"/>
              <a:gd name="connsiteX7" fmla="*/ 4126 w 6899573"/>
              <a:gd name="connsiteY7" fmla="*/ 1139843 h 5891070"/>
              <a:gd name="connsiteX0" fmla="*/ 4126 w 6923195"/>
              <a:gd name="connsiteY0" fmla="*/ 1139843 h 5891070"/>
              <a:gd name="connsiteX1" fmla="*/ 1143352 w 6923195"/>
              <a:gd name="connsiteY1" fmla="*/ 617 h 5891070"/>
              <a:gd name="connsiteX2" fmla="*/ 5722900 w 6923195"/>
              <a:gd name="connsiteY2" fmla="*/ 617 h 5891070"/>
              <a:gd name="connsiteX3" fmla="*/ 6918836 w 6923195"/>
              <a:gd name="connsiteY3" fmla="*/ 1146932 h 5891070"/>
              <a:gd name="connsiteX4" fmla="*/ 6899573 w 6923195"/>
              <a:gd name="connsiteY4" fmla="*/ 5652080 h 5891070"/>
              <a:gd name="connsiteX5" fmla="*/ 1781306 w 6923195"/>
              <a:gd name="connsiteY5" fmla="*/ 5666253 h 5891070"/>
              <a:gd name="connsiteX6" fmla="*/ 4127 w 6923195"/>
              <a:gd name="connsiteY6" fmla="*/ 5590284 h 5891070"/>
              <a:gd name="connsiteX7" fmla="*/ 4126 w 6923195"/>
              <a:gd name="connsiteY7" fmla="*/ 1139843 h 5891070"/>
              <a:gd name="connsiteX0" fmla="*/ 4126 w 6918836"/>
              <a:gd name="connsiteY0" fmla="*/ 1139843 h 5891070"/>
              <a:gd name="connsiteX1" fmla="*/ 1143352 w 6918836"/>
              <a:gd name="connsiteY1" fmla="*/ 617 h 5891070"/>
              <a:gd name="connsiteX2" fmla="*/ 5722900 w 6918836"/>
              <a:gd name="connsiteY2" fmla="*/ 617 h 5891070"/>
              <a:gd name="connsiteX3" fmla="*/ 6918836 w 6918836"/>
              <a:gd name="connsiteY3" fmla="*/ 1146932 h 5891070"/>
              <a:gd name="connsiteX4" fmla="*/ 6899573 w 6918836"/>
              <a:gd name="connsiteY4" fmla="*/ 5652080 h 5891070"/>
              <a:gd name="connsiteX5" fmla="*/ 1781306 w 6918836"/>
              <a:gd name="connsiteY5" fmla="*/ 5666253 h 5891070"/>
              <a:gd name="connsiteX6" fmla="*/ 4127 w 6918836"/>
              <a:gd name="connsiteY6" fmla="*/ 5590284 h 5891070"/>
              <a:gd name="connsiteX7" fmla="*/ 4126 w 6918836"/>
              <a:gd name="connsiteY7" fmla="*/ 1139843 h 5891070"/>
              <a:gd name="connsiteX0" fmla="*/ 4126 w 6918836"/>
              <a:gd name="connsiteY0" fmla="*/ 1139843 h 5652080"/>
              <a:gd name="connsiteX1" fmla="*/ 1143352 w 6918836"/>
              <a:gd name="connsiteY1" fmla="*/ 617 h 5652080"/>
              <a:gd name="connsiteX2" fmla="*/ 5722900 w 6918836"/>
              <a:gd name="connsiteY2" fmla="*/ 617 h 5652080"/>
              <a:gd name="connsiteX3" fmla="*/ 6918836 w 6918836"/>
              <a:gd name="connsiteY3" fmla="*/ 1146932 h 5652080"/>
              <a:gd name="connsiteX4" fmla="*/ 6899573 w 6918836"/>
              <a:gd name="connsiteY4" fmla="*/ 5652080 h 5652080"/>
              <a:gd name="connsiteX5" fmla="*/ 4127 w 6918836"/>
              <a:gd name="connsiteY5" fmla="*/ 5590284 h 5652080"/>
              <a:gd name="connsiteX6" fmla="*/ 4126 w 6918836"/>
              <a:gd name="connsiteY6" fmla="*/ 1139843 h 5652080"/>
              <a:gd name="connsiteX0" fmla="*/ 4126 w 6918836"/>
              <a:gd name="connsiteY0" fmla="*/ 1139843 h 5661167"/>
              <a:gd name="connsiteX1" fmla="*/ 1143352 w 6918836"/>
              <a:gd name="connsiteY1" fmla="*/ 617 h 5661167"/>
              <a:gd name="connsiteX2" fmla="*/ 5722900 w 6918836"/>
              <a:gd name="connsiteY2" fmla="*/ 617 h 5661167"/>
              <a:gd name="connsiteX3" fmla="*/ 6918836 w 6918836"/>
              <a:gd name="connsiteY3" fmla="*/ 1146932 h 5661167"/>
              <a:gd name="connsiteX4" fmla="*/ 6899573 w 6918836"/>
              <a:gd name="connsiteY4" fmla="*/ 5652080 h 5661167"/>
              <a:gd name="connsiteX5" fmla="*/ 18304 w 6918836"/>
              <a:gd name="connsiteY5" fmla="*/ 5661167 h 5661167"/>
              <a:gd name="connsiteX6" fmla="*/ 4126 w 6918836"/>
              <a:gd name="connsiteY6" fmla="*/ 1139843 h 5661167"/>
              <a:gd name="connsiteX0" fmla="*/ 1485 w 6958725"/>
              <a:gd name="connsiteY0" fmla="*/ 1139843 h 5661167"/>
              <a:gd name="connsiteX1" fmla="*/ 1183241 w 6958725"/>
              <a:gd name="connsiteY1" fmla="*/ 617 h 5661167"/>
              <a:gd name="connsiteX2" fmla="*/ 5762789 w 6958725"/>
              <a:gd name="connsiteY2" fmla="*/ 617 h 5661167"/>
              <a:gd name="connsiteX3" fmla="*/ 6958725 w 6958725"/>
              <a:gd name="connsiteY3" fmla="*/ 1146932 h 5661167"/>
              <a:gd name="connsiteX4" fmla="*/ 6939462 w 6958725"/>
              <a:gd name="connsiteY4" fmla="*/ 5652080 h 5661167"/>
              <a:gd name="connsiteX5" fmla="*/ 58193 w 6958725"/>
              <a:gd name="connsiteY5" fmla="*/ 5661167 h 5661167"/>
              <a:gd name="connsiteX6" fmla="*/ 1485 w 6958725"/>
              <a:gd name="connsiteY6" fmla="*/ 1139843 h 5661167"/>
              <a:gd name="connsiteX0" fmla="*/ 14176 w 6971416"/>
              <a:gd name="connsiteY0" fmla="*/ 1139843 h 5661167"/>
              <a:gd name="connsiteX1" fmla="*/ 1195932 w 6971416"/>
              <a:gd name="connsiteY1" fmla="*/ 617 h 5661167"/>
              <a:gd name="connsiteX2" fmla="*/ 5775480 w 6971416"/>
              <a:gd name="connsiteY2" fmla="*/ 617 h 5661167"/>
              <a:gd name="connsiteX3" fmla="*/ 6971416 w 6971416"/>
              <a:gd name="connsiteY3" fmla="*/ 1146932 h 5661167"/>
              <a:gd name="connsiteX4" fmla="*/ 6952153 w 6971416"/>
              <a:gd name="connsiteY4" fmla="*/ 5652080 h 5661167"/>
              <a:gd name="connsiteX5" fmla="*/ 0 w 6971416"/>
              <a:gd name="connsiteY5" fmla="*/ 5661167 h 5661167"/>
              <a:gd name="connsiteX6" fmla="*/ 14176 w 6971416"/>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71416 w 7008863"/>
              <a:gd name="connsiteY3" fmla="*/ 1146932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8123"/>
              <a:gd name="connsiteY0" fmla="*/ 1139843 h 5661167"/>
              <a:gd name="connsiteX1" fmla="*/ 1195932 w 7028123"/>
              <a:gd name="connsiteY1" fmla="*/ 617 h 5661167"/>
              <a:gd name="connsiteX2" fmla="*/ 5775480 w 7028123"/>
              <a:gd name="connsiteY2" fmla="*/ 617 h 5661167"/>
              <a:gd name="connsiteX3" fmla="*/ 7028123 w 7028123"/>
              <a:gd name="connsiteY3" fmla="*/ 1132755 h 5661167"/>
              <a:gd name="connsiteX4" fmla="*/ 7008863 w 7028123"/>
              <a:gd name="connsiteY4" fmla="*/ 5659171 h 5661167"/>
              <a:gd name="connsiteX5" fmla="*/ 0 w 7028123"/>
              <a:gd name="connsiteY5" fmla="*/ 5661167 h 5661167"/>
              <a:gd name="connsiteX6" fmla="*/ 14176 w 7028123"/>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85593 w 7008863"/>
              <a:gd name="connsiteY3" fmla="*/ 1125667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1035"/>
              <a:gd name="connsiteY0" fmla="*/ 1139843 h 5661167"/>
              <a:gd name="connsiteX1" fmla="*/ 1195932 w 7021035"/>
              <a:gd name="connsiteY1" fmla="*/ 617 h 5661167"/>
              <a:gd name="connsiteX2" fmla="*/ 5775480 w 7021035"/>
              <a:gd name="connsiteY2" fmla="*/ 617 h 5661167"/>
              <a:gd name="connsiteX3" fmla="*/ 7021035 w 7021035"/>
              <a:gd name="connsiteY3" fmla="*/ 1125667 h 5661167"/>
              <a:gd name="connsiteX4" fmla="*/ 7008863 w 7021035"/>
              <a:gd name="connsiteY4" fmla="*/ 5659171 h 5661167"/>
              <a:gd name="connsiteX5" fmla="*/ 0 w 7021035"/>
              <a:gd name="connsiteY5" fmla="*/ 5661167 h 5661167"/>
              <a:gd name="connsiteX6" fmla="*/ 14176 w 7021035"/>
              <a:gd name="connsiteY6" fmla="*/ 1139843 h 5661167"/>
              <a:gd name="connsiteX0" fmla="*/ 14176 w 7029101"/>
              <a:gd name="connsiteY0" fmla="*/ 1139843 h 5661167"/>
              <a:gd name="connsiteX1" fmla="*/ 1195932 w 7029101"/>
              <a:gd name="connsiteY1" fmla="*/ 617 h 5661167"/>
              <a:gd name="connsiteX2" fmla="*/ 5775480 w 7029101"/>
              <a:gd name="connsiteY2" fmla="*/ 617 h 5661167"/>
              <a:gd name="connsiteX3" fmla="*/ 7021035 w 7029101"/>
              <a:gd name="connsiteY3" fmla="*/ 1125667 h 5661167"/>
              <a:gd name="connsiteX4" fmla="*/ 7008863 w 7029101"/>
              <a:gd name="connsiteY4" fmla="*/ 5659171 h 5661167"/>
              <a:gd name="connsiteX5" fmla="*/ 0 w 7029101"/>
              <a:gd name="connsiteY5" fmla="*/ 5661167 h 5661167"/>
              <a:gd name="connsiteX6" fmla="*/ 14176 w 7029101"/>
              <a:gd name="connsiteY6" fmla="*/ 1139843 h 5661167"/>
              <a:gd name="connsiteX0" fmla="*/ 14176 w 7029101"/>
              <a:gd name="connsiteY0" fmla="*/ 1147369 h 5668693"/>
              <a:gd name="connsiteX1" fmla="*/ 1195932 w 7029101"/>
              <a:gd name="connsiteY1" fmla="*/ 8143 h 5668693"/>
              <a:gd name="connsiteX2" fmla="*/ 5775480 w 7029101"/>
              <a:gd name="connsiteY2" fmla="*/ 8143 h 5668693"/>
              <a:gd name="connsiteX3" fmla="*/ 7021035 w 7029101"/>
              <a:gd name="connsiteY3" fmla="*/ 1133193 h 5668693"/>
              <a:gd name="connsiteX4" fmla="*/ 7008863 w 7029101"/>
              <a:gd name="connsiteY4" fmla="*/ 5666697 h 5668693"/>
              <a:gd name="connsiteX5" fmla="*/ 0 w 7029101"/>
              <a:gd name="connsiteY5" fmla="*/ 5668693 h 5668693"/>
              <a:gd name="connsiteX6" fmla="*/ 14176 w 7029101"/>
              <a:gd name="connsiteY6" fmla="*/ 1147369 h 5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9101" h="5668693">
                <a:moveTo>
                  <a:pt x="14176" y="1147369"/>
                </a:moveTo>
                <a:cubicBezTo>
                  <a:pt x="14176" y="518192"/>
                  <a:pt x="-120820" y="-76918"/>
                  <a:pt x="1195932" y="8143"/>
                </a:cubicBezTo>
                <a:lnTo>
                  <a:pt x="5775480" y="8143"/>
                </a:lnTo>
                <a:cubicBezTo>
                  <a:pt x="7113494" y="64850"/>
                  <a:pt x="7042303" y="-169380"/>
                  <a:pt x="7021035" y="1133193"/>
                </a:cubicBezTo>
                <a:cubicBezTo>
                  <a:pt x="7016978" y="2644361"/>
                  <a:pt x="7012920" y="4155529"/>
                  <a:pt x="7008863" y="5666697"/>
                </a:cubicBezTo>
                <a:lnTo>
                  <a:pt x="0" y="5668693"/>
                </a:lnTo>
                <a:cubicBezTo>
                  <a:pt x="0" y="4149771"/>
                  <a:pt x="14176" y="2666291"/>
                  <a:pt x="14176" y="1147369"/>
                </a:cubicBezTo>
                <a:close/>
              </a:path>
            </a:pathLst>
          </a:cu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CaixaDeTexto 5">
            <a:extLst>
              <a:ext uri="{FF2B5EF4-FFF2-40B4-BE49-F238E27FC236}">
                <a16:creationId xmlns:a16="http://schemas.microsoft.com/office/drawing/2014/main" id="{0FC7548D-2092-4061-6A36-B88B17FC7B42}"/>
              </a:ext>
            </a:extLst>
          </p:cNvPr>
          <p:cNvSpPr txBox="1"/>
          <p:nvPr/>
        </p:nvSpPr>
        <p:spPr>
          <a:xfrm>
            <a:off x="5294033" y="5201306"/>
            <a:ext cx="160393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000" dirty="0">
                <a:solidFill>
                  <a:srgbClr val="F0EAD8"/>
                </a:solidFill>
                <a:latin typeface="DIN Next LT Pro" panose="020B0503020203050203" pitchFamily="34" charset="77"/>
              </a:rPr>
              <a:t>Breath, Circulation, Oxygenation</a:t>
            </a:r>
            <a:endParaRPr kumimoji="0" lang="pt-BR" sz="3200" b="0" i="0" u="none" strike="noStrike" kern="1200" cap="none" spc="0" normalizeH="0" baseline="0" noProof="0" dirty="0">
              <a:ln>
                <a:noFill/>
              </a:ln>
              <a:solidFill>
                <a:srgbClr val="F0EAD8"/>
              </a:solidFill>
              <a:effectLst/>
              <a:uLnTx/>
              <a:uFillTx/>
              <a:latin typeface="DIN Next LT Pro" panose="020B0503020203050203" pitchFamily="34" charset="77"/>
              <a:ea typeface="+mn-ea"/>
              <a:cs typeface="+mn-cs"/>
            </a:endParaRPr>
          </a:p>
        </p:txBody>
      </p:sp>
      <p:sp>
        <p:nvSpPr>
          <p:cNvPr id="12" name="CaixaDeTexto 8">
            <a:extLst>
              <a:ext uri="{FF2B5EF4-FFF2-40B4-BE49-F238E27FC236}">
                <a16:creationId xmlns:a16="http://schemas.microsoft.com/office/drawing/2014/main" id="{83B56964-B76B-3465-E612-6F53E554D1E6}"/>
              </a:ext>
            </a:extLst>
          </p:cNvPr>
          <p:cNvSpPr txBox="1"/>
          <p:nvPr/>
        </p:nvSpPr>
        <p:spPr>
          <a:xfrm>
            <a:off x="4202658" y="2497008"/>
            <a:ext cx="36196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dirty="0">
                <a:ln>
                  <a:noFill/>
                </a:ln>
                <a:solidFill>
                  <a:srgbClr val="F0EAD8"/>
                </a:solidFill>
                <a:effectLst/>
                <a:uLnTx/>
                <a:uFillTx/>
                <a:latin typeface="DIN Next LT Pro Medium" panose="020B0503020203050203" pitchFamily="34" charset="77"/>
                <a:ea typeface="+mn-ea"/>
                <a:cs typeface="+mn-cs"/>
              </a:rPr>
              <a:t>Heart</a:t>
            </a:r>
          </a:p>
        </p:txBody>
      </p:sp>
      <p:pic>
        <p:nvPicPr>
          <p:cNvPr id="13" name="Graphic 12" descr="Heart organ outline">
            <a:extLst>
              <a:ext uri="{FF2B5EF4-FFF2-40B4-BE49-F238E27FC236}">
                <a16:creationId xmlns:a16="http://schemas.microsoft.com/office/drawing/2014/main" id="{908BE5A1-AB02-31FD-F6D4-159A2BB4FD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64469" y="3552981"/>
            <a:ext cx="1393578" cy="1393578"/>
          </a:xfrm>
          <a:prstGeom prst="rect">
            <a:avLst/>
          </a:prstGeom>
        </p:spPr>
      </p:pic>
      <p:sp>
        <p:nvSpPr>
          <p:cNvPr id="4" name="Retângulo Arredondado 3">
            <a:extLst>
              <a:ext uri="{FF2B5EF4-FFF2-40B4-BE49-F238E27FC236}">
                <a16:creationId xmlns:a16="http://schemas.microsoft.com/office/drawing/2014/main" id="{612722A9-2A68-9AE5-9E8B-AB494F8EFF87}"/>
              </a:ext>
            </a:extLst>
          </p:cNvPr>
          <p:cNvSpPr/>
          <p:nvPr/>
        </p:nvSpPr>
        <p:spPr>
          <a:xfrm rot="5400000">
            <a:off x="-1468956" y="1116374"/>
            <a:ext cx="6858000" cy="4555067"/>
          </a:xfrm>
          <a:custGeom>
            <a:avLst/>
            <a:gdLst>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0 w 6858000"/>
              <a:gd name="connsiteY7" fmla="*/ 5695992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595424 w 6858000"/>
              <a:gd name="connsiteY7" fmla="*/ 4512234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479468 w 6858000"/>
              <a:gd name="connsiteY6" fmla="*/ 509147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777180 w 6858000"/>
              <a:gd name="connsiteY6" fmla="*/ 5665636 h 6835218"/>
              <a:gd name="connsiteX7" fmla="*/ 1 w 6858000"/>
              <a:gd name="connsiteY7" fmla="*/ 5589667 h 6835218"/>
              <a:gd name="connsiteX8" fmla="*/ 0 w 6858000"/>
              <a:gd name="connsiteY8" fmla="*/ 1139226 h 6835218"/>
              <a:gd name="connsiteX0" fmla="*/ 0 w 6867302"/>
              <a:gd name="connsiteY0" fmla="*/ 1139226 h 6112947"/>
              <a:gd name="connsiteX1" fmla="*/ 1139226 w 6867302"/>
              <a:gd name="connsiteY1" fmla="*/ 0 h 6112947"/>
              <a:gd name="connsiteX2" fmla="*/ 5718774 w 6867302"/>
              <a:gd name="connsiteY2" fmla="*/ 0 h 6112947"/>
              <a:gd name="connsiteX3" fmla="*/ 6858000 w 6867302"/>
              <a:gd name="connsiteY3" fmla="*/ 1139226 h 6112947"/>
              <a:gd name="connsiteX4" fmla="*/ 6858000 w 6867302"/>
              <a:gd name="connsiteY4" fmla="*/ 5695992 h 6112947"/>
              <a:gd name="connsiteX5" fmla="*/ 6349639 w 6867302"/>
              <a:gd name="connsiteY5" fmla="*/ 6055497 h 6112947"/>
              <a:gd name="connsiteX6" fmla="*/ 1777180 w 6867302"/>
              <a:gd name="connsiteY6" fmla="*/ 5665636 h 6112947"/>
              <a:gd name="connsiteX7" fmla="*/ 1 w 6867302"/>
              <a:gd name="connsiteY7" fmla="*/ 5589667 h 6112947"/>
              <a:gd name="connsiteX8" fmla="*/ 0 w 6867302"/>
              <a:gd name="connsiteY8" fmla="*/ 1139226 h 6112947"/>
              <a:gd name="connsiteX0" fmla="*/ 4126 w 6871428"/>
              <a:gd name="connsiteY0" fmla="*/ 1139843 h 6113564"/>
              <a:gd name="connsiteX1" fmla="*/ 1143352 w 6871428"/>
              <a:gd name="connsiteY1" fmla="*/ 617 h 6113564"/>
              <a:gd name="connsiteX2" fmla="*/ 5722900 w 6871428"/>
              <a:gd name="connsiteY2" fmla="*/ 617 h 6113564"/>
              <a:gd name="connsiteX3" fmla="*/ 6862126 w 6871428"/>
              <a:gd name="connsiteY3" fmla="*/ 1139843 h 6113564"/>
              <a:gd name="connsiteX4" fmla="*/ 6862126 w 6871428"/>
              <a:gd name="connsiteY4" fmla="*/ 5696609 h 6113564"/>
              <a:gd name="connsiteX5" fmla="*/ 6353765 w 6871428"/>
              <a:gd name="connsiteY5" fmla="*/ 6056114 h 6113564"/>
              <a:gd name="connsiteX6" fmla="*/ 1781306 w 6871428"/>
              <a:gd name="connsiteY6" fmla="*/ 5666253 h 6113564"/>
              <a:gd name="connsiteX7" fmla="*/ 4127 w 6871428"/>
              <a:gd name="connsiteY7" fmla="*/ 5590284 h 6113564"/>
              <a:gd name="connsiteX8" fmla="*/ 4126 w 6871428"/>
              <a:gd name="connsiteY8" fmla="*/ 1139843 h 6113564"/>
              <a:gd name="connsiteX0" fmla="*/ 4126 w 6872557"/>
              <a:gd name="connsiteY0" fmla="*/ 1139843 h 6113564"/>
              <a:gd name="connsiteX1" fmla="*/ 1143352 w 6872557"/>
              <a:gd name="connsiteY1" fmla="*/ 617 h 6113564"/>
              <a:gd name="connsiteX2" fmla="*/ 5722900 w 6872557"/>
              <a:gd name="connsiteY2" fmla="*/ 617 h 6113564"/>
              <a:gd name="connsiteX3" fmla="*/ 6862126 w 6872557"/>
              <a:gd name="connsiteY3" fmla="*/ 1139843 h 6113564"/>
              <a:gd name="connsiteX4" fmla="*/ 6862126 w 6872557"/>
              <a:gd name="connsiteY4" fmla="*/ 5696609 h 6113564"/>
              <a:gd name="connsiteX5" fmla="*/ 6353765 w 6872557"/>
              <a:gd name="connsiteY5" fmla="*/ 6056114 h 6113564"/>
              <a:gd name="connsiteX6" fmla="*/ 1781306 w 6872557"/>
              <a:gd name="connsiteY6" fmla="*/ 5666253 h 6113564"/>
              <a:gd name="connsiteX7" fmla="*/ 4127 w 6872557"/>
              <a:gd name="connsiteY7" fmla="*/ 5590284 h 6113564"/>
              <a:gd name="connsiteX8" fmla="*/ 4126 w 6872557"/>
              <a:gd name="connsiteY8" fmla="*/ 1139843 h 611356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862126 w 6872557"/>
              <a:gd name="connsiteY4" fmla="*/ 5696609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259617 w 6872557"/>
              <a:gd name="connsiteY4" fmla="*/ 4590823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353765 w 6872557"/>
              <a:gd name="connsiteY4" fmla="*/ 6056114 h 6056114"/>
              <a:gd name="connsiteX5" fmla="*/ 1781306 w 6872557"/>
              <a:gd name="connsiteY5" fmla="*/ 5666253 h 6056114"/>
              <a:gd name="connsiteX6" fmla="*/ 4127 w 6872557"/>
              <a:gd name="connsiteY6" fmla="*/ 5590284 h 6056114"/>
              <a:gd name="connsiteX7" fmla="*/ 4126 w 6872557"/>
              <a:gd name="connsiteY7" fmla="*/ 1139843 h 6056114"/>
              <a:gd name="connsiteX0" fmla="*/ 4126 w 6899573"/>
              <a:gd name="connsiteY0" fmla="*/ 1139843 h 5891070"/>
              <a:gd name="connsiteX1" fmla="*/ 1143352 w 6899573"/>
              <a:gd name="connsiteY1" fmla="*/ 617 h 5891070"/>
              <a:gd name="connsiteX2" fmla="*/ 5722900 w 6899573"/>
              <a:gd name="connsiteY2" fmla="*/ 617 h 5891070"/>
              <a:gd name="connsiteX3" fmla="*/ 6862126 w 6899573"/>
              <a:gd name="connsiteY3" fmla="*/ 1139843 h 5891070"/>
              <a:gd name="connsiteX4" fmla="*/ 6899573 w 6899573"/>
              <a:gd name="connsiteY4" fmla="*/ 5652080 h 5891070"/>
              <a:gd name="connsiteX5" fmla="*/ 1781306 w 6899573"/>
              <a:gd name="connsiteY5" fmla="*/ 5666253 h 5891070"/>
              <a:gd name="connsiteX6" fmla="*/ 4127 w 6899573"/>
              <a:gd name="connsiteY6" fmla="*/ 5590284 h 5891070"/>
              <a:gd name="connsiteX7" fmla="*/ 4126 w 6899573"/>
              <a:gd name="connsiteY7" fmla="*/ 1139843 h 5891070"/>
              <a:gd name="connsiteX0" fmla="*/ 4126 w 6923195"/>
              <a:gd name="connsiteY0" fmla="*/ 1139843 h 5891070"/>
              <a:gd name="connsiteX1" fmla="*/ 1143352 w 6923195"/>
              <a:gd name="connsiteY1" fmla="*/ 617 h 5891070"/>
              <a:gd name="connsiteX2" fmla="*/ 5722900 w 6923195"/>
              <a:gd name="connsiteY2" fmla="*/ 617 h 5891070"/>
              <a:gd name="connsiteX3" fmla="*/ 6918836 w 6923195"/>
              <a:gd name="connsiteY3" fmla="*/ 1146932 h 5891070"/>
              <a:gd name="connsiteX4" fmla="*/ 6899573 w 6923195"/>
              <a:gd name="connsiteY4" fmla="*/ 5652080 h 5891070"/>
              <a:gd name="connsiteX5" fmla="*/ 1781306 w 6923195"/>
              <a:gd name="connsiteY5" fmla="*/ 5666253 h 5891070"/>
              <a:gd name="connsiteX6" fmla="*/ 4127 w 6923195"/>
              <a:gd name="connsiteY6" fmla="*/ 5590284 h 5891070"/>
              <a:gd name="connsiteX7" fmla="*/ 4126 w 6923195"/>
              <a:gd name="connsiteY7" fmla="*/ 1139843 h 5891070"/>
              <a:gd name="connsiteX0" fmla="*/ 4126 w 6918836"/>
              <a:gd name="connsiteY0" fmla="*/ 1139843 h 5891070"/>
              <a:gd name="connsiteX1" fmla="*/ 1143352 w 6918836"/>
              <a:gd name="connsiteY1" fmla="*/ 617 h 5891070"/>
              <a:gd name="connsiteX2" fmla="*/ 5722900 w 6918836"/>
              <a:gd name="connsiteY2" fmla="*/ 617 h 5891070"/>
              <a:gd name="connsiteX3" fmla="*/ 6918836 w 6918836"/>
              <a:gd name="connsiteY3" fmla="*/ 1146932 h 5891070"/>
              <a:gd name="connsiteX4" fmla="*/ 6899573 w 6918836"/>
              <a:gd name="connsiteY4" fmla="*/ 5652080 h 5891070"/>
              <a:gd name="connsiteX5" fmla="*/ 1781306 w 6918836"/>
              <a:gd name="connsiteY5" fmla="*/ 5666253 h 5891070"/>
              <a:gd name="connsiteX6" fmla="*/ 4127 w 6918836"/>
              <a:gd name="connsiteY6" fmla="*/ 5590284 h 5891070"/>
              <a:gd name="connsiteX7" fmla="*/ 4126 w 6918836"/>
              <a:gd name="connsiteY7" fmla="*/ 1139843 h 5891070"/>
              <a:gd name="connsiteX0" fmla="*/ 4126 w 6918836"/>
              <a:gd name="connsiteY0" fmla="*/ 1139843 h 5652080"/>
              <a:gd name="connsiteX1" fmla="*/ 1143352 w 6918836"/>
              <a:gd name="connsiteY1" fmla="*/ 617 h 5652080"/>
              <a:gd name="connsiteX2" fmla="*/ 5722900 w 6918836"/>
              <a:gd name="connsiteY2" fmla="*/ 617 h 5652080"/>
              <a:gd name="connsiteX3" fmla="*/ 6918836 w 6918836"/>
              <a:gd name="connsiteY3" fmla="*/ 1146932 h 5652080"/>
              <a:gd name="connsiteX4" fmla="*/ 6899573 w 6918836"/>
              <a:gd name="connsiteY4" fmla="*/ 5652080 h 5652080"/>
              <a:gd name="connsiteX5" fmla="*/ 4127 w 6918836"/>
              <a:gd name="connsiteY5" fmla="*/ 5590284 h 5652080"/>
              <a:gd name="connsiteX6" fmla="*/ 4126 w 6918836"/>
              <a:gd name="connsiteY6" fmla="*/ 1139843 h 5652080"/>
              <a:gd name="connsiteX0" fmla="*/ 4126 w 6918836"/>
              <a:gd name="connsiteY0" fmla="*/ 1139843 h 5661167"/>
              <a:gd name="connsiteX1" fmla="*/ 1143352 w 6918836"/>
              <a:gd name="connsiteY1" fmla="*/ 617 h 5661167"/>
              <a:gd name="connsiteX2" fmla="*/ 5722900 w 6918836"/>
              <a:gd name="connsiteY2" fmla="*/ 617 h 5661167"/>
              <a:gd name="connsiteX3" fmla="*/ 6918836 w 6918836"/>
              <a:gd name="connsiteY3" fmla="*/ 1146932 h 5661167"/>
              <a:gd name="connsiteX4" fmla="*/ 6899573 w 6918836"/>
              <a:gd name="connsiteY4" fmla="*/ 5652080 h 5661167"/>
              <a:gd name="connsiteX5" fmla="*/ 18304 w 6918836"/>
              <a:gd name="connsiteY5" fmla="*/ 5661167 h 5661167"/>
              <a:gd name="connsiteX6" fmla="*/ 4126 w 6918836"/>
              <a:gd name="connsiteY6" fmla="*/ 1139843 h 5661167"/>
              <a:gd name="connsiteX0" fmla="*/ 1485 w 6958725"/>
              <a:gd name="connsiteY0" fmla="*/ 1139843 h 5661167"/>
              <a:gd name="connsiteX1" fmla="*/ 1183241 w 6958725"/>
              <a:gd name="connsiteY1" fmla="*/ 617 h 5661167"/>
              <a:gd name="connsiteX2" fmla="*/ 5762789 w 6958725"/>
              <a:gd name="connsiteY2" fmla="*/ 617 h 5661167"/>
              <a:gd name="connsiteX3" fmla="*/ 6958725 w 6958725"/>
              <a:gd name="connsiteY3" fmla="*/ 1146932 h 5661167"/>
              <a:gd name="connsiteX4" fmla="*/ 6939462 w 6958725"/>
              <a:gd name="connsiteY4" fmla="*/ 5652080 h 5661167"/>
              <a:gd name="connsiteX5" fmla="*/ 58193 w 6958725"/>
              <a:gd name="connsiteY5" fmla="*/ 5661167 h 5661167"/>
              <a:gd name="connsiteX6" fmla="*/ 1485 w 6958725"/>
              <a:gd name="connsiteY6" fmla="*/ 1139843 h 5661167"/>
              <a:gd name="connsiteX0" fmla="*/ 14176 w 6971416"/>
              <a:gd name="connsiteY0" fmla="*/ 1139843 h 5661167"/>
              <a:gd name="connsiteX1" fmla="*/ 1195932 w 6971416"/>
              <a:gd name="connsiteY1" fmla="*/ 617 h 5661167"/>
              <a:gd name="connsiteX2" fmla="*/ 5775480 w 6971416"/>
              <a:gd name="connsiteY2" fmla="*/ 617 h 5661167"/>
              <a:gd name="connsiteX3" fmla="*/ 6971416 w 6971416"/>
              <a:gd name="connsiteY3" fmla="*/ 1146932 h 5661167"/>
              <a:gd name="connsiteX4" fmla="*/ 6952153 w 6971416"/>
              <a:gd name="connsiteY4" fmla="*/ 5652080 h 5661167"/>
              <a:gd name="connsiteX5" fmla="*/ 0 w 6971416"/>
              <a:gd name="connsiteY5" fmla="*/ 5661167 h 5661167"/>
              <a:gd name="connsiteX6" fmla="*/ 14176 w 6971416"/>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71416 w 7008863"/>
              <a:gd name="connsiteY3" fmla="*/ 1146932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8123"/>
              <a:gd name="connsiteY0" fmla="*/ 1139843 h 5661167"/>
              <a:gd name="connsiteX1" fmla="*/ 1195932 w 7028123"/>
              <a:gd name="connsiteY1" fmla="*/ 617 h 5661167"/>
              <a:gd name="connsiteX2" fmla="*/ 5775480 w 7028123"/>
              <a:gd name="connsiteY2" fmla="*/ 617 h 5661167"/>
              <a:gd name="connsiteX3" fmla="*/ 7028123 w 7028123"/>
              <a:gd name="connsiteY3" fmla="*/ 1132755 h 5661167"/>
              <a:gd name="connsiteX4" fmla="*/ 7008863 w 7028123"/>
              <a:gd name="connsiteY4" fmla="*/ 5659171 h 5661167"/>
              <a:gd name="connsiteX5" fmla="*/ 0 w 7028123"/>
              <a:gd name="connsiteY5" fmla="*/ 5661167 h 5661167"/>
              <a:gd name="connsiteX6" fmla="*/ 14176 w 7028123"/>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85593 w 7008863"/>
              <a:gd name="connsiteY3" fmla="*/ 1125667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1035"/>
              <a:gd name="connsiteY0" fmla="*/ 1139843 h 5661167"/>
              <a:gd name="connsiteX1" fmla="*/ 1195932 w 7021035"/>
              <a:gd name="connsiteY1" fmla="*/ 617 h 5661167"/>
              <a:gd name="connsiteX2" fmla="*/ 5775480 w 7021035"/>
              <a:gd name="connsiteY2" fmla="*/ 617 h 5661167"/>
              <a:gd name="connsiteX3" fmla="*/ 7021035 w 7021035"/>
              <a:gd name="connsiteY3" fmla="*/ 1125667 h 5661167"/>
              <a:gd name="connsiteX4" fmla="*/ 7008863 w 7021035"/>
              <a:gd name="connsiteY4" fmla="*/ 5659171 h 5661167"/>
              <a:gd name="connsiteX5" fmla="*/ 0 w 7021035"/>
              <a:gd name="connsiteY5" fmla="*/ 5661167 h 5661167"/>
              <a:gd name="connsiteX6" fmla="*/ 14176 w 7021035"/>
              <a:gd name="connsiteY6" fmla="*/ 1139843 h 5661167"/>
              <a:gd name="connsiteX0" fmla="*/ 14176 w 7029101"/>
              <a:gd name="connsiteY0" fmla="*/ 1139843 h 5661167"/>
              <a:gd name="connsiteX1" fmla="*/ 1195932 w 7029101"/>
              <a:gd name="connsiteY1" fmla="*/ 617 h 5661167"/>
              <a:gd name="connsiteX2" fmla="*/ 5775480 w 7029101"/>
              <a:gd name="connsiteY2" fmla="*/ 617 h 5661167"/>
              <a:gd name="connsiteX3" fmla="*/ 7021035 w 7029101"/>
              <a:gd name="connsiteY3" fmla="*/ 1125667 h 5661167"/>
              <a:gd name="connsiteX4" fmla="*/ 7008863 w 7029101"/>
              <a:gd name="connsiteY4" fmla="*/ 5659171 h 5661167"/>
              <a:gd name="connsiteX5" fmla="*/ 0 w 7029101"/>
              <a:gd name="connsiteY5" fmla="*/ 5661167 h 5661167"/>
              <a:gd name="connsiteX6" fmla="*/ 14176 w 7029101"/>
              <a:gd name="connsiteY6" fmla="*/ 1139843 h 5661167"/>
              <a:gd name="connsiteX0" fmla="*/ 14176 w 7029101"/>
              <a:gd name="connsiteY0" fmla="*/ 1147369 h 5668693"/>
              <a:gd name="connsiteX1" fmla="*/ 1195932 w 7029101"/>
              <a:gd name="connsiteY1" fmla="*/ 8143 h 5668693"/>
              <a:gd name="connsiteX2" fmla="*/ 5775480 w 7029101"/>
              <a:gd name="connsiteY2" fmla="*/ 8143 h 5668693"/>
              <a:gd name="connsiteX3" fmla="*/ 7021035 w 7029101"/>
              <a:gd name="connsiteY3" fmla="*/ 1133193 h 5668693"/>
              <a:gd name="connsiteX4" fmla="*/ 7008863 w 7029101"/>
              <a:gd name="connsiteY4" fmla="*/ 5666697 h 5668693"/>
              <a:gd name="connsiteX5" fmla="*/ 0 w 7029101"/>
              <a:gd name="connsiteY5" fmla="*/ 5668693 h 5668693"/>
              <a:gd name="connsiteX6" fmla="*/ 14176 w 7029101"/>
              <a:gd name="connsiteY6" fmla="*/ 1147369 h 5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9101" h="5668693">
                <a:moveTo>
                  <a:pt x="14176" y="1147369"/>
                </a:moveTo>
                <a:cubicBezTo>
                  <a:pt x="14176" y="518192"/>
                  <a:pt x="-120820" y="-76918"/>
                  <a:pt x="1195932" y="8143"/>
                </a:cubicBezTo>
                <a:lnTo>
                  <a:pt x="5775480" y="8143"/>
                </a:lnTo>
                <a:cubicBezTo>
                  <a:pt x="7113494" y="64850"/>
                  <a:pt x="7042303" y="-169380"/>
                  <a:pt x="7021035" y="1133193"/>
                </a:cubicBezTo>
                <a:cubicBezTo>
                  <a:pt x="7016978" y="2644361"/>
                  <a:pt x="7012920" y="4155529"/>
                  <a:pt x="7008863" y="5666697"/>
                </a:cubicBezTo>
                <a:lnTo>
                  <a:pt x="0" y="5668693"/>
                </a:lnTo>
                <a:cubicBezTo>
                  <a:pt x="0" y="4149771"/>
                  <a:pt x="14176" y="2666291"/>
                  <a:pt x="14176" y="1147369"/>
                </a:cubicBezTo>
                <a:close/>
              </a:path>
            </a:pathLst>
          </a:cu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C93F40A3-8C3A-2BBC-1351-2D62FD68E9AB}"/>
              </a:ext>
            </a:extLst>
          </p:cNvPr>
          <p:cNvSpPr txBox="1"/>
          <p:nvPr/>
        </p:nvSpPr>
        <p:spPr>
          <a:xfrm>
            <a:off x="2191407" y="1056132"/>
            <a:ext cx="82611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i="0" u="none" strike="noStrike" kern="1200" cap="none" spc="600" normalizeH="0" baseline="0" noProof="0" dirty="0">
                <a:ln>
                  <a:noFill/>
                </a:ln>
                <a:solidFill>
                  <a:prstClr val="white"/>
                </a:solidFill>
                <a:effectLst/>
                <a:uLnTx/>
                <a:uFillTx/>
                <a:latin typeface="DIN Next LT Pro Heavy" panose="020B0503020203050203" pitchFamily="34" charset="77"/>
                <a:ea typeface="+mn-ea"/>
                <a:cs typeface="+mn-cs"/>
              </a:rPr>
              <a:t>Mind-Body Medicine</a:t>
            </a:r>
          </a:p>
        </p:txBody>
      </p:sp>
      <p:sp>
        <p:nvSpPr>
          <p:cNvPr id="6" name="CaixaDeTexto 5">
            <a:extLst>
              <a:ext uri="{FF2B5EF4-FFF2-40B4-BE49-F238E27FC236}">
                <a16:creationId xmlns:a16="http://schemas.microsoft.com/office/drawing/2014/main" id="{AC713363-9C62-DE00-ADCB-305328F7D760}"/>
              </a:ext>
            </a:extLst>
          </p:cNvPr>
          <p:cNvSpPr txBox="1"/>
          <p:nvPr/>
        </p:nvSpPr>
        <p:spPr>
          <a:xfrm>
            <a:off x="1266156" y="5189686"/>
            <a:ext cx="104952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F0EAD8"/>
                </a:solidFill>
                <a:effectLst/>
                <a:uLnTx/>
                <a:uFillTx/>
                <a:latin typeface="DIN Next LT Pro" panose="020B0503020203050203" pitchFamily="34" charset="77"/>
                <a:ea typeface="+mn-ea"/>
                <a:cs typeface="+mn-cs"/>
              </a:rPr>
              <a:t>Mood, Sleep, Thought</a:t>
            </a:r>
            <a:endParaRPr kumimoji="0" lang="pt-BR" sz="3200" b="0" i="0" u="none" strike="noStrike" kern="1200" cap="none" spc="0" normalizeH="0" baseline="0" noProof="0" dirty="0">
              <a:ln>
                <a:noFill/>
              </a:ln>
              <a:solidFill>
                <a:srgbClr val="F0EAD8"/>
              </a:solidFill>
              <a:effectLst/>
              <a:uLnTx/>
              <a:uFillTx/>
              <a:latin typeface="DIN Next LT Pro" panose="020B0503020203050203" pitchFamily="34" charset="77"/>
              <a:ea typeface="+mn-ea"/>
              <a:cs typeface="+mn-cs"/>
            </a:endParaRPr>
          </a:p>
        </p:txBody>
      </p:sp>
      <p:sp>
        <p:nvSpPr>
          <p:cNvPr id="9" name="CaixaDeTexto 8">
            <a:extLst>
              <a:ext uri="{FF2B5EF4-FFF2-40B4-BE49-F238E27FC236}">
                <a16:creationId xmlns:a16="http://schemas.microsoft.com/office/drawing/2014/main" id="{D07CCFC1-FF17-878B-DE09-599C68B6EE6A}"/>
              </a:ext>
            </a:extLst>
          </p:cNvPr>
          <p:cNvSpPr txBox="1"/>
          <p:nvPr/>
        </p:nvSpPr>
        <p:spPr>
          <a:xfrm>
            <a:off x="-18896" y="2497008"/>
            <a:ext cx="36196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dirty="0">
                <a:ln>
                  <a:noFill/>
                </a:ln>
                <a:solidFill>
                  <a:srgbClr val="F0EAD8"/>
                </a:solidFill>
                <a:effectLst/>
                <a:uLnTx/>
                <a:uFillTx/>
                <a:latin typeface="DIN Next LT Pro Medium" panose="020B0503020203050203" pitchFamily="34" charset="77"/>
                <a:ea typeface="+mn-ea"/>
                <a:cs typeface="+mn-cs"/>
              </a:rPr>
              <a:t>Brain</a:t>
            </a:r>
          </a:p>
        </p:txBody>
      </p:sp>
      <p:pic>
        <p:nvPicPr>
          <p:cNvPr id="5" name="Graphic 4" descr="Brain in head outline">
            <a:extLst>
              <a:ext uri="{FF2B5EF4-FFF2-40B4-BE49-F238E27FC236}">
                <a16:creationId xmlns:a16="http://schemas.microsoft.com/office/drawing/2014/main" id="{C54300D2-2343-BC4C-1958-96F8EBB6FF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3000" y="3477465"/>
            <a:ext cx="1622779" cy="1622779"/>
          </a:xfrm>
          <a:prstGeom prst="rect">
            <a:avLst/>
          </a:prstGeom>
        </p:spPr>
      </p:pic>
    </p:spTree>
    <p:extLst>
      <p:ext uri="{BB962C8B-B14F-4D97-AF65-F5344CB8AC3E}">
        <p14:creationId xmlns:p14="http://schemas.microsoft.com/office/powerpoint/2010/main" val="32814593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8">
            <a:extLst>
              <a:ext uri="{FF2B5EF4-FFF2-40B4-BE49-F238E27FC236}">
                <a16:creationId xmlns:a16="http://schemas.microsoft.com/office/drawing/2014/main" id="{616C48CE-13CD-58F2-5B0E-0DB0C5A345C9}"/>
              </a:ext>
            </a:extLst>
          </p:cNvPr>
          <p:cNvSpPr/>
          <p:nvPr/>
        </p:nvSpPr>
        <p:spPr>
          <a:xfrm>
            <a:off x="0" y="-59268"/>
            <a:ext cx="12192000" cy="7044267"/>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tângulo Arredondado 5">
            <a:extLst>
              <a:ext uri="{FF2B5EF4-FFF2-40B4-BE49-F238E27FC236}">
                <a16:creationId xmlns:a16="http://schemas.microsoft.com/office/drawing/2014/main" id="{4EBFBA73-6A8D-FA62-1404-FE478A7E72A3}"/>
              </a:ext>
            </a:extLst>
          </p:cNvPr>
          <p:cNvSpPr/>
          <p:nvPr/>
        </p:nvSpPr>
        <p:spPr>
          <a:xfrm>
            <a:off x="838200" y="-521589"/>
            <a:ext cx="7520763" cy="2133600"/>
          </a:xfrm>
          <a:prstGeom prst="roundRect">
            <a:avLst/>
          </a:prstGeom>
          <a:solidFill>
            <a:schemeClr val="accent4">
              <a:lumMod val="75000"/>
            </a:schemeClr>
          </a:solidFill>
          <a:ln>
            <a:solidFill>
              <a:srgbClr val="AC8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FF3241A-0FE3-C5E0-8546-317826A5F9B0}"/>
              </a:ext>
            </a:extLst>
          </p:cNvPr>
          <p:cNvSpPr>
            <a:spLocks noGrp="1"/>
          </p:cNvSpPr>
          <p:nvPr>
            <p:ph type="title"/>
          </p:nvPr>
        </p:nvSpPr>
        <p:spPr>
          <a:xfrm>
            <a:off x="1041400" y="286448"/>
            <a:ext cx="10515600" cy="1325563"/>
          </a:xfrm>
        </p:spPr>
        <p:txBody>
          <a:bodyPr/>
          <a:lstStyle/>
          <a:p>
            <a:r>
              <a:rPr lang="en-US" dirty="0">
                <a:solidFill>
                  <a:schemeClr val="bg1"/>
                </a:solidFill>
                <a:latin typeface="DIN Next LT Pro"/>
              </a:rPr>
              <a:t>Summary</a:t>
            </a:r>
          </a:p>
        </p:txBody>
      </p:sp>
      <p:sp>
        <p:nvSpPr>
          <p:cNvPr id="3" name="Content Placeholder 2">
            <a:extLst>
              <a:ext uri="{FF2B5EF4-FFF2-40B4-BE49-F238E27FC236}">
                <a16:creationId xmlns:a16="http://schemas.microsoft.com/office/drawing/2014/main" id="{9FB4F2EA-FEE5-4013-0DF1-C8BAF32AECD1}"/>
              </a:ext>
            </a:extLst>
          </p:cNvPr>
          <p:cNvSpPr>
            <a:spLocks noGrp="1"/>
          </p:cNvSpPr>
          <p:nvPr>
            <p:ph idx="1"/>
          </p:nvPr>
        </p:nvSpPr>
        <p:spPr>
          <a:xfrm>
            <a:off x="838200" y="2184399"/>
            <a:ext cx="10515600" cy="3992563"/>
          </a:xfrm>
        </p:spPr>
        <p:txBody>
          <a:bodyPr/>
          <a:lstStyle/>
          <a:p>
            <a:r>
              <a:rPr lang="en-US" dirty="0">
                <a:solidFill>
                  <a:schemeClr val="tx1">
                    <a:lumMod val="75000"/>
                    <a:lumOff val="25000"/>
                  </a:schemeClr>
                </a:solidFill>
                <a:latin typeface="DIN Next LT Pro" panose="020B0503020203050203"/>
              </a:rPr>
              <a:t>The brain, heart, and gut are interrelated systems that function together as a whole.</a:t>
            </a:r>
          </a:p>
          <a:p>
            <a:r>
              <a:rPr lang="en-US" dirty="0">
                <a:solidFill>
                  <a:schemeClr val="tx1">
                    <a:lumMod val="75000"/>
                    <a:lumOff val="25000"/>
                  </a:schemeClr>
                </a:solidFill>
                <a:latin typeface="DIN Next LT Pro" panose="020B0503020203050203"/>
              </a:rPr>
              <a:t>There are common mechanisms that connect these three systems: inflammation, stress, and nutrition.</a:t>
            </a:r>
          </a:p>
          <a:p>
            <a:r>
              <a:rPr lang="en-US" dirty="0">
                <a:solidFill>
                  <a:schemeClr val="tx1">
                    <a:lumMod val="75000"/>
                    <a:lumOff val="25000"/>
                  </a:schemeClr>
                </a:solidFill>
                <a:latin typeface="DIN Next LT Pro" panose="020B0503020203050203"/>
              </a:rPr>
              <a:t>A holistic nutrition and lifestyle medicine program can help to benefit these body systems.</a:t>
            </a:r>
          </a:p>
        </p:txBody>
      </p:sp>
    </p:spTree>
    <p:extLst>
      <p:ext uri="{BB962C8B-B14F-4D97-AF65-F5344CB8AC3E}">
        <p14:creationId xmlns:p14="http://schemas.microsoft.com/office/powerpoint/2010/main" val="29062348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B98266A-A153-113B-CCAE-679E5B4F7912}"/>
            </a:ext>
          </a:extLst>
        </p:cNvPr>
        <p:cNvGrpSpPr/>
        <p:nvPr/>
      </p:nvGrpSpPr>
      <p:grpSpPr>
        <a:xfrm>
          <a:off x="0" y="0"/>
          <a:ext cx="0" cy="0"/>
          <a:chOff x="0" y="0"/>
          <a:chExt cx="0" cy="0"/>
        </a:xfrm>
      </p:grpSpPr>
      <p:sp>
        <p:nvSpPr>
          <p:cNvPr id="9" name="Retângulo 8">
            <a:extLst>
              <a:ext uri="{FF2B5EF4-FFF2-40B4-BE49-F238E27FC236}">
                <a16:creationId xmlns:a16="http://schemas.microsoft.com/office/drawing/2014/main" id="{BA7AAB6F-5DDB-3135-87B5-E7DC1E8FBD12}"/>
              </a:ext>
            </a:extLst>
          </p:cNvPr>
          <p:cNvSpPr/>
          <p:nvPr/>
        </p:nvSpPr>
        <p:spPr>
          <a:xfrm>
            <a:off x="0" y="0"/>
            <a:ext cx="12207429" cy="6858000"/>
          </a:xfrm>
          <a:prstGeom prst="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TextBox 18">
            <a:extLst>
              <a:ext uri="{FF2B5EF4-FFF2-40B4-BE49-F238E27FC236}">
                <a16:creationId xmlns:a16="http://schemas.microsoft.com/office/drawing/2014/main" id="{DF95BD7E-2BB9-609F-8BD8-951DF38D810E}"/>
              </a:ext>
            </a:extLst>
          </p:cNvPr>
          <p:cNvSpPr txBox="1"/>
          <p:nvPr/>
        </p:nvSpPr>
        <p:spPr>
          <a:xfrm>
            <a:off x="11204417" y="6170304"/>
            <a:ext cx="727392" cy="584775"/>
          </a:xfrm>
          <a:prstGeom prst="rect">
            <a:avLst/>
          </a:prstGeom>
          <a:noFill/>
        </p:spPr>
        <p:txBody>
          <a:bodyPr wrap="square" rtlCol="0">
            <a:spAutoFit/>
          </a:bodyPr>
          <a:lstStyle/>
          <a:p>
            <a:fld id="{C2A46414-2F7B-4BF0-8365-7FEAAD210EB1}" type="slidenum">
              <a:rPr lang="en-US" sz="3200" spc="100" smtClean="0">
                <a:solidFill>
                  <a:schemeClr val="bg1">
                    <a:lumMod val="85000"/>
                  </a:schemeClr>
                </a:solidFill>
                <a:latin typeface="+mj-lt"/>
              </a:rPr>
              <a:t>89</a:t>
            </a:fld>
            <a:endParaRPr lang="en-ID" sz="3200" spc="100" dirty="0">
              <a:solidFill>
                <a:schemeClr val="bg1">
                  <a:lumMod val="85000"/>
                </a:schemeClr>
              </a:solidFill>
              <a:latin typeface="+mj-lt"/>
            </a:endParaRPr>
          </a:p>
        </p:txBody>
      </p:sp>
      <p:sp>
        <p:nvSpPr>
          <p:cNvPr id="4" name="TextBox 3">
            <a:extLst>
              <a:ext uri="{FF2B5EF4-FFF2-40B4-BE49-F238E27FC236}">
                <a16:creationId xmlns:a16="http://schemas.microsoft.com/office/drawing/2014/main" id="{EFAB9FFD-BE40-E14E-E73A-81C2182B8E11}"/>
              </a:ext>
            </a:extLst>
          </p:cNvPr>
          <p:cNvSpPr txBox="1"/>
          <p:nvPr/>
        </p:nvSpPr>
        <p:spPr>
          <a:xfrm>
            <a:off x="892094" y="3349592"/>
            <a:ext cx="5279138" cy="1323439"/>
          </a:xfrm>
          <a:prstGeom prst="rect">
            <a:avLst/>
          </a:prstGeom>
          <a:noFill/>
        </p:spPr>
        <p:txBody>
          <a:bodyPr wrap="square" rtlCol="0">
            <a:spAutoFit/>
          </a:bodyPr>
          <a:lstStyle/>
          <a:p>
            <a:r>
              <a:rPr lang="en-US" sz="8000" b="1" dirty="0">
                <a:solidFill>
                  <a:schemeClr val="bg1"/>
                </a:solidFill>
                <a:latin typeface="DIN Next LT Pro Bold" panose="020B0503020203050203" pitchFamily="34" charset="77"/>
                <a:ea typeface="Jost Medium" pitchFamily="2" charset="77"/>
                <a:cs typeface="Poppins Medium" pitchFamily="2" charset="77"/>
              </a:rPr>
              <a:t>OBRIGADA</a:t>
            </a:r>
            <a:r>
              <a:rPr lang="en-US" sz="6600" b="1" dirty="0">
                <a:solidFill>
                  <a:schemeClr val="bg1"/>
                </a:solidFill>
                <a:latin typeface="DIN Next LT Pro Bold" panose="020B0503020203050203" pitchFamily="34" charset="77"/>
                <a:ea typeface="Jost Medium" pitchFamily="2" charset="77"/>
                <a:cs typeface="Poppins Medium" pitchFamily="2" charset="77"/>
              </a:rPr>
              <a:t>!</a:t>
            </a:r>
          </a:p>
        </p:txBody>
      </p:sp>
      <p:sp>
        <p:nvSpPr>
          <p:cNvPr id="5" name="TextBox 4">
            <a:extLst>
              <a:ext uri="{FF2B5EF4-FFF2-40B4-BE49-F238E27FC236}">
                <a16:creationId xmlns:a16="http://schemas.microsoft.com/office/drawing/2014/main" id="{588C8187-0619-37FB-19F5-F7E92B556896}"/>
              </a:ext>
            </a:extLst>
          </p:cNvPr>
          <p:cNvSpPr txBox="1"/>
          <p:nvPr/>
        </p:nvSpPr>
        <p:spPr>
          <a:xfrm>
            <a:off x="1978980" y="4673209"/>
            <a:ext cx="3105365" cy="369332"/>
          </a:xfrm>
          <a:prstGeom prst="rect">
            <a:avLst/>
          </a:prstGeom>
          <a:noFill/>
        </p:spPr>
        <p:txBody>
          <a:bodyPr wrap="square" rtlCol="0">
            <a:spAutoFit/>
          </a:bodyPr>
          <a:lstStyle/>
          <a:p>
            <a:pPr algn="ctr"/>
            <a:r>
              <a:rPr lang="en-ID" u="none" strike="noStrike" spc="140" dirty="0" err="1">
                <a:solidFill>
                  <a:schemeClr val="bg1"/>
                </a:solidFill>
                <a:effectLst/>
                <a:latin typeface="DIN Next LT Pro Light" panose="020B0303020203050203" pitchFamily="34" charset="77"/>
                <a:ea typeface="Open Sans" panose="020B0606030504020204" pitchFamily="34" charset="0"/>
                <a:cs typeface="Open Sans" panose="020B0606030504020204" pitchFamily="34" charset="0"/>
              </a:rPr>
              <a:t>www.</a:t>
            </a:r>
            <a:r>
              <a:rPr lang="en-ID" b="1" u="none" strike="noStrike" spc="140" dirty="0" err="1">
                <a:solidFill>
                  <a:schemeClr val="bg1"/>
                </a:solidFill>
                <a:effectLst/>
                <a:latin typeface="DIN Next LT Pro Bold" panose="020B0503020203050203" pitchFamily="34" charset="77"/>
                <a:ea typeface="Open Sans" panose="020B0606030504020204" pitchFamily="34" charset="0"/>
                <a:cs typeface="Open Sans" panose="020B0606030504020204" pitchFamily="34" charset="0"/>
              </a:rPr>
              <a:t>nutricaoin</a:t>
            </a:r>
            <a:r>
              <a:rPr lang="en-ID" u="none" strike="noStrike" spc="140" dirty="0" err="1">
                <a:solidFill>
                  <a:schemeClr val="bg1"/>
                </a:solidFill>
                <a:effectLst/>
                <a:latin typeface="DIN Next LT Pro Light" panose="020B0303020203050203" pitchFamily="34" charset="77"/>
                <a:ea typeface="Open Sans" panose="020B0606030504020204" pitchFamily="34" charset="0"/>
                <a:cs typeface="Open Sans" panose="020B0606030504020204" pitchFamily="34" charset="0"/>
              </a:rPr>
              <a:t>.com.br</a:t>
            </a:r>
            <a:endParaRPr lang="en-US" spc="140" dirty="0">
              <a:solidFill>
                <a:schemeClr val="bg1"/>
              </a:solidFill>
              <a:latin typeface="DIN Next LT Pro Light" panose="020B0303020203050203" pitchFamily="34" charset="77"/>
              <a:ea typeface="Open Sans" panose="020B0606030504020204" pitchFamily="34" charset="0"/>
              <a:cs typeface="Open Sans" panose="020B0606030504020204" pitchFamily="34" charset="0"/>
            </a:endParaRPr>
          </a:p>
        </p:txBody>
      </p:sp>
      <p:pic>
        <p:nvPicPr>
          <p:cNvPr id="16" name="Espaço Reservado para Imagem 15">
            <a:extLst>
              <a:ext uri="{FF2B5EF4-FFF2-40B4-BE49-F238E27FC236}">
                <a16:creationId xmlns:a16="http://schemas.microsoft.com/office/drawing/2014/main" id="{78E98D33-F186-B15E-DC77-99566EC1B476}"/>
              </a:ext>
            </a:extLst>
          </p:cNvPr>
          <p:cNvPicPr>
            <a:picLocks noGrp="1" noChangeAspect="1"/>
          </p:cNvPicPr>
          <p:nvPr>
            <p:ph type="pic" sz="quarter" idx="10"/>
          </p:nvPr>
        </p:nvPicPr>
        <p:blipFill>
          <a:blip r:embed="rId2"/>
          <a:srcRect l="24763" r="24763"/>
          <a:stretch/>
        </p:blipFill>
        <p:spPr>
          <a:xfrm>
            <a:off x="7013575" y="0"/>
            <a:ext cx="5194300" cy="6858000"/>
          </a:xfrm>
        </p:spPr>
      </p:pic>
      <p:pic>
        <p:nvPicPr>
          <p:cNvPr id="6" name="Imagem 5" descr="Texto&#10;&#10;Descrição gerada automaticamente">
            <a:extLst>
              <a:ext uri="{FF2B5EF4-FFF2-40B4-BE49-F238E27FC236}">
                <a16:creationId xmlns:a16="http://schemas.microsoft.com/office/drawing/2014/main" id="{47CE08BA-9D2D-89E0-4D53-42A0D830BF8C}"/>
              </a:ext>
            </a:extLst>
          </p:cNvPr>
          <p:cNvPicPr>
            <a:picLocks noChangeAspect="1"/>
          </p:cNvPicPr>
          <p:nvPr/>
        </p:nvPicPr>
        <p:blipFill>
          <a:blip r:embed="rId3"/>
          <a:stretch>
            <a:fillRect/>
          </a:stretch>
        </p:blipFill>
        <p:spPr>
          <a:xfrm>
            <a:off x="1855861" y="1337983"/>
            <a:ext cx="3351601" cy="1886039"/>
          </a:xfrm>
          <a:prstGeom prst="rect">
            <a:avLst/>
          </a:prstGeom>
        </p:spPr>
      </p:pic>
    </p:spTree>
    <p:extLst>
      <p:ext uri="{BB962C8B-B14F-4D97-AF65-F5344CB8AC3E}">
        <p14:creationId xmlns:p14="http://schemas.microsoft.com/office/powerpoint/2010/main" val="3871162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2A931FB3-A8F7-E151-BB0C-7F1D315DFEAC}"/>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Imagem 8">
            <a:extLst>
              <a:ext uri="{FF2B5EF4-FFF2-40B4-BE49-F238E27FC236}">
                <a16:creationId xmlns:a16="http://schemas.microsoft.com/office/drawing/2014/main" id="{DA2E4CA0-61CD-15A3-365B-63FF295EFDE8}"/>
              </a:ext>
            </a:extLst>
          </p:cNvPr>
          <p:cNvPicPr>
            <a:picLocks noChangeAspect="1"/>
          </p:cNvPicPr>
          <p:nvPr/>
        </p:nvPicPr>
        <p:blipFill>
          <a:blip r:embed="rId3"/>
          <a:srcRect l="27436" r="27436"/>
          <a:stretch/>
        </p:blipFill>
        <p:spPr>
          <a:xfrm>
            <a:off x="0" y="0"/>
            <a:ext cx="4642338" cy="6858000"/>
          </a:xfrm>
          <a:prstGeom prst="rect">
            <a:avLst/>
          </a:prstGeom>
        </p:spPr>
      </p:pic>
      <p:sp>
        <p:nvSpPr>
          <p:cNvPr id="10" name="Retângulo Arredondado 3">
            <a:extLst>
              <a:ext uri="{FF2B5EF4-FFF2-40B4-BE49-F238E27FC236}">
                <a16:creationId xmlns:a16="http://schemas.microsoft.com/office/drawing/2014/main" id="{3120DE65-77E5-9D42-4145-5B39F93DE758}"/>
              </a:ext>
            </a:extLst>
          </p:cNvPr>
          <p:cNvSpPr/>
          <p:nvPr/>
        </p:nvSpPr>
        <p:spPr>
          <a:xfrm rot="5400000">
            <a:off x="2021170" y="1474202"/>
            <a:ext cx="3692920" cy="4167337"/>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991919"/>
              </a:solidFill>
              <a:effectLst/>
              <a:uLnTx/>
              <a:uFillTx/>
              <a:latin typeface="Aptos" panose="02110004020202020204"/>
              <a:ea typeface="+mn-ea"/>
              <a:cs typeface="+mn-cs"/>
            </a:endParaRPr>
          </a:p>
        </p:txBody>
      </p:sp>
      <p:sp>
        <p:nvSpPr>
          <p:cNvPr id="12" name="CaixaDeTexto 11">
            <a:extLst>
              <a:ext uri="{FF2B5EF4-FFF2-40B4-BE49-F238E27FC236}">
                <a16:creationId xmlns:a16="http://schemas.microsoft.com/office/drawing/2014/main" id="{12AC7612-D8CF-10B0-42F6-1A706CA7B82E}"/>
              </a:ext>
            </a:extLst>
          </p:cNvPr>
          <p:cNvSpPr txBox="1"/>
          <p:nvPr/>
        </p:nvSpPr>
        <p:spPr>
          <a:xfrm>
            <a:off x="1873530" y="1979370"/>
            <a:ext cx="42018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white"/>
                </a:solidFill>
                <a:effectLst/>
                <a:uLnTx/>
                <a:uFillTx/>
                <a:latin typeface="DIN Next LT Pro Medium" panose="020B0503020203050203" pitchFamily="34" charset="77"/>
                <a:ea typeface="+mn-ea"/>
                <a:cs typeface="+mn-cs"/>
              </a:rPr>
              <a:t>INFLAMMATION</a:t>
            </a:r>
          </a:p>
        </p:txBody>
      </p:sp>
      <p:sp>
        <p:nvSpPr>
          <p:cNvPr id="4" name="CaixaDeTexto 3">
            <a:extLst>
              <a:ext uri="{FF2B5EF4-FFF2-40B4-BE49-F238E27FC236}">
                <a16:creationId xmlns:a16="http://schemas.microsoft.com/office/drawing/2014/main" id="{88E1EE7C-97A5-EAF9-19E4-A7657C40412E}"/>
              </a:ext>
            </a:extLst>
          </p:cNvPr>
          <p:cNvSpPr txBox="1"/>
          <p:nvPr/>
        </p:nvSpPr>
        <p:spPr>
          <a:xfrm>
            <a:off x="2497568" y="4285796"/>
            <a:ext cx="286131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white"/>
                </a:solidFill>
                <a:effectLst/>
                <a:uLnTx/>
                <a:uFillTx/>
                <a:latin typeface="DIN Next LT Pro" panose="020B0503020203050203" pitchFamily="34" charset="77"/>
                <a:ea typeface="+mn-ea"/>
                <a:cs typeface="+mn-cs"/>
              </a:rPr>
              <a:t>Behavior &amp; biology are interrelated.</a:t>
            </a:r>
          </a:p>
        </p:txBody>
      </p:sp>
      <p:pic>
        <p:nvPicPr>
          <p:cNvPr id="3" name="Picture 2">
            <a:extLst>
              <a:ext uri="{FF2B5EF4-FFF2-40B4-BE49-F238E27FC236}">
                <a16:creationId xmlns:a16="http://schemas.microsoft.com/office/drawing/2014/main" id="{FA6493E3-B56D-FFA2-2978-0F5B90C4CA9D}"/>
              </a:ext>
            </a:extLst>
          </p:cNvPr>
          <p:cNvPicPr>
            <a:picLocks noChangeAspect="1"/>
          </p:cNvPicPr>
          <p:nvPr/>
        </p:nvPicPr>
        <p:blipFill rotWithShape="1">
          <a:blip r:embed="rId4"/>
          <a:srcRect l="23197" t="13546" r="24422" b="4922"/>
          <a:stretch/>
        </p:blipFill>
        <p:spPr>
          <a:xfrm>
            <a:off x="6918340" y="1096155"/>
            <a:ext cx="4642338" cy="4817273"/>
          </a:xfrm>
          <a:prstGeom prst="rect">
            <a:avLst/>
          </a:prstGeom>
          <a:ln>
            <a:solidFill>
              <a:schemeClr val="bg2">
                <a:lumMod val="90000"/>
              </a:schemeClr>
            </a:solidFill>
          </a:ln>
        </p:spPr>
      </p:pic>
      <p:sp>
        <p:nvSpPr>
          <p:cNvPr id="6" name="Rectangle 5">
            <a:extLst>
              <a:ext uri="{FF2B5EF4-FFF2-40B4-BE49-F238E27FC236}">
                <a16:creationId xmlns:a16="http://schemas.microsoft.com/office/drawing/2014/main" id="{AD36891B-C303-4CDB-466B-D2483F2445E9}"/>
              </a:ext>
            </a:extLst>
          </p:cNvPr>
          <p:cNvSpPr/>
          <p:nvPr/>
        </p:nvSpPr>
        <p:spPr>
          <a:xfrm>
            <a:off x="5237825" y="6082738"/>
            <a:ext cx="6865398" cy="769441"/>
          </a:xfrm>
          <a:prstGeom prst="rect">
            <a:avLst/>
          </a:prstGeom>
        </p:spPr>
        <p:txBody>
          <a:bodyPr wrap="square">
            <a:spAutoFit/>
          </a:bodyPr>
          <a:lstStyle/>
          <a:p>
            <a:pPr eaLnBrk="0" fontAlgn="base" hangingPunct="0">
              <a:spcBef>
                <a:spcPct val="0"/>
              </a:spcBef>
              <a:spcAft>
                <a:spcPct val="0"/>
              </a:spcAft>
              <a:defRPr/>
            </a:pPr>
            <a:r>
              <a:rPr lang="en-US" sz="1100" dirty="0" err="1">
                <a:solidFill>
                  <a:srgbClr val="000000">
                    <a:lumMod val="75000"/>
                    <a:lumOff val="25000"/>
                  </a:srgbClr>
                </a:solidFill>
                <a:latin typeface="DIN Next LT Pro" panose="020B0503020203050203"/>
                <a:cs typeface="Arial" panose="020B0604020202020204" pitchFamily="34" charset="0"/>
              </a:rPr>
              <a:t>Gassen</a:t>
            </a:r>
            <a:r>
              <a:rPr lang="en-US" sz="1100" dirty="0">
                <a:solidFill>
                  <a:srgbClr val="000000">
                    <a:lumMod val="75000"/>
                    <a:lumOff val="25000"/>
                  </a:srgbClr>
                </a:solidFill>
                <a:latin typeface="DIN Next LT Pro" panose="020B0503020203050203"/>
                <a:cs typeface="Arial" panose="020B0604020202020204" pitchFamily="34" charset="0"/>
              </a:rPr>
              <a:t> J, </a:t>
            </a:r>
            <a:r>
              <a:rPr lang="en-US" sz="1100" dirty="0" err="1">
                <a:solidFill>
                  <a:srgbClr val="000000">
                    <a:lumMod val="75000"/>
                    <a:lumOff val="25000"/>
                  </a:srgbClr>
                </a:solidFill>
                <a:latin typeface="DIN Next LT Pro" panose="020B0503020203050203"/>
                <a:cs typeface="Arial" panose="020B0604020202020204" pitchFamily="34" charset="0"/>
              </a:rPr>
              <a:t>Prokosch</a:t>
            </a:r>
            <a:r>
              <a:rPr lang="en-US" sz="1100" dirty="0">
                <a:solidFill>
                  <a:srgbClr val="000000">
                    <a:lumMod val="75000"/>
                    <a:lumOff val="25000"/>
                  </a:srgbClr>
                </a:solidFill>
                <a:latin typeface="DIN Next LT Pro" panose="020B0503020203050203"/>
                <a:cs typeface="Arial" panose="020B0604020202020204" pitchFamily="34" charset="0"/>
              </a:rPr>
              <a:t> ML, </a:t>
            </a:r>
            <a:r>
              <a:rPr lang="en-US" sz="1100" dirty="0" err="1">
                <a:solidFill>
                  <a:srgbClr val="000000">
                    <a:lumMod val="75000"/>
                    <a:lumOff val="25000"/>
                  </a:srgbClr>
                </a:solidFill>
                <a:latin typeface="DIN Next LT Pro" panose="020B0503020203050203"/>
                <a:cs typeface="Arial" panose="020B0604020202020204" pitchFamily="34" charset="0"/>
              </a:rPr>
              <a:t>Eimerbrink</a:t>
            </a:r>
            <a:r>
              <a:rPr lang="en-US" sz="1100" dirty="0">
                <a:solidFill>
                  <a:srgbClr val="000000">
                    <a:lumMod val="75000"/>
                    <a:lumOff val="25000"/>
                  </a:srgbClr>
                </a:solidFill>
                <a:latin typeface="DIN Next LT Pro" panose="020B0503020203050203"/>
                <a:cs typeface="Arial" panose="020B0604020202020204" pitchFamily="34" charset="0"/>
              </a:rPr>
              <a:t> MJ, et al. Inflammation Predicts Decision-Making Characterized by Impulsivity, Present Focus, and an Inability to Delay Gratification. </a:t>
            </a:r>
            <a:r>
              <a:rPr lang="en-US" sz="1100" i="1" dirty="0">
                <a:solidFill>
                  <a:srgbClr val="000000">
                    <a:lumMod val="75000"/>
                    <a:lumOff val="25000"/>
                  </a:srgbClr>
                </a:solidFill>
                <a:latin typeface="DIN Next LT Pro" panose="020B0503020203050203"/>
                <a:cs typeface="Arial" panose="020B0604020202020204" pitchFamily="34" charset="0"/>
              </a:rPr>
              <a:t>Sci Rep</a:t>
            </a:r>
            <a:r>
              <a:rPr lang="en-US" sz="1100" dirty="0">
                <a:solidFill>
                  <a:srgbClr val="000000">
                    <a:lumMod val="75000"/>
                    <a:lumOff val="25000"/>
                  </a:srgbClr>
                </a:solidFill>
                <a:latin typeface="DIN Next LT Pro" panose="020B0503020203050203"/>
                <a:cs typeface="Arial" panose="020B0604020202020204" pitchFamily="34" charset="0"/>
              </a:rPr>
              <a:t>. 2019;9(1):4928. Published 2019 Mar 20. doi:10.1038/s41598-019-41437-1; This article is licensed under a Creative Commons Attribution 4.0 International License</a:t>
            </a:r>
            <a:endParaRPr lang="en-US" sz="600" dirty="0">
              <a:solidFill>
                <a:srgbClr val="000000">
                  <a:lumMod val="75000"/>
                  <a:lumOff val="25000"/>
                </a:srgbClr>
              </a:solidFill>
              <a:latin typeface="DIN Next LT Pro" panose="020B0503020203050203"/>
              <a:cs typeface="Arial" panose="020B0604020202020204" pitchFamily="34" charset="0"/>
            </a:endParaRPr>
          </a:p>
        </p:txBody>
      </p:sp>
      <p:sp>
        <p:nvSpPr>
          <p:cNvPr id="7" name="Arrow: Up-Down 6">
            <a:extLst>
              <a:ext uri="{FF2B5EF4-FFF2-40B4-BE49-F238E27FC236}">
                <a16:creationId xmlns:a16="http://schemas.microsoft.com/office/drawing/2014/main" id="{FB1F2559-ADF6-DA24-88DC-DB12D729718B}"/>
              </a:ext>
            </a:extLst>
          </p:cNvPr>
          <p:cNvSpPr/>
          <p:nvPr/>
        </p:nvSpPr>
        <p:spPr>
          <a:xfrm>
            <a:off x="3745873" y="2569966"/>
            <a:ext cx="457200" cy="1088066"/>
          </a:xfrm>
          <a:prstGeom prst="upDownArrow">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b="1">
              <a:solidFill>
                <a:srgbClr val="FFFFFF"/>
              </a:solidFill>
              <a:latin typeface="Arial"/>
            </a:endParaRPr>
          </a:p>
        </p:txBody>
      </p:sp>
      <p:sp>
        <p:nvSpPr>
          <p:cNvPr id="8" name="CaixaDeTexto 11">
            <a:extLst>
              <a:ext uri="{FF2B5EF4-FFF2-40B4-BE49-F238E27FC236}">
                <a16:creationId xmlns:a16="http://schemas.microsoft.com/office/drawing/2014/main" id="{B65472C1-3B06-5995-B974-E39BB4792A2B}"/>
              </a:ext>
            </a:extLst>
          </p:cNvPr>
          <p:cNvSpPr txBox="1"/>
          <p:nvPr/>
        </p:nvSpPr>
        <p:spPr>
          <a:xfrm>
            <a:off x="1873531" y="3571059"/>
            <a:ext cx="42018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white"/>
                </a:solidFill>
                <a:effectLst/>
                <a:uLnTx/>
                <a:uFillTx/>
                <a:latin typeface="DIN Next LT Pro Medium" panose="020B0503020203050203" pitchFamily="34" charset="77"/>
                <a:ea typeface="+mn-ea"/>
                <a:cs typeface="+mn-cs"/>
              </a:rPr>
              <a:t>IMPULSIVITY</a:t>
            </a:r>
          </a:p>
        </p:txBody>
      </p:sp>
    </p:spTree>
    <p:extLst>
      <p:ext uri="{BB962C8B-B14F-4D97-AF65-F5344CB8AC3E}">
        <p14:creationId xmlns:p14="http://schemas.microsoft.com/office/powerpoint/2010/main" val="1409360366"/>
      </p:ext>
    </p:extLst>
  </p:cSld>
  <p:clrMapOvr>
    <a:masterClrMapping/>
  </p:clrMapOvr>
</p:sld>
</file>

<file path=ppt/theme/theme1.xml><?xml version="1.0" encoding="utf-8"?>
<a:theme xmlns:a="http://schemas.openxmlformats.org/drawingml/2006/main" name="Office Theme">
  <a:themeElements>
    <a:clrScheme name="Custom 29">
      <a:dk1>
        <a:srgbClr val="000000"/>
      </a:dk1>
      <a:lt1>
        <a:srgbClr val="FFFFFF"/>
      </a:lt1>
      <a:dk2>
        <a:srgbClr val="44546A"/>
      </a:dk2>
      <a:lt2>
        <a:srgbClr val="E7E6E6"/>
      </a:lt2>
      <a:accent1>
        <a:srgbClr val="B8FF65"/>
      </a:accent1>
      <a:accent2>
        <a:srgbClr val="ECE95A"/>
      </a:accent2>
      <a:accent3>
        <a:srgbClr val="5755D9"/>
      </a:accent3>
      <a:accent4>
        <a:srgbClr val="E9985C"/>
      </a:accent4>
      <a:accent5>
        <a:srgbClr val="5B9BD5"/>
      </a:accent5>
      <a:accent6>
        <a:srgbClr val="70AD47"/>
      </a:accent6>
      <a:hlink>
        <a:srgbClr val="0563C1"/>
      </a:hlink>
      <a:folHlink>
        <a:srgbClr val="954F72"/>
      </a:folHlink>
    </a:clrScheme>
    <a:fontScheme name="Custom 42">
      <a:majorFont>
        <a:latin typeface="Montserrat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LENSFEB23_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NSFEB23_theme" id="{9D8B85FD-F61C-4EA4-87A7-D6B64C97C795}" vid="{C1C70C55-1490-4B6A-96C6-370B61EAFC06}"/>
    </a:ext>
  </a:ext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tress and Mind-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EDCC029594AF24B93EE7B28B4D354E6" ma:contentTypeVersion="21" ma:contentTypeDescription="Crie um novo documento." ma:contentTypeScope="" ma:versionID="a5e290435b4bb65b1bb911d87a70b4c2">
  <xsd:schema xmlns:xsd="http://www.w3.org/2001/XMLSchema" xmlns:xs="http://www.w3.org/2001/XMLSchema" xmlns:p="http://schemas.microsoft.com/office/2006/metadata/properties" xmlns:ns1="http://schemas.microsoft.com/sharepoint/v3" xmlns:ns2="61677ec9-1bb2-4e8b-bfc6-f0d46065ce54" xmlns:ns3="cffda810-2db4-42d9-aff9-b6f80e913acd" targetNamespace="http://schemas.microsoft.com/office/2006/metadata/properties" ma:root="true" ma:fieldsID="917127ad8431facd7e47de91e3da896c" ns1:_="" ns2:_="" ns3:_="">
    <xsd:import namespace="http://schemas.microsoft.com/sharepoint/v3"/>
    <xsd:import namespace="61677ec9-1bb2-4e8b-bfc6-f0d46065ce54"/>
    <xsd:import namespace="cffda810-2db4-42d9-aff9-b6f80e913ac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AutoKeyPoints" minOccurs="0"/>
                <xsd:element ref="ns2:MediaServiceKeyPoints" minOccurs="0"/>
                <xsd:element ref="ns2:_Flow_SignoffStatu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Propriedades da Política de Conformidade Unificada" ma:hidden="true" ma:internalName="_ip_UnifiedCompliancePolicyProperties">
      <xsd:simpleType>
        <xsd:restriction base="dms:Note"/>
      </xsd:simpleType>
    </xsd:element>
    <xsd:element name="_ip_UnifiedCompliancePolicyUIAction" ma:index="26" nillable="true" ma:displayName="Ação de Interface do Usuário da Política de Conformidade Unificada"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677ec9-1bb2-4e8b-bfc6-f0d46065ce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Flow_SignoffStatus" ma:index="21" nillable="true" ma:displayName="Status de liberação" ma:internalName="Status_x0020_de_x0020_libera_x00e7__x00e3_o">
      <xsd:simpleType>
        <xsd:restriction base="dms:Text"/>
      </xsd:simpleType>
    </xsd:element>
    <xsd:element name="lcf76f155ced4ddcb4097134ff3c332f" ma:index="23" nillable="true" ma:taxonomy="true" ma:internalName="lcf76f155ced4ddcb4097134ff3c332f" ma:taxonomyFieldName="MediaServiceImageTags" ma:displayName="Marcações de imagem" ma:readOnly="false" ma:fieldId="{5cf76f15-5ced-4ddc-b409-7134ff3c332f}" ma:taxonomyMulti="true" ma:sspId="dc347893-ee36-4ef3-bdd8-129bdaede62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ffda810-2db4-42d9-aff9-b6f80e913acd" elementFormDefault="qualified">
    <xsd:import namespace="http://schemas.microsoft.com/office/2006/documentManagement/types"/>
    <xsd:import namespace="http://schemas.microsoft.com/office/infopath/2007/PartnerControls"/>
    <xsd:element name="SharedWithUsers" ma:index="11"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talhes de Compartilhado Com" ma:internalName="SharedWithDetails" ma:readOnly="true">
      <xsd:simpleType>
        <xsd:restriction base="dms:Note">
          <xsd:maxLength value="255"/>
        </xsd:restriction>
      </xsd:simpleType>
    </xsd:element>
    <xsd:element name="TaxCatchAll" ma:index="24" nillable="true" ma:displayName="Taxonomy Catch All Column" ma:hidden="true" ma:list="{1d548259-cb5d-4cb9-aba3-caba4f6c3c6a}" ma:internalName="TaxCatchAll" ma:showField="CatchAllData" ma:web="cffda810-2db4-42d9-aff9-b6f80e913a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1677ec9-1bb2-4e8b-bfc6-f0d46065ce54">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_Flow_SignoffStatus xmlns="61677ec9-1bb2-4e8b-bfc6-f0d46065ce54" xsi:nil="true"/>
    <TaxCatchAll xmlns="cffda810-2db4-42d9-aff9-b6f80e913ac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F853172-8841-439E-B0C0-0A8FA9BDD8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1677ec9-1bb2-4e8b-bfc6-f0d46065ce54"/>
    <ds:schemaRef ds:uri="cffda810-2db4-42d9-aff9-b6f80e913a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6D67E2-0B84-44D6-A157-A4A9968FD1DA}">
  <ds:schemaRefs>
    <ds:schemaRef ds:uri="http://www.w3.org/XML/1998/namespace"/>
    <ds:schemaRef ds:uri="http://purl.org/dc/elements/1.1/"/>
    <ds:schemaRef ds:uri="http://purl.org/dc/dcmitype/"/>
    <ds:schemaRef ds:uri="http://schemas.microsoft.com/office/2006/documentManagement/types"/>
    <ds:schemaRef ds:uri="http://schemas.microsoft.com/sharepoint/v3"/>
    <ds:schemaRef ds:uri="http://schemas.microsoft.com/office/infopath/2007/PartnerControls"/>
    <ds:schemaRef ds:uri="http://schemas.microsoft.com/office/2006/metadata/properties"/>
    <ds:schemaRef ds:uri="61677ec9-1bb2-4e8b-bfc6-f0d46065ce54"/>
    <ds:schemaRef ds:uri="http://schemas.openxmlformats.org/package/2006/metadata/core-properties"/>
    <ds:schemaRef ds:uri="cffda810-2db4-42d9-aff9-b6f80e913acd"/>
    <ds:schemaRef ds:uri="http://purl.org/dc/terms/"/>
  </ds:schemaRefs>
</ds:datastoreItem>
</file>

<file path=customXml/itemProps3.xml><?xml version="1.0" encoding="utf-8"?>
<ds:datastoreItem xmlns:ds="http://schemas.openxmlformats.org/officeDocument/2006/customXml" ds:itemID="{D852EA1E-B794-49E3-94EA-DB6B592D23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TotalTime>
  <Words>14010</Words>
  <Application>Microsoft Office PowerPoint</Application>
  <PresentationFormat>Widescreen</PresentationFormat>
  <Paragraphs>957</Paragraphs>
  <Slides>89</Slides>
  <Notes>77</Notes>
  <HiddenSlides>0</HiddenSlides>
  <MMClips>0</MMClips>
  <ScaleCrop>false</ScaleCrop>
  <HeadingPairs>
    <vt:vector size="6" baseType="variant">
      <vt:variant>
        <vt:lpstr>Fonts Used</vt:lpstr>
      </vt:variant>
      <vt:variant>
        <vt:i4>20</vt:i4>
      </vt:variant>
      <vt:variant>
        <vt:lpstr>Theme</vt:lpstr>
      </vt:variant>
      <vt:variant>
        <vt:i4>9</vt:i4>
      </vt:variant>
      <vt:variant>
        <vt:lpstr>Slide Titles</vt:lpstr>
      </vt:variant>
      <vt:variant>
        <vt:i4>89</vt:i4>
      </vt:variant>
    </vt:vector>
  </HeadingPairs>
  <TitlesOfParts>
    <vt:vector size="118" baseType="lpstr">
      <vt:lpstr>HelveticaNeue-Light</vt:lpstr>
      <vt:lpstr>Aptos Display</vt:lpstr>
      <vt:lpstr>DIN Next LT Pro Light</vt:lpstr>
      <vt:lpstr>CIDFont+F5</vt:lpstr>
      <vt:lpstr>Calibri</vt:lpstr>
      <vt:lpstr>DIN Next LT Pro</vt:lpstr>
      <vt:lpstr>DIN Next LT Pro Heavy</vt:lpstr>
      <vt:lpstr>DINNextRoundedLTW01-Regular</vt:lpstr>
      <vt:lpstr>BlinkMacSystemFont</vt:lpstr>
      <vt:lpstr>DIN Next LT Pro Bold</vt:lpstr>
      <vt:lpstr>Calibri Light</vt:lpstr>
      <vt:lpstr>Atlas Grotesk Web</vt:lpstr>
      <vt:lpstr>DIN Next LT Pro Medium</vt:lpstr>
      <vt:lpstr>Aptos</vt:lpstr>
      <vt:lpstr>CIDFont+F4</vt:lpstr>
      <vt:lpstr>CIDFont+F6</vt:lpstr>
      <vt:lpstr>Montserrat SemiBold</vt:lpstr>
      <vt:lpstr>Open Sans</vt:lpstr>
      <vt:lpstr>Comic Sans MS</vt:lpstr>
      <vt:lpstr>Arial</vt:lpstr>
      <vt:lpstr>Office Theme</vt:lpstr>
      <vt:lpstr>Tema do Office</vt:lpstr>
      <vt:lpstr>Default Design</vt:lpstr>
      <vt:lpstr>6_Office Theme</vt:lpstr>
      <vt:lpstr>1_Office Theme</vt:lpstr>
      <vt:lpstr>2_Office Theme</vt:lpstr>
      <vt:lpstr>LENSFEB23_theme</vt:lpstr>
      <vt:lpstr>1_Default Design</vt:lpstr>
      <vt:lpstr>Stress and Mind-Body</vt:lpstr>
      <vt:lpstr>PowerPoint Presentation</vt:lpstr>
      <vt:lpstr>PowerPoint Presentation</vt:lpstr>
      <vt:lpstr>The Master Systems: Brain, Heart, Gut</vt:lpstr>
      <vt:lpstr>PowerPoint Presentation</vt:lpstr>
      <vt:lpstr>PowerPoint Presentation</vt:lpstr>
      <vt:lpstr>PowerPoint Presentation</vt:lpstr>
      <vt:lpstr>PowerPoint Presentation</vt:lpstr>
      <vt:lpstr>PowerPoint Presentation</vt:lpstr>
      <vt:lpstr>PowerPoint Presentation</vt:lpstr>
      <vt:lpstr>Inflammation can start with food</vt:lpstr>
      <vt:lpstr>Reduced neuroinflammation using foods</vt:lpstr>
      <vt:lpstr>Blue-purple foods for the brain</vt:lpstr>
      <vt:lpstr>The Color Code of Blue-Purple Foods</vt:lpstr>
      <vt:lpstr>Direct effects of polyphenols on neurons</vt:lpstr>
      <vt:lpstr>Blue-purple fruits &amp; vegetables, select phytochemicals &amp; physiological effects</vt:lpstr>
      <vt:lpstr>Concord Grape Juice (Resveratrol)</vt:lpstr>
      <vt:lpstr>Blueberries (Pterostilbenes)</vt:lpstr>
      <vt:lpstr>Consider total amount and balance of omega-3 fatty acids</vt:lpstr>
      <vt:lpstr>PowerPoint Presentation</vt:lpstr>
      <vt:lpstr>“Leaky brain”</vt:lpstr>
      <vt:lpstr>Fiber restores the gut</vt:lpstr>
      <vt:lpstr>Depressive symptoms reduce with increasing dietary fiber</vt:lpstr>
      <vt:lpstr>The food-gut-mood-brain axis: The foods we take in become signaling agents for the brain</vt:lpstr>
      <vt:lpstr>Short-chain fatty acids (SCFAs) for the gut-brain axis</vt:lpstr>
      <vt:lpstr>The 3P Approach to Gut Health: Prebiotics, Probiotics, and Polyphenols</vt:lpstr>
      <vt:lpstr>PowerPoint Presentation</vt:lpstr>
      <vt:lpstr>Type 3 Diabetes:  The interface between insulin &amp; amyloid</vt:lpstr>
      <vt:lpstr>Poor nutritional quality diets and increased risk of depression</vt:lpstr>
      <vt:lpstr>12 Nutrients for Better Mood</vt:lpstr>
      <vt:lpstr>Antidepressant foods from greatest to least score</vt:lpstr>
      <vt:lpstr>FOOD &amp; MOOD  WEEKLY TRACKER</vt:lpstr>
      <vt:lpstr>Tracking emotional patterns</vt:lpstr>
      <vt:lpstr>Colorful foods make for colorful moods!</vt:lpstr>
      <vt:lpstr>Lifestyle aspects related to brain inflammation</vt:lpstr>
      <vt:lpstr>The brain detoxifies during sleep</vt:lpstr>
      <vt:lpstr>Inflammation impedes glymphatic function and flux</vt:lpstr>
      <vt:lpstr>Lifestyle strategies for optimizing clearance of toxic metabolites during sleep</vt:lpstr>
      <vt:lpstr>PowerPoint Presentation</vt:lpstr>
      <vt:lpstr>PowerPoint Presentation</vt:lpstr>
      <vt:lpstr>PowerPoint Presentation</vt:lpstr>
      <vt:lpstr>PowerPoint Presentation</vt:lpstr>
      <vt:lpstr>“Inflammaging” “Coagulaging”</vt:lpstr>
      <vt:lpstr>Homocysteine</vt:lpstr>
      <vt:lpstr>PowerPoint Presentation</vt:lpstr>
      <vt:lpstr>Short-term stress reactions</vt:lpstr>
      <vt:lpstr>Stress is connected to heart disease.</vt:lpstr>
      <vt:lpstr>Emotions are reflected in the heart rate</vt:lpstr>
      <vt:lpstr>Forest Therapy  (“Vitamin N”)</vt:lpstr>
      <vt:lpstr>PowerPoint Presentation</vt:lpstr>
      <vt:lpstr>Water</vt:lpstr>
      <vt:lpstr>Micronutrients: Magnesium (Mg)</vt:lpstr>
      <vt:lpstr>Supporting methylation with food-based nutrients</vt:lpstr>
      <vt:lpstr>Supporting methylation with food-based nutrients</vt:lpstr>
      <vt:lpstr>Red-Colored Foods: Pro- and Anti-Inflammatory Effects for Heart Health</vt:lpstr>
      <vt:lpstr> </vt:lpstr>
      <vt:lpstr>Green Foods</vt:lpstr>
      <vt:lpstr>The Color Code of Green Foods</vt:lpstr>
      <vt:lpstr>Green fruits &amp; vegetables, select phytochemicals &amp; physiological effects</vt:lpstr>
      <vt:lpstr>Dietary sources of nitrates</vt:lpstr>
      <vt:lpstr>Vitamin K and the heart</vt:lpstr>
      <vt:lpstr>Is vitamin K the next ‘vitamin D’? How do they work together?</vt:lpstr>
      <vt:lpstr>Cruciferous vegetables</vt:lpstr>
      <vt:lpstr>PowerPoint Presentation</vt:lpstr>
      <vt:lpstr>PowerPoint Presentation</vt:lpstr>
      <vt:lpstr>PowerPoint Presentation</vt:lpstr>
      <vt:lpstr>PowerPoint Presentation</vt:lpstr>
      <vt:lpstr>PowerPoint Presentation</vt:lpstr>
      <vt:lpstr>Leaky gut  &amp;  systemic inflammation</vt:lpstr>
      <vt:lpstr>PowerPoint Presentation</vt:lpstr>
      <vt:lpstr>Stress can get in the way of eating healthy. </vt:lpstr>
      <vt:lpstr>Stress and the Gut</vt:lpstr>
      <vt:lpstr>Chronic stress may lead to different gut-related diseases</vt:lpstr>
      <vt:lpstr>PowerPoint Presentation</vt:lpstr>
      <vt:lpstr>PowerPoint Presentation</vt:lpstr>
      <vt:lpstr>Yellow Foods</vt:lpstr>
      <vt:lpstr>The Color Code of Yellow Foods</vt:lpstr>
      <vt:lpstr>Yellow fruits &amp; vegetables,  select phytochemicals &amp; physiological effects</vt:lpstr>
      <vt:lpstr>Ginger Rhizome  (Zingiber officinale)</vt:lpstr>
      <vt:lpstr>Citrus Fruits (Lemons)</vt:lpstr>
      <vt:lpstr>Pineapple</vt:lpstr>
      <vt:lpstr>PowerPoint Presentation</vt:lpstr>
      <vt:lpstr>PowerPoint Presentation</vt:lpstr>
      <vt:lpstr>Clinical Tool: Variety Tracker</vt:lpstr>
      <vt:lpstr>PowerPoint Presentation</vt:lpstr>
      <vt:lpstr>Improving digestion through the Functional Medicine 5Rs</vt:lpstr>
      <vt:lpstr>PowerPoint Presentation</vt:lpstr>
      <vt:lpstr>PowerPoint Presentation</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Bruno Domingues</dc:creator>
  <cp:lastModifiedBy>Deanna Minich</cp:lastModifiedBy>
  <cp:revision>41</cp:revision>
  <dcterms:created xsi:type="dcterms:W3CDTF">2024-03-14T18:54:06Z</dcterms:created>
  <dcterms:modified xsi:type="dcterms:W3CDTF">2024-06-21T02:49:09Z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0x0101009EDCC029594AF24B93EE7B28B4D354E6</vt:lpwstr>
  </property>
  <property fmtid="{D5CDD505-2E9C-101B-9397-08002B2CF9AE}" pid="3" name="MediaServiceImageTags">
    <vt:lpwstr/>
  </property>
</Properties>
</file>