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7" r:id="rId3"/>
    <p:sldMasterId id="2147483710" r:id="rId4"/>
  </p:sldMasterIdLst>
  <p:notesMasterIdLst>
    <p:notesMasterId r:id="rId74"/>
  </p:notesMasterIdLst>
  <p:sldIdLst>
    <p:sldId id="283" r:id="rId5"/>
    <p:sldId id="2444" r:id="rId6"/>
    <p:sldId id="2379" r:id="rId7"/>
    <p:sldId id="2375" r:id="rId8"/>
    <p:sldId id="864" r:id="rId9"/>
    <p:sldId id="953" r:id="rId10"/>
    <p:sldId id="2369" r:id="rId11"/>
    <p:sldId id="2370" r:id="rId12"/>
    <p:sldId id="952" r:id="rId13"/>
    <p:sldId id="2376" r:id="rId14"/>
    <p:sldId id="2386" r:id="rId15"/>
    <p:sldId id="356" r:id="rId16"/>
    <p:sldId id="2385" r:id="rId17"/>
    <p:sldId id="311" r:id="rId18"/>
    <p:sldId id="2383" r:id="rId19"/>
    <p:sldId id="2380" r:id="rId20"/>
    <p:sldId id="2393" r:id="rId21"/>
    <p:sldId id="2456" r:id="rId22"/>
    <p:sldId id="2390" r:id="rId23"/>
    <p:sldId id="445" r:id="rId24"/>
    <p:sldId id="446" r:id="rId25"/>
    <p:sldId id="2394" r:id="rId26"/>
    <p:sldId id="2395" r:id="rId27"/>
    <p:sldId id="2454" r:id="rId28"/>
    <p:sldId id="2457" r:id="rId29"/>
    <p:sldId id="2455" r:id="rId30"/>
    <p:sldId id="2382" r:id="rId31"/>
    <p:sldId id="2453" r:id="rId32"/>
    <p:sldId id="2419" r:id="rId33"/>
    <p:sldId id="2352" r:id="rId34"/>
    <p:sldId id="2365" r:id="rId35"/>
    <p:sldId id="2451" r:id="rId36"/>
    <p:sldId id="2396" r:id="rId37"/>
    <p:sldId id="2398" r:id="rId38"/>
    <p:sldId id="2458" r:id="rId39"/>
    <p:sldId id="918" r:id="rId40"/>
    <p:sldId id="865" r:id="rId41"/>
    <p:sldId id="2405" r:id="rId42"/>
    <p:sldId id="2350" r:id="rId43"/>
    <p:sldId id="2399" r:id="rId44"/>
    <p:sldId id="2416" r:id="rId45"/>
    <p:sldId id="2406" r:id="rId46"/>
    <p:sldId id="2407" r:id="rId47"/>
    <p:sldId id="2377" r:id="rId48"/>
    <p:sldId id="2421" r:id="rId49"/>
    <p:sldId id="2420" r:id="rId50"/>
    <p:sldId id="2414" r:id="rId51"/>
    <p:sldId id="2415" r:id="rId52"/>
    <p:sldId id="2441" r:id="rId53"/>
    <p:sldId id="942" r:id="rId54"/>
    <p:sldId id="265" r:id="rId55"/>
    <p:sldId id="2436" r:id="rId56"/>
    <p:sldId id="2437" r:id="rId57"/>
    <p:sldId id="2438" r:id="rId58"/>
    <p:sldId id="2449" r:id="rId59"/>
    <p:sldId id="2448" r:id="rId60"/>
    <p:sldId id="2450" r:id="rId61"/>
    <p:sldId id="2445" r:id="rId62"/>
    <p:sldId id="452" r:id="rId63"/>
    <p:sldId id="453" r:id="rId64"/>
    <p:sldId id="773" r:id="rId65"/>
    <p:sldId id="2435" r:id="rId66"/>
    <p:sldId id="2434" r:id="rId67"/>
    <p:sldId id="2422" r:id="rId68"/>
    <p:sldId id="2440" r:id="rId69"/>
    <p:sldId id="2373" r:id="rId70"/>
    <p:sldId id="2443" r:id="rId71"/>
    <p:sldId id="2452" r:id="rId72"/>
    <p:sldId id="2446" r:id="rId7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1919"/>
    <a:srgbClr val="0D0B0E"/>
    <a:srgbClr val="5A791F"/>
    <a:srgbClr val="8391AA"/>
    <a:srgbClr val="0A0C11"/>
    <a:srgbClr val="C3D0E1"/>
    <a:srgbClr val="FFA609"/>
    <a:srgbClr val="F1E3DA"/>
    <a:srgbClr val="E59EDD"/>
    <a:srgbClr val="588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758" autoAdjust="0"/>
  </p:normalViewPr>
  <p:slideViewPr>
    <p:cSldViewPr snapToGrid="0">
      <p:cViewPr varScale="1">
        <p:scale>
          <a:sx n="57" d="100"/>
          <a:sy n="57" d="100"/>
        </p:scale>
        <p:origin x="126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isa\Desktop\PALESTRA_RESISTENCIA%20A%20INSULINA_CONGRESSO%20%20NUT%20INTEGRATIVA\Dados%20antropometricos_Caso%20clinico_GM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isa\Desktop\PALESTRA_RESISTENCIA%20A%20INSULINA_CONGRESSO%20%20NUT%20INTEGRATIVA\Dados%20antropometricos_Caso%20clinico_GM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Planilha1!$B$3</c:f>
              <c:strCache>
                <c:ptCount val="1"/>
                <c:pt idx="0">
                  <c:v>Peso (kg)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Planilha1!$C$1:$L$1</c:f>
              <c:numCache>
                <c:formatCode>m/d/yyyy</c:formatCode>
                <c:ptCount val="10"/>
                <c:pt idx="0">
                  <c:v>45009</c:v>
                </c:pt>
                <c:pt idx="1">
                  <c:v>45041</c:v>
                </c:pt>
                <c:pt idx="2">
                  <c:v>45076</c:v>
                </c:pt>
                <c:pt idx="3">
                  <c:v>45111</c:v>
                </c:pt>
                <c:pt idx="4">
                  <c:v>45149</c:v>
                </c:pt>
                <c:pt idx="5">
                  <c:v>45198</c:v>
                </c:pt>
                <c:pt idx="6">
                  <c:v>45244</c:v>
                </c:pt>
                <c:pt idx="7">
                  <c:v>45278</c:v>
                </c:pt>
                <c:pt idx="8">
                  <c:v>45331</c:v>
                </c:pt>
                <c:pt idx="9">
                  <c:v>45372</c:v>
                </c:pt>
              </c:numCache>
            </c:numRef>
          </c:cat>
          <c:val>
            <c:numRef>
              <c:f>Planilha1!$C$3:$L$3</c:f>
              <c:numCache>
                <c:formatCode>General</c:formatCode>
                <c:ptCount val="10"/>
                <c:pt idx="0">
                  <c:v>97.7</c:v>
                </c:pt>
                <c:pt idx="1">
                  <c:v>93.4</c:v>
                </c:pt>
                <c:pt idx="2">
                  <c:v>87.35</c:v>
                </c:pt>
                <c:pt idx="3">
                  <c:v>84.1</c:v>
                </c:pt>
                <c:pt idx="4">
                  <c:v>76</c:v>
                </c:pt>
                <c:pt idx="5">
                  <c:v>71.150000000000006</c:v>
                </c:pt>
                <c:pt idx="6">
                  <c:v>68.3</c:v>
                </c:pt>
                <c:pt idx="7">
                  <c:v>65.7</c:v>
                </c:pt>
                <c:pt idx="8">
                  <c:v>64.400000000000006</c:v>
                </c:pt>
                <c:pt idx="9">
                  <c:v>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BD-4E0D-8D2A-F6A2B8BB0866}"/>
            </c:ext>
          </c:extLst>
        </c:ser>
        <c:ser>
          <c:idx val="1"/>
          <c:order val="1"/>
          <c:tx>
            <c:strRef>
              <c:f>Planilha1!$B$5</c:f>
              <c:strCache>
                <c:ptCount val="1"/>
                <c:pt idx="0">
                  <c:v>Massa Gorda (kg)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Planilha1!$C$1:$L$1</c:f>
              <c:numCache>
                <c:formatCode>m/d/yyyy</c:formatCode>
                <c:ptCount val="10"/>
                <c:pt idx="0">
                  <c:v>45009</c:v>
                </c:pt>
                <c:pt idx="1">
                  <c:v>45041</c:v>
                </c:pt>
                <c:pt idx="2">
                  <c:v>45076</c:v>
                </c:pt>
                <c:pt idx="3">
                  <c:v>45111</c:v>
                </c:pt>
                <c:pt idx="4">
                  <c:v>45149</c:v>
                </c:pt>
                <c:pt idx="5">
                  <c:v>45198</c:v>
                </c:pt>
                <c:pt idx="6">
                  <c:v>45244</c:v>
                </c:pt>
                <c:pt idx="7">
                  <c:v>45278</c:v>
                </c:pt>
                <c:pt idx="8">
                  <c:v>45331</c:v>
                </c:pt>
                <c:pt idx="9">
                  <c:v>45372</c:v>
                </c:pt>
              </c:numCache>
            </c:numRef>
          </c:cat>
          <c:val>
            <c:numRef>
              <c:f>Planilha1!$C$5:$L$5</c:f>
              <c:numCache>
                <c:formatCode>0.0</c:formatCode>
                <c:ptCount val="10"/>
                <c:pt idx="0">
                  <c:v>37.51</c:v>
                </c:pt>
                <c:pt idx="1">
                  <c:v>31.72</c:v>
                </c:pt>
                <c:pt idx="2">
                  <c:v>27.27</c:v>
                </c:pt>
                <c:pt idx="3">
                  <c:v>24.18</c:v>
                </c:pt>
                <c:pt idx="4">
                  <c:v>18.41</c:v>
                </c:pt>
                <c:pt idx="5">
                  <c:v>15.36</c:v>
                </c:pt>
                <c:pt idx="6">
                  <c:v>13.1</c:v>
                </c:pt>
                <c:pt idx="7">
                  <c:v>12.02</c:v>
                </c:pt>
                <c:pt idx="8">
                  <c:v>11.26</c:v>
                </c:pt>
                <c:pt idx="9">
                  <c:v>11.01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BD-4E0D-8D2A-F6A2B8BB0866}"/>
            </c:ext>
          </c:extLst>
        </c:ser>
        <c:ser>
          <c:idx val="2"/>
          <c:order val="2"/>
          <c:tx>
            <c:strRef>
              <c:f>Planilha1!$B$7</c:f>
              <c:strCache>
                <c:ptCount val="1"/>
                <c:pt idx="0">
                  <c:v>Massa Magra (kg)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Planilha1!$C$1:$L$1</c:f>
              <c:numCache>
                <c:formatCode>m/d/yyyy</c:formatCode>
                <c:ptCount val="10"/>
                <c:pt idx="0">
                  <c:v>45009</c:v>
                </c:pt>
                <c:pt idx="1">
                  <c:v>45041</c:v>
                </c:pt>
                <c:pt idx="2">
                  <c:v>45076</c:v>
                </c:pt>
                <c:pt idx="3">
                  <c:v>45111</c:v>
                </c:pt>
                <c:pt idx="4">
                  <c:v>45149</c:v>
                </c:pt>
                <c:pt idx="5">
                  <c:v>45198</c:v>
                </c:pt>
                <c:pt idx="6">
                  <c:v>45244</c:v>
                </c:pt>
                <c:pt idx="7">
                  <c:v>45278</c:v>
                </c:pt>
                <c:pt idx="8">
                  <c:v>45331</c:v>
                </c:pt>
                <c:pt idx="9">
                  <c:v>45372</c:v>
                </c:pt>
              </c:numCache>
            </c:numRef>
          </c:cat>
          <c:val>
            <c:numRef>
              <c:f>Planilha1!$C$7:$L$7</c:f>
              <c:numCache>
                <c:formatCode>0.0</c:formatCode>
                <c:ptCount val="10"/>
                <c:pt idx="0">
                  <c:v>60.19</c:v>
                </c:pt>
                <c:pt idx="1">
                  <c:v>61.68</c:v>
                </c:pt>
                <c:pt idx="2">
                  <c:v>60.08</c:v>
                </c:pt>
                <c:pt idx="3">
                  <c:v>59.92</c:v>
                </c:pt>
                <c:pt idx="4">
                  <c:v>57.59</c:v>
                </c:pt>
                <c:pt idx="5">
                  <c:v>55.79</c:v>
                </c:pt>
                <c:pt idx="6">
                  <c:v>55.2</c:v>
                </c:pt>
                <c:pt idx="7">
                  <c:v>53.68</c:v>
                </c:pt>
                <c:pt idx="8">
                  <c:v>53.14</c:v>
                </c:pt>
                <c:pt idx="9">
                  <c:v>53.99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DBD-4E0D-8D2A-F6A2B8BB086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71598320"/>
        <c:axId val="771598800"/>
      </c:lineChart>
      <c:dateAx>
        <c:axId val="77159832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71598800"/>
        <c:crosses val="autoZero"/>
        <c:auto val="1"/>
        <c:lblOffset val="100"/>
        <c:baseTimeUnit val="months"/>
      </c:dateAx>
      <c:valAx>
        <c:axId val="771598800"/>
        <c:scaling>
          <c:orientation val="minMax"/>
          <c:max val="10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71598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Planilha1!$C$18</c:f>
              <c:strCache>
                <c:ptCount val="1"/>
                <c:pt idx="0">
                  <c:v>22/09/2022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Planilha1!$B$19:$B$20</c:f>
              <c:strCache>
                <c:ptCount val="2"/>
                <c:pt idx="0">
                  <c:v>Insulina de jejum (mU/L)</c:v>
                </c:pt>
                <c:pt idx="1">
                  <c:v>HbA1C (%)</c:v>
                </c:pt>
              </c:strCache>
            </c:strRef>
          </c:cat>
          <c:val>
            <c:numRef>
              <c:f>Planilha1!$C$19:$C$20</c:f>
              <c:numCache>
                <c:formatCode>General</c:formatCode>
                <c:ptCount val="2"/>
                <c:pt idx="0">
                  <c:v>29.65</c:v>
                </c:pt>
                <c:pt idx="1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F6-4495-9405-B2DF15600109}"/>
            </c:ext>
          </c:extLst>
        </c:ser>
        <c:ser>
          <c:idx val="1"/>
          <c:order val="1"/>
          <c:tx>
            <c:strRef>
              <c:f>Planilha1!$D$18</c:f>
              <c:strCache>
                <c:ptCount val="1"/>
                <c:pt idx="0">
                  <c:v>18/12/2023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Planilha1!$B$19:$B$20</c:f>
              <c:strCache>
                <c:ptCount val="2"/>
                <c:pt idx="0">
                  <c:v>Insulina de jejum (mU/L)</c:v>
                </c:pt>
                <c:pt idx="1">
                  <c:v>HbA1C (%)</c:v>
                </c:pt>
              </c:strCache>
            </c:strRef>
          </c:cat>
          <c:val>
            <c:numRef>
              <c:f>Planilha1!$D$19:$D$20</c:f>
              <c:numCache>
                <c:formatCode>General</c:formatCode>
                <c:ptCount val="2"/>
                <c:pt idx="0">
                  <c:v>2.4700000000000002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F6-4495-9405-B2DF1560010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82062560"/>
        <c:axId val="782063040"/>
      </c:barChart>
      <c:catAx>
        <c:axId val="78206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82063040"/>
        <c:crosses val="autoZero"/>
        <c:auto val="1"/>
        <c:lblAlgn val="ctr"/>
        <c:lblOffset val="100"/>
        <c:noMultiLvlLbl val="0"/>
      </c:catAx>
      <c:valAx>
        <c:axId val="7820630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8206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84B22F-5A74-4818-A18E-A7045D44965B}" type="doc">
      <dgm:prSet loTypeId="urn:microsoft.com/office/officeart/2005/8/layout/pyramid2" loCatId="pyramid" qsTypeId="urn:microsoft.com/office/officeart/2005/8/quickstyle/simple5" qsCatId="simple" csTypeId="urn:microsoft.com/office/officeart/2005/8/colors/accent0_3" csCatId="mainScheme" phldr="1"/>
      <dgm:spPr/>
    </dgm:pt>
    <dgm:pt modelId="{33183FF0-4002-4880-B729-299FAE4E7482}">
      <dgm:prSet phldrT="[Texto]"/>
      <dgm:spPr>
        <a:ln w="57150">
          <a:solidFill>
            <a:srgbClr val="991919"/>
          </a:solidFill>
        </a:ln>
      </dgm:spPr>
      <dgm:t>
        <a:bodyPr/>
        <a:lstStyle/>
        <a:p>
          <a:r>
            <a:rPr lang="pt-BR" dirty="0"/>
            <a:t>Resistência à insulina </a:t>
          </a:r>
        </a:p>
      </dgm:t>
    </dgm:pt>
    <dgm:pt modelId="{9DFC68D5-9F03-4F17-B4E1-5609C1E9086C}" type="parTrans" cxnId="{8C550149-F1E0-482E-B118-B4AB2EA4F5C4}">
      <dgm:prSet/>
      <dgm:spPr/>
      <dgm:t>
        <a:bodyPr/>
        <a:lstStyle/>
        <a:p>
          <a:endParaRPr lang="pt-BR"/>
        </a:p>
      </dgm:t>
    </dgm:pt>
    <dgm:pt modelId="{35661005-B25A-430D-B7A7-C3A351304A26}" type="sibTrans" cxnId="{8C550149-F1E0-482E-B118-B4AB2EA4F5C4}">
      <dgm:prSet/>
      <dgm:spPr/>
      <dgm:t>
        <a:bodyPr/>
        <a:lstStyle/>
        <a:p>
          <a:endParaRPr lang="pt-BR"/>
        </a:p>
      </dgm:t>
    </dgm:pt>
    <dgm:pt modelId="{666B1697-EED3-41F4-9506-4EE48AB5B7AE}">
      <dgm:prSet phldrT="[Texto]"/>
      <dgm:spPr>
        <a:ln>
          <a:solidFill>
            <a:srgbClr val="991919"/>
          </a:solidFill>
        </a:ln>
      </dgm:spPr>
      <dgm:t>
        <a:bodyPr/>
        <a:lstStyle/>
        <a:p>
          <a:r>
            <a:rPr lang="pt-BR" dirty="0"/>
            <a:t>Sustentável</a:t>
          </a:r>
        </a:p>
      </dgm:t>
    </dgm:pt>
    <dgm:pt modelId="{3034B7AF-1EFC-46A8-AFD9-5B69723FE06E}" type="parTrans" cxnId="{1CE3D6EA-4175-4989-A5FC-39093CA9A40D}">
      <dgm:prSet/>
      <dgm:spPr/>
      <dgm:t>
        <a:bodyPr/>
        <a:lstStyle/>
        <a:p>
          <a:endParaRPr lang="pt-BR"/>
        </a:p>
      </dgm:t>
    </dgm:pt>
    <dgm:pt modelId="{DF71F7CE-1B57-412B-A42C-6C0EF89FC53C}" type="sibTrans" cxnId="{1CE3D6EA-4175-4989-A5FC-39093CA9A40D}">
      <dgm:prSet/>
      <dgm:spPr/>
      <dgm:t>
        <a:bodyPr/>
        <a:lstStyle/>
        <a:p>
          <a:endParaRPr lang="pt-BR"/>
        </a:p>
      </dgm:t>
    </dgm:pt>
    <dgm:pt modelId="{087DB9C7-C661-4377-AB19-294E1D78E03A}">
      <dgm:prSet phldrT="[Texto]"/>
      <dgm:spPr>
        <a:ln>
          <a:solidFill>
            <a:srgbClr val="991919"/>
          </a:solidFill>
        </a:ln>
      </dgm:spPr>
      <dgm:t>
        <a:bodyPr/>
        <a:lstStyle/>
        <a:p>
          <a:r>
            <a:rPr lang="pt-BR" dirty="0"/>
            <a:t>Correção de deficiências </a:t>
          </a:r>
          <a:r>
            <a:rPr lang="pt-BR" dirty="0" err="1"/>
            <a:t>nut</a:t>
          </a:r>
          <a:r>
            <a:rPr lang="pt-BR" dirty="0"/>
            <a:t>.</a:t>
          </a:r>
        </a:p>
      </dgm:t>
    </dgm:pt>
    <dgm:pt modelId="{C73DBC3A-DF71-47D8-88ED-8C76E25EDB27}" type="parTrans" cxnId="{B1A44A58-2766-42BD-AB50-8524D578A793}">
      <dgm:prSet/>
      <dgm:spPr/>
      <dgm:t>
        <a:bodyPr/>
        <a:lstStyle/>
        <a:p>
          <a:endParaRPr lang="pt-BR"/>
        </a:p>
      </dgm:t>
    </dgm:pt>
    <dgm:pt modelId="{D5E6228B-8000-4C3A-9835-B5EDC9E72685}" type="sibTrans" cxnId="{B1A44A58-2766-42BD-AB50-8524D578A793}">
      <dgm:prSet/>
      <dgm:spPr/>
      <dgm:t>
        <a:bodyPr/>
        <a:lstStyle/>
        <a:p>
          <a:endParaRPr lang="pt-BR"/>
        </a:p>
      </dgm:t>
    </dgm:pt>
    <dgm:pt modelId="{272EE551-E106-4B03-B250-4FCA0DBC174C}" type="pres">
      <dgm:prSet presAssocID="{FF84B22F-5A74-4818-A18E-A7045D44965B}" presName="compositeShape" presStyleCnt="0">
        <dgm:presLayoutVars>
          <dgm:dir/>
          <dgm:resizeHandles/>
        </dgm:presLayoutVars>
      </dgm:prSet>
      <dgm:spPr/>
    </dgm:pt>
    <dgm:pt modelId="{2E6BF182-3776-46E3-BF32-A6A64E7D8094}" type="pres">
      <dgm:prSet presAssocID="{FF84B22F-5A74-4818-A18E-A7045D44965B}" presName="pyramid" presStyleLbl="node1" presStyleIdx="0" presStyleCnt="1" custLinFactNeighborX="-8995" custLinFactNeighborY="-233"/>
      <dgm:spPr/>
    </dgm:pt>
    <dgm:pt modelId="{B5D2B637-AAE3-41D6-91D6-93A613BA67D6}" type="pres">
      <dgm:prSet presAssocID="{FF84B22F-5A74-4818-A18E-A7045D44965B}" presName="theList" presStyleCnt="0"/>
      <dgm:spPr/>
    </dgm:pt>
    <dgm:pt modelId="{895F2B3D-0A11-4C89-B0AC-02DCA64ED28A}" type="pres">
      <dgm:prSet presAssocID="{33183FF0-4002-4880-B729-299FAE4E7482}" presName="aNode" presStyleLbl="fgAcc1" presStyleIdx="0" presStyleCnt="3" custLinFactY="-25211" custLinFactNeighborX="-24025" custLinFactNeighborY="-100000">
        <dgm:presLayoutVars>
          <dgm:bulletEnabled val="1"/>
        </dgm:presLayoutVars>
      </dgm:prSet>
      <dgm:spPr/>
    </dgm:pt>
    <dgm:pt modelId="{A7648CB1-B1EF-4F56-8D78-B3FCE61BB99B}" type="pres">
      <dgm:prSet presAssocID="{33183FF0-4002-4880-B729-299FAE4E7482}" presName="aSpace" presStyleCnt="0"/>
      <dgm:spPr/>
    </dgm:pt>
    <dgm:pt modelId="{4FB75AA8-776C-42AC-B00B-C9787C46E1C0}" type="pres">
      <dgm:prSet presAssocID="{666B1697-EED3-41F4-9506-4EE48AB5B7AE}" presName="aNode" presStyleLbl="fgAcc1" presStyleIdx="1" presStyleCnt="3" custScaleX="79740" custLinFactY="142471" custLinFactNeighborX="3050" custLinFactNeighborY="200000">
        <dgm:presLayoutVars>
          <dgm:bulletEnabled val="1"/>
        </dgm:presLayoutVars>
      </dgm:prSet>
      <dgm:spPr/>
    </dgm:pt>
    <dgm:pt modelId="{1C72A172-26BE-4596-9964-CDE77E72D918}" type="pres">
      <dgm:prSet presAssocID="{666B1697-EED3-41F4-9506-4EE48AB5B7AE}" presName="aSpace" presStyleCnt="0"/>
      <dgm:spPr/>
    </dgm:pt>
    <dgm:pt modelId="{585EF627-716B-4E74-B791-45F38960CECC}" type="pres">
      <dgm:prSet presAssocID="{087DB9C7-C661-4377-AB19-294E1D78E03A}" presName="aNode" presStyleLbl="fgAcc1" presStyleIdx="2" presStyleCnt="3" custScaleX="84019" custLinFactX="-39577" custLinFactY="46053" custLinFactNeighborX="-100000" custLinFactNeighborY="100000">
        <dgm:presLayoutVars>
          <dgm:bulletEnabled val="1"/>
        </dgm:presLayoutVars>
      </dgm:prSet>
      <dgm:spPr/>
    </dgm:pt>
    <dgm:pt modelId="{84774F27-7CDB-4971-8CB7-AC58DB6F083B}" type="pres">
      <dgm:prSet presAssocID="{087DB9C7-C661-4377-AB19-294E1D78E03A}" presName="aSpace" presStyleCnt="0"/>
      <dgm:spPr/>
    </dgm:pt>
  </dgm:ptLst>
  <dgm:cxnLst>
    <dgm:cxn modelId="{3EDC980E-2D97-4436-80BD-C139C45391F0}" type="presOf" srcId="{087DB9C7-C661-4377-AB19-294E1D78E03A}" destId="{585EF627-716B-4E74-B791-45F38960CECC}" srcOrd="0" destOrd="0" presId="urn:microsoft.com/office/officeart/2005/8/layout/pyramid2"/>
    <dgm:cxn modelId="{0BC0E360-63AA-4DA8-85A0-4B0070352120}" type="presOf" srcId="{666B1697-EED3-41F4-9506-4EE48AB5B7AE}" destId="{4FB75AA8-776C-42AC-B00B-C9787C46E1C0}" srcOrd="0" destOrd="0" presId="urn:microsoft.com/office/officeart/2005/8/layout/pyramid2"/>
    <dgm:cxn modelId="{9EB8CC62-6080-4101-AF41-FC503A5680BF}" type="presOf" srcId="{33183FF0-4002-4880-B729-299FAE4E7482}" destId="{895F2B3D-0A11-4C89-B0AC-02DCA64ED28A}" srcOrd="0" destOrd="0" presId="urn:microsoft.com/office/officeart/2005/8/layout/pyramid2"/>
    <dgm:cxn modelId="{8C550149-F1E0-482E-B118-B4AB2EA4F5C4}" srcId="{FF84B22F-5A74-4818-A18E-A7045D44965B}" destId="{33183FF0-4002-4880-B729-299FAE4E7482}" srcOrd="0" destOrd="0" parTransId="{9DFC68D5-9F03-4F17-B4E1-5609C1E9086C}" sibTransId="{35661005-B25A-430D-B7A7-C3A351304A26}"/>
    <dgm:cxn modelId="{B1A44A58-2766-42BD-AB50-8524D578A793}" srcId="{FF84B22F-5A74-4818-A18E-A7045D44965B}" destId="{087DB9C7-C661-4377-AB19-294E1D78E03A}" srcOrd="2" destOrd="0" parTransId="{C73DBC3A-DF71-47D8-88ED-8C76E25EDB27}" sibTransId="{D5E6228B-8000-4C3A-9835-B5EDC9E72685}"/>
    <dgm:cxn modelId="{6B1D6ADC-FA8C-47E1-8A94-0E27557E8180}" type="presOf" srcId="{FF84B22F-5A74-4818-A18E-A7045D44965B}" destId="{272EE551-E106-4B03-B250-4FCA0DBC174C}" srcOrd="0" destOrd="0" presId="urn:microsoft.com/office/officeart/2005/8/layout/pyramid2"/>
    <dgm:cxn modelId="{1CE3D6EA-4175-4989-A5FC-39093CA9A40D}" srcId="{FF84B22F-5A74-4818-A18E-A7045D44965B}" destId="{666B1697-EED3-41F4-9506-4EE48AB5B7AE}" srcOrd="1" destOrd="0" parTransId="{3034B7AF-1EFC-46A8-AFD9-5B69723FE06E}" sibTransId="{DF71F7CE-1B57-412B-A42C-6C0EF89FC53C}"/>
    <dgm:cxn modelId="{5F6EB4A4-89FA-4FC9-A7AC-9E8E120F437B}" type="presParOf" srcId="{272EE551-E106-4B03-B250-4FCA0DBC174C}" destId="{2E6BF182-3776-46E3-BF32-A6A64E7D8094}" srcOrd="0" destOrd="0" presId="urn:microsoft.com/office/officeart/2005/8/layout/pyramid2"/>
    <dgm:cxn modelId="{3C6E83BD-B19D-4CE1-94C7-2CC5230628C0}" type="presParOf" srcId="{272EE551-E106-4B03-B250-4FCA0DBC174C}" destId="{B5D2B637-AAE3-41D6-91D6-93A613BA67D6}" srcOrd="1" destOrd="0" presId="urn:microsoft.com/office/officeart/2005/8/layout/pyramid2"/>
    <dgm:cxn modelId="{90890294-24BD-4A91-8DC4-3CDEB391EA60}" type="presParOf" srcId="{B5D2B637-AAE3-41D6-91D6-93A613BA67D6}" destId="{895F2B3D-0A11-4C89-B0AC-02DCA64ED28A}" srcOrd="0" destOrd="0" presId="urn:microsoft.com/office/officeart/2005/8/layout/pyramid2"/>
    <dgm:cxn modelId="{1BAAF37E-D8D2-4895-B6F1-F2DB897937E2}" type="presParOf" srcId="{B5D2B637-AAE3-41D6-91D6-93A613BA67D6}" destId="{A7648CB1-B1EF-4F56-8D78-B3FCE61BB99B}" srcOrd="1" destOrd="0" presId="urn:microsoft.com/office/officeart/2005/8/layout/pyramid2"/>
    <dgm:cxn modelId="{8C866D67-2E42-4422-81BA-2DF6F2E27649}" type="presParOf" srcId="{B5D2B637-AAE3-41D6-91D6-93A613BA67D6}" destId="{4FB75AA8-776C-42AC-B00B-C9787C46E1C0}" srcOrd="2" destOrd="0" presId="urn:microsoft.com/office/officeart/2005/8/layout/pyramid2"/>
    <dgm:cxn modelId="{515DEA01-0122-40C8-959A-B94A4EB0CC0A}" type="presParOf" srcId="{B5D2B637-AAE3-41D6-91D6-93A613BA67D6}" destId="{1C72A172-26BE-4596-9964-CDE77E72D918}" srcOrd="3" destOrd="0" presId="urn:microsoft.com/office/officeart/2005/8/layout/pyramid2"/>
    <dgm:cxn modelId="{E612413D-A8C6-4018-B632-8B37B485441E}" type="presParOf" srcId="{B5D2B637-AAE3-41D6-91D6-93A613BA67D6}" destId="{585EF627-716B-4E74-B791-45F38960CECC}" srcOrd="4" destOrd="0" presId="urn:microsoft.com/office/officeart/2005/8/layout/pyramid2"/>
    <dgm:cxn modelId="{CD829DC4-436D-4F36-A7CF-E88914261DEA}" type="presParOf" srcId="{B5D2B637-AAE3-41D6-91D6-93A613BA67D6}" destId="{84774F27-7CDB-4971-8CB7-AC58DB6F083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BF182-3776-46E3-BF32-A6A64E7D8094}">
      <dsp:nvSpPr>
        <dsp:cNvPr id="0" name=""/>
        <dsp:cNvSpPr/>
      </dsp:nvSpPr>
      <dsp:spPr>
        <a:xfrm>
          <a:off x="1390457" y="0"/>
          <a:ext cx="5949857" cy="5949857"/>
        </a:xfrm>
        <a:prstGeom prst="triangl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95F2B3D-0A11-4C89-B0AC-02DCA64ED28A}">
      <dsp:nvSpPr>
        <dsp:cNvPr id="0" name=""/>
        <dsp:cNvSpPr/>
      </dsp:nvSpPr>
      <dsp:spPr>
        <a:xfrm>
          <a:off x="3971430" y="67043"/>
          <a:ext cx="3867407" cy="140844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991919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Resistência à insulina </a:t>
          </a:r>
        </a:p>
      </dsp:txBody>
      <dsp:txXfrm>
        <a:off x="4040184" y="135797"/>
        <a:ext cx="3729899" cy="1270934"/>
      </dsp:txXfrm>
    </dsp:sp>
    <dsp:sp modelId="{4FB75AA8-776C-42AC-B00B-C9787C46E1C0}">
      <dsp:nvSpPr>
        <dsp:cNvPr id="0" name=""/>
        <dsp:cNvSpPr/>
      </dsp:nvSpPr>
      <dsp:spPr>
        <a:xfrm>
          <a:off x="5410299" y="4541412"/>
          <a:ext cx="3083870" cy="140844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1919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Sustentável</a:t>
          </a:r>
        </a:p>
      </dsp:txBody>
      <dsp:txXfrm>
        <a:off x="5479053" y="4610166"/>
        <a:ext cx="2946362" cy="1270934"/>
      </dsp:txXfrm>
    </dsp:sp>
    <dsp:sp modelId="{585EF627-716B-4E74-B791-45F38960CECC}">
      <dsp:nvSpPr>
        <dsp:cNvPr id="0" name=""/>
        <dsp:cNvSpPr/>
      </dsp:nvSpPr>
      <dsp:spPr>
        <a:xfrm>
          <a:off x="0" y="4541414"/>
          <a:ext cx="3249356" cy="140844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1919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Correção de deficiências </a:t>
          </a:r>
          <a:r>
            <a:rPr lang="pt-BR" sz="3100" kern="1200" dirty="0" err="1"/>
            <a:t>nut</a:t>
          </a:r>
          <a:r>
            <a:rPr lang="pt-BR" sz="3100" kern="1200" dirty="0"/>
            <a:t>.</a:t>
          </a:r>
        </a:p>
      </dsp:txBody>
      <dsp:txXfrm>
        <a:off x="68754" y="4610168"/>
        <a:ext cx="3111848" cy="1270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8E64C-F479-4F95-995A-A2BDA52371DF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27DF4-EACD-477A-AD12-6177D0384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5908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392-022-01073-0#ref-CR32" TargetMode="External"/><Relationship Id="rId3" Type="http://schemas.openxmlformats.org/officeDocument/2006/relationships/hyperlink" Target="https://www.nature.com/articles/s41392-022-01073-0#Fig2" TargetMode="External"/><Relationship Id="rId7" Type="http://schemas.openxmlformats.org/officeDocument/2006/relationships/hyperlink" Target="https://www.nature.com/articles/s41392-022-01073-0#ref-CR31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ature.com/articles/s41392-022-01073-0#ref-CR26" TargetMode="External"/><Relationship Id="rId5" Type="http://schemas.openxmlformats.org/officeDocument/2006/relationships/hyperlink" Target="https://www.nature.com/articles/s41392-022-01073-0#ref-CR25" TargetMode="External"/><Relationship Id="rId4" Type="http://schemas.openxmlformats.org/officeDocument/2006/relationships/hyperlink" Target="https://www.nature.com/articles/s41392-022-01073-0#ref-CR24" TargetMode="External"/><Relationship Id="rId9" Type="http://schemas.openxmlformats.org/officeDocument/2006/relationships/hyperlink" Target="https://www.nature.com/articles/s41392-022-01073-0#ref-CR33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392-022-01073-0#ref-CR14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ature.com/articles/s41392-022-01073-0#ref-CR15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ipidworld.biomedcentral.com/articles/10.1186/s12944-021-01491-z#ref-CR90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ncomms4611#ref-CR6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ature.com/articles/ncomms4611#ref-CR10" TargetMode="External"/><Relationship Id="rId4" Type="http://schemas.openxmlformats.org/officeDocument/2006/relationships/hyperlink" Target="https://www.nature.com/articles/ncomms4611#ref-CR9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mc/articles/PMC10042721/#B42" TargetMode="External"/><Relationship Id="rId3" Type="http://schemas.openxmlformats.org/officeDocument/2006/relationships/hyperlink" Target="https://www.ncbi.nlm.nih.gov/pmc/articles/PMC10042721/#B37" TargetMode="External"/><Relationship Id="rId7" Type="http://schemas.openxmlformats.org/officeDocument/2006/relationships/hyperlink" Target="https://www.ncbi.nlm.nih.gov/pmc/articles/PMC10042721/#B41" TargetMode="External"/><Relationship Id="rId12" Type="http://schemas.openxmlformats.org/officeDocument/2006/relationships/hyperlink" Target="https://www.ncbi.nlm.nih.gov/pmc/articles/PMC10042721/#B7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cbi.nlm.nih.gov/pmc/articles/PMC10042721/#B40" TargetMode="External"/><Relationship Id="rId11" Type="http://schemas.openxmlformats.org/officeDocument/2006/relationships/hyperlink" Target="https://www.ncbi.nlm.nih.gov/pmc/articles/PMC10042721/#B5" TargetMode="External"/><Relationship Id="rId5" Type="http://schemas.openxmlformats.org/officeDocument/2006/relationships/hyperlink" Target="https://www.ncbi.nlm.nih.gov/pmc/articles/PMC10042721/#B39" TargetMode="External"/><Relationship Id="rId10" Type="http://schemas.openxmlformats.org/officeDocument/2006/relationships/hyperlink" Target="https://www.ncbi.nlm.nih.gov/pmc/articles/PMC10042721/figure/F1/" TargetMode="External"/><Relationship Id="rId4" Type="http://schemas.openxmlformats.org/officeDocument/2006/relationships/hyperlink" Target="https://www.ncbi.nlm.nih.gov/pmc/articles/PMC10042721/#B38" TargetMode="External"/><Relationship Id="rId9" Type="http://schemas.openxmlformats.org/officeDocument/2006/relationships/hyperlink" Target="https://www.ncbi.nlm.nih.gov/pmc/articles/PMC10042721/#B2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392-022-01073-0#ref-CR9" TargetMode="External"/><Relationship Id="rId7" Type="http://schemas.openxmlformats.org/officeDocument/2006/relationships/hyperlink" Target="https://www.nature.com/articles/s41392-022-01073-0#ref-CR13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ature.com/articles/s41392-022-01073-0#ref-CR12" TargetMode="External"/><Relationship Id="rId5" Type="http://schemas.openxmlformats.org/officeDocument/2006/relationships/hyperlink" Target="https://www.nature.com/articles/s41392-022-01073-0#ref-CR11" TargetMode="External"/><Relationship Id="rId4" Type="http://schemas.openxmlformats.org/officeDocument/2006/relationships/hyperlink" Target="https://www.nature.com/articles/s41392-022-01073-0#ref-CR10" TargetMode="Externa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10042721/#B48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cbi.nlm.nih.gov/pmc/articles/PMC10042721/#B51" TargetMode="External"/><Relationship Id="rId5" Type="http://schemas.openxmlformats.org/officeDocument/2006/relationships/hyperlink" Target="https://www.ncbi.nlm.nih.gov/pmc/articles/PMC10042721/#B50" TargetMode="External"/><Relationship Id="rId4" Type="http://schemas.openxmlformats.org/officeDocument/2006/relationships/hyperlink" Target="https://www.ncbi.nlm.nih.gov/pmc/articles/PMC10042721/#B49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00125-022-05813-3#ref-CR15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eatingwell.com/article/7939929/what-is-bmi-and-is-it-accurate/" TargetMode="External"/><Relationship Id="rId4" Type="http://schemas.openxmlformats.org/officeDocument/2006/relationships/hyperlink" Target="https://clinicaltrials.gov/ct2/show/NCT03410316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00125-022-05813-3#ref-CR18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link.springer.com/article/10.1007/s00125-022-05813-3#ref-CR44" TargetMode="External"/><Relationship Id="rId4" Type="http://schemas.openxmlformats.org/officeDocument/2006/relationships/hyperlink" Target="https://link.springer.com/article/10.1007/s00125-022-05813-3#ref-CR19" TargetMode="Externa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9737369/#B37-nutrients-14-05063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cbi.nlm.nih.gov/pmc/articles/PMC9737369/#B47-nutrients-14-05063" TargetMode="External"/><Relationship Id="rId4" Type="http://schemas.openxmlformats.org/officeDocument/2006/relationships/hyperlink" Target="https://www.ncbi.nlm.nih.gov/pmc/articles/PMC9737369/#B46-nutrients-14-05063" TargetMode="Externa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899900717300047?via%3Dihub#bib11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ciencedirect.com/science/article/pii/S0899900717300047?via%3Dihub#bib14" TargetMode="External"/><Relationship Id="rId5" Type="http://schemas.openxmlformats.org/officeDocument/2006/relationships/hyperlink" Target="https://www.sciencedirect.com/science/article/pii/S0899900717300047?via%3Dihub#bib13" TargetMode="External"/><Relationship Id="rId4" Type="http://schemas.openxmlformats.org/officeDocument/2006/relationships/hyperlink" Target="https://www.sciencedirect.com/science/article/pii/S0899900717300047?via%3Dihub#bib12" TargetMode="Externa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triz.diabetes.org.br/diagnostico-de-diabetes-mellitus/#ref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iretriz.diabetes.org.br/diagnostico-de-diabetes-mellitus/#ref2" TargetMode="Externa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392-022-01073-0#ref-CR437" TargetMode="External"/><Relationship Id="rId3" Type="http://schemas.openxmlformats.org/officeDocument/2006/relationships/hyperlink" Target="https://www.nature.com/articles/s41392-022-01073-0#ref-CR432" TargetMode="External"/><Relationship Id="rId7" Type="http://schemas.openxmlformats.org/officeDocument/2006/relationships/hyperlink" Target="https://www.nature.com/articles/s41392-022-01073-0#ref-CR436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ature.com/articles/s41392-022-01073-0#ref-CR435" TargetMode="External"/><Relationship Id="rId5" Type="http://schemas.openxmlformats.org/officeDocument/2006/relationships/hyperlink" Target="https://www.nature.com/articles/s41392-022-01073-0#ref-CR434" TargetMode="External"/><Relationship Id="rId4" Type="http://schemas.openxmlformats.org/officeDocument/2006/relationships/hyperlink" Target="https://www.nature.com/articles/s41392-022-01073-0#ref-CR433" TargetMode="External"/><Relationship Id="rId9" Type="http://schemas.openxmlformats.org/officeDocument/2006/relationships/hyperlink" Target="https://www.nature.com/articles/s41392-022-01073-0#ref-CR438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C1805-E35C-784D-B96F-17AE2FE957A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4719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NORMAL: Só para que entendamos um pouco sobre o papel da insulina no organismo, trouxe esse esquema aqui. O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pancreas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libera a insulina, que se liga aos seus receptores (nas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cél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hepáticas, musculares e do tec adiposo) e lá exerce uma série de SINALIZAÇOES que dependem da FOSFORILAÇAO de uma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sérei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de proteínas, incluindo a fosforilação do receptor no resíduo </a:t>
            </a:r>
            <a:r>
              <a:rPr lang="pt-BR" b="0" i="0" u="sng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tirosina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, depois, uma fosforilação da AKT, e depois, a sinalização do GLUT4, que é o transportador da glicose. Ele vai até a membrana e a glicose é absorvida para dentro da célula. Quando há RESISTENCIA À INSULINA, essa insulina não age adequadamente, gerando hiperglicemia. É IMPORTANTE EU FALAR ISSO PQ MUITOS DOS ALIMENTOS E BIOATIVOS QUE EU VOU FALAR DAQUI EM DIATE ATUAM REDUZINDO O EO E/OU A PROD DE CITOCINAS PROINFLAMATORIAS!!!</a:t>
            </a:r>
          </a:p>
          <a:p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A insulina se liga ao receptor de insulina (INSR) na membrana plasmática das células-alvo, </a:t>
            </a:r>
            <a:r>
              <a:rPr lang="pt-BR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levando ao recrutamento/</a:t>
            </a:r>
            <a:r>
              <a:rPr lang="pt-BR" b="1" i="0" u="sng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fosforilação</a:t>
            </a:r>
            <a:r>
              <a:rPr lang="pt-BR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de proteínas 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a jusante, que incluem principalmente o </a:t>
            </a:r>
            <a:r>
              <a:rPr lang="pt-BR" b="1" i="0" u="sng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substrato</a:t>
            </a:r>
            <a:r>
              <a:rPr lang="pt-BR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do receptor de insulina (IRS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), PI3-quinase (PI3K) e isoformas de AKT, que são amplamente conservadas entre os tecidos-alvo da insulina e que iniciam a resposta à insulina. A diversificação da via de sinalização da insulina a jusante dos alvos da ativação de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Akt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leva a diferentes sinalizações distais na resposta dos tecidos-alvo à insulina (Fig. </a:t>
            </a:r>
            <a:r>
              <a:rPr lang="pt-BR" b="0" i="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3"/>
              </a:rPr>
              <a:t>2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). (1) Os substratos AKT incluem a glicogênio sintase quinase 3 inativa (GSK3) e a proteína fosfatase 1 ativa (PP1) que promovem a síntese de glicogênio.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4" tooltip="Newgard, CB, Brady, MJ, O'Doherty, RM e Saltiel, AR Organizando o descarte de glicose: papéis emergentes das subunidades de direcionamento de glicogênio da proteína fosfatase-1. Diabetes 49, 1967–1977 (2000)."/>
              </a:rPr>
              <a:t>24</a:t>
            </a:r>
            <a:r>
              <a:rPr lang="pt-BR" b="0" i="0" baseline="30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,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5" tooltip="Beurel, E., Grieco, SF &amp; Jope, RS Glicogênio sintase quinase-3 (GSK3): regulação, ações e doenças. Pharm. Ther. 148, 114–131 (2015)."/>
              </a:rPr>
              <a:t>25</a:t>
            </a:r>
            <a:r>
              <a:rPr lang="pt-BR" b="0" i="0" baseline="30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,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6" tooltip="Dong, XC et al. A inativação do Foxo1 hepático pela sinalização da insulina é necessária para a homeostase adaptativa dos nutrientes e regulação do crescimento endócrino. Cell Metab. 8, 65–76 (2008)."/>
              </a:rPr>
              <a:t>26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Além disso, o fator de transcrição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forkhead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box O1 (FOXO1) é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fosforilado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por AKT e é transportado do núcleo, desabilitando assim sua atividade de fator de transcrição e inibindo a gliconeogênese. O complexo de esclerose tuberosa 1/2 (TSC1/2) e o substrato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Akt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rico em prolina 40 (PRAS40) são inibidores de mTORC1, </a:t>
            </a:r>
            <a:r>
              <a:rPr lang="pt-BR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induzindo assim a síntese de proteínas e a adipogênese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. A regulação positiva da proteína de ligação ao elemento regulador de esterol 1c (SREBP-1c), a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desfosforilação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de ACC1/2 por meio da inibição da proteína quinase dependente de AMP (AMPK) e a fosforilação da ATP citrato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liase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(ACLY) levam a aumentos constitutivos na lipogênese </a:t>
            </a:r>
            <a:r>
              <a:rPr lang="pt-BR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de novo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(DNL);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7" tooltip="Han, Y. et al. Regulação pós-traducional da lipogênese via fosforilação dependente de AMPK do gene induzido por insulina. Nat. Commun. 10, 1–13 (2019)."/>
              </a:rPr>
              <a:t>31</a:t>
            </a:r>
            <a:r>
              <a:rPr lang="pt-BR" b="0" i="0" baseline="30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,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8" tooltip="Calejman, CM et al. A sinalização de mTORC2-AKT para ATP-citrato liase impulsiona a adipogênese marrom e a lipogênese de novo. Nat. Commun. 11, 1–16 (2020)."/>
              </a:rPr>
              <a:t>32</a:t>
            </a:r>
            <a:r>
              <a:rPr lang="pt-BR" b="0" i="0" baseline="30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,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9" tooltip="Xia, W. et al. A perda de ABHD15 prejudica a ação anti-lipolítica da insulina alterando a estabilidade da PDE3B e contribui para a resistência à insulina. Cell Rep. 23, 1948–1961 (2018)."/>
              </a:rPr>
              <a:t>33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(4) A fosfodiesterase 3B (PDE3B) e a proteína contendo o domínio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abhidrolase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15 (ABHD15) estão envolvidas na supressão da lipólise em adipócitos por meio da inibição da lipase de triglicerídeos adiposos (ATGL) e da lipase sensível a hormônios (HSL).</a:t>
            </a:r>
          </a:p>
          <a:p>
            <a:endParaRPr lang="pt-BR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- Efeitos da insulina: ANTILIPOLÍTICO (portanto, vejam que é necessário reduzir os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iníveis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de insulina quando se pensa em aumentar a lipólise). Mas o que não entendo é que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qdo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se tem RI a insulina não está agindo direto... Mas acho que são fases... Ela passa a não funcionar direito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qdo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os níveis estão altos há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mto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tempo (de forma crônica) e a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27DF4-EACD-477A-AD12-6177D0384BF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13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OBESIDADE + DEFICIENCIAS NUTRICIONAIS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27DF4-EACD-477A-AD12-6177D0384BF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180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19088" y="1350963"/>
            <a:ext cx="6484937" cy="36480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Vejam que a </a:t>
            </a:r>
            <a:r>
              <a:rPr lang="pt-BR" dirty="0" err="1"/>
              <a:t>vit</a:t>
            </a:r>
            <a:r>
              <a:rPr lang="pt-BR" dirty="0"/>
              <a:t> D tem receptores em vários tecidos , em várias células, e </a:t>
            </a:r>
            <a:r>
              <a:rPr lang="pt-BR" dirty="0" err="1"/>
              <a:t>tbm</a:t>
            </a:r>
            <a:r>
              <a:rPr lang="pt-BR" dirty="0"/>
              <a:t> no NÚCLEO das células, podendo regular a </a:t>
            </a:r>
            <a:r>
              <a:rPr lang="pt-BR" dirty="0" err="1"/>
              <a:t>produçao</a:t>
            </a:r>
            <a:r>
              <a:rPr lang="pt-BR" dirty="0"/>
              <a:t> de citocinas pro inflamatórias.</a:t>
            </a:r>
          </a:p>
          <a:p>
            <a:endParaRPr lang="pt-BR" dirty="0"/>
          </a:p>
          <a:p>
            <a:pPr marL="191933" indent="-191933">
              <a:buFontTx/>
              <a:buChar char="-"/>
            </a:pPr>
            <a:r>
              <a:rPr lang="pt-BR" dirty="0"/>
              <a:t>Esse e um efeito da </a:t>
            </a:r>
            <a:r>
              <a:rPr lang="pt-BR" dirty="0" err="1"/>
              <a:t>Vit</a:t>
            </a:r>
            <a:r>
              <a:rPr lang="pt-BR" dirty="0"/>
              <a:t> D </a:t>
            </a:r>
            <a:r>
              <a:rPr lang="pt-BR" dirty="0" err="1"/>
              <a:t>mto</a:t>
            </a:r>
            <a:r>
              <a:rPr lang="pt-BR" baseline="0" dirty="0"/>
              <a:t> interessante em especial para DM2 (não que os outros não sejam interessantes, </a:t>
            </a:r>
            <a:r>
              <a:rPr lang="pt-BR" baseline="0" dirty="0" err="1"/>
              <a:t>tbm</a:t>
            </a:r>
            <a:r>
              <a:rPr lang="pt-BR" baseline="0" dirty="0"/>
              <a:t> são, afinal, </a:t>
            </a:r>
            <a:r>
              <a:rPr lang="pt-BR" baseline="0" dirty="0" err="1"/>
              <a:t>qquer</a:t>
            </a:r>
            <a:r>
              <a:rPr lang="pt-BR" baseline="0" dirty="0"/>
              <a:t> DM2 tende a ter redução na </a:t>
            </a:r>
            <a:r>
              <a:rPr lang="pt-BR" baseline="0" dirty="0" err="1"/>
              <a:t>produçao</a:t>
            </a:r>
            <a:r>
              <a:rPr lang="pt-BR" baseline="0" dirty="0"/>
              <a:t> de insulina)</a:t>
            </a:r>
          </a:p>
          <a:p>
            <a:pPr marL="191933" indent="-191933">
              <a:buFontTx/>
              <a:buChar char="-"/>
            </a:pPr>
            <a:r>
              <a:rPr lang="pt-BR" baseline="0" dirty="0"/>
              <a:t>Além deste efeito direto em estimular a expressão de receptores de insulina, ainda há um efeito direto na modulação de </a:t>
            </a:r>
            <a:r>
              <a:rPr lang="pt-BR" baseline="0" dirty="0" err="1"/>
              <a:t>citocinas</a:t>
            </a:r>
            <a:r>
              <a:rPr lang="pt-BR" baseline="0" dirty="0"/>
              <a:t> pró-inflamatórias, que podem promover disfunções nas células pancreáticas por meio da apoptose. Então, essa modulação da inflamação ocorre não só no </a:t>
            </a:r>
            <a:r>
              <a:rPr lang="pt-BR" baseline="0" dirty="0" err="1"/>
              <a:t>tec</a:t>
            </a:r>
            <a:r>
              <a:rPr lang="pt-BR" baseline="0" dirty="0"/>
              <a:t> muscular, mas </a:t>
            </a:r>
            <a:r>
              <a:rPr lang="pt-BR" baseline="0" dirty="0" err="1"/>
              <a:t>tbm</a:t>
            </a:r>
            <a:r>
              <a:rPr lang="pt-BR" baseline="0" dirty="0"/>
              <a:t> nas células beta. Isso, </a:t>
            </a:r>
            <a:r>
              <a:rPr lang="pt-BR" baseline="0" dirty="0" err="1"/>
              <a:t>pq</a:t>
            </a:r>
            <a:r>
              <a:rPr lang="pt-BR" baseline="0" dirty="0"/>
              <a:t> a </a:t>
            </a:r>
            <a:r>
              <a:rPr lang="pt-BR" baseline="0" dirty="0" err="1"/>
              <a:t>Vit</a:t>
            </a:r>
            <a:r>
              <a:rPr lang="pt-BR" baseline="0" dirty="0"/>
              <a:t> D interage com elementos de resposta na região promotora dos genes que codificam as </a:t>
            </a:r>
            <a:r>
              <a:rPr lang="pt-BR" baseline="0" dirty="0" err="1"/>
              <a:t>citocinas</a:t>
            </a:r>
            <a:r>
              <a:rPr lang="pt-BR" baseline="0" dirty="0"/>
              <a:t> pro-inflamatórias e interfere na geração e ação dessas </a:t>
            </a:r>
            <a:r>
              <a:rPr lang="pt-BR" baseline="0" dirty="0" err="1"/>
              <a:t>citocinas</a:t>
            </a:r>
            <a:r>
              <a:rPr lang="pt-BR" baseline="0" dirty="0"/>
              <a:t>. A </a:t>
            </a:r>
            <a:r>
              <a:rPr lang="pt-BR" baseline="0" dirty="0" err="1"/>
              <a:t>vit</a:t>
            </a:r>
            <a:r>
              <a:rPr lang="pt-BR" baseline="0" dirty="0"/>
              <a:t> D ainda pode </a:t>
            </a:r>
            <a:r>
              <a:rPr lang="pt-BR" u="sng" baseline="0" dirty="0"/>
              <a:t>regular a ativação do NF-</a:t>
            </a:r>
            <a:r>
              <a:rPr lang="pt-BR" u="sng" baseline="0" dirty="0" err="1"/>
              <a:t>kB</a:t>
            </a:r>
            <a:r>
              <a:rPr lang="pt-BR" baseline="0" dirty="0"/>
              <a:t>.</a:t>
            </a:r>
          </a:p>
          <a:p>
            <a:pPr marL="191933" indent="-191933">
              <a:buFontTx/>
              <a:buChar char="-"/>
            </a:pPr>
            <a:r>
              <a:rPr lang="pt-BR" dirty="0"/>
              <a:t>Quando a </a:t>
            </a:r>
            <a:r>
              <a:rPr lang="pt-BR" dirty="0" err="1"/>
              <a:t>vit</a:t>
            </a:r>
            <a:r>
              <a:rPr lang="pt-BR" dirty="0"/>
              <a:t> D se liga aos</a:t>
            </a:r>
            <a:r>
              <a:rPr lang="pt-BR" baseline="0" dirty="0"/>
              <a:t> receptores de </a:t>
            </a:r>
            <a:r>
              <a:rPr lang="pt-BR" baseline="0" dirty="0" err="1"/>
              <a:t>vit</a:t>
            </a:r>
            <a:r>
              <a:rPr lang="pt-BR" baseline="0" dirty="0"/>
              <a:t> D no núcleo</a:t>
            </a:r>
            <a:r>
              <a:rPr lang="pt-BR" dirty="0"/>
              <a:t> da célula ela estimula</a:t>
            </a:r>
            <a:r>
              <a:rPr lang="pt-BR" baseline="0" dirty="0"/>
              <a:t> a expressão de RI; além disso, por regular a { } intracelular de cálcio, promove a sobrevivência das células pela inativação do NF-KB</a:t>
            </a:r>
          </a:p>
          <a:p>
            <a:pPr marL="191933" indent="-191933">
              <a:buFontTx/>
              <a:buChar char="-"/>
            </a:pPr>
            <a:endParaRPr lang="pt-BR" baseline="0" dirty="0"/>
          </a:p>
          <a:p>
            <a:pPr marL="191933" indent="-191933">
              <a:buFontTx/>
              <a:buChar char="-"/>
            </a:pPr>
            <a:endParaRPr lang="pt-BR" baseline="0" dirty="0"/>
          </a:p>
          <a:p>
            <a:pPr algn="l"/>
            <a:r>
              <a:rPr lang="en-US" sz="1300" dirty="0">
                <a:solidFill>
                  <a:srgbClr val="000000"/>
                </a:solidFill>
                <a:latin typeface="URWPalladioL-Roma"/>
              </a:rPr>
              <a:t>It is well known that vitamin</a:t>
            </a:r>
          </a:p>
          <a:p>
            <a:pPr algn="l"/>
            <a:r>
              <a:rPr lang="en-US" sz="1300" dirty="0">
                <a:solidFill>
                  <a:srgbClr val="000000"/>
                </a:solidFill>
                <a:latin typeface="URWPalladioL-Roma"/>
              </a:rPr>
              <a:t>D impacts insulin signaling and release, improves beta cell function and reduces IR [</a:t>
            </a:r>
            <a:r>
              <a:rPr lang="en-US" sz="1300" dirty="0">
                <a:solidFill>
                  <a:srgbClr val="0875B8"/>
                </a:solidFill>
                <a:latin typeface="URWPalladioL-Roma"/>
              </a:rPr>
              <a:t>140</a:t>
            </a:r>
            <a:r>
              <a:rPr lang="en-US" sz="1300" dirty="0">
                <a:solidFill>
                  <a:srgbClr val="000000"/>
                </a:solidFill>
                <a:latin typeface="URWPalladioL-Roma"/>
              </a:rPr>
              <a:t>].</a:t>
            </a:r>
          </a:p>
          <a:p>
            <a:pPr algn="l"/>
            <a:r>
              <a:rPr lang="en-US" sz="1300" dirty="0">
                <a:solidFill>
                  <a:srgbClr val="000000"/>
                </a:solidFill>
                <a:latin typeface="URWPalladioL-Roma"/>
              </a:rPr>
              <a:t>PCOS patients supplemented with a continuous low dose of vitamin D (&lt;4000 IU/day)</a:t>
            </a:r>
          </a:p>
          <a:p>
            <a:pPr algn="l"/>
            <a:r>
              <a:rPr lang="en-US" sz="1300" dirty="0">
                <a:solidFill>
                  <a:srgbClr val="000000"/>
                </a:solidFill>
                <a:latin typeface="URWPalladioL-Roma"/>
              </a:rPr>
              <a:t>showed an improvement in insulin sensitivity with regard to fasting glucose concentration</a:t>
            </a:r>
          </a:p>
          <a:p>
            <a:pPr algn="l"/>
            <a:r>
              <a:rPr lang="pt-BR" sz="1300" dirty="0" err="1">
                <a:solidFill>
                  <a:srgbClr val="000000"/>
                </a:solidFill>
                <a:latin typeface="URWPalladioL-Roma"/>
              </a:rPr>
              <a:t>and</a:t>
            </a:r>
            <a:r>
              <a:rPr lang="pt-BR" sz="1300" dirty="0">
                <a:solidFill>
                  <a:srgbClr val="000000"/>
                </a:solidFill>
                <a:latin typeface="URWPalladioL-Roma"/>
              </a:rPr>
              <a:t> HOMA-IR</a:t>
            </a:r>
            <a:endParaRPr lang="pt-BR" dirty="0"/>
          </a:p>
          <a:p>
            <a:pPr marL="191933" indent="-191933">
              <a:buFontTx/>
              <a:buChar char="-"/>
            </a:pPr>
            <a:endParaRPr lang="pt-BR" baseline="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4137E7-18EA-458A-8679-9F6901B6DE3F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97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LEMBRAR QUE NÃO ADIANTA DAR UM SUPLEMENTO PRA MELHORAR O SONO, SE A REFEIÇAO ANTES DE DORMIR É PIZZA!!!!</a:t>
            </a:r>
          </a:p>
          <a:p>
            <a:r>
              <a:rPr lang="pt-BR" dirty="0"/>
              <a:t>Menos que ela j[á </a:t>
            </a:r>
            <a:r>
              <a:rPr lang="pt-BR" dirty="0" err="1"/>
              <a:t>temha</a:t>
            </a:r>
            <a:r>
              <a:rPr lang="pt-BR" dirty="0"/>
              <a:t> reduzido o consumo desses alimentos, ainda assim, poderia ser muito pra ela!!!</a:t>
            </a:r>
          </a:p>
          <a:p>
            <a:endParaRPr lang="pt-BR" dirty="0"/>
          </a:p>
          <a:p>
            <a:r>
              <a:rPr lang="pt-BR" dirty="0"/>
              <a:t>Não só olhar para o que está ruim, mas ver o que precisa ser melhorado.... Mesma coisa do almoço se repetia no jantar. Chegava com muita fome</a:t>
            </a:r>
            <a:endParaRPr lang="en-US" dirty="0"/>
          </a:p>
          <a:p>
            <a:r>
              <a:rPr lang="pt-BR" dirty="0"/>
              <a:t>*</a:t>
            </a:r>
            <a:r>
              <a:rPr lang="pt-BR" b="1" dirty="0"/>
              <a:t>aqui ela comia muito, PELA </a:t>
            </a:r>
            <a:r>
              <a:rPr lang="pt-BR" b="1" u="sng" dirty="0"/>
              <a:t>FOME FISIOLÓGICA </a:t>
            </a:r>
            <a:r>
              <a:rPr lang="pt-BR" b="1" dirty="0"/>
              <a:t>e pela </a:t>
            </a:r>
            <a:r>
              <a:rPr lang="pt-BR" b="1" u="sng" dirty="0"/>
              <a:t>FOME EMOCIONAL </a:t>
            </a:r>
            <a:r>
              <a:rPr lang="pt-BR" b="1" dirty="0"/>
              <a:t>(“EU MEREÇO” comer pra relaxar...); mas de modo geral, nessas horas o corpo não pensa em brócolis, e sim, em algo confortante... Mas precisamos conversar com a pessoa pra dizer que COMER O CHOCOLATE/BATATA FRITA NÃO VAI SANAR SEUS PROBLEMAS</a:t>
            </a:r>
            <a:r>
              <a:rPr lang="pt-BR" dirty="0"/>
              <a:t>!!! </a:t>
            </a:r>
          </a:p>
          <a:p>
            <a:endParaRPr lang="pt-BR" dirty="0"/>
          </a:p>
          <a:p>
            <a:pPr marL="342900"/>
            <a:r>
              <a:rPr lang="pt-BR" sz="12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Almoço e jantar: </a:t>
            </a:r>
            <a:endParaRPr lang="pt-B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/>
            <a:r>
              <a:rPr lang="pt-BR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Arroz ou batata assada ou purê, Feijão (às vezes)</a:t>
            </a:r>
          </a:p>
          <a:p>
            <a:pPr marL="342900"/>
            <a:r>
              <a:rPr lang="pt-BR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Tomate, alface (cerca de 1/4 do prato), mas não era todo dia (comia junto com o arroz/batata)</a:t>
            </a:r>
          </a:p>
          <a:p>
            <a:pPr marL="342900"/>
            <a:r>
              <a:rPr lang="pt-BR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Carnes variadas (carne bovina, suína, frango...)</a:t>
            </a:r>
          </a:p>
          <a:p>
            <a:pPr marL="342900">
              <a:spcAft>
                <a:spcPts val="750"/>
              </a:spcAft>
            </a:pPr>
            <a:r>
              <a:rPr lang="pt-BR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¾ de copo de limonada (com açúcar </a:t>
            </a:r>
            <a:r>
              <a:rPr lang="pt-BR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 adoçante)</a:t>
            </a:r>
            <a:endParaRPr lang="pt-BR" sz="1200" dirty="0"/>
          </a:p>
          <a:p>
            <a:endParaRPr lang="en-US" dirty="0"/>
          </a:p>
          <a:p>
            <a:endParaRPr lang="pt-BR" dirty="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BDBE1-41B8-4078-AB45-EA7FF8E73C2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141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*Ver em que célula</a:t>
            </a:r>
            <a:r>
              <a:rPr lang="pt-BR" baseline="0"/>
              <a:t> eles observaram isso (</a:t>
            </a:r>
            <a:r>
              <a:rPr lang="pt-BR" baseline="0" err="1"/>
              <a:t>tec</a:t>
            </a:r>
            <a:r>
              <a:rPr lang="pt-BR" baseline="0"/>
              <a:t> adiposo?? Eu acho que sim...)</a:t>
            </a:r>
            <a:endParaRPr lang="pt-BR"/>
          </a:p>
          <a:p>
            <a:r>
              <a:rPr lang="pt-BR"/>
              <a:t>O estudo foi crossover; a solução com água tinha </a:t>
            </a:r>
            <a:r>
              <a:rPr lang="pt-BR" err="1"/>
              <a:t>tbm</a:t>
            </a:r>
            <a:r>
              <a:rPr lang="pt-BR"/>
              <a:t> sacarina</a:t>
            </a:r>
          </a:p>
          <a:p>
            <a:r>
              <a:rPr lang="pt-BR"/>
              <a:t>Vejam</a:t>
            </a:r>
            <a:r>
              <a:rPr lang="pt-BR" baseline="0"/>
              <a:t> que a inflamação ocorre pós-prandial!!! Apesar de suas limitações (estudo agudo, n pequeno) é </a:t>
            </a:r>
            <a:r>
              <a:rPr lang="pt-BR" baseline="0" err="1"/>
              <a:t>mto</a:t>
            </a:r>
            <a:r>
              <a:rPr lang="pt-BR" baseline="0"/>
              <a:t> importante refletirmos sobre o consumo de BEBIDAS AÇUCARADAS (obviamente, não do açúcar de frutas)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638ABE-FE47-4C07-BB38-8DFA9B4C1CC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945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 daí as pessoas pensam... Bom, ok, fui diagnosticado, e agora...? Vou tomar que remédio?? E esse importante estudo mostrou o aparecimento de DM2 em pessoas que já tinham </a:t>
            </a:r>
            <a:r>
              <a:rPr lang="pt-BR" dirty="0" err="1"/>
              <a:t>pré</a:t>
            </a:r>
            <a:r>
              <a:rPr lang="pt-BR" dirty="0"/>
              <a:t>-DM foi MENOR QUANDO ELAS mudaram o estilo de vida!!!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Eram pessoas que tinham RI? Acho que sim...150 min. de EF aeróbio de moderada intensidade e o mínimo  de 7% de redução ponderal reduziu em </a:t>
            </a:r>
            <a:r>
              <a:rPr lang="pt-BR" b="1" u="sng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58% a incidência de DM no grupo submetido à MEV e redução de 31% de incidência no grupo tratado com metformina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27DF4-EACD-477A-AD12-6177D0384BF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15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Nossa hipótese é que tudo está acontecendo (principal causa da dificuldade do emagrecimento) por causa da RI!!!</a:t>
            </a:r>
          </a:p>
          <a:p>
            <a:r>
              <a:rPr lang="pt-BR" dirty="0"/>
              <a:t>Ansiedade – GATILHO para elevado consumo alimentar</a:t>
            </a:r>
          </a:p>
          <a:p>
            <a:r>
              <a:rPr lang="pt-BR" dirty="0"/>
              <a:t>Vejam que eu tirei a obesidade </a:t>
            </a:r>
            <a:r>
              <a:rPr lang="pt-BR" dirty="0" err="1"/>
              <a:t>pq</a:t>
            </a:r>
            <a:r>
              <a:rPr lang="pt-BR" dirty="0"/>
              <a:t> ELABORANDO UM PLANO ALIMENTAR QUE AJUDASSE A CONTROLAR A RI, A ANSIEDADE E O SONO, BEM COMO DESSE MAIS DISPOSIÇAO, O EMAGRECIMENTO SERIA UMA CONSEQUENCIA!!! EU TIREI A HIPERTENSAO PQ melhorando a RI isso </a:t>
            </a:r>
            <a:r>
              <a:rPr lang="pt-BR" dirty="0" err="1"/>
              <a:t>tbm</a:t>
            </a:r>
            <a:r>
              <a:rPr lang="pt-BR" dirty="0"/>
              <a:t> poderia reduzir a PA... </a:t>
            </a:r>
            <a:r>
              <a:rPr lang="pt-BR" dirty="0" err="1"/>
              <a:t>Pq</a:t>
            </a:r>
            <a:r>
              <a:rPr lang="pt-BR" dirty="0"/>
              <a:t> vimos que pode ser um fator de risco essa 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Uma abordagem relativamente segura e bem aceita na prevenção e tratamento da RI é por meio de intervenções no estilo de vida. A intervenção nutricional é um primeiro passo importante que enfatiza uma dieta de baixa caloria e baixa gordura que estimula demandas excessivas de insulina. Além disso, recomenda-se o aumento da atividade física para ajudar a aumentar os gastos energéticos e melhorar a sensibilidade muscular à insulina, essas duas abordagens representam o tratamento fundamental para a RI.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3" tooltip="Freeman AM, Pennings N. Resistência à insulina. 10 de julho de 2021. Em: StatPearls Internet. Ilha do Tesouro (FL): StatPearls Publishing. PMID: 29939616."/>
              </a:rPr>
              <a:t>14</a:t>
            </a:r>
            <a:r>
              <a:rPr lang="pt-BR" b="0" i="0" baseline="30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,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4" tooltip="American Diabetes Association. 3. Prevenção ou atraso do diabetes tipo 2: padrões de cuidados médicos em diabetes-2021. Diabetes Care 44, S34–S39 (2021)."/>
              </a:rPr>
              <a:t>15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O segundo passo é o uso de medicamentos farmacológicos, incluindo metformina,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sulfonilureias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orais, inibidores orais do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cotransportador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de sódio-glicose 2 (SGLT2), inibidores orais da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dipeptidil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peptidase 4 (DPP-4), α-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glicosidase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oral, agonistas do receptor do peptídeo semelhante ao glucagon 1 (GLP1) injetável ou insulina injetável.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3E3353A-A592-44BD-B6AB-B98E47E0DF51}" type="datetime1">
              <a:rPr lang="pt-BR" smtClean="0"/>
              <a:t>24/07/2024</a:t>
            </a:fld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B41D33-19C8-4450-B3C5-BE83E9C8F0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57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535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 no caso dela era fundamental essa coisa de ser sustentável </a:t>
            </a:r>
            <a:r>
              <a:rPr lang="pt-BR" dirty="0" err="1"/>
              <a:t>pq</a:t>
            </a:r>
            <a:r>
              <a:rPr lang="pt-BR" dirty="0"/>
              <a:t> ela já tinha tentado perder peso varias vezes!!! E sempre voltava em 3- meses. A SBD diz que TODAS ESSAS DIETAS PODEM SER CONSIDERADAS, MAS PRECISAMOS VER O QUE É MAIS SUSTENTÁVEL PARA O PACIENTE! LEMBRANDO QUE DIETAS MTO BAIXAS OU MTO ALTAS EM </a:t>
            </a:r>
            <a:r>
              <a:rPr lang="pt-BR" dirty="0" err="1"/>
              <a:t>cho</a:t>
            </a:r>
            <a:r>
              <a:rPr lang="pt-BR" dirty="0"/>
              <a:t> TEM RELAÇÃO COM MAIOR P=MORTALIDADE EM LONGO PRAZO!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17773-96A2-40ED-B965-ED1F58AC97E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528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Resultados:</a:t>
            </a:r>
          </a:p>
          <a:p>
            <a:pPr marL="175750" indent="-175750">
              <a:buFontTx/>
              <a:buChar char="-"/>
            </a:pPr>
            <a:r>
              <a:rPr lang="pt-BR" dirty="0"/>
              <a:t>Media de ingestão de CHOs foi ~49% do VET;</a:t>
            </a:r>
          </a:p>
          <a:p>
            <a:pPr marL="175750" indent="-175750">
              <a:buFontTx/>
              <a:buChar char="-"/>
            </a:pPr>
            <a:r>
              <a:rPr lang="pt-BR" dirty="0"/>
              <a:t>Média de ingestão de energia foi de ~1600 kcal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7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192292-C7CD-4068-A2A0-37CB7BE4320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7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740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Agradeço pela oportunidade de falar de um ESTUDO DE CASO! </a:t>
            </a:r>
            <a:r>
              <a:rPr lang="pt-BR" dirty="0" err="1"/>
              <a:t>Pq</a:t>
            </a:r>
            <a:r>
              <a:rPr lang="pt-BR" dirty="0"/>
              <a:t> </a:t>
            </a:r>
            <a:r>
              <a:rPr lang="pt-BR" dirty="0" err="1"/>
              <a:t>mtas</a:t>
            </a:r>
            <a:r>
              <a:rPr lang="pt-BR" dirty="0"/>
              <a:t> vezes lemos os artigos, mas está fora de contexto, e daí, para aplicarmos para nosso paciente, sempre gera algumas dúvidas. </a:t>
            </a:r>
            <a:r>
              <a:rPr lang="pt-BR" dirty="0" err="1"/>
              <a:t>Entao</a:t>
            </a:r>
            <a:r>
              <a:rPr lang="pt-BR" dirty="0"/>
              <a:t>, a ideia aqui é mostrar para vcs como conduzi um caso de uma paciente que tinha RI, tentando associar o que leio com a prática clínica!!!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3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7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192292-C7CD-4068-A2A0-37CB7BE4320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7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833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srgbClr val="002060"/>
                </a:solidFill>
                <a:effectLst>
                  <a:glow rad="228600">
                    <a:srgbClr val="27CED7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Usar mais a CARGA glicêmica ao invés do ÍNDICE glicêmico como parâmetro de qualidade do CHO</a:t>
            </a:r>
            <a:endParaRPr lang="pt-PT" altLang="pt-BR" sz="1200" b="1" dirty="0">
              <a:solidFill>
                <a:srgbClr val="002060"/>
              </a:solidFill>
              <a:effectLst>
                <a:glow rad="228600">
                  <a:srgbClr val="27CED7">
                    <a:satMod val="175000"/>
                    <a:alpha val="40000"/>
                  </a:srgbClr>
                </a:glow>
              </a:effectLst>
              <a:latin typeface="Ink Free" panose="03080402000500000000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A melancia, por exemplo, tem um alto índice glicêmico (74). No entanto, uma porção de 100 g de melancia tem tão pouco carboidrato que sua carga glicêmica é de apenas 4. </a:t>
            </a:r>
            <a:r>
              <a:rPr lang="pt-BR" b="1" i="0" u="sng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O termo carga glicêmica (CG) leva em </a:t>
            </a:r>
            <a:r>
              <a:rPr lang="pt-BR" b="1" i="0" u="sng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consideraçao</a:t>
            </a:r>
            <a:r>
              <a:rPr lang="pt-BR" b="1" i="0" u="sng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o IG do alimento ou dieta com (b) a quantidade de carboidratos em uma determinada quantidade de um alimento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, refeição ou dieta. 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27DF4-EACD-477A-AD12-6177D0384BF4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2077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599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 tudo o que vemos de mais moderno de medicamentos pra tratar a obesidade é com análogos de GLP-1, que trazem efeitos colaterais importantes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C0A22-B603-4709-9407-C44796C477C8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560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246">
              <a:defRPr/>
            </a:pPr>
            <a:r>
              <a:rPr lang="pt-BR" dirty="0"/>
              <a:t>Fibras </a:t>
            </a:r>
            <a:r>
              <a:rPr lang="pt-BR" dirty="0" err="1"/>
              <a:t>prebióticas</a:t>
            </a:r>
            <a:r>
              <a:rPr lang="pt-BR" dirty="0"/>
              <a:t> – inulina, FOS, </a:t>
            </a:r>
            <a:r>
              <a:rPr lang="pt-BR" dirty="0" err="1"/>
              <a:t>psyllium,´pectina</a:t>
            </a:r>
            <a:endParaRPr lang="pt-BR" dirty="0"/>
          </a:p>
          <a:p>
            <a:pPr defTabSz="966246">
              <a:defRPr/>
            </a:pPr>
            <a:endParaRPr lang="pt-BR" dirty="0"/>
          </a:p>
          <a:p>
            <a:pPr defTabSz="966246">
              <a:defRPr/>
            </a:pPr>
            <a:r>
              <a:rPr lang="pt-BR" dirty="0"/>
              <a:t>Células L = células </a:t>
            </a:r>
            <a:r>
              <a:rPr lang="pt-BR" dirty="0" err="1"/>
              <a:t>enteroendócrinas</a:t>
            </a:r>
            <a:r>
              <a:rPr lang="pt-BR" dirty="0"/>
              <a:t> (ou neuroendócrinas) que </a:t>
            </a:r>
            <a:r>
              <a:rPr lang="pt-BR" dirty="0" err="1"/>
              <a:t>seretam</a:t>
            </a:r>
            <a:r>
              <a:rPr lang="pt-BR" dirty="0"/>
              <a:t> GLP-1 e PYY. Essas células tem receptores diferentes, os quais são específicos à vários nutrientes como a GLICOSE, w3, </a:t>
            </a:r>
            <a:r>
              <a:rPr lang="pt-BR" dirty="0" err="1"/>
              <a:t>MUFAs</a:t>
            </a:r>
            <a:r>
              <a:rPr lang="pt-BR" dirty="0"/>
              <a:t>,  bioativos, metabolitos que vem da </a:t>
            </a:r>
            <a:r>
              <a:rPr lang="pt-BR" dirty="0" err="1"/>
              <a:t>fermentaçao</a:t>
            </a:r>
            <a:r>
              <a:rPr lang="pt-BR" dirty="0"/>
              <a:t> de nutrientes, especificamente FIBRAS E VIOATIVOS.. 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As células L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enteroendócrinas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 estão distribuídas ao longo do epitélio intestinal e, portanto, </a:t>
            </a:r>
            <a:r>
              <a:rPr lang="pt-BR" b="1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fazem contato direto com a microbiota intestinal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.</a:t>
            </a:r>
          </a:p>
          <a:p>
            <a:pPr defTabSz="966246">
              <a:defRPr/>
            </a:pPr>
            <a:endParaRPr lang="pt-BR" b="0" i="0" dirty="0">
              <a:solidFill>
                <a:srgbClr val="505050"/>
              </a:solidFill>
              <a:effectLst/>
              <a:latin typeface="helvetica" panose="020B0604020202020204" pitchFamily="34" charset="0"/>
            </a:endParaRPr>
          </a:p>
          <a:p>
            <a:pPr defTabSz="966246">
              <a:defRPr/>
            </a:pPr>
            <a:r>
              <a:rPr lang="pt-BR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 O cólon não apenas abriga a maior densidade de células L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enteroendócrinas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 no intestino, mas também hospeda o maior número de bactérias. Embora se acredite amplamente que a microbiota intestinal pode modular a função das células L do cólon, a nossa compreensão dos mecanismos moleculares subjacentes a este potencial </a:t>
            </a:r>
            <a:r>
              <a:rPr lang="pt-BR" b="0" i="0" dirty="0" err="1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crosstalk</a:t>
            </a:r>
            <a:r>
              <a:rPr lang="pt-BR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 é limitada.</a:t>
            </a:r>
            <a:endParaRPr lang="pt-BR" dirty="0"/>
          </a:p>
          <a:p>
            <a:endParaRPr lang="pt-BR" dirty="0"/>
          </a:p>
          <a:p>
            <a:pPr defTabSz="966246">
              <a:defRPr/>
            </a:pPr>
            <a:r>
              <a:rPr lang="pt-BR" sz="13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Akermansia</a:t>
            </a:r>
            <a:r>
              <a:rPr lang="pt-BR" sz="13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é uma das cepas mais produtoras de BUTIRATO, que é um ACGG, que quando se liga a receptores específicos (acoplados à proteína G) das células </a:t>
            </a:r>
            <a:r>
              <a:rPr lang="pt-BR" sz="13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enteroendócrinas</a:t>
            </a:r>
            <a:r>
              <a:rPr lang="pt-BR" sz="13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estimula a </a:t>
            </a:r>
            <a:r>
              <a:rPr lang="pt-BR" sz="13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produçao</a:t>
            </a:r>
            <a:r>
              <a:rPr lang="pt-BR" sz="13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de GLP-1 e PYY</a:t>
            </a:r>
          </a:p>
          <a:p>
            <a:endParaRPr lang="pt-BR" dirty="0"/>
          </a:p>
          <a:p>
            <a:pPr defTabSz="966246">
              <a:defRPr/>
            </a:pP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Os </a:t>
            </a:r>
            <a:r>
              <a:rPr lang="pt-BR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SCFAs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consistem em um a seis carbonos, dos quais acetato (C2), propionato (C3) e </a:t>
            </a:r>
            <a:r>
              <a:rPr lang="pt-BR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butirato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(C4) são os mais abundantes (≥95%); Os </a:t>
            </a:r>
            <a:r>
              <a:rPr lang="pt-BR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SCFAs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têm como alvo as vias de sinalização metabólica do hospedeiro através da ação de acoplamento com receptores acoplados à proteína G selecionados (GPR41, GPR43, GPR119, GPR109A), que são abundantes em adipócitos, células do sistema imunológico intestinal e células epiteliais </a:t>
            </a:r>
            <a:r>
              <a:rPr lang="pt-BR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(a estreita união entre as suas células fazem do tecido epitelial uma barreira eficiente contra a entrada de agentes invasores e a perda de líquidos corporais. Tem na pele, intestino, estomago...)</a:t>
            </a:r>
            <a:endParaRPr lang="pt-BR" dirty="0"/>
          </a:p>
          <a:p>
            <a:endParaRPr lang="pt-BR" dirty="0"/>
          </a:p>
          <a:p>
            <a:r>
              <a:rPr lang="pt-BR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 ativação dos receptores GPR41 e GPR43 induz a secreção do peptídeo tirosina-tirosina (PYY), reduzindo o apetite do hospedeiro ao estimular diretamente o sistema nervoso central</a:t>
            </a:r>
          </a:p>
          <a:p>
            <a:endParaRPr lang="pt-BR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r>
              <a:rPr lang="pt-BR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Tbm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em RATOS,  o acoplamento de GPR41 atua aumentando a </a:t>
            </a:r>
            <a:r>
              <a:rPr lang="pt-BR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produçao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de leptina pelo tec adiposo. Sua atuação é </a:t>
            </a:r>
            <a:r>
              <a:rPr lang="pt-BR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no´cérebro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levando a maior saciedade;  inibir a liberação do neuropeptídeo Y (NPY) e promove aumento da taxa metabólica do hospedeiro, consequentemente aumentando o gasto energético.</a:t>
            </a:r>
          </a:p>
          <a:p>
            <a:endParaRPr lang="pt-BR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r>
              <a:rPr lang="pt-BR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 propionato estimula a liberação dos hormônios intestinais anoréticos PYY e GLP-1 e tem a capacidade de estimular um circuito intestino-cérebro através da ação do receptor GPR41, levando assim à indução da expressão do gene da gliconeogênese intestinal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(IGN). A regulação positiva de IGN pelo propionato reduz o ganho de peso corporal e a adiposidade, independente da ingestão de alimentos [ </a:t>
            </a:r>
            <a:r>
              <a:rPr lang="pt-BR" b="0" i="0" dirty="0">
                <a:solidFill>
                  <a:srgbClr val="004B83"/>
                </a:solidFill>
                <a:effectLst/>
                <a:latin typeface="Georgia" panose="02040502050405020303" pitchFamily="18" charset="0"/>
                <a:hlinkClick r:id="rId3" tooltip="Chambers ES, Viardot A, Psichas A, et al.  Efeitos da administração direcionada de propionato ao cólon humano na regulação do apetite, manutenção do peso corporal e adiposidade em adultos com sobrepeso.  Intestino.  2015;64(11):1744–54."/>
              </a:rPr>
              <a:t>90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]. Fornecer suplementação de propionato resulta em redução de peso, tecido adiposo abdominal e gordura hepática; uma melhora na sensibilidade à insulina; aumento da saciedade e redução do apetite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C0A22-B603-4709-9407-C44796C477C8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18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246"/>
            <a:r>
              <a:rPr lang="pt-BR" b="1" dirty="0"/>
              <a:t>https://www.nature.com/articles/ncomms4611</a:t>
            </a:r>
          </a:p>
          <a:p>
            <a:pPr defTabSz="966246"/>
            <a:endParaRPr lang="pt-BR" b="1" dirty="0"/>
          </a:p>
          <a:p>
            <a:pPr defTabSz="966246"/>
            <a:r>
              <a:rPr lang="pt-BR" b="1" i="0" dirty="0">
                <a:solidFill>
                  <a:srgbClr val="222222"/>
                </a:solidFill>
                <a:effectLst/>
                <a:latin typeface="Harding"/>
              </a:rPr>
              <a:t>para mostrar que o acetato do cólon atravessa a barreira hematoencefálica e é absorvido pelo cérebro. O acetato intraperitoneal resulta na supressão do apetite e no padrão de ativação neuronal hipotalâmica.</a:t>
            </a:r>
          </a:p>
          <a:p>
            <a:pPr defTabSz="966246"/>
            <a:endParaRPr lang="pt-BR" b="1" i="0" dirty="0">
              <a:solidFill>
                <a:srgbClr val="222222"/>
              </a:solidFill>
              <a:effectLst/>
              <a:latin typeface="Harding"/>
            </a:endParaRPr>
          </a:p>
          <a:p>
            <a:pPr defTabSz="966246"/>
            <a:r>
              <a:rPr lang="pt-BR" b="1" i="0" dirty="0">
                <a:solidFill>
                  <a:srgbClr val="222222"/>
                </a:solidFill>
                <a:effectLst/>
                <a:latin typeface="Harding"/>
              </a:rPr>
              <a:t>AGCC ESTIMULAM AS CÉLULAS INTESTINAIS A PRODUZIREM GLP1 E PYY, OS QUAIS ATINGEM O CÉREBRO E ATUAM EM ÁREAS ESPECÍFICAS RELACIONADAS AO CONTROLE DO APETITE, REDUZINDO A FOME, AUMENTANDO A SACIEDADE, MAS ELES TBM SÃO CAPAZES DE ATRAVESSAS A BARREIRA HEMATENCEFÁLICA E, LÁ, atuam em regiões específicas do hipotálamo, </a:t>
            </a:r>
            <a:r>
              <a:rPr lang="pt-BR" b="1" i="0" u="sng" dirty="0">
                <a:solidFill>
                  <a:srgbClr val="222222"/>
                </a:solidFill>
                <a:effectLst/>
                <a:latin typeface="Harding"/>
              </a:rPr>
              <a:t>mesmo de forma INDEPENDENTE DA PRODUÇAO DE GLP-1</a:t>
            </a:r>
            <a:endParaRPr lang="pt-BR" b="1" u="sng" dirty="0"/>
          </a:p>
          <a:p>
            <a:pPr defTabSz="966246"/>
            <a:r>
              <a:rPr lang="pt-BR" b="0" i="0" dirty="0">
                <a:solidFill>
                  <a:srgbClr val="222222"/>
                </a:solidFill>
                <a:effectLst/>
                <a:latin typeface="Harding"/>
              </a:rPr>
              <a:t>Embora outros tenham relatado que a suplementação de FC leva a um aumento nos hormônios anorexígenos GLP-1 e PYY </a:t>
            </a:r>
            <a:r>
              <a:rPr lang="pt-BR" b="0" i="0" baseline="30000" dirty="0">
                <a:solidFill>
                  <a:srgbClr val="006699"/>
                </a:solidFill>
                <a:effectLst/>
                <a:latin typeface="Harding"/>
                <a:hlinkClick r:id="rId3" tooltip="Cani, PD, Dewever, C. &amp; Delzenne, NM Frutanos do tipo inulina modulam peptídeos gastrointestinais envolvidos na regulação do apetite (peptídeo-1 semelhante ao glucagon e grelina) em ratos.  Ir.  J. Nutr.  92, 521–526 (2004)."/>
              </a:rPr>
              <a:t>6</a:t>
            </a:r>
            <a:r>
              <a:rPr lang="pt-BR" b="0" i="0" dirty="0">
                <a:solidFill>
                  <a:srgbClr val="222222"/>
                </a:solidFill>
                <a:effectLst/>
                <a:latin typeface="Harding"/>
              </a:rPr>
              <a:t> , nosso grupo relatou recentemente que dietas ricas em FC aumentam o sinal de ressonância magnética intensificada por manganês (MEMRI) no hipotálamo, um substituto da ativação neuronal , através de um mecanismo que parece ser independente das alterações no GLP-1 (ref. </a:t>
            </a:r>
            <a:r>
              <a:rPr lang="pt-BR" b="0" i="0" dirty="0">
                <a:solidFill>
                  <a:srgbClr val="006699"/>
                </a:solidFill>
                <a:effectLst/>
                <a:latin typeface="Harding"/>
                <a:hlinkClick r:id="rId4" tooltip="Anastasovska, J. et al.  O carboidrato fermentável altera a atividade neuronal hipotalâmica e protege contra o ambiente obesogênico.  Obesidade 20, 1016–1023 (2012)."/>
              </a:rPr>
              <a:t>9</a:t>
            </a:r>
            <a:r>
              <a:rPr lang="pt-BR" b="0" i="0" dirty="0">
                <a:solidFill>
                  <a:srgbClr val="222222"/>
                </a:solidFill>
                <a:effectLst/>
                <a:latin typeface="Harding"/>
              </a:rPr>
              <a:t> ). Em apoio a isso, foi demonstrado anteriormente que a infusão de hormônios intestinais anorexígenos suprime o sinal MEMRI hipotalâmico </a:t>
            </a:r>
            <a:r>
              <a:rPr lang="pt-BR" b="0" i="0" baseline="30000" dirty="0">
                <a:solidFill>
                  <a:srgbClr val="006699"/>
                </a:solidFill>
                <a:effectLst/>
                <a:latin typeface="Harding"/>
                <a:hlinkClick r:id="rId5" tooltip="Parkinson, JR et al.  Padrões diferenciais de ativação neuronal no tronco cerebral e hipotálamo após injeção periférica de GLP-1, oxintomodulina e cloreto de lítio em camundongos detectados por ressonância magnética aprimorada com manganês (MEMRI).  NeuroImagem 44, 1022–1031 (2009)."/>
              </a:rPr>
              <a:t>10</a:t>
            </a:r>
            <a:r>
              <a:rPr lang="pt-BR" b="0" i="0" dirty="0">
                <a:solidFill>
                  <a:srgbClr val="222222"/>
                </a:solidFill>
                <a:effectLst/>
                <a:latin typeface="Harding"/>
              </a:rPr>
              <a:t> , sugerindo assim que qualquer aumento no sinal observado após a suplementação com FC não é dependente de PYY ou GLP-1. Portanto, </a:t>
            </a:r>
            <a:r>
              <a:rPr lang="pt-BR" b="0" i="0" dirty="0" err="1">
                <a:solidFill>
                  <a:srgbClr val="222222"/>
                </a:solidFill>
                <a:effectLst/>
                <a:latin typeface="Harding"/>
              </a:rPr>
              <a:t>hipotetizamos</a:t>
            </a:r>
            <a:r>
              <a:rPr lang="pt-BR" b="0" i="0" dirty="0">
                <a:solidFill>
                  <a:srgbClr val="222222"/>
                </a:solidFill>
                <a:effectLst/>
                <a:latin typeface="Harding"/>
              </a:rPr>
              <a:t> que houve um efeito direto dos AGCC na regulação do apetite, nomeadamente pelo acetato, dado que é o AGCC mais abundante produzido no cólon, e que evita parcialmente a depuração hepática para atingir concentrações </a:t>
            </a:r>
            <a:r>
              <a:rPr lang="pt-BR" b="0" i="0" dirty="0" err="1">
                <a:solidFill>
                  <a:srgbClr val="222222"/>
                </a:solidFill>
                <a:effectLst/>
                <a:latin typeface="Harding"/>
              </a:rPr>
              <a:t>micromolares</a:t>
            </a:r>
            <a:r>
              <a:rPr lang="pt-BR" b="0" i="0" dirty="0">
                <a:solidFill>
                  <a:srgbClr val="222222"/>
                </a:solidFill>
                <a:effectLst/>
                <a:latin typeface="Harding"/>
              </a:rPr>
              <a:t> na circulação periférica.</a:t>
            </a:r>
          </a:p>
          <a:p>
            <a:pPr defTabSz="966246"/>
            <a:endParaRPr lang="pt-BR" b="1" i="0" dirty="0">
              <a:solidFill>
                <a:srgbClr val="222222"/>
              </a:solidFill>
              <a:effectLst/>
              <a:latin typeface="Harding"/>
            </a:endParaRPr>
          </a:p>
          <a:p>
            <a:pPr defTabSz="966246"/>
            <a:r>
              <a:rPr lang="pt-BR" b="1" i="0" dirty="0">
                <a:solidFill>
                  <a:srgbClr val="222222"/>
                </a:solidFill>
                <a:effectLst/>
                <a:latin typeface="Harding"/>
              </a:rPr>
              <a:t>ISSO EXPLICA PQ ALGUNS ESTUDOS ENCONTRAM REDUÇAO DA FOME, AUMENTO DA SACIEDADE, MAS SEM AUMENTO DE GLP-1 OU PYY...</a:t>
            </a:r>
            <a:endParaRPr lang="pt-BR" b="1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C0A22-B603-4709-9407-C44796C477C8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557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8282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como outras fibras alimentares, a casca de Psyllium é uma fibra viscosa, principalmente solúvel em água, e demonstrou ser um suplemento eficaz em complemento à intervenção alimentar para controlar os níveis de colesterol e glicose no sangue. </a:t>
            </a:r>
          </a:p>
          <a:p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O Grupo I, a modificação do estilo de vida (LSM) foi aconselhado a mudar a dieta e o comportamento e adotar um mínimo de 30 minutos de exercício. No Grupo II, a fibra da casca de psyllium (PSH) foi aconselhada a ingerir 5 g de fibra da casca de psyllium duas vezes ao dia (30 minutos antes do café da manhã e do jantar), enquanto o grupo III foi sugerido para modificação do estilo de vida e 5 g (</a:t>
            </a:r>
            <a:r>
              <a:rPr lang="pt-BR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bid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) de fibra da casca de psyllium.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27DF4-EACD-477A-AD12-6177D0384BF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634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TALVEZ, SÓ COM A MEV A PESSOA CHEGARIA NESSA REDUÇAO DO HOMA IR TBM, MAS TALVEZ LEVASSE MAIS TEMPO... ENTAO, PODE SER QUE A ASSOCIAÇAO COM PSÝLLIUM ACELERE O PROCESSO DE MELHORA DA SENSIBILIDADE À INSULINA! 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212121"/>
              </a:solidFill>
              <a:effectLst/>
              <a:highlight>
                <a:srgbClr val="FFFFFF"/>
              </a:highlight>
              <a:latin typeface="Cambria" panose="02040503050406030204" pitchFamily="18" charset="0"/>
            </a:endParaRPr>
          </a:p>
          <a:p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Nenhuma mudança significativa foi observada no peso médio, IMC e CC entre os grupos controle e intervenção. No entanto, a mudança máxima no peso −0,8 ± 0,6 (−2,0−0,4) kg, IMC −0,3 ± 0,2 (−0,8−0,2)−kg/m </a:t>
            </a:r>
            <a:r>
              <a:rPr lang="pt-BR" b="0" i="0" baseline="3000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2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e CC −0,9 ± 0,7 (−2,5−0,5) cm foi observada no grupo combinado de LMS&amp;PSH. Pelo que entendi, sem diferença na glicemia de jejum.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27DF4-EACD-477A-AD12-6177D0384BF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97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3202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Quando uma pessoa tem </a:t>
            </a:r>
            <a:r>
              <a:rPr lang="pt-BR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pré</a:t>
            </a:r>
            <a:r>
              <a:rPr lang="pt-B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-diabetes, seus níveis de açúcar no sangue são mais altos do que o normal, mas não altos o suficiente para um diagnóstico de diabetes.</a:t>
            </a:r>
          </a:p>
          <a:p>
            <a:endParaRPr lang="pt-BR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r>
              <a:rPr lang="pt-B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Fonte de dados: Pesquisa Nacional de Exame de Saúde e Nutrição, Centros de Controle e Prevenção de Doenças</a:t>
            </a:r>
          </a:p>
          <a:p>
            <a:endParaRPr lang="pt-BR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r>
              <a:rPr lang="pt-B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Gráfico mostra que: Cerca de um terço dos adultos dos EUA foram de fato diagnosticados com </a:t>
            </a:r>
            <a:r>
              <a:rPr lang="pt-BR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pré</a:t>
            </a:r>
            <a:r>
              <a:rPr lang="pt-B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-diabetes durante todo o período. E, em laranja, que a porcentagem de adultos dos EUA com </a:t>
            </a:r>
            <a:r>
              <a:rPr lang="pt-BR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pré</a:t>
            </a:r>
            <a:r>
              <a:rPr lang="pt-B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-diabetes que relataram ter sido notificados por um profissional de saúde sobre seu status de </a:t>
            </a:r>
            <a:r>
              <a:rPr lang="pt-BR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pré</a:t>
            </a:r>
            <a:r>
              <a:rPr lang="pt-B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-diabetes quase triplicou (de 6,5% para 17,4%) – então, certamente a prevalência está SUBESTIMADA (até </a:t>
            </a:r>
            <a:r>
              <a:rPr lang="pt-BR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pq</a:t>
            </a:r>
            <a:r>
              <a:rPr lang="pt-B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muitas vezes a pessoa não </a:t>
            </a:r>
            <a:r>
              <a:rPr lang="pt-BR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tems</a:t>
            </a:r>
            <a:r>
              <a:rPr lang="pt-B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intoma</a:t>
            </a:r>
            <a:r>
              <a:rPr lang="pt-B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17773-96A2-40ED-B965-ED1F58AC97E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6844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rgbClr val="002060"/>
                </a:solidFill>
              </a:rPr>
              <a:t>EXERCÍCIO FÍSICO REDUZ MAIS A GLICEMIA DO QUE VC SE MANTER EM JEJUM!!! MAS COMO ISSO ACONTECE?? POR QUE MECANISMOS??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rgbClr val="002060"/>
              </a:solidFill>
            </a:endParaRPr>
          </a:p>
          <a:p>
            <a:r>
              <a:rPr lang="pt-BR" dirty="0"/>
              <a:t>EM</a:t>
            </a:r>
            <a:r>
              <a:rPr lang="pt-BR" baseline="0" dirty="0"/>
              <a:t> indiv. Não diabéticos, a insulina reduz durante o exercício devido a uma inibição da produção pelas </a:t>
            </a:r>
            <a:r>
              <a:rPr lang="pt-BR" baseline="0" dirty="0" err="1"/>
              <a:t>cél</a:t>
            </a:r>
            <a:r>
              <a:rPr lang="pt-BR" baseline="0" dirty="0"/>
              <a:t> beta, devido a ação adrenérgica do SNC.</a:t>
            </a:r>
          </a:p>
          <a:p>
            <a:endParaRPr lang="pt-BR" baseline="0" dirty="0"/>
          </a:p>
          <a:p>
            <a:r>
              <a:rPr lang="pt-BR" baseline="0" dirty="0"/>
              <a:t>Em indivíduos não diabéticos, uma diminuição nas concentrações plasmáticas de insulina é geralmente observada durante o exercício de intensidade leve a moderada, permitindo que o fígado aumente sua produção de glicose para manter a concentração plasmática de glicose dentro dos limites normais. A diminuição do nível de insulina é explicada, pelo menos em parte, por uma inibição nervosa alfa-adrenérgica das células beta pancreáticas (6). O </a:t>
            </a:r>
            <a:r>
              <a:rPr lang="pt-BR" baseline="0" dirty="0" err="1"/>
              <a:t>fisiológicoA</a:t>
            </a:r>
            <a:r>
              <a:rPr lang="pt-BR" baseline="0" dirty="0"/>
              <a:t> resposta da insulina ao exercício, ou seja, uma queda nos níveis de insulina, também foi observada em indivíduos com diabetes tipo 2 (5,12,13), mas essa diminuição nos níveis de insulina foi inconsistente (2,7-9, 17,19,23). A ausência de uma diminuição nos níveis de insulina pode explicar que durante o exercício leve a moderado, a produção de glicose pode ter sido parcialmente inibida e a captação periférica de glicose aumentada em comparação com o que é geralmente observado em indivíduos não diabéticos.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200" b="1" u="sng" dirty="0">
                <a:solidFill>
                  <a:srgbClr val="002060"/>
                </a:solidFill>
              </a:rPr>
              <a:t>Exercício </a:t>
            </a:r>
            <a:r>
              <a:rPr lang="pt-BR" sz="1200" b="1" u="sng" dirty="0">
                <a:solidFill>
                  <a:srgbClr val="002060"/>
                </a:solidFill>
                <a:sym typeface="Wingdings" panose="05000000000000000000" pitchFamily="2" charset="2"/>
              </a:rPr>
              <a:t> reduziu glicemia PP por que: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200" dirty="0">
                <a:solidFill>
                  <a:srgbClr val="002060"/>
                </a:solidFill>
                <a:sym typeface="Wingdings" panose="05000000000000000000" pitchFamily="2" charset="2"/>
              </a:rPr>
              <a:t>Aumentou a captação de glicose em estado alimentado (alimentado </a:t>
            </a:r>
            <a:r>
              <a:rPr lang="pt-BR" sz="1200" dirty="0" err="1">
                <a:solidFill>
                  <a:srgbClr val="002060"/>
                </a:solidFill>
                <a:sym typeface="Wingdings" panose="05000000000000000000" pitchFamily="2" charset="2"/>
              </a:rPr>
              <a:t>vs</a:t>
            </a:r>
            <a:r>
              <a:rPr lang="pt-BR" sz="1200" dirty="0">
                <a:solidFill>
                  <a:srgbClr val="002060"/>
                </a:solidFill>
                <a:sym typeface="Wingdings" panose="05000000000000000000" pitchFamily="2" charset="2"/>
              </a:rPr>
              <a:t> jejum)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200" dirty="0">
                <a:solidFill>
                  <a:srgbClr val="002060"/>
                </a:solidFill>
              </a:rPr>
              <a:t>Exercício em estado alimentado promoveu menor redução da insulina, causando maior inibição da produção de glicose hepática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27DF4-EACD-477A-AD12-6177D0384BF4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0222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64352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Lembrar que é </a:t>
            </a:r>
            <a:r>
              <a:rPr lang="pt-BR" err="1"/>
              <a:t>mto</a:t>
            </a:r>
            <a:r>
              <a:rPr lang="pt-BR"/>
              <a:t> importante a FONTE proteica; não usar </a:t>
            </a:r>
            <a:r>
              <a:rPr lang="pt-BR" err="1"/>
              <a:t>mto</a:t>
            </a:r>
            <a:r>
              <a:rPr lang="pt-BR"/>
              <a:t> carnes vermelhas ou riscas em </a:t>
            </a:r>
            <a:r>
              <a:rPr lang="pt-BR" err="1"/>
              <a:t>gord</a:t>
            </a:r>
            <a:r>
              <a:rPr lang="pt-BR"/>
              <a:t> saturada, </a:t>
            </a:r>
            <a:r>
              <a:rPr lang="pt-BR" err="1"/>
              <a:t>pq</a:t>
            </a:r>
            <a:r>
              <a:rPr lang="pt-BR"/>
              <a:t> queríamos reduzir a </a:t>
            </a:r>
            <a:r>
              <a:rPr lang="pt-BR" err="1"/>
              <a:t>inflamaçao</a:t>
            </a:r>
            <a:r>
              <a:rPr lang="pt-BR"/>
              <a:t>!!! E que a </a:t>
            </a:r>
            <a:r>
              <a:rPr lang="pt-BR" err="1"/>
              <a:t>prot</a:t>
            </a:r>
            <a:r>
              <a:rPr lang="pt-BR"/>
              <a:t> é ruim em casos de RI quando 1º, vem de fontes alimentares ruins, e quando está inserida num EXCESSO DE CALORIAS!!!!</a:t>
            </a:r>
          </a:p>
          <a:p>
            <a:endParaRPr lang="pt-BR"/>
          </a:p>
          <a:p>
            <a:r>
              <a:rPr lang="pt-BR"/>
              <a:t> Nesse momento ainda não estava engajada no exercício ... Depois no retorno que ela inseriu, daí aumentaremos a </a:t>
            </a:r>
            <a:r>
              <a:rPr lang="pt-BR" err="1"/>
              <a:t>prot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3E3353A-A592-44BD-B6AB-B98E47E0DF51}" type="datetime1">
              <a:rPr lang="pt-BR" smtClean="0">
                <a:solidFill>
                  <a:prstClr val="black"/>
                </a:solidFill>
              </a:rPr>
              <a:pPr/>
              <a:t>26/07/2024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41D33-19C8-4450-B3C5-BE83E9C8F0BC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883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Vejam que por conta do BE negativo há uma perda de MM!! Mas o importante é deixar claro que a maior parte deve vir de MG!! Nessa revisão eles </a:t>
            </a:r>
            <a:r>
              <a:rPr lang="pt-BR" dirty="0" err="1"/>
              <a:t>falamq</a:t>
            </a:r>
            <a:r>
              <a:rPr lang="pt-BR" dirty="0"/>
              <a:t> eu as dietas ricas em proteína previnem mais</a:t>
            </a:r>
            <a:r>
              <a:rPr lang="pt-BR" baseline="0" dirty="0"/>
              <a:t> a perda de MM, embora isso não seja um consenso... </a:t>
            </a:r>
          </a:p>
          <a:p>
            <a:r>
              <a:rPr lang="pt-BR" baseline="0" dirty="0"/>
              <a:t>Vejam então que as diferentes dietas levam a perdas similares de MM e MG (pelo menos </a:t>
            </a:r>
            <a:r>
              <a:rPr lang="pt-BR" baseline="0" dirty="0" err="1"/>
              <a:t>qdo</a:t>
            </a:r>
            <a:r>
              <a:rPr lang="pt-BR" baseline="0" dirty="0"/>
              <a:t> realizadas por ... XX tempo...)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8959D-AED5-4694-8B7A-4012C87235C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9229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 NISSO QUE MUITAS CONFUSOES SÃO FEITAS DENTRO DA NUTRIÇAO!!! MUITAS PESSOAS TEM DUVIDA SE PODEM COLOCAR WHEY NA DIETA DE PESSOAS COM RI , POR SABERMOS QUE ESTIMULA A PRODUÇAO DE INSULINA,.... MAS VEJAM, DENTRO DE UMA DIETA COM RESTRIÇAO CALÓRICA + MELHORA DA QUALIDADE DA DIETA + AJUSTE PROTEICO (ADEQUAÇAO DE PROTEÍNAS), É TOTALMENTE POSSÍVEL!!!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27DF4-EACD-477A-AD12-6177D0384BF4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0700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PORTANTO, NÃO É SÓ DIETA ALTA EM CHO QUE É RUIM PARA A RESISTENCIA À INSULINA. DIETAS RICAS EM GORD E PROT TBM SÃO, E POR UM MECANISMO QUE PARECE ESTAR ASSOCIADO A DISBIOSE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INTESTINAL.Os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micróbios que vivem no intestino humano são os </a:t>
            </a:r>
            <a:r>
              <a:rPr lang="pt-BR" b="1" i="0" u="sng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principais contribuintes para o metabolismo 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do hospedeiro e </a:t>
            </a:r>
            <a:r>
              <a:rPr lang="pt-BR" b="1" i="0" u="sng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a função imunológica 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por meio da mediação da interação entre o hospedeiro e o ambiente, ou da liberação de metabólitos e citocinas.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i="0" u="sng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Mecanismos: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disbiose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do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microbioma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intestinal produz diferentes ativações de sinalização.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Disbiose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afeta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produçao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de hormônios intestinais (ex. GLP-1) e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tbm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reduz a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produçao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de ACGG, bem como a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produçao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de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Acidos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biliares secundários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Além disso, uma vez que a RI está instalada, A hiperglicemia aumenta a permeabilidade intestinal e a subsequente translocação do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lipopolissacarídeo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bacteriano (LPS) para a circulação sistêmica.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A circulação do LPS contribui para a </a:t>
            </a:r>
            <a:r>
              <a:rPr lang="pt-BR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inflamação crônica do </a:t>
            </a:r>
            <a:r>
              <a:rPr lang="pt-BR" b="0" i="0" u="sng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fígado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e do </a:t>
            </a:r>
            <a:r>
              <a:rPr lang="pt-BR" b="0" i="0" u="sng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tecido adiposo 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que está associada ao desenvolvimento da IR, além de outras condições associadas a síndromes metabólicas.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baixas contagens de genes bacterianos estavam associadas a fenótipos não saudáveis, como IR mais alta, dislipidemia e inflamação em comparação com adultos com contagens de genes bacterianos mais altas.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27DF4-EACD-477A-AD12-6177D0384BF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008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Ajuste proteico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Combinação de CHOs + proteínas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27DF4-EACD-477A-AD12-6177D0384BF4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968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2645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Os indiv. Não eram </a:t>
            </a:r>
            <a:r>
              <a:rPr lang="pt-BR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fimantes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, e não estavam usando nenhum medicamento. LIMITAÇAO: NÃO TINHA PLACEBO</a:t>
            </a:r>
          </a:p>
          <a:p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O consumo de cacau resultou em diminuição do colesterol de lipoproteína de baixa densidade em ambos os grupos ( </a:t>
            </a:r>
            <a:r>
              <a:rPr lang="pt-BR" b="0" i="1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P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= 0,04), enquanto o colesterol total, colesterol de lipoproteína de alta densidade e triglicerídeos foram mantidos nos níveis recomendados. Inicialmente, a IR foi detectada no grupo CIIO (</a:t>
            </a:r>
            <a:r>
              <a:rPr lang="pt-BR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homeostasis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model assessment [HOMA] = 4,78 ± 0,4), que está associada a danos moleculares à insulina. Curiosamente, a intervenção com cacau resultou em melhora da IR (HOMA = 3,14 ± 0,31) ( </a:t>
            </a:r>
            <a:r>
              <a:rPr lang="pt-BR" b="0" i="1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P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= 0,0018), bem como danos moleculares à insulina. Finalmente, o consumo de cacau diminuiu significativamente a atividade da </a:t>
            </a:r>
            <a:r>
              <a:rPr lang="pt-BR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arginase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( </a:t>
            </a:r>
            <a:r>
              <a:rPr lang="pt-BR" b="0" i="1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P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= 0,0249) no grupo CIIO; esta é uma atividade enzimática crítica no processo inflamatório associado à obesidade.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17773-96A2-40ED-B965-ED1F58AC97ED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76246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Nosso estudo mostra que o consumo de cacau por 7 dias melhora o perfil lipídico em ambos os grupos, NW e CIIO. Inicialmente, altos valores de colesterol LDL foram obtidos em ambos os grupos; no entanto, o consumo de cacau causou a diminuição dos níveis. Esses dados estão de acordo com estudos anteriores [ </a:t>
            </a:r>
            <a:r>
              <a:rPr lang="pt-BR" b="0" i="0" u="sng" dirty="0">
                <a:solidFill>
                  <a:srgbClr val="376FAA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hlinkClick r:id="rId3"/>
              </a:rPr>
              <a:t>37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, </a:t>
            </a:r>
            <a:r>
              <a:rPr lang="pt-BR" b="0" i="0" u="sng" dirty="0">
                <a:solidFill>
                  <a:srgbClr val="376FAA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hlinkClick r:id="rId4"/>
              </a:rPr>
              <a:t>38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, </a:t>
            </a:r>
            <a:r>
              <a:rPr lang="pt-BR" b="0" i="0" u="sng" dirty="0">
                <a:solidFill>
                  <a:srgbClr val="376FAA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hlinkClick r:id="rId5"/>
              </a:rPr>
              <a:t>39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]; de fato, foi proposto que a diminuição do LDL-C desencadeada por flavonoides poderia envolver um mecanismo de interações flavonóis-membranas, flavonóis-lipídios e flavonóis-proteínas. Essas interações provavelmente geram efeitos variados no fígado e no trato digestivo: aumento da expressão de receptores de LDL [ </a:t>
            </a:r>
            <a:r>
              <a:rPr lang="pt-BR" b="0" i="0" u="sng" dirty="0">
                <a:solidFill>
                  <a:srgbClr val="376FAA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hlinkClick r:id="rId6"/>
              </a:rPr>
              <a:t>40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] e inibição da biossíntese de LDL [ </a:t>
            </a:r>
            <a:r>
              <a:rPr lang="pt-BR" b="0" i="0" u="sng" dirty="0">
                <a:solidFill>
                  <a:srgbClr val="376FAA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hlinkClick r:id="rId7"/>
              </a:rPr>
              <a:t>41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] no fígado e inibição da absorção de colesterol [ </a:t>
            </a:r>
            <a:r>
              <a:rPr lang="pt-BR" b="0" i="0" u="sng" dirty="0">
                <a:solidFill>
                  <a:srgbClr val="376FAA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hlinkClick r:id="rId8"/>
              </a:rPr>
              <a:t>42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] no trato digestivo. </a:t>
            </a:r>
          </a:p>
          <a:p>
            <a:endParaRPr lang="pt-BR" b="0" i="0" dirty="0">
              <a:solidFill>
                <a:srgbClr val="212121"/>
              </a:solidFill>
              <a:effectLst/>
              <a:highlight>
                <a:srgbClr val="FFFFFF"/>
              </a:highlight>
              <a:latin typeface="Cambria" panose="02040503050406030204" pitchFamily="18" charset="0"/>
            </a:endParaRPr>
          </a:p>
          <a:p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Outro benefício importante do consumo de cacau é a redução do HOMA no grupo CIIO. Observamos uma redução significativa na insulina sérica em jejum após a intervenção, mas nenhuma alteração foi observada no nível de glicemia em jejum. Neste contexto, o excesso de insulina circulante está associado à expansão do tecido adiposo e à obesidade; no entanto, muitos pesquisadores sugeriram que a </a:t>
            </a:r>
            <a:r>
              <a:rPr lang="pt-BR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hiperinsulinemia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é uma consequência da RI [ </a:t>
            </a:r>
            <a:r>
              <a:rPr lang="pt-BR" b="0" i="0" u="sng" dirty="0">
                <a:solidFill>
                  <a:srgbClr val="376FAA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hlinkClick r:id="rId9"/>
              </a:rPr>
              <a:t>2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], com o conceito relacionado de que as células β sintetizam e </a:t>
            </a:r>
            <a:r>
              <a:rPr lang="pt-BR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hipersecretam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insulina para compensar a atividade reduzida da insulina. Os resultados do nosso estudo sugerem que a modificação observada da insulina (</a:t>
            </a:r>
            <a:r>
              <a:rPr lang="pt-BR" b="0" i="0" u="sng" dirty="0">
                <a:solidFill>
                  <a:srgbClr val="376FAA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hlinkClick r:id="rId10"/>
              </a:rPr>
              <a:t>Figura 1A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) poderia estar relacionada à sua ação reduzida e à </a:t>
            </a:r>
            <a:r>
              <a:rPr lang="pt-BR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hiperinsulinemia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. Esta hipótese é apoiada pela evidência que demonstrou que uma modificação do hormônio insulina diminui sua atividade [ </a:t>
            </a:r>
            <a:r>
              <a:rPr lang="pt-BR" b="0" i="0" u="sng" dirty="0">
                <a:solidFill>
                  <a:srgbClr val="376FAA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hlinkClick r:id="rId11"/>
              </a:rPr>
              <a:t>5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], e pela detecção de complexos de insulina não funcionais em humanos [ </a:t>
            </a:r>
            <a:r>
              <a:rPr lang="pt-BR" b="0" i="0" u="sng" dirty="0">
                <a:solidFill>
                  <a:srgbClr val="376FAA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hlinkClick r:id="rId12"/>
              </a:rPr>
              <a:t>7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]. Sugerimos que o aumento da capacidade antioxidante devido ao consumo de cacau gera um efeito protetor contra os danos moleculares à insulina (</a:t>
            </a:r>
            <a:r>
              <a:rPr lang="pt-BR" b="0" i="0" u="sng" dirty="0">
                <a:solidFill>
                  <a:srgbClr val="376FAA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hlinkClick r:id="rId10"/>
              </a:rPr>
              <a:t>Figura 1B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), e consequentemente restabelece sua atividade e secreção.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17773-96A2-40ED-B965-ED1F58AC97E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990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Mas qual a importância de se estudar a RI??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Pq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várias doenças estão clinicamente associadas à RI, incluindo obesidade, diabetes mellitus tipo 2 (DM2), síndrome metabólica, doença cardiovascular, MAFLD - </a:t>
            </a:r>
            <a:r>
              <a:rPr lang="pt-BR" b="0" i="0" dirty="0">
                <a:solidFill>
                  <a:srgbClr val="040C28"/>
                </a:solidFill>
                <a:effectLst/>
                <a:latin typeface="Google Sans"/>
              </a:rPr>
              <a:t>A doença hepática gordurosa associada à disfunção metabólica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, SOP e câncer.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3" tooltip="Laakso, M. &amp; Kuusisto, J. Resistência à insulina e hiperglicemia no desenvolvimento de doenças cardiovasculares. Nat. Rev. Endocrinol. 10, 293–302 (2014)."/>
              </a:rPr>
              <a:t>9</a:t>
            </a:r>
            <a:r>
              <a:rPr lang="pt-BR" b="0" i="0" baseline="30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,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4" tooltip="Bugianesi, E., Moscatiello, S., Ciaravella, MF &amp; Marchesini, G. Resistência à insulina na doença hepática gordurosa não alcoólica. Curr. Pharm. Des. 16, 1941–1951 (2010)."/>
              </a:rPr>
              <a:t>10</a:t>
            </a:r>
            <a:r>
              <a:rPr lang="pt-BR" b="0" i="0" baseline="30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,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5" tooltip="Saklayen, MG A epidemia global da síndrome metabólica. Hipertensão. Rep. 20, 1–8 (2018)."/>
              </a:rPr>
              <a:t>11</a:t>
            </a:r>
            <a:r>
              <a:rPr lang="pt-BR" b="0" i="0" baseline="30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,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6" tooltip="Diamanti-Kandarakis, E. &amp; Dunaif, A. Resistência à insulina e síndrome do ovário policístico revisitada: uma atualização sobre mecanismos e implicações. Endocr. Rev. 33, 981–1030 (2012)."/>
              </a:rPr>
              <a:t>12</a:t>
            </a:r>
            <a:r>
              <a:rPr lang="pt-BR" b="0" i="0" baseline="30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,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7" tooltip="Stenvers, DJ, Scheer, FA, Schrauwen, P., la Fleur, SE &amp; Kalsbeek, A. Relógios circadianos e resistência à insulina. Nat. Rev. Endocrinol. 15, 75–89 (2019)."/>
              </a:rPr>
              <a:t>13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Assim, há uma necessidade urgente de identificar os mecanismos da RI e intervenções eficazes para tratar essas doenças metabólicas.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pPr algn="l" fontAlgn="base" latinLnBrk="0">
              <a:buFont typeface="Arial" panose="020B0604020202020204" pitchFamily="34" charset="0"/>
              <a:buChar char="•"/>
            </a:pPr>
            <a:r>
              <a:rPr lang="pt-BR" b="1" dirty="0">
                <a:effectLst/>
                <a:highlight>
                  <a:srgbClr val="FFFFFF"/>
                </a:highlight>
                <a:latin typeface="inherit"/>
              </a:rPr>
              <a:t>Sinais e sintomas TÍPICOS de </a:t>
            </a:r>
            <a:r>
              <a:rPr lang="pt-BR" b="1" dirty="0" err="1">
                <a:effectLst/>
                <a:highlight>
                  <a:srgbClr val="FFFFFF"/>
                </a:highlight>
                <a:latin typeface="inherit"/>
              </a:rPr>
              <a:t>hiperglicemia</a:t>
            </a:r>
            <a:r>
              <a:rPr lang="pt-BR" b="0" dirty="0" err="1">
                <a:effectLst/>
                <a:highlight>
                  <a:srgbClr val="FFFFFF"/>
                </a:highlight>
                <a:latin typeface="inherit"/>
              </a:rPr>
              <a:t>Poliúria</a:t>
            </a:r>
            <a:endParaRPr lang="pt-BR" b="0" dirty="0">
              <a:effectLst/>
              <a:highlight>
                <a:srgbClr val="FFFFFF"/>
              </a:highlight>
              <a:latin typeface="inherit"/>
            </a:endParaRPr>
          </a:p>
          <a:p>
            <a:pPr algn="l" fontAlgn="base" latinLnBrk="0">
              <a:buFont typeface="Arial" panose="020B0604020202020204" pitchFamily="34" charset="0"/>
              <a:buChar char="•"/>
            </a:pPr>
            <a:r>
              <a:rPr lang="pt-BR" b="0" dirty="0">
                <a:effectLst/>
                <a:highlight>
                  <a:srgbClr val="FFFFFF"/>
                </a:highlight>
                <a:latin typeface="inherit"/>
              </a:rPr>
              <a:t>Polidipsia</a:t>
            </a:r>
          </a:p>
          <a:p>
            <a:pPr algn="l" fontAlgn="base" latinLnBrk="0">
              <a:buFont typeface="Arial" panose="020B0604020202020204" pitchFamily="34" charset="0"/>
              <a:buChar char="•"/>
            </a:pPr>
            <a:r>
              <a:rPr lang="pt-BR" b="0" dirty="0">
                <a:effectLst/>
                <a:highlight>
                  <a:srgbClr val="FFFFFF"/>
                </a:highlight>
                <a:latin typeface="inherit"/>
              </a:rPr>
              <a:t>Polifagia</a:t>
            </a:r>
          </a:p>
          <a:p>
            <a:pPr algn="l" fontAlgn="base" latinLnBrk="0">
              <a:buFont typeface="Arial" panose="020B0604020202020204" pitchFamily="34" charset="0"/>
              <a:buChar char="•"/>
            </a:pPr>
            <a:r>
              <a:rPr lang="pt-BR" b="0" dirty="0">
                <a:effectLst/>
                <a:highlight>
                  <a:srgbClr val="FFFFFF"/>
                </a:highlight>
                <a:latin typeface="inherit"/>
              </a:rPr>
              <a:t>Perda de peso inexplicada</a:t>
            </a:r>
          </a:p>
          <a:p>
            <a:pPr algn="l" fontAlgn="base" latinLnBrk="0">
              <a:buFont typeface="Arial" panose="020B0604020202020204" pitchFamily="34" charset="0"/>
              <a:buChar char="•"/>
            </a:pPr>
            <a:r>
              <a:rPr lang="pt-BR" b="0" dirty="0">
                <a:effectLst/>
                <a:highlight>
                  <a:srgbClr val="FFFFFF"/>
                </a:highlight>
                <a:latin typeface="inherit"/>
              </a:rPr>
              <a:t>Desidratação</a:t>
            </a:r>
          </a:p>
          <a:p>
            <a:pPr algn="l" fontAlgn="base" latinLnBrk="0">
              <a:buFont typeface="Arial" panose="020B0604020202020204" pitchFamily="34" charset="0"/>
              <a:buChar char="•"/>
            </a:pPr>
            <a:r>
              <a:rPr lang="pt-BR" b="1" dirty="0">
                <a:effectLst/>
                <a:highlight>
                  <a:srgbClr val="FFFFFF"/>
                </a:highlight>
                <a:latin typeface="inherit"/>
              </a:rPr>
              <a:t>Sinais e sintomas SUGESTIVOS de </a:t>
            </a:r>
            <a:r>
              <a:rPr lang="pt-BR" b="1" dirty="0" err="1">
                <a:effectLst/>
                <a:highlight>
                  <a:srgbClr val="FFFFFF"/>
                </a:highlight>
                <a:latin typeface="inherit"/>
              </a:rPr>
              <a:t>hiperglicemia</a:t>
            </a:r>
            <a:r>
              <a:rPr lang="pt-BR" b="0" dirty="0" err="1">
                <a:effectLst/>
                <a:highlight>
                  <a:srgbClr val="FFFFFF"/>
                </a:highlight>
                <a:latin typeface="inherit"/>
              </a:rPr>
              <a:t>Noctúria</a:t>
            </a:r>
            <a:endParaRPr lang="pt-BR" b="0" dirty="0">
              <a:effectLst/>
              <a:highlight>
                <a:srgbClr val="FFFFFF"/>
              </a:highlight>
              <a:latin typeface="inherit"/>
            </a:endParaRPr>
          </a:p>
          <a:p>
            <a:pPr algn="l" fontAlgn="base" latinLnBrk="0">
              <a:buFont typeface="Arial" panose="020B0604020202020204" pitchFamily="34" charset="0"/>
              <a:buChar char="•"/>
            </a:pPr>
            <a:r>
              <a:rPr lang="pt-BR" b="0" dirty="0">
                <a:effectLst/>
                <a:highlight>
                  <a:srgbClr val="FFFFFF"/>
                </a:highlight>
                <a:latin typeface="inherit"/>
              </a:rPr>
              <a:t>Visão turva</a:t>
            </a:r>
          </a:p>
          <a:p>
            <a:pPr algn="l" fontAlgn="base" latinLnBrk="0">
              <a:buFont typeface="Arial" panose="020B0604020202020204" pitchFamily="34" charset="0"/>
              <a:buChar char="•"/>
            </a:pPr>
            <a:r>
              <a:rPr lang="pt-BR" b="0" dirty="0">
                <a:effectLst/>
                <a:highlight>
                  <a:srgbClr val="FFFFFF"/>
                </a:highlight>
                <a:latin typeface="inherit"/>
              </a:rPr>
              <a:t>Cansaço</a:t>
            </a:r>
          </a:p>
          <a:p>
            <a:pPr algn="l" fontAlgn="base" latinLnBrk="0">
              <a:buFont typeface="Arial" panose="020B0604020202020204" pitchFamily="34" charset="0"/>
              <a:buChar char="•"/>
            </a:pPr>
            <a:r>
              <a:rPr lang="pt-BR" b="0" dirty="0">
                <a:effectLst/>
                <a:highlight>
                  <a:srgbClr val="FFFFFF"/>
                </a:highlight>
                <a:latin typeface="inherit"/>
              </a:rPr>
              <a:t>Infecções recorrentes (Candidíase e Periodontite)</a:t>
            </a:r>
          </a:p>
          <a:p>
            <a:pPr algn="l" fontAlgn="base" latinLnBrk="0">
              <a:buFont typeface="Arial" panose="020B0604020202020204" pitchFamily="34" charset="0"/>
              <a:buChar char="•"/>
            </a:pPr>
            <a:r>
              <a:rPr lang="pt-BR" b="0" dirty="0">
                <a:effectLst/>
                <a:highlight>
                  <a:srgbClr val="FFFFFF"/>
                </a:highlight>
                <a:latin typeface="inherit"/>
              </a:rPr>
              <a:t>Má cicatrização de feridas</a:t>
            </a:r>
          </a:p>
          <a:p>
            <a:pPr algn="l" fontAlgn="base" latinLnBrk="0">
              <a:buFont typeface="Arial" panose="020B0604020202020204" pitchFamily="34" charset="0"/>
              <a:buChar char="•"/>
            </a:pPr>
            <a:r>
              <a:rPr lang="pt-BR" b="0" dirty="0" err="1">
                <a:effectLst/>
                <a:highlight>
                  <a:srgbClr val="FFFFFF"/>
                </a:highlight>
                <a:latin typeface="inherit"/>
              </a:rPr>
              <a:t>Albuminúria</a:t>
            </a:r>
            <a:r>
              <a:rPr lang="pt-BR" b="0" dirty="0">
                <a:effectLst/>
                <a:highlight>
                  <a:srgbClr val="FFFFFF"/>
                </a:highlight>
                <a:latin typeface="inherit"/>
              </a:rPr>
              <a:t> transitória em pacientes com DM1 com menos de 5 anos de doença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27DF4-EACD-477A-AD12-6177D0384BF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0230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o consumo de cacau resulta em uma redução na atividade enzimática da </a:t>
            </a:r>
            <a:r>
              <a:rPr lang="pt-BR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arginase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no grupo CIIO. Essa redução é importante porque a atividade elevada da </a:t>
            </a:r>
            <a:r>
              <a:rPr lang="pt-BR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arginase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diminui a produção de NO pela NOS e desacopla a NOS, induzindo a produção de ROS, como superóxido e </a:t>
            </a:r>
            <a:r>
              <a:rPr lang="pt-BR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peroxinitrito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[ </a:t>
            </a:r>
            <a:r>
              <a:rPr lang="pt-BR" b="0" i="0" u="sng" dirty="0">
                <a:solidFill>
                  <a:srgbClr val="376FAA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hlinkClick r:id="rId3"/>
              </a:rPr>
              <a:t>48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, </a:t>
            </a:r>
            <a:r>
              <a:rPr lang="pt-BR" b="0" i="0" u="sng" dirty="0">
                <a:solidFill>
                  <a:srgbClr val="376FAA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hlinkClick r:id="rId4"/>
              </a:rPr>
              <a:t>49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]. Além disso, essas ROS ativam a </a:t>
            </a:r>
            <a:r>
              <a:rPr lang="pt-BR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arginase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e outros geradores de ROS, resultando em um efeito feed-</a:t>
            </a:r>
            <a:r>
              <a:rPr lang="pt-BR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forward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e uma exacerbação do dano oxidativo [ </a:t>
            </a:r>
            <a:r>
              <a:rPr lang="pt-BR" b="0" i="0" u="sng" dirty="0">
                <a:solidFill>
                  <a:srgbClr val="376FAA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hlinkClick r:id="rId5"/>
              </a:rPr>
              <a:t>50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, </a:t>
            </a:r>
            <a:r>
              <a:rPr lang="pt-BR" b="0" i="0" u="sng" dirty="0">
                <a:solidFill>
                  <a:srgbClr val="376FAA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hlinkClick r:id="rId6"/>
              </a:rPr>
              <a:t>51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 ]. Por esse motivo, sugerimos que uma diminuição na atividade da </a:t>
            </a:r>
            <a:r>
              <a:rPr lang="pt-BR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arginase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pode ser uma consequência do aumento da capacidade antioxidante induzida pelo consumo de cacau. De fato, consideramos que o aumento da capacidade antioxidante gera uma ruptura no efeito feed-</a:t>
            </a:r>
            <a:r>
              <a:rPr lang="pt-BR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forward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entre a produção de ROS e a ativação da </a:t>
            </a:r>
            <a:r>
              <a:rPr lang="pt-BR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arginase</a:t>
            </a:r>
            <a: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, contribuindo assim para a redução do dano oxidativo.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17773-96A2-40ED-B965-ED1F58AC97E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99089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Ideia era comer COMIDA de </a:t>
            </a:r>
            <a:r>
              <a:rPr lang="pt-BR" dirty="0" err="1"/>
              <a:t>vdd</a:t>
            </a:r>
            <a:r>
              <a:rPr lang="pt-BR" dirty="0"/>
              <a:t>, e evitar lanches. Ela comia marmita, então, eu pedi pra ajustar as quantidades (pesando os alimentos eventualmente) e inserir os vegetais crus.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27DF4-EACD-477A-AD12-6177D0384BF4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0727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46038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*</a:t>
            </a:r>
            <a:r>
              <a:rPr lang="pt-BR" dirty="0" err="1"/>
              <a:t>qdo</a:t>
            </a:r>
            <a:r>
              <a:rPr lang="pt-BR" dirty="0"/>
              <a:t> ingeriram todos juntos, na </a:t>
            </a:r>
            <a:r>
              <a:rPr lang="pt-BR" dirty="0" err="1"/>
              <a:t>vdd</a:t>
            </a:r>
            <a:r>
              <a:rPr lang="pt-BR" dirty="0"/>
              <a:t> eles consumiram metade num período</a:t>
            </a:r>
            <a:r>
              <a:rPr lang="pt-BR" baseline="0" dirty="0"/>
              <a:t> de 10 min, deram um intervalo de mais 10 min, e consumiram a outra metade nos próximos 10 min. Isso, pra que todos ingerissem no mesmo tempo!</a:t>
            </a:r>
          </a:p>
          <a:p>
            <a:endParaRPr lang="pt-BR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/>
              <a:t>*</a:t>
            </a:r>
            <a:r>
              <a:rPr lang="pt-BR" baseline="0" dirty="0" err="1"/>
              <a:t>Grelina</a:t>
            </a:r>
            <a:r>
              <a:rPr lang="pt-BR" baseline="0" dirty="0"/>
              <a:t> = </a:t>
            </a:r>
            <a:r>
              <a:rPr lang="pt-BR" baseline="0" dirty="0" err="1"/>
              <a:t>hormonio</a:t>
            </a:r>
            <a:r>
              <a:rPr lang="pt-BR" baseline="0" dirty="0"/>
              <a:t> </a:t>
            </a:r>
            <a:r>
              <a:rPr lang="pt-BR" baseline="0" dirty="0" err="1"/>
              <a:t>orexígeno</a:t>
            </a:r>
            <a:r>
              <a:rPr lang="pt-BR" baseline="0" dirty="0"/>
              <a:t>; Leptina e GLP-1 = hormônios anorexígenos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C2CCA-02E5-4CF0-A7C8-D88170240249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5604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*Foram</a:t>
            </a:r>
            <a:r>
              <a:rPr lang="pt-BR" baseline="0" dirty="0"/>
              <a:t> os mesmos autores E O MESMO TIPO DE DIETA do ESTUDO ANTERIOR!!! </a:t>
            </a:r>
          </a:p>
          <a:p>
            <a:r>
              <a:rPr lang="pt-BR" dirty="0"/>
              <a:t>Glicemia </a:t>
            </a:r>
            <a:r>
              <a:rPr lang="pt-BR" dirty="0" err="1"/>
              <a:t>tbm</a:t>
            </a:r>
            <a:r>
              <a:rPr lang="pt-BR" dirty="0"/>
              <a:t> foi significativamente menor!!</a:t>
            </a:r>
          </a:p>
          <a:p>
            <a:r>
              <a:rPr lang="pt-BR" dirty="0"/>
              <a:t>GLP-1</a:t>
            </a:r>
            <a:r>
              <a:rPr lang="pt-BR" baseline="0" dirty="0"/>
              <a:t> é secretado pelas células do intestino e está envolvido com a saciedade. Isso pode impactar na saciedade e na ingestão alimentar. Provavelmente a </a:t>
            </a:r>
            <a:r>
              <a:rPr lang="pt-BR" baseline="0" dirty="0" err="1"/>
              <a:t>produçao</a:t>
            </a:r>
            <a:r>
              <a:rPr lang="pt-BR" baseline="0" dirty="0"/>
              <a:t> de insulina foi mais baixa </a:t>
            </a:r>
            <a:r>
              <a:rPr lang="pt-BR" baseline="0" dirty="0" err="1"/>
              <a:t>pq</a:t>
            </a:r>
            <a:r>
              <a:rPr lang="pt-BR" baseline="0" dirty="0"/>
              <a:t> o GLP-1 </a:t>
            </a:r>
            <a:r>
              <a:rPr lang="pt-BR" baseline="0" dirty="0" err="1"/>
              <a:t>lentifica</a:t>
            </a:r>
            <a:r>
              <a:rPr lang="pt-BR" baseline="0" dirty="0"/>
              <a:t> o esvaziamento gástrico.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C2CCA-02E5-4CF0-A7C8-D88170240249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4111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Corrigir deficiências nutricionais era a prioridade!!!! Ferro e B12 e vit. D precisava mesmo., Pensei no Mg e Zn </a:t>
            </a:r>
            <a:r>
              <a:rPr lang="pt-BR" dirty="0" err="1"/>
              <a:t>pq</a:t>
            </a:r>
            <a:r>
              <a:rPr lang="pt-BR" dirty="0"/>
              <a:t> as fontes </a:t>
            </a:r>
            <a:r>
              <a:rPr lang="pt-BR" dirty="0" err="1"/>
              <a:t>alimehrares</a:t>
            </a:r>
            <a:r>
              <a:rPr lang="pt-BR" dirty="0"/>
              <a:t> são as mesmas, e as vit. </a:t>
            </a:r>
            <a:r>
              <a:rPr lang="pt-BR" dirty="0" err="1"/>
              <a:t>docomplexo</a:t>
            </a:r>
            <a:r>
              <a:rPr lang="pt-BR" dirty="0"/>
              <a:t> B </a:t>
            </a:r>
            <a:r>
              <a:rPr lang="pt-BR" dirty="0" err="1"/>
              <a:t>pq</a:t>
            </a:r>
            <a:r>
              <a:rPr lang="pt-BR" dirty="0"/>
              <a:t> tinha </a:t>
            </a:r>
            <a:r>
              <a:rPr lang="pt-BR" dirty="0" err="1"/>
              <a:t>mto</a:t>
            </a:r>
            <a:r>
              <a:rPr lang="pt-BR" dirty="0"/>
              <a:t> sintomas de cansaço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27DF4-EACD-477A-AD12-6177D0384BF4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3419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Tinha </a:t>
            </a:r>
            <a:r>
              <a:rPr lang="pt-BR" dirty="0" err="1"/>
              <a:t>mtos</a:t>
            </a:r>
            <a:r>
              <a:rPr lang="pt-BR" dirty="0"/>
              <a:t> pontos positivos, mas alguns a serem trabalhados ainda...</a:t>
            </a:r>
          </a:p>
          <a:p>
            <a:r>
              <a:rPr lang="pt-BR" dirty="0"/>
              <a:t>Gostaria de fazer exercício 2x ao dia.... Pensando nisso, eu orientei o MELHOR MOMENTO PARA FAZER A SEGUNDA SESSAO DE EXERCÍCIO!! E falei que seria à noite!</a:t>
            </a:r>
          </a:p>
          <a:p>
            <a:endParaRPr lang="pt-BR" dirty="0"/>
          </a:p>
          <a:p>
            <a:r>
              <a:rPr lang="pt-BR" dirty="0"/>
              <a:t>A redução da impulsividade por doces pode</a:t>
            </a:r>
            <a:r>
              <a:rPr lang="pt-BR" baseline="0" dirty="0"/>
              <a:t> ter representado uma melhora/redução da RI; dormia melhor (menos interrupções, mas ainda demorava pra dormir... Precisava de orientações pra aumentar ou induzir melhor a produção de melatonina);</a:t>
            </a:r>
          </a:p>
          <a:p>
            <a:r>
              <a:rPr lang="pt-BR" baseline="0" dirty="0"/>
              <a:t>Vejam que ela reduziu 3 kg, e pra ela, parecia pouco... Mas isso representava quase 3,5% do PC dela, no primeiro retorno!!! Então, se ela continuar nesse caminho, logo estará na redução de 5% do PC, que é o que a SBD recomenda pra reduzir risco de DM2.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F3E3353A-A592-44BD-B6AB-B98E47E0DF51}" type="datetime1">
              <a:rPr lang="pt-BR" smtClean="0"/>
              <a:t>25/07/2024</a:t>
            </a:fld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01B41D33-19C8-4450-B3C5-BE83E9C8F0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479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4723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084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ddd84af9d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ddd84af9d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b="1" dirty="0"/>
              <a:t>Pesquisadores ACOMPANHARAM um grande número de pessoas e a incidência de DCNT. Nesse braço do estudo</a:t>
            </a:r>
            <a:r>
              <a:rPr lang="pt-BR" b="1" baseline="0" dirty="0"/>
              <a:t> eles identificaram especificamente como o HORARIO em que as pessoas faziam o EF influenciava na RI e no acúmulo de </a:t>
            </a:r>
            <a:r>
              <a:rPr lang="pt-BR" b="1" baseline="0" dirty="0" err="1"/>
              <a:t>gord</a:t>
            </a:r>
            <a:r>
              <a:rPr lang="pt-BR" b="1" baseline="0" dirty="0"/>
              <a:t> hepática. </a:t>
            </a:r>
          </a:p>
          <a:p>
            <a:endParaRPr lang="pt-BR" b="1" baseline="0" dirty="0"/>
          </a:p>
          <a:p>
            <a:r>
              <a:rPr lang="pt-BR" dirty="0"/>
              <a:t>MVPA = AF moderada e vigorosa</a:t>
            </a:r>
          </a:p>
          <a:p>
            <a:r>
              <a:rPr lang="pt-BR" b="0" i="0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 A recolha de dados começou em Setembro de 2008 e foi concluída no final de Setembro de 2012. Os participantes são acompanhados quanto à incidência de doenças relacionadas com a obesidade e à mortalidade. </a:t>
            </a:r>
            <a:endParaRPr lang="pt-BR" dirty="0"/>
          </a:p>
          <a:p>
            <a:r>
              <a:rPr lang="pt-BR" b="0" i="0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Os indivíduos foram categorizados como mais ativos pela manhã, tarde ou noite, ou como tendo uma distribuição uniforme de AFMV ao longo do dia. Estudos anteriores mostraram que o exercício está associado à redução do teor de gordura no fígado e </a:t>
            </a:r>
            <a:r>
              <a:rPr lang="pt-BR" b="0" i="0" dirty="0" err="1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conseqüente</a:t>
            </a:r>
            <a:r>
              <a:rPr lang="pt-BR" b="0" i="0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 melhora na sensibilidade à insulina [ </a:t>
            </a:r>
            <a:r>
              <a:rPr lang="pt-BR" b="0" i="0" dirty="0">
                <a:solidFill>
                  <a:srgbClr val="025E8D"/>
                </a:solidFill>
                <a:effectLst/>
                <a:latin typeface="Merriweather" panose="00000500000000000000" pitchFamily="2" charset="0"/>
                <a:hlinkClick r:id="rId3" tooltip="Brouwers B, Hesselink MK, Schrauwen P, Schrauwen-Hinderling VB (2016) Efeitos do treinamento físico no conteúdo lipídico intra-hepático em humanos.  Diabetologia 59:2068–2079.  https://doi.org/10.1007/s00125-016-4037-x&#10;                  &#10;                "/>
              </a:rPr>
              <a:t>15</a:t>
            </a:r>
            <a:r>
              <a:rPr lang="pt-BR" b="0" i="0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 ]. Portanto, levantamos a hipótese de que as interrupções no tempo sedentário podem reduzir a gordura hepática e a resistência à insulina, prevenindo, em última análise, o diabetes tipo 2.</a:t>
            </a:r>
          </a:p>
          <a:p>
            <a:endParaRPr lang="pt-BR" b="0" i="0" dirty="0">
              <a:solidFill>
                <a:srgbClr val="222222"/>
              </a:solidFill>
              <a:effectLst/>
              <a:latin typeface="Merriweather" panose="00000500000000000000" pitchFamily="2" charset="0"/>
            </a:endParaRPr>
          </a:p>
          <a:p>
            <a:pPr algn="l"/>
            <a:r>
              <a:rPr lang="pt-BR" b="0" i="0" dirty="0">
                <a:effectLst/>
                <a:latin typeface="Dm Sans" panose="020F0502020204030204" pitchFamily="2" charset="0"/>
              </a:rPr>
              <a:t>O estudo </a:t>
            </a:r>
            <a:r>
              <a:rPr lang="pt-BR" b="0" i="0" dirty="0">
                <a:solidFill>
                  <a:srgbClr val="0072A3"/>
                </a:solidFill>
                <a:effectLst/>
                <a:latin typeface="Dm Sans" panose="020F0502020204030204" pitchFamily="2" charset="0"/>
                <a:hlinkClick r:id="rId4"/>
              </a:rPr>
              <a:t>Epidemiologia da Obesidade da Holanda</a:t>
            </a:r>
            <a:r>
              <a:rPr lang="pt-BR" b="0" i="0" dirty="0">
                <a:effectLst/>
                <a:latin typeface="Dm Sans" panose="020F0502020204030204" pitchFamily="2" charset="0"/>
              </a:rPr>
              <a:t> é um banco de dados de adultos com idades entre 45 e 65 anos com índice de massa corporal igual ou superior a 27. (Antes de prosseguirmos, observe que </a:t>
            </a:r>
            <a:r>
              <a:rPr lang="pt-BR" b="0" i="0" dirty="0">
                <a:solidFill>
                  <a:srgbClr val="0072A3"/>
                </a:solidFill>
                <a:effectLst/>
                <a:latin typeface="Dm Sans" panose="020F0502020204030204" pitchFamily="2" charset="0"/>
                <a:hlinkClick r:id="rId5"/>
              </a:rPr>
              <a:t>a validade e a relevância do IMC como indicador de saúde</a:t>
            </a:r>
            <a:r>
              <a:rPr lang="pt-BR" b="0" i="0" dirty="0">
                <a:effectLst/>
                <a:latin typeface="Dm Sans" panose="020F0502020204030204" pitchFamily="2" charset="0"/>
              </a:rPr>
              <a:t> estão sendo questionadas, mas como eles costumavam determinar a elegibilidade para este estudo, gostaríamos de mencioná-lo.)</a:t>
            </a:r>
          </a:p>
          <a:p>
            <a:pPr algn="l"/>
            <a:r>
              <a:rPr lang="pt-BR" b="0" i="0" dirty="0">
                <a:effectLst/>
                <a:latin typeface="Dm Sans" panose="020F0502020204030204" pitchFamily="2" charset="0"/>
              </a:rPr>
              <a:t>Para esta investigação, os cientistas convidaram todos os participantes com um tamanho corporal representativo da sua área nos Países Baixos para fazerem parte de um grupo de controlo; isso acabou resultando em 6.700 participantes. Todos esses indivíduos fizeram um exame físico, que envolveu amostras de açúcar no sangue que tabularam os níveis de glicose e insulina no sangue durante o jejum e após as refeições. Eles também preencheram questionários sobre fatores de estilo de vida, e alguns tiveram seu teor de gordura no fígado medido por meio de ressonância magnética.</a:t>
            </a:r>
          </a:p>
          <a:p>
            <a:pPr algn="l"/>
            <a:r>
              <a:rPr lang="pt-BR" b="0" i="0" dirty="0">
                <a:effectLst/>
                <a:latin typeface="Dm Sans" panose="020F0502020204030204" pitchFamily="2" charset="0"/>
              </a:rPr>
              <a:t>Desse grupo, os pesquisadores selecionaram aleatoriamente 955 pessoas para usar um acelerômetro e um monitor de frequência cardíaca durante quatro dias e noites para monitorar os níveis de atividade e os padrões gerais de movimento. Para categorizar o tempo dos exercícios, os cientistas separaram o dia em blocos de seis horas: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effectLst/>
                <a:latin typeface="Dm Sans" panose="020F0502020204030204" pitchFamily="2" charset="0"/>
              </a:rPr>
              <a:t>6h ao meio-dia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effectLst/>
                <a:latin typeface="Dm Sans" panose="020F0502020204030204" pitchFamily="2" charset="0"/>
              </a:rPr>
              <a:t>Meio-dia às 18h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effectLst/>
                <a:latin typeface="Dm Sans" panose="020F0502020204030204" pitchFamily="2" charset="0"/>
              </a:rPr>
              <a:t>18h à meia-noite</a:t>
            </a:r>
          </a:p>
          <a:p>
            <a:pPr algn="l"/>
            <a:r>
              <a:rPr lang="pt-BR" b="0" i="0" dirty="0">
                <a:effectLst/>
                <a:latin typeface="Dm Sans" panose="020F0502020204030204" pitchFamily="2" charset="0"/>
              </a:rPr>
              <a:t>Com base nos rastreadores de atividade, os cientistas classificaram cada participante em um desses blocos com base em quando eles realizaram a atividade física mais moderada a vigorosa. Ao final da coleta de dados, 755 participantes foram incluídos na análise.</a:t>
            </a:r>
          </a:p>
          <a:p>
            <a:r>
              <a:rPr lang="pt-BR" b="0" i="0" dirty="0">
                <a:effectLst/>
                <a:latin typeface="Dm Sans" panose="020F0502020204030204" pitchFamily="2" charset="0"/>
              </a:rPr>
              <a:t>Aqueles que se exercitaram à tarde experimentaram uma diminuição de 18% na resistência à insulina, e a atividade à noite foi correlacionada com uma redução de 25% na resistência à insulina. A atividade distribuída ao longo do dia </a:t>
            </a:r>
            <a:r>
              <a:rPr lang="pt-BR" b="0" i="0" u="sng" dirty="0">
                <a:effectLst/>
                <a:latin typeface="Dm Sans" panose="020F0502020204030204" pitchFamily="2" charset="0"/>
              </a:rPr>
              <a:t>(nesse caso, seriam aqueles indivíduos que faziam pausas no tempo sentado – EVEN*</a:t>
            </a:r>
            <a:r>
              <a:rPr lang="pt-BR" b="0" i="0" dirty="0">
                <a:effectLst/>
                <a:latin typeface="Dm Sans" panose="020F0502020204030204" pitchFamily="2" charset="0"/>
              </a:rPr>
              <a:t>) ou a atividade realizada apenas pela manhã pareceu não ter impacto no teor de gordura do fígado e na resistência à insulina, enquanto a atividade física à tarde e à noite teve.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*EVEN – </a:t>
            </a:r>
            <a:r>
              <a:rPr lang="pt-BR" dirty="0" err="1"/>
              <a:t>pq</a:t>
            </a:r>
            <a:r>
              <a:rPr lang="pt-BR" dirty="0"/>
              <a:t> supõe-se que as pessoas que fazem pausas no tempo sentado </a:t>
            </a:r>
            <a:r>
              <a:rPr lang="pt-BR" dirty="0" err="1"/>
              <a:t>tbm</a:t>
            </a:r>
            <a:r>
              <a:rPr lang="pt-BR" dirty="0"/>
              <a:t> poderiam ter melhoras metabólicas; mas o que eles falam é que a intensidade nesses casos é </a:t>
            </a:r>
            <a:r>
              <a:rPr lang="pt-BR" dirty="0" err="1"/>
              <a:t>mto</a:t>
            </a:r>
            <a:r>
              <a:rPr lang="pt-BR" dirty="0"/>
              <a:t> pequena, insuficiente para gerar essas melhoras!!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Explicaçao</a:t>
            </a:r>
            <a:r>
              <a:rPr lang="pt-BR" dirty="0"/>
              <a:t> mais fácil do artigo nesse link: https://www.eatingwell.com/</a:t>
            </a:r>
            <a:r>
              <a:rPr lang="pt-BR" dirty="0" err="1"/>
              <a:t>article</a:t>
            </a:r>
            <a:r>
              <a:rPr lang="pt-BR" dirty="0"/>
              <a:t>/8011727/</a:t>
            </a:r>
            <a:r>
              <a:rPr lang="pt-BR" dirty="0" err="1"/>
              <a:t>best</a:t>
            </a:r>
            <a:r>
              <a:rPr lang="pt-BR" dirty="0"/>
              <a:t>-time-</a:t>
            </a:r>
            <a:r>
              <a:rPr lang="pt-BR" dirty="0" err="1"/>
              <a:t>to</a:t>
            </a:r>
            <a:r>
              <a:rPr lang="pt-BR" dirty="0"/>
              <a:t>-exercise-for-</a:t>
            </a:r>
            <a:r>
              <a:rPr lang="pt-BR" dirty="0" err="1"/>
              <a:t>blood</a:t>
            </a:r>
            <a:r>
              <a:rPr lang="pt-BR" dirty="0"/>
              <a:t>-sugar/#:~:text=This%20new%20study%20found%20that,fairly%20small%20one%2C%20at%20that.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400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REFORÇAR QUE MUITOS MÉDICOS NAO LEVAM A SÉRIO A OBESIDADE, NEM A RI.... MTAS VEZES NAO É VERIFICADO SE TEM OU NAO RI... POUCO SE FALA SOBRE ISSO. MTAS VEZES O PACIENTE CHEGA A TER DM2 PRA SE PENSAR EM ALGUMA INTERVENÇAO!!!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3E3353A-A592-44BD-B6AB-B98E47E0DF51}" type="datetime1">
              <a:rPr lang="pt-BR" smtClean="0"/>
              <a:t>24/07/2024</a:t>
            </a:fld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B41D33-19C8-4450-B3C5-BE83E9C8F0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852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i="0" dirty="0">
                <a:solidFill>
                  <a:srgbClr val="1F1F1F"/>
                </a:solidFill>
                <a:effectLst/>
                <a:latin typeface="ElsevierGulliver"/>
              </a:rPr>
              <a:t>Como o horário do</a:t>
            </a:r>
            <a:r>
              <a:rPr lang="pt-BR" b="0" i="0" baseline="0" dirty="0">
                <a:solidFill>
                  <a:srgbClr val="1F1F1F"/>
                </a:solidFill>
                <a:effectLst/>
                <a:latin typeface="ElsevierGulliver"/>
              </a:rPr>
              <a:t> dia em que se faz o exercício físico AFETA as respostas metabólicas!!!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i="0" baseline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pt-BR" b="0" i="0" dirty="0">
                <a:solidFill>
                  <a:srgbClr val="1F1F1F"/>
                </a:solidFill>
                <a:effectLst/>
                <a:latin typeface="ElsevierGulliver"/>
              </a:rPr>
              <a:t> 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Regulação dos relógios biológicos</a:t>
            </a:r>
          </a:p>
          <a:p>
            <a:r>
              <a:rPr lang="pt-BR" b="0" i="0" dirty="0">
                <a:solidFill>
                  <a:srgbClr val="1F1F1F"/>
                </a:solidFill>
                <a:effectLst/>
                <a:latin typeface="ElsevierGulliver"/>
              </a:rPr>
              <a:t>A luz é o estímulo mais poderoso que regula o relógio central, e esse estímulo é transmitido através do nervo óptico do olho até o NSQ, onde o relógio interno é sincronizado. Os sinais do relógio central são transmitidos aos tecidos periféricos por fatores humorais e neurais, como hormônios, para sincronizar os relógios periféricos. </a:t>
            </a:r>
          </a:p>
          <a:p>
            <a:endParaRPr lang="pt-BR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r>
              <a:rPr lang="pt-BR" b="0" i="0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Na verdade, estudos </a:t>
            </a:r>
            <a:r>
              <a:rPr lang="pt-BR" b="0" i="0" dirty="0" err="1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mecanísticos</a:t>
            </a:r>
            <a:r>
              <a:rPr lang="pt-BR" b="0" i="0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 mostraram anteriormente que as respostas metabólicas à AFMV diferiam com base na hora do dia em que a AFMV era realizada e que essas respostas metabólicas eram reguladas pelos genes do relógio [18 </a:t>
            </a:r>
            <a:r>
              <a:rPr lang="pt-BR" b="0" i="0" dirty="0">
                <a:solidFill>
                  <a:srgbClr val="025E8D"/>
                </a:solidFill>
                <a:effectLst/>
                <a:latin typeface="Merriweather" panose="00000500000000000000" pitchFamily="2" charset="0"/>
                <a:hlinkClick r:id="rId3" tooltip="Ezagouri S, Zwighaft Z, Sobel J et al (2019) Dissecção fisiológica e molecular da variação diária na capacidade de exercício.  Célula Metab 30:78–91.  e74.  https://doi.org/10.1016/j.cmet.2019.03.012&#10;                  &#10;                "/>
              </a:rPr>
              <a:t>,</a:t>
            </a:r>
            <a:r>
              <a:rPr lang="pt-BR" b="0" i="0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 19 </a:t>
            </a:r>
            <a:r>
              <a:rPr lang="pt-BR" b="0" i="0" dirty="0">
                <a:solidFill>
                  <a:srgbClr val="025E8D"/>
                </a:solidFill>
                <a:effectLst/>
                <a:latin typeface="Merriweather" panose="00000500000000000000" pitchFamily="2" charset="0"/>
                <a:hlinkClick r:id="rId4" tooltip="Sato S, Basse AL, Schönke M et al (2019) O tempo de exercício especifica o impacto nas vias metabólicas musculares e na homeostase energética sistêmica.  Célula Metab 30:92–110.  e114.  https://doi.org/10.1016/j.cmet.2019.03.013&#10;                  &#10;                "/>
              </a:rPr>
              <a:t>]</a:t>
            </a:r>
            <a:r>
              <a:rPr lang="pt-BR" b="0" i="0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 . Além disso, foi demonstrado que a força muscular e a função mitocondrial do músculo esquelético atingem o pico no final da tarde, sugerindo um ritmo circadiano para o metabolismo oxidativo [ </a:t>
            </a:r>
            <a:r>
              <a:rPr lang="pt-BR" b="0" i="0" dirty="0">
                <a:solidFill>
                  <a:srgbClr val="025E8D"/>
                </a:solidFill>
                <a:effectLst/>
                <a:latin typeface="Merriweather" panose="00000500000000000000" pitchFamily="2" charset="0"/>
                <a:hlinkClick r:id="rId5" tooltip="Gabriel BM, Zierath JR (2019) Ritmos circadianos e exercícios – reajustando o relógio nas doenças metabólicas.  Nat Rev Endocrinol 15:197–206.  https://doi.org/10.1038/s41574-018-0150-x&#10;                  &#10;                "/>
              </a:rPr>
              <a:t>44</a:t>
            </a:r>
            <a:r>
              <a:rPr lang="pt-BR" b="0" i="0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 ]. Assim, ser mais ativo durante este período pode provocar maiores respostas metabólicas do que no início do dia.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F75A6-FC1D-44CA-B21A-7F85ECB5668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1916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12309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i="0" dirty="0">
                <a:solidFill>
                  <a:srgbClr val="333333"/>
                </a:solidFill>
                <a:effectLst/>
                <a:highlight>
                  <a:srgbClr val="FFFCF0"/>
                </a:highlight>
                <a:latin typeface="Cambria" panose="02040503050406030204" pitchFamily="18" charset="0"/>
              </a:rPr>
              <a:t>Esse gráfico mostra as porcentagens de aumento da glicose após TTG, ao </a:t>
            </a:r>
            <a:r>
              <a:rPr lang="pt-BR" b="1" i="0" dirty="0" err="1">
                <a:solidFill>
                  <a:srgbClr val="333333"/>
                </a:solidFill>
                <a:effectLst/>
                <a:highlight>
                  <a:srgbClr val="FFFCF0"/>
                </a:highlight>
                <a:latin typeface="Cambria" panose="02040503050406030204" pitchFamily="18" charset="0"/>
              </a:rPr>
              <a:t>incício</a:t>
            </a:r>
            <a:r>
              <a:rPr lang="pt-BR" b="1" i="0" dirty="0">
                <a:solidFill>
                  <a:srgbClr val="333333"/>
                </a:solidFill>
                <a:effectLst/>
                <a:highlight>
                  <a:srgbClr val="FFFCF0"/>
                </a:highlight>
                <a:latin typeface="Cambria" panose="02040503050406030204" pitchFamily="18" charset="0"/>
              </a:rPr>
              <a:t> e ao final o estudo. Vejam que após 30 dias de ingestão, o açaí gerou aumentos muito menores na glicemia pós prandial!!! Os níveis pós-prandiais de glicose plasmática foram medidos antes e até 120 minutos após o consumo de uma refeição padronizada</a:t>
            </a:r>
            <a:r>
              <a:rPr lang="pt-BR" b="0" i="0" dirty="0">
                <a:solidFill>
                  <a:srgbClr val="333333"/>
                </a:solidFill>
                <a:effectLst/>
                <a:highlight>
                  <a:srgbClr val="FFFCF0"/>
                </a:highlight>
                <a:latin typeface="Cambria" panose="02040503050406030204" pitchFamily="18" charset="0"/>
              </a:rPr>
              <a:t> . A determinação da porcentagem de alteração na glicose em relação à linha de base foi feita no início do estudo (curva da linha de base) e após a administração de </a:t>
            </a:r>
            <a:r>
              <a:rPr lang="pt-BR" b="0" i="0" dirty="0" err="1">
                <a:solidFill>
                  <a:srgbClr val="333333"/>
                </a:solidFill>
                <a:effectLst/>
                <a:highlight>
                  <a:srgbClr val="FFFCF0"/>
                </a:highlight>
                <a:latin typeface="Cambria" panose="02040503050406030204" pitchFamily="18" charset="0"/>
              </a:rPr>
              <a:t>Sambuzon</a:t>
            </a:r>
            <a:r>
              <a:rPr lang="pt-BR" b="0" i="0" dirty="0">
                <a:solidFill>
                  <a:srgbClr val="333333"/>
                </a:solidFill>
                <a:effectLst/>
                <a:highlight>
                  <a:srgbClr val="FFFCF0"/>
                </a:highlight>
                <a:latin typeface="Cambria" panose="02040503050406030204" pitchFamily="18" charset="0"/>
              </a:rPr>
              <a:t> açaí por 30 dias (curva de 30 dias). As linhas de tendência para as medições da linha de base e de 30 dias são representadas como duas linhas retas.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27DF4-EACD-477A-AD12-6177D0384BF4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899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- </a:t>
            </a:r>
            <a:r>
              <a:rPr lang="pt-BR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Primeiro, </a:t>
            </a:r>
            <a:r>
              <a:rPr lang="pt-BR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o mecanismo de detecção de glicose via </a:t>
            </a:r>
            <a:r>
              <a:rPr lang="pt-BR" b="1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co-</a:t>
            </a:r>
            <a:r>
              <a:rPr lang="pt-BR" b="1" i="0" u="sng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transportador</a:t>
            </a:r>
            <a:r>
              <a:rPr lang="pt-BR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de sódio-glicose-1 ou um mecanismo de exocitose de GLP-1 (sabe-se que GLP-1 é estimulado pela presença de glicose, que, na </a:t>
            </a:r>
            <a:r>
              <a:rPr lang="pt-BR" b="1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vdd</a:t>
            </a:r>
            <a:r>
              <a:rPr lang="pt-BR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é o que mais estimula; só que em excesso, claro que não é interessante) </a:t>
            </a:r>
            <a:r>
              <a:rPr lang="pt-BR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devido ao metabolismo da glicose </a:t>
            </a:r>
            <a:r>
              <a:rPr lang="pt-BR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nas células L </a:t>
            </a:r>
            <a:r>
              <a:rPr lang="pt-BR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pode ser diretamente afetado por GTC e CCA, ou por componentes nutricionais alterados (METABÓLITOS?) por GTC e CCA</a:t>
            </a:r>
          </a:p>
          <a:p>
            <a:r>
              <a:rPr lang="pt-BR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- Em segundo lugar, o efeito supressor do GTC e do CCA na absorção de glicose no intestino delgado pode alterar o local de absorção para a parte inferior do intestino delgado, aumentando assim a estimulação das células L [37 </a:t>
            </a:r>
            <a:r>
              <a:rPr lang="pt-BR" b="0" i="0" u="sng" dirty="0">
                <a:solidFill>
                  <a:srgbClr val="376FAA"/>
                </a:solidFill>
                <a:effectLst/>
                <a:latin typeface="Cambria" panose="02040503050406030204" pitchFamily="18" charset="0"/>
                <a:hlinkClick r:id="rId3"/>
              </a:rPr>
              <a:t>,</a:t>
            </a:r>
            <a:r>
              <a:rPr lang="pt-BR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 46 </a:t>
            </a:r>
            <a:r>
              <a:rPr lang="pt-BR" b="0" i="0" u="sng" dirty="0">
                <a:solidFill>
                  <a:srgbClr val="376FAA"/>
                </a:solidFill>
                <a:effectLst/>
                <a:latin typeface="Cambria" panose="02040503050406030204" pitchFamily="18" charset="0"/>
                <a:hlinkClick r:id="rId4"/>
              </a:rPr>
              <a:t>,</a:t>
            </a:r>
            <a:r>
              <a:rPr lang="pt-BR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 47 </a:t>
            </a:r>
            <a:r>
              <a:rPr lang="pt-BR" b="0" i="0" u="sng" dirty="0">
                <a:solidFill>
                  <a:srgbClr val="376FAA"/>
                </a:solidFill>
                <a:effectLst/>
                <a:latin typeface="Cambria" panose="02040503050406030204" pitchFamily="18" charset="0"/>
                <a:hlinkClick r:id="rId5"/>
              </a:rPr>
              <a:t>]</a:t>
            </a:r>
            <a:r>
              <a:rPr lang="pt-BR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 . No entanto, o mecanismo de secreção de GLP associado ao consumo combinado de GTC e CCA continua por esclarecer.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246">
              <a:defRPr/>
            </a:pPr>
            <a:fld id="{917C0A22-B603-4709-9407-C44796C477C8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66246">
                <a:defRPr/>
              </a:pPr>
              <a:t>57</a:t>
            </a:fld>
            <a:endParaRPr lang="pt-B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57944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17791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CONTEXTO IMPORTANTE AQUI!! ELE NÃO ERA COSNUMIDO ISOLADAMENTE NO MEIO DA TARDE... E SIM, APÓS UMA REFEIÇAO HIPERCALÓRICA!!! </a:t>
            </a:r>
            <a:r>
              <a:rPr lang="pt-BR" sz="1200" b="1" dirty="0">
                <a:solidFill>
                  <a:prstClr val="black"/>
                </a:solidFill>
                <a:latin typeface="Calibri"/>
              </a:rPr>
              <a:t>Avaliou-se: </a:t>
            </a:r>
            <a:r>
              <a:rPr lang="pt-BR" sz="1200" dirty="0">
                <a:solidFill>
                  <a:prstClr val="black"/>
                </a:solidFill>
                <a:latin typeface="Calibri"/>
              </a:rPr>
              <a:t>parâmetros de EO, inflamação (causadas por endotoxinas ou não), expressão de TRL2 e 4, insulina, glicemia...</a:t>
            </a:r>
            <a:endParaRPr lang="pt-BR" dirty="0"/>
          </a:p>
          <a:p>
            <a:r>
              <a:rPr lang="pt-BR" dirty="0"/>
              <a:t>*high CHO + high </a:t>
            </a:r>
            <a:r>
              <a:rPr lang="pt-BR" dirty="0" err="1"/>
              <a:t>fat</a:t>
            </a:r>
            <a:r>
              <a:rPr lang="pt-BR" dirty="0"/>
              <a:t> diet: </a:t>
            </a:r>
            <a:r>
              <a:rPr lang="pt-BR" dirty="0" err="1"/>
              <a:t>muffim</a:t>
            </a:r>
            <a:r>
              <a:rPr lang="pt-BR" dirty="0"/>
              <a:t> de ovo + sanduíche</a:t>
            </a:r>
            <a:r>
              <a:rPr lang="pt-BR" baseline="0" dirty="0"/>
              <a:t> de </a:t>
            </a:r>
            <a:r>
              <a:rPr lang="pt-BR" baseline="0" dirty="0" err="1"/>
              <a:t>lingüiça</a:t>
            </a:r>
            <a:r>
              <a:rPr lang="pt-BR" baseline="0" dirty="0"/>
              <a:t> + 2 </a:t>
            </a:r>
            <a:r>
              <a:rPr lang="pt-BR" dirty="0"/>
              <a:t>tipo batata rosti (</a:t>
            </a:r>
            <a:r>
              <a:rPr lang="en-US" dirty="0"/>
              <a:t>contained 81 g carbohydrates, 51 g fat, and 32 g</a:t>
            </a:r>
          </a:p>
          <a:p>
            <a:r>
              <a:rPr lang="en-US" dirty="0"/>
              <a:t>Protein).</a:t>
            </a:r>
          </a:p>
          <a:p>
            <a:r>
              <a:rPr lang="en-US" dirty="0"/>
              <a:t>*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acho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dá</a:t>
            </a:r>
            <a:r>
              <a:rPr lang="en-US" baseline="0" dirty="0"/>
              <a:t> de 2 a 3 </a:t>
            </a:r>
            <a:r>
              <a:rPr lang="en-US" baseline="0" dirty="0" err="1"/>
              <a:t>copos</a:t>
            </a:r>
            <a:r>
              <a:rPr lang="en-US" baseline="0" dirty="0"/>
              <a:t> de </a:t>
            </a:r>
            <a:r>
              <a:rPr lang="en-US" baseline="0" dirty="0" err="1"/>
              <a:t>suco</a:t>
            </a:r>
            <a:r>
              <a:rPr lang="en-US" baseline="0" dirty="0"/>
              <a:t> (300kcal) – </a:t>
            </a:r>
            <a:r>
              <a:rPr lang="en-US" baseline="0" dirty="0" err="1"/>
              <a:t>mas</a:t>
            </a:r>
            <a:r>
              <a:rPr lang="en-US" baseline="0" dirty="0"/>
              <a:t> </a:t>
            </a:r>
            <a:r>
              <a:rPr lang="en-US" baseline="0" dirty="0" err="1"/>
              <a:t>eles</a:t>
            </a:r>
            <a:r>
              <a:rPr lang="en-US" baseline="0" dirty="0"/>
              <a:t>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falam</a:t>
            </a:r>
            <a:r>
              <a:rPr lang="en-US" baseline="0" dirty="0"/>
              <a:t> </a:t>
            </a:r>
            <a:r>
              <a:rPr lang="en-US" baseline="0" dirty="0" err="1"/>
              <a:t>qto</a:t>
            </a:r>
            <a:r>
              <a:rPr lang="en-US" baseline="0" dirty="0"/>
              <a:t> </a:t>
            </a:r>
            <a:r>
              <a:rPr lang="en-US" baseline="0" dirty="0" err="1"/>
              <a:t>deu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volume!</a:t>
            </a:r>
            <a:endParaRPr lang="en-US" dirty="0"/>
          </a:p>
          <a:p>
            <a:r>
              <a:rPr lang="en-US" dirty="0"/>
              <a:t>*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compensar</a:t>
            </a:r>
            <a:r>
              <a:rPr lang="en-US" dirty="0"/>
              <a:t> o volume,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individuos</a:t>
            </a:r>
            <a:r>
              <a:rPr lang="en-US" baseline="0" dirty="0"/>
              <a:t> </a:t>
            </a:r>
            <a:r>
              <a:rPr lang="en-US" baseline="0" dirty="0" err="1"/>
              <a:t>consumiram</a:t>
            </a:r>
            <a:r>
              <a:rPr lang="en-US" baseline="0" dirty="0"/>
              <a:t> </a:t>
            </a:r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água</a:t>
            </a:r>
            <a:r>
              <a:rPr lang="en-US" baseline="0" dirty="0"/>
              <a:t> </a:t>
            </a:r>
            <a:r>
              <a:rPr lang="en-US" baseline="0" dirty="0" err="1"/>
              <a:t>até</a:t>
            </a:r>
            <a:r>
              <a:rPr lang="en-US" baseline="0" dirty="0"/>
              <a:t> </a:t>
            </a:r>
            <a:r>
              <a:rPr lang="en-US" baseline="0" dirty="0" err="1"/>
              <a:t>completar</a:t>
            </a:r>
            <a:r>
              <a:rPr lang="en-US" baseline="0" dirty="0"/>
              <a:t> +350ml </a:t>
            </a:r>
          </a:p>
          <a:p>
            <a:r>
              <a:rPr lang="en-US" baseline="0" dirty="0"/>
              <a:t>*</a:t>
            </a:r>
            <a:r>
              <a:rPr lang="en-US" baseline="0" dirty="0" err="1"/>
              <a:t>Utilizaram</a:t>
            </a:r>
            <a:r>
              <a:rPr lang="en-US" baseline="0" dirty="0"/>
              <a:t> </a:t>
            </a:r>
            <a:r>
              <a:rPr lang="en-US" baseline="0" dirty="0" err="1"/>
              <a:t>sucos</a:t>
            </a:r>
            <a:r>
              <a:rPr lang="en-US" baseline="0" dirty="0"/>
              <a:t> frescos, </a:t>
            </a:r>
            <a:r>
              <a:rPr lang="en-US" baseline="0" dirty="0" err="1"/>
              <a:t>porém</a:t>
            </a:r>
            <a:r>
              <a:rPr lang="en-US" baseline="0" dirty="0"/>
              <a:t> </a:t>
            </a:r>
            <a:r>
              <a:rPr lang="en-US" baseline="0" dirty="0" err="1"/>
              <a:t>foram</a:t>
            </a:r>
            <a:r>
              <a:rPr lang="en-US" baseline="0" dirty="0"/>
              <a:t> </a:t>
            </a:r>
            <a:r>
              <a:rPr lang="en-US" baseline="0" dirty="0" err="1"/>
              <a:t>comprados</a:t>
            </a:r>
            <a:r>
              <a:rPr lang="en-US" baseline="0" dirty="0"/>
              <a:t> </a:t>
            </a:r>
            <a:r>
              <a:rPr lang="en-US" baseline="0" dirty="0" err="1"/>
              <a:t>prontos</a:t>
            </a:r>
            <a:endParaRPr lang="en-US" baseline="0" dirty="0"/>
          </a:p>
          <a:p>
            <a:r>
              <a:rPr lang="en-US" baseline="0" dirty="0"/>
              <a:t>**Postprandial hyper-</a:t>
            </a:r>
            <a:r>
              <a:rPr lang="en-US" baseline="0" dirty="0" err="1"/>
              <a:t>triglyceridemia</a:t>
            </a:r>
            <a:r>
              <a:rPr lang="en-US" baseline="0" dirty="0"/>
              <a:t> and hyperglycemia impairs the flow-mediated </a:t>
            </a:r>
            <a:r>
              <a:rPr lang="en-US" baseline="0" dirty="0" err="1"/>
              <a:t>vasodilation</a:t>
            </a:r>
            <a:r>
              <a:rPr lang="en-US" baseline="0" dirty="0"/>
              <a:t> of the brachial artery and is associated with in-creased ROS generation and inflammation (39, 40). Increased ROS generation can reduce the bioavailability of nitric oxide as superoxide combines with nitric oxide to form </a:t>
            </a:r>
            <a:r>
              <a:rPr lang="en-US" baseline="0" dirty="0" err="1"/>
              <a:t>peroxynitrite</a:t>
            </a:r>
            <a:r>
              <a:rPr lang="en-US" baseline="0" dirty="0"/>
              <a:t>, which might have a </a:t>
            </a:r>
            <a:r>
              <a:rPr lang="en-US" baseline="0" dirty="0" err="1"/>
              <a:t>proconstrictor</a:t>
            </a:r>
            <a:r>
              <a:rPr lang="en-US" baseline="0" dirty="0"/>
              <a:t> effect on blood vessels along with a platelet </a:t>
            </a:r>
            <a:r>
              <a:rPr lang="en-US" baseline="0" dirty="0" err="1"/>
              <a:t>proaggregatory</a:t>
            </a:r>
            <a:r>
              <a:rPr lang="en-US" baseline="0" dirty="0"/>
              <a:t> effect because nitric oxide exerts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57C0E-F67F-498A-A833-11E00D752DB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9098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*orange juice (</a:t>
            </a:r>
            <a:r>
              <a:rPr lang="en-US" dirty="0" err="1"/>
              <a:t>OJ+meal</a:t>
            </a:r>
            <a:r>
              <a:rPr lang="en-US" dirty="0"/>
              <a:t>), glucose (</a:t>
            </a:r>
            <a:r>
              <a:rPr lang="en-US" dirty="0" err="1"/>
              <a:t>Glu+meal</a:t>
            </a:r>
            <a:r>
              <a:rPr lang="en-US" dirty="0"/>
              <a:t>), or</a:t>
            </a:r>
            <a:r>
              <a:rPr lang="en-US" baseline="0" dirty="0"/>
              <a:t> </a:t>
            </a:r>
            <a:r>
              <a:rPr lang="en-US" dirty="0"/>
              <a:t>water (</a:t>
            </a:r>
            <a:r>
              <a:rPr lang="en-US" dirty="0" err="1"/>
              <a:t>W+meal</a:t>
            </a:r>
            <a:r>
              <a:rPr lang="en-US" dirty="0"/>
              <a:t>);</a:t>
            </a:r>
          </a:p>
          <a:p>
            <a:r>
              <a:rPr lang="en-US" dirty="0"/>
              <a:t>*Segundo </a:t>
            </a:r>
            <a:r>
              <a:rPr lang="en-US" dirty="0" err="1"/>
              <a:t>esses</a:t>
            </a:r>
            <a:r>
              <a:rPr lang="en-US" dirty="0"/>
              <a:t> </a:t>
            </a:r>
            <a:r>
              <a:rPr lang="en-US" dirty="0" err="1"/>
              <a:t>autores</a:t>
            </a:r>
            <a:r>
              <a:rPr lang="en-US" dirty="0"/>
              <a:t>: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efeitos</a:t>
            </a:r>
            <a:r>
              <a:rPr lang="en-US" dirty="0"/>
              <a:t> anti-</a:t>
            </a:r>
            <a:r>
              <a:rPr lang="en-US" dirty="0" err="1"/>
              <a:t>inflamatórios</a:t>
            </a:r>
            <a:r>
              <a:rPr lang="en-US" dirty="0"/>
              <a:t> do </a:t>
            </a:r>
            <a:r>
              <a:rPr lang="en-US" dirty="0" err="1"/>
              <a:t>suco</a:t>
            </a:r>
            <a:r>
              <a:rPr lang="en-US" baseline="0" dirty="0"/>
              <a:t> </a:t>
            </a:r>
            <a:r>
              <a:rPr lang="en-US" baseline="0" dirty="0" err="1"/>
              <a:t>são</a:t>
            </a:r>
            <a:r>
              <a:rPr lang="en-US" baseline="0" dirty="0"/>
              <a:t> </a:t>
            </a:r>
            <a:r>
              <a:rPr lang="en-US" baseline="0" dirty="0" err="1"/>
              <a:t>devido</a:t>
            </a:r>
            <a:r>
              <a:rPr lang="en-US" baseline="0" dirty="0"/>
              <a:t> a </a:t>
            </a:r>
            <a:r>
              <a:rPr lang="en-US" baseline="0" dirty="0" err="1"/>
              <a:t>presença</a:t>
            </a:r>
            <a:r>
              <a:rPr lang="en-US" baseline="0" dirty="0"/>
              <a:t> de </a:t>
            </a:r>
            <a:r>
              <a:rPr lang="en-US" baseline="0" dirty="0" err="1"/>
              <a:t>flavonoides</a:t>
            </a:r>
            <a:r>
              <a:rPr lang="en-US" baseline="0" dirty="0"/>
              <a:t>, </a:t>
            </a:r>
            <a:r>
              <a:rPr lang="en-US" baseline="0" dirty="0" err="1"/>
              <a:t>naringenina</a:t>
            </a:r>
            <a:r>
              <a:rPr lang="en-US" baseline="0" dirty="0"/>
              <a:t> e </a:t>
            </a:r>
            <a:r>
              <a:rPr lang="en-US" baseline="0" dirty="0" err="1"/>
              <a:t>hesperidina</a:t>
            </a:r>
            <a:r>
              <a:rPr lang="en-US" baseline="0" dirty="0"/>
              <a:t>, </a:t>
            </a:r>
            <a:r>
              <a:rPr lang="en-US" baseline="0" dirty="0" err="1"/>
              <a:t>os</a:t>
            </a:r>
            <a:r>
              <a:rPr lang="en-US" baseline="0" dirty="0"/>
              <a:t> </a:t>
            </a:r>
            <a:r>
              <a:rPr lang="en-US" baseline="0" dirty="0" err="1"/>
              <a:t>quais</a:t>
            </a:r>
            <a:r>
              <a:rPr lang="en-US" baseline="0" dirty="0"/>
              <a:t> </a:t>
            </a:r>
            <a:r>
              <a:rPr lang="en-US" baseline="0" dirty="0" err="1"/>
              <a:t>reduzem</a:t>
            </a:r>
            <a:r>
              <a:rPr lang="en-US" baseline="0" dirty="0"/>
              <a:t> a </a:t>
            </a:r>
            <a:r>
              <a:rPr lang="en-US" baseline="0" dirty="0" err="1"/>
              <a:t>produção</a:t>
            </a:r>
            <a:r>
              <a:rPr lang="en-US" baseline="0" dirty="0"/>
              <a:t> de EROs!!!!</a:t>
            </a:r>
          </a:p>
          <a:p>
            <a:r>
              <a:rPr lang="en-US" baseline="0" dirty="0"/>
              <a:t>*Os </a:t>
            </a:r>
            <a:r>
              <a:rPr lang="en-US" baseline="0" dirty="0" err="1"/>
              <a:t>autores</a:t>
            </a:r>
            <a:r>
              <a:rPr lang="en-US" baseline="0" dirty="0"/>
              <a:t> </a:t>
            </a:r>
            <a:r>
              <a:rPr lang="en-US" baseline="0" dirty="0" err="1"/>
              <a:t>ficaram</a:t>
            </a:r>
            <a:r>
              <a:rPr lang="en-US" baseline="0" dirty="0"/>
              <a:t> </a:t>
            </a:r>
            <a:r>
              <a:rPr lang="en-US" baseline="0" dirty="0" err="1"/>
              <a:t>muito</a:t>
            </a:r>
            <a:r>
              <a:rPr lang="en-US" baseline="0" dirty="0"/>
              <a:t> </a:t>
            </a:r>
            <a:r>
              <a:rPr lang="en-US" baseline="0" dirty="0" err="1"/>
              <a:t>surpresos</a:t>
            </a:r>
            <a:r>
              <a:rPr lang="en-US" baseline="0" dirty="0"/>
              <a:t> com </a:t>
            </a:r>
            <a:r>
              <a:rPr lang="en-US" baseline="0" dirty="0" err="1"/>
              <a:t>esse</a:t>
            </a:r>
            <a:r>
              <a:rPr lang="en-US" baseline="0" dirty="0"/>
              <a:t> </a:t>
            </a:r>
            <a:r>
              <a:rPr lang="en-US" baseline="0" dirty="0" err="1"/>
              <a:t>resultado</a:t>
            </a:r>
            <a:r>
              <a:rPr lang="en-US" baseline="0" dirty="0"/>
              <a:t>!!! </a:t>
            </a:r>
            <a:r>
              <a:rPr lang="en-US" baseline="0" dirty="0" err="1"/>
              <a:t>Eles</a:t>
            </a:r>
            <a:r>
              <a:rPr lang="en-US" baseline="0" dirty="0"/>
              <a:t> </a:t>
            </a:r>
            <a:r>
              <a:rPr lang="en-US" baseline="0" dirty="0" err="1"/>
              <a:t>dizem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isso</a:t>
            </a:r>
            <a:r>
              <a:rPr lang="en-US" baseline="0" dirty="0"/>
              <a:t> </a:t>
            </a:r>
            <a:r>
              <a:rPr lang="en-US" baseline="0" dirty="0" err="1"/>
              <a:t>pode</a:t>
            </a:r>
            <a:r>
              <a:rPr lang="en-US" baseline="0" dirty="0"/>
              <a:t> ser </a:t>
            </a:r>
            <a:r>
              <a:rPr lang="en-US" baseline="0" dirty="0" err="1"/>
              <a:t>atribuído</a:t>
            </a:r>
            <a:r>
              <a:rPr lang="en-US" baseline="0" dirty="0"/>
              <a:t> </a:t>
            </a:r>
            <a:r>
              <a:rPr lang="en-US" baseline="0" dirty="0" err="1"/>
              <a:t>ao</a:t>
            </a:r>
            <a:r>
              <a:rPr lang="en-US" baseline="0" dirty="0"/>
              <a:t> </a:t>
            </a:r>
            <a:r>
              <a:rPr lang="en-US" baseline="0" dirty="0" err="1"/>
              <a:t>fato</a:t>
            </a:r>
            <a:r>
              <a:rPr lang="en-US" baseline="0" dirty="0"/>
              <a:t> de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esse</a:t>
            </a:r>
            <a:r>
              <a:rPr lang="en-US" baseline="0" dirty="0"/>
              <a:t> </a:t>
            </a:r>
            <a:r>
              <a:rPr lang="en-US" baseline="0" dirty="0" err="1"/>
              <a:t>suco</a:t>
            </a:r>
            <a:r>
              <a:rPr lang="en-US" baseline="0" dirty="0"/>
              <a:t> era integral, </a:t>
            </a:r>
            <a:r>
              <a:rPr lang="en-US" baseline="0" dirty="0" err="1"/>
              <a:t>recem</a:t>
            </a:r>
            <a:r>
              <a:rPr lang="en-US" baseline="0" dirty="0"/>
              <a:t> </a:t>
            </a:r>
            <a:r>
              <a:rPr lang="en-US" baseline="0" dirty="0" err="1"/>
              <a:t>pasteurizado</a:t>
            </a:r>
            <a:r>
              <a:rPr lang="en-US" baseline="0" dirty="0"/>
              <a:t> e </a:t>
            </a:r>
            <a:r>
              <a:rPr lang="en-US" baseline="0" dirty="0" err="1"/>
              <a:t>armazenado</a:t>
            </a:r>
            <a:r>
              <a:rPr lang="en-US" baseline="0" dirty="0"/>
              <a:t> </a:t>
            </a:r>
            <a:r>
              <a:rPr lang="en-US" baseline="0" dirty="0" err="1"/>
              <a:t>adequadamente</a:t>
            </a:r>
            <a:r>
              <a:rPr lang="en-US" baseline="0" dirty="0"/>
              <a:t> – o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poderia</a:t>
            </a:r>
            <a:r>
              <a:rPr lang="en-US" baseline="0" dirty="0"/>
              <a:t> </a:t>
            </a:r>
            <a:r>
              <a:rPr lang="en-US" baseline="0" dirty="0" err="1"/>
              <a:t>ter</a:t>
            </a:r>
            <a:r>
              <a:rPr lang="en-US" baseline="0" dirty="0"/>
              <a:t> </a:t>
            </a:r>
            <a:r>
              <a:rPr lang="en-US" baseline="0" dirty="0" err="1"/>
              <a:t>maior</a:t>
            </a:r>
            <a:r>
              <a:rPr lang="en-US" baseline="0" dirty="0"/>
              <a:t> {} de </a:t>
            </a:r>
            <a:r>
              <a:rPr lang="en-US" baseline="0" dirty="0" err="1"/>
              <a:t>bioativos</a:t>
            </a:r>
            <a:r>
              <a:rPr lang="en-US" baseline="0" dirty="0"/>
              <a:t> e AO; </a:t>
            </a:r>
            <a:r>
              <a:rPr lang="en-US" baseline="0" dirty="0" err="1"/>
              <a:t>eles</a:t>
            </a:r>
            <a:r>
              <a:rPr lang="en-US" baseline="0" dirty="0"/>
              <a:t> </a:t>
            </a:r>
            <a:r>
              <a:rPr lang="en-US" baseline="0" dirty="0" err="1"/>
              <a:t>ficaram</a:t>
            </a:r>
            <a:r>
              <a:rPr lang="en-US" baseline="0" dirty="0"/>
              <a:t> </a:t>
            </a:r>
            <a:r>
              <a:rPr lang="en-US" baseline="0" dirty="0" err="1"/>
              <a:t>surpresos</a:t>
            </a:r>
            <a:r>
              <a:rPr lang="en-US" baseline="0" dirty="0"/>
              <a:t> </a:t>
            </a:r>
            <a:r>
              <a:rPr lang="en-US" baseline="0" dirty="0" err="1"/>
              <a:t>pois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outro</a:t>
            </a:r>
            <a:r>
              <a:rPr lang="en-US" baseline="0" dirty="0"/>
              <a:t> </a:t>
            </a:r>
            <a:r>
              <a:rPr lang="en-US" baseline="0" dirty="0" err="1"/>
              <a:t>estudo</a:t>
            </a:r>
            <a:r>
              <a:rPr lang="en-US" baseline="0" dirty="0"/>
              <a:t> o </a:t>
            </a:r>
            <a:r>
              <a:rPr lang="en-US" baseline="0" dirty="0" err="1"/>
              <a:t>suco</a:t>
            </a:r>
            <a:r>
              <a:rPr lang="en-US" baseline="0" dirty="0"/>
              <a:t> </a:t>
            </a:r>
            <a:r>
              <a:rPr lang="en-US" baseline="0" dirty="0" err="1"/>
              <a:t>aumentou</a:t>
            </a:r>
            <a:r>
              <a:rPr lang="en-US" baseline="0" dirty="0"/>
              <a:t> a </a:t>
            </a:r>
            <a:r>
              <a:rPr lang="en-US" baseline="0" dirty="0" err="1"/>
              <a:t>glicemia</a:t>
            </a:r>
            <a:r>
              <a:rPr lang="en-US" baseline="0" dirty="0"/>
              <a:t>, </a:t>
            </a:r>
            <a:r>
              <a:rPr lang="en-US" b="1" baseline="0" dirty="0" err="1"/>
              <a:t>bem</a:t>
            </a:r>
            <a:r>
              <a:rPr lang="en-US" b="1" baseline="0" dirty="0"/>
              <a:t> </a:t>
            </a:r>
            <a:r>
              <a:rPr lang="en-US" b="1" baseline="0" dirty="0" err="1"/>
              <a:t>como</a:t>
            </a:r>
            <a:r>
              <a:rPr lang="en-US" b="1" baseline="0" dirty="0"/>
              <a:t> a </a:t>
            </a:r>
            <a:r>
              <a:rPr lang="en-US" b="1" baseline="0" dirty="0" err="1"/>
              <a:t>insulina</a:t>
            </a:r>
            <a:r>
              <a:rPr lang="en-US" b="1" baseline="0" dirty="0"/>
              <a:t>… </a:t>
            </a:r>
            <a:r>
              <a:rPr lang="en-US" b="1" baseline="0" dirty="0" err="1"/>
              <a:t>só</a:t>
            </a:r>
            <a:r>
              <a:rPr lang="en-US" b="1" baseline="0" dirty="0"/>
              <a:t> </a:t>
            </a:r>
            <a:r>
              <a:rPr lang="en-US" b="1" baseline="0" dirty="0" err="1"/>
              <a:t>que</a:t>
            </a:r>
            <a:r>
              <a:rPr lang="en-US" b="1" baseline="0" dirty="0"/>
              <a:t> </a:t>
            </a:r>
            <a:r>
              <a:rPr lang="en-US" b="1" baseline="0" dirty="0" err="1"/>
              <a:t>nesse</a:t>
            </a:r>
            <a:r>
              <a:rPr lang="en-US" b="1" baseline="0" dirty="0"/>
              <a:t> </a:t>
            </a:r>
            <a:r>
              <a:rPr lang="en-US" b="1" baseline="0" dirty="0" err="1"/>
              <a:t>outro</a:t>
            </a:r>
            <a:r>
              <a:rPr lang="en-US" b="1" baseline="0" dirty="0"/>
              <a:t> </a:t>
            </a:r>
            <a:r>
              <a:rPr lang="en-US" b="1" baseline="0" dirty="0" err="1"/>
              <a:t>estudo</a:t>
            </a:r>
            <a:r>
              <a:rPr lang="en-US" b="1" baseline="0" dirty="0"/>
              <a:t> </a:t>
            </a:r>
            <a:r>
              <a:rPr lang="en-US" b="1" baseline="0" dirty="0" err="1"/>
              <a:t>eles</a:t>
            </a:r>
            <a:r>
              <a:rPr lang="en-US" b="1" baseline="0" dirty="0"/>
              <a:t> </a:t>
            </a:r>
            <a:r>
              <a:rPr lang="en-US" b="1" baseline="0" dirty="0" err="1"/>
              <a:t>usaram</a:t>
            </a:r>
            <a:r>
              <a:rPr lang="en-US" b="1" baseline="0" dirty="0"/>
              <a:t> um </a:t>
            </a:r>
            <a:r>
              <a:rPr lang="en-US" b="1" baseline="0" dirty="0" err="1"/>
              <a:t>suco</a:t>
            </a:r>
            <a:r>
              <a:rPr lang="en-US" b="1" baseline="0" dirty="0"/>
              <a:t> </a:t>
            </a:r>
            <a:r>
              <a:rPr lang="en-US" b="1" baseline="0" dirty="0" err="1"/>
              <a:t>pasteurizado</a:t>
            </a:r>
            <a:r>
              <a:rPr lang="en-US" b="1" baseline="0" dirty="0"/>
              <a:t> </a:t>
            </a:r>
            <a:r>
              <a:rPr lang="en-US" b="1" baseline="0" dirty="0" err="1"/>
              <a:t>há</a:t>
            </a:r>
            <a:r>
              <a:rPr lang="en-US" b="1" baseline="0" dirty="0"/>
              <a:t> </a:t>
            </a:r>
            <a:r>
              <a:rPr lang="en-US" b="1" baseline="0" dirty="0" err="1"/>
              <a:t>mais</a:t>
            </a:r>
            <a:r>
              <a:rPr lang="en-US" b="1" baseline="0" dirty="0"/>
              <a:t> tempo, </a:t>
            </a:r>
            <a:r>
              <a:rPr lang="en-US" b="1" baseline="0" dirty="0" err="1"/>
              <a:t>vendido</a:t>
            </a:r>
            <a:r>
              <a:rPr lang="en-US" b="1" baseline="0" dirty="0"/>
              <a:t> </a:t>
            </a:r>
            <a:r>
              <a:rPr lang="en-US" b="1" baseline="0" dirty="0" err="1"/>
              <a:t>em</a:t>
            </a:r>
            <a:r>
              <a:rPr lang="en-US" b="1" baseline="0" dirty="0"/>
              <a:t> </a:t>
            </a:r>
            <a:r>
              <a:rPr lang="en-US" b="1" baseline="0" dirty="0" err="1"/>
              <a:t>supermercado</a:t>
            </a:r>
            <a:r>
              <a:rPr lang="en-US" b="1" baseline="0" dirty="0"/>
              <a:t> normal… </a:t>
            </a:r>
            <a:r>
              <a:rPr lang="en-US" b="1" baseline="0" dirty="0" err="1"/>
              <a:t>ou</a:t>
            </a:r>
            <a:r>
              <a:rPr lang="en-US" b="1" baseline="0" dirty="0"/>
              <a:t> </a:t>
            </a:r>
            <a:r>
              <a:rPr lang="en-US" b="1" baseline="0" dirty="0" err="1"/>
              <a:t>seja</a:t>
            </a:r>
            <a:r>
              <a:rPr lang="en-US" b="1" baseline="0" dirty="0"/>
              <a:t>, </a:t>
            </a:r>
            <a:r>
              <a:rPr lang="en-US" b="1" baseline="0" dirty="0" err="1"/>
              <a:t>sem</a:t>
            </a:r>
            <a:r>
              <a:rPr lang="en-US" b="1" baseline="0" dirty="0"/>
              <a:t> </a:t>
            </a:r>
            <a:r>
              <a:rPr lang="en-US" b="1" baseline="0" dirty="0" err="1"/>
              <a:t>controle</a:t>
            </a:r>
            <a:r>
              <a:rPr lang="en-US" b="1" baseline="0" dirty="0"/>
              <a:t> </a:t>
            </a:r>
            <a:r>
              <a:rPr lang="en-US" b="1" baseline="0" dirty="0" err="1"/>
              <a:t>adequado</a:t>
            </a:r>
            <a:r>
              <a:rPr lang="en-US" b="1" baseline="0" dirty="0"/>
              <a:t> de </a:t>
            </a:r>
            <a:r>
              <a:rPr lang="en-US" b="1" baseline="0" dirty="0" err="1"/>
              <a:t>armazenamento</a:t>
            </a:r>
            <a:r>
              <a:rPr lang="en-US" b="1" baseline="0" dirty="0"/>
              <a:t>. </a:t>
            </a:r>
            <a:r>
              <a:rPr lang="en-US" b="1" baseline="0" dirty="0" err="1"/>
              <a:t>Então</a:t>
            </a:r>
            <a:r>
              <a:rPr lang="en-US" b="1" baseline="0" dirty="0"/>
              <a:t>, </a:t>
            </a:r>
            <a:r>
              <a:rPr lang="en-US" b="1" baseline="0" dirty="0" err="1"/>
              <a:t>sim</a:t>
            </a:r>
            <a:r>
              <a:rPr lang="en-US" b="1" baseline="0" dirty="0"/>
              <a:t>… o </a:t>
            </a:r>
            <a:r>
              <a:rPr lang="en-US" b="1" baseline="0" dirty="0" err="1"/>
              <a:t>melhor</a:t>
            </a:r>
            <a:r>
              <a:rPr lang="en-US" b="1" baseline="0" dirty="0"/>
              <a:t> é o </a:t>
            </a:r>
            <a:r>
              <a:rPr lang="en-US" b="1" baseline="0" dirty="0" err="1"/>
              <a:t>sudo</a:t>
            </a:r>
            <a:r>
              <a:rPr lang="en-US" b="1" baseline="0" dirty="0"/>
              <a:t> fresco…</a:t>
            </a:r>
          </a:p>
          <a:p>
            <a:r>
              <a:rPr lang="en-US" baseline="0" dirty="0"/>
              <a:t>E, </a:t>
            </a:r>
            <a:r>
              <a:rPr lang="en-US" baseline="0" dirty="0" err="1"/>
              <a:t>segundo</a:t>
            </a:r>
            <a:r>
              <a:rPr lang="en-US" baseline="0" dirty="0"/>
              <a:t> a </a:t>
            </a:r>
            <a:r>
              <a:rPr lang="en-US" baseline="0" dirty="0" err="1"/>
              <a:t>Dani</a:t>
            </a:r>
            <a:r>
              <a:rPr lang="en-US" baseline="0" dirty="0"/>
              <a:t> </a:t>
            </a:r>
            <a:r>
              <a:rPr lang="en-US" baseline="0" dirty="0" err="1"/>
              <a:t>Fojo</a:t>
            </a:r>
            <a:r>
              <a:rPr lang="en-US" baseline="0" dirty="0"/>
              <a:t> é </a:t>
            </a:r>
            <a:r>
              <a:rPr lang="en-US" baseline="0" dirty="0" err="1"/>
              <a:t>provavel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o </a:t>
            </a:r>
            <a:r>
              <a:rPr lang="en-US" baseline="0" dirty="0" err="1"/>
              <a:t>suco</a:t>
            </a:r>
            <a:r>
              <a:rPr lang="en-US" baseline="0" dirty="0"/>
              <a:t>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inibidores</a:t>
            </a:r>
            <a:r>
              <a:rPr lang="en-US" baseline="0" dirty="0"/>
              <a:t> de </a:t>
            </a:r>
            <a:r>
              <a:rPr lang="en-US" baseline="0" dirty="0" err="1"/>
              <a:t>amilases</a:t>
            </a:r>
            <a:r>
              <a:rPr lang="en-US" baseline="0" dirty="0"/>
              <a:t> e </a:t>
            </a:r>
            <a:r>
              <a:rPr lang="en-US" baseline="0" dirty="0" err="1"/>
              <a:t>glicosidases</a:t>
            </a:r>
            <a:r>
              <a:rPr lang="en-US" baseline="0" dirty="0"/>
              <a:t> – </a:t>
            </a:r>
            <a:r>
              <a:rPr lang="en-US" baseline="0" dirty="0" err="1"/>
              <a:t>enzimas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quebram</a:t>
            </a:r>
            <a:r>
              <a:rPr lang="en-US" baseline="0" dirty="0"/>
              <a:t> </a:t>
            </a:r>
            <a:r>
              <a:rPr lang="en-US" baseline="0" dirty="0" err="1"/>
              <a:t>os</a:t>
            </a:r>
            <a:r>
              <a:rPr lang="en-US" baseline="0" dirty="0"/>
              <a:t> CHOs </a:t>
            </a:r>
            <a:r>
              <a:rPr lang="en-US" baseline="0" dirty="0" err="1"/>
              <a:t>complexos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57C0E-F67F-498A-A833-11E00D752DB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4640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Unesp</a:t>
            </a:r>
          </a:p>
          <a:p>
            <a:endParaRPr lang="pt-BR" dirty="0"/>
          </a:p>
          <a:p>
            <a:r>
              <a:rPr lang="pt-BR" b="0" i="0" dirty="0">
                <a:solidFill>
                  <a:srgbClr val="1F1F1F"/>
                </a:solidFill>
                <a:effectLst/>
                <a:latin typeface="ElsevierGulliver"/>
              </a:rPr>
              <a:t>vidências recentes mostram que o consumo diário de suco de laranja (LA) não contribui para a adiposidade ou ganho de peso</a:t>
            </a:r>
            <a:r>
              <a:rPr lang="pt-BR" b="0" i="0" u="none" strike="noStrike" dirty="0">
                <a:effectLst/>
                <a:latin typeface="ElsevierGulliver"/>
                <a:hlinkClick r:id="rId3"/>
              </a:rPr>
              <a:t>[11]</a:t>
            </a:r>
            <a:r>
              <a:rPr lang="pt-BR" b="0" i="0" dirty="0">
                <a:solidFill>
                  <a:srgbClr val="1F1F1F"/>
                </a:solidFill>
                <a:effectLst/>
                <a:latin typeface="ElsevierGulliver"/>
              </a:rPr>
              <a:t>, resistência à insulina e inflamação</a:t>
            </a:r>
            <a:r>
              <a:rPr lang="pt-BR" b="0" i="0" u="none" strike="noStrike" dirty="0">
                <a:effectLst/>
                <a:latin typeface="ElsevierGulliver"/>
                <a:hlinkClick r:id="rId4"/>
              </a:rPr>
              <a:t>[12]</a:t>
            </a:r>
            <a:r>
              <a:rPr lang="pt-BR" b="0" i="0" dirty="0">
                <a:solidFill>
                  <a:srgbClr val="1F1F1F"/>
                </a:solidFill>
                <a:effectLst/>
                <a:latin typeface="ElsevierGulliver"/>
              </a:rPr>
              <a:t>,</a:t>
            </a:r>
            <a:r>
              <a:rPr lang="pt-BR" b="0" i="0" u="none" strike="noStrike" dirty="0">
                <a:effectLst/>
                <a:latin typeface="ElsevierGulliver"/>
                <a:hlinkClick r:id="rId5"/>
              </a:rPr>
              <a:t>[13]</a:t>
            </a:r>
            <a:r>
              <a:rPr lang="pt-BR" b="0" i="0" dirty="0">
                <a:solidFill>
                  <a:srgbClr val="1F1F1F"/>
                </a:solidFill>
                <a:effectLst/>
                <a:latin typeface="ElsevierGulliver"/>
              </a:rPr>
              <a:t>, ou dislipidemia</a:t>
            </a:r>
            <a:r>
              <a:rPr lang="pt-BR" b="0" i="0" u="none" strike="noStrike" dirty="0">
                <a:effectLst/>
                <a:latin typeface="ElsevierGulliver"/>
                <a:hlinkClick r:id="rId6"/>
              </a:rPr>
              <a:t>[14]</a:t>
            </a:r>
            <a:r>
              <a:rPr lang="pt-BR" b="0" i="0" dirty="0">
                <a:solidFill>
                  <a:srgbClr val="1F1F1F"/>
                </a:solidFill>
                <a:effectLst/>
                <a:latin typeface="ElsevierGulliver"/>
              </a:rPr>
              <a:t>, contradizendo os relatos negativos sobre o consumo de suco de laranja.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27DF4-EACD-477A-AD12-6177D0384BF4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92371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ORIENTAÇAO PARA A PACIENTE: CONSUMA QUANDO FOR FAZER UMA REFEIÇAO LIVRE, UMA EXCEÇAO. FAZ DIFERENÇA SIM TOMAR O SUCO OU UM REFRIGERANTE!!! Do ponto de vista FÍSICO, TERMODINAMICAMENTE, AS KCAL SÃO IGUAIS. MAS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C0A22-B603-4709-9407-C44796C477C8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6568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 nem pra dizer que o suco é melhor do que a fruta...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27DF4-EACD-477A-AD12-6177D0384BF4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47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Caso MUITO COMUM NO CONSULTÓRIO. Dá pra perceber que a paciente está MAL NUTRIDA!!!! </a:t>
            </a:r>
            <a:r>
              <a:rPr lang="pt-BR" dirty="0" err="1"/>
              <a:t>Coexistencia</a:t>
            </a:r>
            <a:r>
              <a:rPr lang="pt-BR" dirty="0"/>
              <a:t> entre OBESIDADE E MÁ NUTRIÇAO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3E3353A-A592-44BD-B6AB-B98E47E0DF51}" type="datetime1">
              <a:rPr lang="pt-BR" smtClean="0"/>
              <a:t>24/07/2024</a:t>
            </a:fld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B41D33-19C8-4450-B3C5-BE83E9C8F0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797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NEM MAIS, NEM MENOS!!!! Por que.....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27DF4-EACD-477A-AD12-6177D0384BF4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47820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32,7 --- 100%</a:t>
            </a:r>
          </a:p>
          <a:p>
            <a:r>
              <a:rPr lang="pt-BR" dirty="0"/>
              <a:t>6,2 --- x %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27DF4-EACD-477A-AD12-6177D0384BF4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7053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Caso MUITO COMUM NO CONSULTÓRIO. Dá pra perceber que a paciente está MAL NUTRIDA!!!! </a:t>
            </a:r>
            <a:r>
              <a:rPr lang="pt-BR" dirty="0" err="1"/>
              <a:t>Coexistencia</a:t>
            </a:r>
            <a:r>
              <a:rPr lang="pt-BR" dirty="0"/>
              <a:t> entre OBESIDADE E MÁ NUTRIÇAO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3E3353A-A592-44BD-B6AB-B98E47E0DF51}" type="datetime1">
              <a:rPr lang="pt-BR" smtClean="0"/>
              <a:t>24/07/2024</a:t>
            </a:fld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B41D33-19C8-4450-B3C5-BE83E9C8F0B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934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27DF4-EACD-477A-AD12-6177D0384BF4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9621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https://www.youtube.com/watch?v=PaWNO_sTu5M </a:t>
            </a:r>
            <a:r>
              <a:rPr lang="pt-BR" dirty="0">
                <a:sym typeface="Wingdings" panose="05000000000000000000" pitchFamily="2" charset="2"/>
              </a:rPr>
              <a:t> </a:t>
            </a:r>
            <a:r>
              <a:rPr lang="pt-BR" b="1" u="sng" dirty="0">
                <a:sym typeface="Wingdings" panose="05000000000000000000" pitchFamily="2" charset="2"/>
              </a:rPr>
              <a:t>HOMA-IR</a:t>
            </a:r>
            <a:r>
              <a:rPr lang="pt-BR" b="1" dirty="0">
                <a:sym typeface="Wingdings" panose="05000000000000000000" pitchFamily="2" charset="2"/>
              </a:rPr>
              <a:t> </a:t>
            </a:r>
            <a:r>
              <a:rPr lang="pt-BR" b="1" dirty="0" err="1">
                <a:sym typeface="Wingdings" panose="05000000000000000000" pitchFamily="2" charset="2"/>
              </a:rPr>
              <a:t>tbm</a:t>
            </a:r>
            <a:r>
              <a:rPr lang="pt-BR" b="1" dirty="0">
                <a:sym typeface="Wingdings" panose="05000000000000000000" pitchFamily="2" charset="2"/>
              </a:rPr>
              <a:t> é um parâmetro, mas  só está relacionado à RI hepática (essa é a </a:t>
            </a:r>
            <a:r>
              <a:rPr lang="pt-BR" b="1" dirty="0" err="1">
                <a:sym typeface="Wingdings" panose="05000000000000000000" pitchFamily="2" charset="2"/>
              </a:rPr>
              <a:t>limitaçao</a:t>
            </a:r>
            <a:r>
              <a:rPr lang="pt-BR" b="1" dirty="0">
                <a:sym typeface="Wingdings" panose="05000000000000000000" pitchFamily="2" charset="2"/>
              </a:rPr>
              <a:t>., </a:t>
            </a:r>
            <a:r>
              <a:rPr lang="pt-BR" b="1" dirty="0" err="1">
                <a:sym typeface="Wingdings" panose="05000000000000000000" pitchFamily="2" charset="2"/>
              </a:rPr>
              <a:t>embpora</a:t>
            </a:r>
            <a:r>
              <a:rPr lang="pt-BR" b="1" dirty="0">
                <a:sym typeface="Wingdings" panose="05000000000000000000" pitchFamily="2" charset="2"/>
              </a:rPr>
              <a:t> já seja algo interessante); mas diz que há uma RI no fígado, então, o FÍGADO não consegue captar adequadamente a glicose, e portanto entende que precisa continuar produzindo glicose hepática (continua fazendo </a:t>
            </a:r>
            <a:r>
              <a:rPr lang="pt-BR" b="1" dirty="0" err="1">
                <a:sym typeface="Wingdings" panose="05000000000000000000" pitchFamily="2" charset="2"/>
              </a:rPr>
              <a:t>gliconegogenese</a:t>
            </a:r>
            <a:r>
              <a:rPr lang="pt-BR" b="1" dirty="0">
                <a:sym typeface="Wingdings" panose="05000000000000000000" pitchFamily="2" charset="2"/>
              </a:rPr>
              <a:t>!) e daí aumenta os níveis de glicose hepática, levando a uma </a:t>
            </a:r>
            <a:r>
              <a:rPr lang="pt-BR" b="1" dirty="0" err="1">
                <a:sym typeface="Wingdings" panose="05000000000000000000" pitchFamily="2" charset="2"/>
              </a:rPr>
              <a:t>glicotoxicidade</a:t>
            </a:r>
            <a:r>
              <a:rPr lang="pt-BR" b="1" dirty="0">
                <a:sym typeface="Wingdings" panose="05000000000000000000" pitchFamily="2" charset="2"/>
              </a:rPr>
              <a:t>. </a:t>
            </a:r>
            <a:endParaRPr lang="pt-BR" b="1" dirty="0"/>
          </a:p>
          <a:p>
            <a:endParaRPr lang="pt-BR" dirty="0"/>
          </a:p>
          <a:p>
            <a:r>
              <a:rPr lang="pt-BR" dirty="0"/>
              <a:t>Isso segundo a nova (de 2024) diretriz da SBDM; cuidado para olhar apenas a glicemia de jejum </a:t>
            </a:r>
            <a:r>
              <a:rPr lang="pt-BR" dirty="0" err="1"/>
              <a:t>pq</a:t>
            </a:r>
            <a:r>
              <a:rPr lang="pt-BR" dirty="0"/>
              <a:t> ela se interfere com </a:t>
            </a:r>
            <a:r>
              <a:rPr lang="pt-BR" dirty="0" err="1"/>
              <a:t>mta</a:t>
            </a:r>
            <a:r>
              <a:rPr lang="pt-BR" dirty="0"/>
              <a:t> facilidade... Incluindo STRESS e SONO (RESTRIÇAO DE SONO); além disso, é comum o paciente ter glicemia de jejum NORMAL e ter RI! Nesse caso, pode ser que ocorra altos níveis de glicose pós prandiais em decorrência a uma RI, e que não é diagnosticada apenas com a glicemia de jejum! </a:t>
            </a:r>
            <a:r>
              <a:rPr lang="pt-BR" dirty="0" err="1"/>
              <a:t>Entao</a:t>
            </a:r>
            <a:r>
              <a:rPr lang="pt-BR" dirty="0"/>
              <a:t>, é importante então, </a:t>
            </a:r>
            <a:r>
              <a:rPr lang="pt-BR" dirty="0" err="1"/>
              <a:t>associar´os</a:t>
            </a:r>
            <a:r>
              <a:rPr lang="pt-BR" dirty="0"/>
              <a:t> exames aos sinais e sintomas aos exames. </a:t>
            </a:r>
          </a:p>
          <a:p>
            <a:endParaRPr lang="pt-BR" dirty="0"/>
          </a:p>
          <a:p>
            <a:r>
              <a:rPr lang="pt-BR" b="0" i="0" dirty="0">
                <a:solidFill>
                  <a:srgbClr val="1E1E1E"/>
                </a:solidFill>
                <a:effectLst/>
                <a:latin typeface="Lora" pitchFamily="2" charset="0"/>
              </a:rPr>
              <a:t>Os sinais e sintomas sugestivos de hiperglicemia estão indicados no quadro 1. Entretanto, </a:t>
            </a:r>
            <a:r>
              <a:rPr lang="pt-BR" b="1" i="0" u="sng" dirty="0">
                <a:solidFill>
                  <a:srgbClr val="1E1E1E"/>
                </a:solidFill>
                <a:effectLst/>
                <a:latin typeface="Lora" pitchFamily="2" charset="0"/>
              </a:rPr>
              <a:t>frequentemente há ausência de sintomas.</a:t>
            </a:r>
          </a:p>
          <a:p>
            <a:endParaRPr lang="pt-BR" dirty="0"/>
          </a:p>
          <a:p>
            <a:r>
              <a:rPr lang="pt-BR" b="0" i="0" dirty="0">
                <a:solidFill>
                  <a:srgbClr val="1E1E1E"/>
                </a:solidFill>
                <a:effectLst/>
                <a:latin typeface="Lora" pitchFamily="2" charset="0"/>
              </a:rPr>
              <a:t>Ao realizar testes para diagnóstico de DM, também podem ser identificadas pessoas com hiperglicemia leve, que não preenchem critérios para DM. De acordo com a </a:t>
            </a:r>
            <a:r>
              <a:rPr lang="pt-BR" b="0" i="1" dirty="0" err="1">
                <a:solidFill>
                  <a:srgbClr val="1E1E1E"/>
                </a:solidFill>
                <a:effectLst/>
                <a:latin typeface="Lora" pitchFamily="2" charset="0"/>
              </a:rPr>
              <a:t>International</a:t>
            </a:r>
            <a:r>
              <a:rPr lang="pt-BR" b="0" i="1" dirty="0">
                <a:solidFill>
                  <a:srgbClr val="1E1E1E"/>
                </a:solidFill>
                <a:effectLst/>
                <a:latin typeface="Lora" pitchFamily="2" charset="0"/>
              </a:rPr>
              <a:t> Diabetes Federation</a:t>
            </a:r>
            <a:r>
              <a:rPr lang="pt-BR" b="0" i="0" dirty="0">
                <a:solidFill>
                  <a:srgbClr val="1E1E1E"/>
                </a:solidFill>
                <a:effectLst/>
                <a:latin typeface="Lora" pitchFamily="2" charset="0"/>
              </a:rPr>
              <a:t> (IDF), esses casos constituem a “hiperglicemia intermediária”</a:t>
            </a:r>
            <a:r>
              <a:rPr lang="pt-BR" b="0" i="0" u="sng" dirty="0">
                <a:solidFill>
                  <a:srgbClr val="5986A4"/>
                </a:solidFill>
                <a:effectLst/>
                <a:latin typeface="Lora" pitchFamily="2" charset="0"/>
                <a:hlinkClick r:id="rId3"/>
              </a:rPr>
              <a:t>¹</a:t>
            </a:r>
            <a:r>
              <a:rPr lang="pt-BR" b="0" i="0" dirty="0">
                <a:solidFill>
                  <a:srgbClr val="1E1E1E"/>
                </a:solidFill>
                <a:effectLst/>
                <a:latin typeface="Lora" pitchFamily="2" charset="0"/>
              </a:rPr>
              <a:t>, composta pela “glicemia de jejum alterada”, nos casos em que a </a:t>
            </a:r>
            <a:r>
              <a:rPr lang="pt-BR" b="0" i="0" dirty="0" err="1">
                <a:solidFill>
                  <a:srgbClr val="1E1E1E"/>
                </a:solidFill>
                <a:effectLst/>
                <a:latin typeface="Lora" pitchFamily="2" charset="0"/>
              </a:rPr>
              <a:t>disglicemia</a:t>
            </a:r>
            <a:r>
              <a:rPr lang="pt-BR" b="0" i="0" dirty="0">
                <a:solidFill>
                  <a:srgbClr val="1E1E1E"/>
                </a:solidFill>
                <a:effectLst/>
                <a:latin typeface="Lora" pitchFamily="2" charset="0"/>
              </a:rPr>
              <a:t> leve ocorre em jejum e pela “intolerância à glicose”, na situação em que há hiperglicemia leve após TTGO, sem preencher critérios para DM. A </a:t>
            </a:r>
            <a:r>
              <a:rPr lang="pt-BR" b="0" i="1" dirty="0">
                <a:solidFill>
                  <a:srgbClr val="1E1E1E"/>
                </a:solidFill>
                <a:effectLst/>
                <a:latin typeface="Lora" pitchFamily="2" charset="0"/>
              </a:rPr>
              <a:t>American Diabetes </a:t>
            </a:r>
            <a:r>
              <a:rPr lang="pt-BR" b="0" i="1" dirty="0" err="1">
                <a:solidFill>
                  <a:srgbClr val="1E1E1E"/>
                </a:solidFill>
                <a:effectLst/>
                <a:latin typeface="Lora" pitchFamily="2" charset="0"/>
              </a:rPr>
              <a:t>Association</a:t>
            </a:r>
            <a:r>
              <a:rPr lang="pt-BR" b="0" i="0" dirty="0">
                <a:solidFill>
                  <a:srgbClr val="1E1E1E"/>
                </a:solidFill>
                <a:effectLst/>
                <a:latin typeface="Lora" pitchFamily="2" charset="0"/>
              </a:rPr>
              <a:t> (ADA) e a Sociedade Brasileira de Diabetes (SBD) utilizam a nomenclatura “</a:t>
            </a:r>
            <a:r>
              <a:rPr lang="pt-BR" b="0" i="0" dirty="0" err="1">
                <a:solidFill>
                  <a:srgbClr val="1E1E1E"/>
                </a:solidFill>
                <a:effectLst/>
                <a:latin typeface="Lora" pitchFamily="2" charset="0"/>
              </a:rPr>
              <a:t>pré</a:t>
            </a:r>
            <a:r>
              <a:rPr lang="pt-BR" b="0" i="0" dirty="0">
                <a:solidFill>
                  <a:srgbClr val="1E1E1E"/>
                </a:solidFill>
                <a:effectLst/>
                <a:latin typeface="Lora" pitchFamily="2" charset="0"/>
              </a:rPr>
              <a:t>-diabetes” para estes indivíduos.</a:t>
            </a:r>
            <a:r>
              <a:rPr lang="pt-BR" b="0" i="0" u="sng" dirty="0">
                <a:solidFill>
                  <a:srgbClr val="5986A4"/>
                </a:solidFill>
                <a:effectLst/>
                <a:latin typeface="Lora" pitchFamily="2" charset="0"/>
                <a:hlinkClick r:id="rId4"/>
              </a:rPr>
              <a:t>²</a:t>
            </a:r>
            <a:r>
              <a:rPr lang="pt-BR" b="0" i="0" dirty="0">
                <a:solidFill>
                  <a:srgbClr val="1E1E1E"/>
                </a:solidFill>
                <a:effectLst/>
                <a:latin typeface="Lora" pitchFamily="2" charset="0"/>
              </a:rPr>
              <a:t> Embora nem todos os indivíduos desse grupo evoluam para DM, o termo “</a:t>
            </a:r>
            <a:r>
              <a:rPr lang="pt-BR" b="0" i="0" dirty="0" err="1">
                <a:solidFill>
                  <a:srgbClr val="1E1E1E"/>
                </a:solidFill>
                <a:effectLst/>
                <a:latin typeface="Lora" pitchFamily="2" charset="0"/>
              </a:rPr>
              <a:t>pré</a:t>
            </a:r>
            <a:r>
              <a:rPr lang="pt-BR" b="0" i="0" dirty="0">
                <a:solidFill>
                  <a:srgbClr val="1E1E1E"/>
                </a:solidFill>
                <a:effectLst/>
                <a:latin typeface="Lora" pitchFamily="2" charset="0"/>
              </a:rPr>
              <a:t>-diabetes” tornou-se facilmente assimilado e difundido pelos profissionais de saúde. </a:t>
            </a:r>
          </a:p>
          <a:p>
            <a:endParaRPr lang="pt-BR" b="0" i="0" dirty="0">
              <a:solidFill>
                <a:srgbClr val="1E1E1E"/>
              </a:solidFill>
              <a:effectLst/>
              <a:latin typeface="Lora" pitchFamily="2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17773-96A2-40ED-B965-ED1F58AC97E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18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Pelo fato da RI estar associada a diversas patologias, é extremamente importante o seu diagnóstico. ESSA é a grande questão!!!</a:t>
            </a:r>
          </a:p>
          <a:p>
            <a:endParaRPr lang="pt-BR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O teste de tolerância à glicose (GTT) é administrado para determinar a rapidez com que a glicose exógena administrada por via oral, intraperitoneal ou intravenosa é eliminada do sangue.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3" tooltip="Stumvoll, M. et al. Uso do teste oral de tolerância à glicose para avaliar a liberação de insulina e a sensibilidade à insulina. Diabetes Care 23, 295–301 (2000)."/>
              </a:rPr>
              <a:t>432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O método GTT é usado para diagnosticar diabetes mellitus, incluindo DM1, DM2 e DMG.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4" tooltip="Eyth, E., Basit, H. &amp; Smith, CJ Teste de tolerância à glicose. StatPearls [Internet] (2020)."/>
              </a:rPr>
              <a:t>433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O Teste de Tolerância à Insulina (ITT) é projetado para examinar a sensibilidade sistêmica dos receptores de insulina medindo as alterações nos níveis de glicose no sangue antes e depois da administração intravenosa de insulina.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5" tooltip="Zhang, Y. et al. O método de cálculo otimizado para dosagem de insulina em um teste de tolerância à insulina (ITT): um estudo de controle paralelo randomizado. Front Endocrinol. (Lausanne) 11, 202 (2020)."/>
              </a:rPr>
              <a:t>434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Este método é usado para avaliar a eficácia de sensibilização à insulina de compostos de teste e agentes farmacológicos que podem modificar a sensibilidade à insulina.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6" tooltip="Okita, K. et al. Utilidade do teste de tolerância à insulina em pacientes com diabetes tipo 2 recebendo terapia com insulina. J. Diabetes Investig. 5, 305–312 (2014)."/>
              </a:rPr>
              <a:t>435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No entanto, o ITT frequentemente induz hipoglicemia adequada, hipocalemia grave, pode ser as respostas sistêmicas </a:t>
            </a:r>
            <a:r>
              <a:rPr lang="pt-BR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contra-regulatórias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após a insulina intravenosa.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7" tooltip="Lee, P., Greenfield, JR &amp; Ho, KK Fatores que determinam hipoglicemia inadequada durante teste de tolerância à insulina (ITT) após cirurgia pituitária. Clin. Endocrinol. (Oxf.) 71, 82–85 (2009)."/>
              </a:rPr>
              <a:t>436</a:t>
            </a:r>
            <a:r>
              <a:rPr lang="pt-BR" b="0" i="0" baseline="30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,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8" tooltip="Binder, G., Bosk, A., Gass, M., Ranke, MB &amp; Heidemann, PH O teste de tolerância à insulina causa hipocalemia e pode provocar arritmias cardíacas. Horm. Res. 62, 84–87 (2004)."/>
              </a:rPr>
              <a:t>437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Apesar dessas limitações, GTT e ITT são os testes mais amplamente utilizados para avaliar a sensibilidade à insulina, principalmente porque são baratos e fáceis de realizar. </a:t>
            </a:r>
            <a:r>
              <a:rPr lang="pt-BR" b="0" i="0" baseline="30000" dirty="0">
                <a:solidFill>
                  <a:srgbClr val="006699"/>
                </a:solidFill>
                <a:effectLst/>
                <a:highlight>
                  <a:srgbClr val="FFFFFF"/>
                </a:highlight>
                <a:latin typeface="-apple-system"/>
                <a:hlinkClick r:id="rId9" tooltip="Virtue, S. &amp; Vidal-Puig, A. GTTs e ITTs em camundongos: testes simples, respostas complexas. Nat. Metab. 3, 883–886 (2021)."/>
              </a:rPr>
              <a:t>438</a:t>
            </a:r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O HEC tem sido considerado o método padrão-ouro para avaliar a sensibilidade à insulina in vivo. Na verdade, a IR precede a ocorrência de DM2, então como aumentar a avaliação precisa da sensibilidade à insulina é muito importante para prever o risco e avaliar o gerenciamento da sensibilidade à insulina prejudicada e da síndrome metabólica em pesquisa e prática clínica.</a:t>
            </a:r>
          </a:p>
          <a:p>
            <a:endParaRPr lang="pt-BR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r>
              <a:rPr lang="pt-BR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De fato, os primeiros sintomas de IR em diferentes indivíduos não são óbvios, e os sintomas relacionados são muito complexos. A combinação com indicadores de triagem pode fornecer um diagnóstico mais preciso de IR na população em geral.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17773-96A2-40ED-B965-ED1F58AC97E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568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pt-BR" dirty="0"/>
              <a:t>Obesidade grau I</a:t>
            </a:r>
          </a:p>
          <a:p>
            <a:pPr marL="228600" indent="-228600">
              <a:buAutoNum type="arabicParenR"/>
            </a:pPr>
            <a:r>
              <a:rPr lang="pt-BR" dirty="0" err="1"/>
              <a:t>Menoria</a:t>
            </a:r>
            <a:r>
              <a:rPr lang="pt-BR" dirty="0"/>
              <a:t> ruim, dificuldade para memorizar o que leu... Sugere </a:t>
            </a:r>
          </a:p>
          <a:p>
            <a:pPr marL="228600" indent="-228600">
              <a:buAutoNum type="arabicParenR"/>
            </a:pPr>
            <a:r>
              <a:rPr lang="pt-BR" dirty="0"/>
              <a:t>Cansaço e indisposição o que </a:t>
            </a:r>
            <a:r>
              <a:rPr lang="pt-BR" dirty="0" err="1"/>
              <a:t>tbm</a:t>
            </a:r>
            <a:r>
              <a:rPr lang="pt-BR" dirty="0"/>
              <a:t> fazia com que ela não fizesse exercício</a:t>
            </a:r>
          </a:p>
          <a:p>
            <a:pPr marL="228600" indent="-228600">
              <a:buAutoNum type="arabicParenR"/>
            </a:pPr>
            <a:r>
              <a:rPr lang="pt-BR" dirty="0"/>
              <a:t>Já usava ansiolítico???</a:t>
            </a:r>
          </a:p>
          <a:p>
            <a:pPr marL="228600" indent="-228600">
              <a:buAutoNum type="arabicParenR"/>
            </a:pPr>
            <a:r>
              <a:rPr lang="pt-BR" dirty="0"/>
              <a:t>Ela </a:t>
            </a:r>
            <a:r>
              <a:rPr lang="pt-BR" dirty="0" err="1"/>
              <a:t>ate´comia</a:t>
            </a:r>
            <a:r>
              <a:rPr lang="pt-BR" dirty="0"/>
              <a:t> FV , mas vimos que não era suficiente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3E3353A-A592-44BD-B6AB-B98E47E0DF51}" type="datetime1">
              <a:rPr lang="pt-BR" smtClean="0"/>
              <a:t>24/07/2024</a:t>
            </a:fld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B41D33-19C8-4450-B3C5-BE83E9C8F0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44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1D62E-2AF1-50DF-A31D-34D9F2522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BD7FE7-0BB0-6773-54D3-90CC34511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242FB3-8FE5-A57B-8583-C6A0E9D66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36F3-3A3B-4BC9-BBE5-172C139E4E3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0BF7C7-5AC1-A36A-695A-20A0389B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C6C896-692C-EBA9-15C2-2490124ED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8693-8344-4AFB-9465-B8859E27C6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04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2821E-4BF1-44A8-2136-1D49B378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BEA305A-E658-7B6C-1490-A0F647F6D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A9A71D-6901-029E-FAEC-A7F257D2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36F3-3A3B-4BC9-BBE5-172C139E4E3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68581A-2172-AE44-0980-82979A33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1117AF-E4CD-6467-8F69-48A54827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8693-8344-4AFB-9465-B8859E27C6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059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3176210-D4D3-913E-DF54-9FCFFA8BD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F8341C-7C09-6A0F-BED1-51303F706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CCA0A8-1664-AA46-97E7-7FB9B7B72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36F3-3A3B-4BC9-BBE5-172C139E4E3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CBC62C-43E8-D768-4053-F6F155160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39A7A6-67E3-6FC0-31BF-FCDA65FB8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8693-8344-4AFB-9465-B8859E27C6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02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661B54D-6DA1-1542-C0DA-9A60BBB3F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6165" y="0"/>
            <a:ext cx="4701264" cy="6858000"/>
          </a:xfrm>
          <a:custGeom>
            <a:avLst/>
            <a:gdLst>
              <a:gd name="connsiteX0" fmla="*/ 186640 w 4701264"/>
              <a:gd name="connsiteY0" fmla="*/ 0 h 6858000"/>
              <a:gd name="connsiteX1" fmla="*/ 4701264 w 4701264"/>
              <a:gd name="connsiteY1" fmla="*/ 0 h 6858000"/>
              <a:gd name="connsiteX2" fmla="*/ 4701264 w 4701264"/>
              <a:gd name="connsiteY2" fmla="*/ 6858000 h 6858000"/>
              <a:gd name="connsiteX3" fmla="*/ 186640 w 4701264"/>
              <a:gd name="connsiteY3" fmla="*/ 6858000 h 6858000"/>
              <a:gd name="connsiteX4" fmla="*/ 0 w 4701264"/>
              <a:gd name="connsiteY4" fmla="*/ 6671360 h 6858000"/>
              <a:gd name="connsiteX5" fmla="*/ 0 w 4701264"/>
              <a:gd name="connsiteY5" fmla="*/ 186640 h 6858000"/>
              <a:gd name="connsiteX6" fmla="*/ 186640 w 4701264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01264" h="6858000">
                <a:moveTo>
                  <a:pt x="186640" y="0"/>
                </a:moveTo>
                <a:lnTo>
                  <a:pt x="4701264" y="0"/>
                </a:lnTo>
                <a:lnTo>
                  <a:pt x="4701264" y="6858000"/>
                </a:lnTo>
                <a:lnTo>
                  <a:pt x="186640" y="6858000"/>
                </a:lnTo>
                <a:cubicBezTo>
                  <a:pt x="83562" y="6858000"/>
                  <a:pt x="0" y="6774438"/>
                  <a:pt x="0" y="6671360"/>
                </a:cubicBezTo>
                <a:lnTo>
                  <a:pt x="0" y="186640"/>
                </a:lnTo>
                <a:cubicBezTo>
                  <a:pt x="0" y="83562"/>
                  <a:pt x="83562" y="0"/>
                  <a:pt x="18664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687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091D-FC69-478D-9CB4-2D774F53DD1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12B6-A370-47C5-92E4-D476183890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931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091D-FC69-478D-9CB4-2D774F53DD1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12B6-A370-47C5-92E4-D476183890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57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091D-FC69-478D-9CB4-2D774F53DD1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12B6-A370-47C5-92E4-D476183890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03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091D-FC69-478D-9CB4-2D774F53DD1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12B6-A370-47C5-92E4-D476183890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451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091D-FC69-478D-9CB4-2D774F53DD1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12B6-A370-47C5-92E4-D476183890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644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091D-FC69-478D-9CB4-2D774F53DD1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12B6-A370-47C5-92E4-D476183890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495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091D-FC69-478D-9CB4-2D774F53DD1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12B6-A370-47C5-92E4-D476183890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53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A6EA25-B053-A8A4-780C-28ABDC88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6E2D5B-FE9E-27E7-176A-697E45326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39002A-8F13-8274-B39C-400A68C1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36F3-3A3B-4BC9-BBE5-172C139E4E3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87F0F5-E0BF-650D-D982-200189183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AF8AF7-8089-162B-25B4-7AAF1CA3C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8693-8344-4AFB-9465-B8859E27C6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45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091D-FC69-478D-9CB4-2D774F53DD1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12B6-A370-47C5-92E4-D476183890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39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091D-FC69-478D-9CB4-2D774F53DD1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12B6-A370-47C5-92E4-D476183890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058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091D-FC69-478D-9CB4-2D774F53DD1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12B6-A370-47C5-92E4-D476183890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23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091D-FC69-478D-9CB4-2D774F53DD1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12B6-A370-47C5-92E4-D476183890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696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24/07/2024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207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24/07/2024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6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24/07/2024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281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24/07/2024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83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24/07/2024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89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24/07/2024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18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B2D36-4594-3979-34BE-C04D64FC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C3F97CA-49FA-1E46-8F5D-47CAE4382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DBA094-0CBD-5DAC-797C-CBB47609D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36F3-3A3B-4BC9-BBE5-172C139E4E3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626582-4715-789E-402B-741DEBC84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40B4CD-8251-7EB5-2043-DBED49DAC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8693-8344-4AFB-9465-B8859E27C6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066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24/07/2024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06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24/07/2024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10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24/07/2024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759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24/07/2024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30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24/07/2024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34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E7BB80-0EE2-19EE-FDAB-27C453092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F5F53D-B1A4-3D57-5B7F-9F6F68402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D8F7CA-13F7-D2B4-0FCA-A614023B4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02EE-4797-4E05-9FB8-1DEAE9431139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000808-9657-188B-6A79-65D9B0688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8436DD-3724-305A-0DD2-9BD47DD1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46EF3-8E04-4F86-871A-D882B7217D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603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B9F6D0-8595-3738-7509-9876E8A6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F27DCA-DB3F-C8F8-2A41-E14E1E004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308257-973F-6D90-EF62-2FEA712E0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02EE-4797-4E05-9FB8-1DEAE9431139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7F0FA6-8301-89A6-4C22-5025470FC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EA884-CD57-3812-3EC5-F8822153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46EF3-8E04-4F86-871A-D882B7217D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9309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72F70B-C28A-C05E-2DD8-D159A9381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8B95E2-7D54-6819-19D5-10DB3156D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F4F4A0-AF8C-F5BB-E9ED-C1235FCD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02EE-4797-4E05-9FB8-1DEAE9431139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819D41-6FAD-44B0-F7D3-50CEAFFA4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4646AC-B10D-CB57-899A-32298703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46EF3-8E04-4F86-871A-D882B7217D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92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B3042-5545-EDA1-5EF4-7C78977B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EBE994-4045-878E-D997-B559E0B6A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7C262A8-9CC1-7AF7-273A-D73EDA352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A51642C-D8C2-4588-36E5-C9B27785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02EE-4797-4E05-9FB8-1DEAE9431139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DE59A70-EE13-B01F-7118-1F2A4030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C90BB3F-A59E-443E-9984-FEF1424A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46EF3-8E04-4F86-871A-D882B7217D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615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8327C-0172-1491-3095-33E3260AB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63EC418-3B2E-12D1-9B5C-6C6257481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D06C24D-DC9F-8835-6A70-D1172B606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10A9FEB-1630-0D04-7D6F-5443AB017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27DB1DD-FAF8-51D1-6D58-46763A9D6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311792E-19F0-BF39-6678-F23903E5D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02EE-4797-4E05-9FB8-1DEAE9431139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7D95BC0-D81D-2D30-2CCE-444CD888A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5AD7AF9-7E86-9BCD-C6AA-5FEC92EEC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46EF3-8E04-4F86-871A-D882B7217D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37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F7C4E0-142B-22BD-8E44-BE1D6E232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702574-F9A7-2435-0E88-9C6BC57BF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2ABA8CA-8B0F-399E-F441-3CB425EAE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D75F95-BE90-3C27-8255-76806CE8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36F3-3A3B-4BC9-BBE5-172C139E4E3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2FEBF56-D1A0-156E-FD65-70E66463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F95EE00-94A7-5CBE-6FB8-794431ED8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8693-8344-4AFB-9465-B8859E27C6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02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05583D-4C44-E04E-E8EA-EC05DC174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19E9B0C-17D0-17C6-A249-CDE19A3B0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02EE-4797-4E05-9FB8-1DEAE9431139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C14BE7B-0A7A-CAB8-01F8-30940B562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6419737-C802-80CD-9BEF-9F074293B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46EF3-8E04-4F86-871A-D882B7217D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58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E04FFDE-2BB0-EB85-916E-760A9348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02EE-4797-4E05-9FB8-1DEAE9431139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AC5F34-3BAF-55F0-58E4-F3B4D9A3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48335E2-38E4-3552-DDC9-9362DEE3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46EF3-8E04-4F86-871A-D882B7217D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066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755BD8-9F46-F7E4-15E5-2E2039AA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4DFC2A-A784-7E89-DB8F-156EA112E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B2279B-275B-3369-5E5E-5B234802B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5083D6E-881E-A0D1-C19C-4AF3754E5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02EE-4797-4E05-9FB8-1DEAE9431139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96F4D6E-1A5F-A108-BD3E-B252F074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61AA978-02EF-F1CA-BAB6-2C5E3B81E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46EF3-8E04-4F86-871A-D882B7217D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89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46E6B-E080-F684-02FA-0D25ACA8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43D5ED7-E4C3-CBC7-BA48-7F87B3A375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AB47845-E02C-A0F9-9B18-D26CB005B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E919A70-3364-1DDE-5CAA-78900E00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02EE-4797-4E05-9FB8-1DEAE9431139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DC0A7AC-88B6-AD5E-61B2-0B852D5E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D0B3012-AEEB-B7B3-4BF9-933605543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46EF3-8E04-4F86-871A-D882B7217D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05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A24D74-0ABD-DE55-9B41-83EC58B7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82046A4-CC38-FFD0-1296-AEDCE742C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1690F9-6C8B-64E2-12F2-EC2C6DD58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02EE-4797-4E05-9FB8-1DEAE9431139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4AD85F-CAD6-C2BC-EF25-007BD673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9E3C86-63D6-66C1-CBD2-4C9028FD8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46EF3-8E04-4F86-871A-D882B7217D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67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C24FD32-A0E7-5BF4-761A-ACB825349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01E65A6-08AD-3769-18C7-47DB7FDF7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D17AE8-9EE3-C8AA-F27C-ED017F299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02EE-4797-4E05-9FB8-1DEAE9431139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208946-9E3E-8598-C361-DEC816711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1B8B44-2315-3D77-BFAA-475028F5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46EF3-8E04-4F86-871A-D882B7217D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16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6276B6-7049-340D-1E61-7225B71A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E6717F-C57D-E943-40C5-391FF7D1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09E84C4-3D1B-29B1-7091-F27B8EB74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ED2261B-9318-EAEA-054B-1AAC398909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F691F15-2157-5F54-82DA-9C9535786D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19C9790-3FE9-617C-B724-35814081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36F3-3A3B-4BC9-BBE5-172C139E4E3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93C1A89-CF33-151E-B523-1FB8E8E23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C182EEF-4B53-4F5E-87F8-D5D7D90E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8693-8344-4AFB-9465-B8859E27C6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87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1D2D86-9461-20B7-D5AA-F3686003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3193EE6-2C25-0944-2E60-7A70135A7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36F3-3A3B-4BC9-BBE5-172C139E4E3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BC20D5-24B4-3176-297E-02F072E5F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53A1C87-64DC-E2B9-8DE6-DF23CA42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8693-8344-4AFB-9465-B8859E27C6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559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40638FF-F006-DDDD-6834-06EC2A304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36F3-3A3B-4BC9-BBE5-172C139E4E3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341A4BB-FA75-BFB5-99B1-2B052A381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2CD52DD-76FA-B1D3-42E1-A6026577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8693-8344-4AFB-9465-B8859E27C6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4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5489C-4C22-85B4-BF45-05BD80DF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30BA33-F995-4C86-D59B-FA8B29641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88FBADD-4FF6-0A8A-9777-75A740466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970577-9C5B-C8D9-B7A7-3FA887D8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36F3-3A3B-4BC9-BBE5-172C139E4E3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A45A2E8-FD79-B90B-0C36-BDEFEB825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7162EC-F512-5530-7C7B-DED11796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8693-8344-4AFB-9465-B8859E27C6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59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CC0A4E-389B-411A-815E-58BA01DB8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726BD7D-915B-4B68-F226-EB392A1CB5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BB5C148-81AD-B991-93D5-2F7BA5A2A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EE5F3D5-58A1-F54B-9B79-FBD767AC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36F3-3A3B-4BC9-BBE5-172C139E4E3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2797448-6B65-2491-51AA-BC8F7C27E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5C64563-692A-17D7-EFFA-38FB53F41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8693-8344-4AFB-9465-B8859E27C6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22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318EA0D-57BA-51C3-5CBB-5CFADE68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19F946-E0A3-BC65-B187-B3F38DE03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AEF4BA-A3ED-9F44-F4F0-99A22F8C44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AF36F3-3A3B-4BC9-BBE5-172C139E4E3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67C6A8-4E56-5916-D5E5-6CA3FE5AD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FADB1B-4ECC-A56D-5912-684E239D0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6F8693-8344-4AFB-9465-B8859E27C6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664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2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2091D-FC69-478D-9CB4-2D774F53DD17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C12B6-A370-47C5-92E4-D476183890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481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24/07/2024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221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2425A85-12EF-6A58-D89B-D069B3F7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D04D8EE-712E-1161-BC43-700BE4D41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3F8C45-2EBD-EEC3-FFE6-B129B50382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D02EE-4797-4E05-9FB8-1DEAE9431139}" type="datetimeFigureOut">
              <a:rPr lang="pt-BR" smtClean="0"/>
              <a:t>24/07/2024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DB0B52-8253-DD2A-9CB4-69A407A0AC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2EFE8D-6BC3-5FD4-E15B-9937CCC87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46EF3-8E04-4F86-871A-D882B7217D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71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iretriz.diabetes.org.br/terapia-nutricional-no-pre-diabetes-e-no-diabetes-mellitus-tipo-2/" TargetMode="Externa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triz.diabetes.org.br/terapia-nutricional-no-pre-diabetes-e-no-diabetes-mellitus-tipo-2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0.png"/><Relationship Id="rId7" Type="http://schemas.openxmlformats.org/officeDocument/2006/relationships/hyperlink" Target="https://www.nature.com/ncomms" TargetMode="External"/><Relationship Id="rId12" Type="http://schemas.openxmlformats.org/officeDocument/2006/relationships/hyperlink" Target="https://www.ncbi.nlm.nih.gov/pmc/articles/PMC9029608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jpeg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hyperlink" Target="https://archive.cdc.gov/www_cdc_gov/diabetes/library/reports/reportcard/prediabetes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1.png"/><Relationship Id="rId4" Type="http://schemas.openxmlformats.org/officeDocument/2006/relationships/hyperlink" Target="https://doi.org/10.1177%2F11786388221107797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8.png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1.png"/><Relationship Id="rId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5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3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jpeg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5.jpeg"/><Relationship Id="rId4" Type="http://schemas.openxmlformats.org/officeDocument/2006/relationships/image" Target="../media/image113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pn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3.emf"/><Relationship Id="rId5" Type="http://schemas.openxmlformats.org/officeDocument/2006/relationships/image" Target="../media/image132.emf"/><Relationship Id="rId4" Type="http://schemas.openxmlformats.org/officeDocument/2006/relationships/image" Target="../media/image13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triz.diabetes.org.br/diagnostico-de-diabetes-mellitu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B1C21317-09B1-FE10-BEAE-5B67C326C7FF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C7B3C22-D19B-7120-27E2-5F9DADE85EE1}"/>
              </a:ext>
            </a:extLst>
          </p:cNvPr>
          <p:cNvSpPr/>
          <p:nvPr/>
        </p:nvSpPr>
        <p:spPr>
          <a:xfrm>
            <a:off x="10397438" y="0"/>
            <a:ext cx="820116" cy="1597306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3F878D0-48BE-E904-7AB0-72D1C2603A3E}"/>
              </a:ext>
            </a:extLst>
          </p:cNvPr>
          <p:cNvSpPr txBox="1"/>
          <p:nvPr/>
        </p:nvSpPr>
        <p:spPr>
          <a:xfrm>
            <a:off x="10422636" y="500060"/>
            <a:ext cx="7697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rgbClr val="991919"/>
                </a:solidFill>
                <a:latin typeface="DINNextRoundedLTW01-Regular" panose="020F0503020203050203" pitchFamily="34" charset="0"/>
              </a:rPr>
              <a:t>Realização</a:t>
            </a:r>
          </a:p>
        </p:txBody>
      </p:sp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EC10B2FD-DF4A-7E27-EA82-4262F71B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134" y="657415"/>
            <a:ext cx="736719" cy="910552"/>
          </a:xfrm>
          <a:prstGeom prst="rect">
            <a:avLst/>
          </a:prstGeom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84A7A865-2603-A73E-1EB9-03BD05A03116}"/>
              </a:ext>
            </a:extLst>
          </p:cNvPr>
          <p:cNvSpPr/>
          <p:nvPr/>
        </p:nvSpPr>
        <p:spPr>
          <a:xfrm>
            <a:off x="4382307" y="3957349"/>
            <a:ext cx="3427380" cy="350327"/>
          </a:xfrm>
          <a:prstGeom prst="round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D632024-545B-2507-B222-15B5C9943C03}"/>
              </a:ext>
            </a:extLst>
          </p:cNvPr>
          <p:cNvSpPr txBox="1"/>
          <p:nvPr/>
        </p:nvSpPr>
        <p:spPr>
          <a:xfrm>
            <a:off x="4578481" y="3970319"/>
            <a:ext cx="303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991919"/>
                </a:solidFill>
                <a:latin typeface="DIN Next LT Pro Bold" panose="020B0503020203050203" pitchFamily="34" charset="77"/>
              </a:rPr>
              <a:t>26 e 27 de Julho | São Paulo</a:t>
            </a:r>
          </a:p>
        </p:txBody>
      </p:sp>
      <p:pic>
        <p:nvPicPr>
          <p:cNvPr id="20" name="Imagem 19" descr="Texto&#10;&#10;Descrição gerada automaticamente">
            <a:extLst>
              <a:ext uri="{FF2B5EF4-FFF2-40B4-BE49-F238E27FC236}">
                <a16:creationId xmlns:a16="http://schemas.microsoft.com/office/drawing/2014/main" id="{309FF3D7-A2A6-11B9-20DB-070F303B70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648"/>
          <a:stretch/>
        </p:blipFill>
        <p:spPr>
          <a:xfrm>
            <a:off x="3703806" y="4563430"/>
            <a:ext cx="1165105" cy="764370"/>
          </a:xfrm>
          <a:prstGeom prst="rect">
            <a:avLst/>
          </a:prstGeom>
        </p:spPr>
      </p:pic>
      <p:pic>
        <p:nvPicPr>
          <p:cNvPr id="22" name="Imagem 21" descr="Maçã vermelha em fundo branco&#10;&#10;Descrição gerada automaticamente com confiança média">
            <a:extLst>
              <a:ext uri="{FF2B5EF4-FFF2-40B4-BE49-F238E27FC236}">
                <a16:creationId xmlns:a16="http://schemas.microsoft.com/office/drawing/2014/main" id="{02407157-AFE0-808E-C6C8-A86B330771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369" t="24005" r="8395" b="24918"/>
          <a:stretch/>
        </p:blipFill>
        <p:spPr>
          <a:xfrm rot="926442">
            <a:off x="-622280" y="370024"/>
            <a:ext cx="3234511" cy="3355428"/>
          </a:xfrm>
          <a:prstGeom prst="rect">
            <a:avLst/>
          </a:prstGeom>
        </p:spPr>
      </p:pic>
      <p:pic>
        <p:nvPicPr>
          <p:cNvPr id="29" name="Imagem 28" descr="Imagem em preto e branco&#10;&#10;Descrição gerada automaticamente">
            <a:extLst>
              <a:ext uri="{FF2B5EF4-FFF2-40B4-BE49-F238E27FC236}">
                <a16:creationId xmlns:a16="http://schemas.microsoft.com/office/drawing/2014/main" id="{E0107C4A-FD72-74E4-CF4A-E479B00D46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24590" t="14398" r="13650" b="8761"/>
          <a:stretch/>
        </p:blipFill>
        <p:spPr>
          <a:xfrm rot="4644863">
            <a:off x="6209047" y="-414831"/>
            <a:ext cx="7318705" cy="8744360"/>
          </a:xfrm>
          <a:prstGeom prst="rect">
            <a:avLst/>
          </a:prstGeom>
        </p:spPr>
      </p:pic>
      <p:pic>
        <p:nvPicPr>
          <p:cNvPr id="4" name="Imagem 3" descr="Desenho de frutas&#10;&#10;Descrição gerada automaticamente">
            <a:extLst>
              <a:ext uri="{FF2B5EF4-FFF2-40B4-BE49-F238E27FC236}">
                <a16:creationId xmlns:a16="http://schemas.microsoft.com/office/drawing/2014/main" id="{80187FDB-3507-2EBF-6164-0027EAB04C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95" t="15336" r="36638" b="11264"/>
          <a:stretch/>
        </p:blipFill>
        <p:spPr>
          <a:xfrm rot="500075">
            <a:off x="8764727" y="3448388"/>
            <a:ext cx="4012432" cy="4280744"/>
          </a:xfrm>
          <a:prstGeom prst="rect">
            <a:avLst/>
          </a:prstGeom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D52257BE-F4F2-B886-1081-536F8D38BF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8787" y="1781240"/>
            <a:ext cx="6534426" cy="2099487"/>
          </a:xfrm>
          <a:prstGeom prst="rect">
            <a:avLst/>
          </a:prstGeom>
        </p:spPr>
      </p:pic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400D4B11-7C3A-09BC-24E0-C63831B86C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42" r="51092"/>
          <a:stretch/>
        </p:blipFill>
        <p:spPr>
          <a:xfrm>
            <a:off x="6095997" y="4563430"/>
            <a:ext cx="1146622" cy="764370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7275282-2CDE-D3CE-8771-0A9D7DE4B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08" r="29843"/>
          <a:stretch/>
        </p:blipFill>
        <p:spPr>
          <a:xfrm>
            <a:off x="5050043" y="4563430"/>
            <a:ext cx="1016618" cy="764370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6D4DE2EA-368B-0BB6-ADA5-D21E4CF171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284"/>
          <a:stretch/>
        </p:blipFill>
        <p:spPr>
          <a:xfrm>
            <a:off x="7155974" y="4563722"/>
            <a:ext cx="1421718" cy="7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2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DEEC1C-7FBA-B098-0217-4E1C26031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921"/>
            <a:ext cx="12192000" cy="693892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9682D12-57EA-413E-5D9F-0E7CF8D6D95C}"/>
              </a:ext>
            </a:extLst>
          </p:cNvPr>
          <p:cNvSpPr txBox="1"/>
          <p:nvPr/>
        </p:nvSpPr>
        <p:spPr>
          <a:xfrm>
            <a:off x="0" y="6434147"/>
            <a:ext cx="44245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65f8a23b.I"/>
                <a:ea typeface="+mn-ea"/>
                <a:cs typeface="+mn-cs"/>
              </a:rPr>
              <a:t>Signal Transduction and Targeted Therapy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Myriad_R"/>
                <a:ea typeface="+mn-ea"/>
                <a:cs typeface="+mn-cs"/>
              </a:rPr>
              <a:t>(2022) 7:216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46dcae81"/>
                <a:ea typeface="+mn-ea"/>
                <a:cs typeface="+mn-cs"/>
              </a:rPr>
              <a:t>; https://doi.org/10.1038/s41392-022-01073-0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3E8755D-39D9-4238-3FDF-C5539A2181DC}"/>
              </a:ext>
            </a:extLst>
          </p:cNvPr>
          <p:cNvSpPr/>
          <p:nvPr/>
        </p:nvSpPr>
        <p:spPr>
          <a:xfrm>
            <a:off x="9636369" y="6057188"/>
            <a:ext cx="1997613" cy="52128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F44A0F2-925D-9563-6A0A-78D1BE709486}"/>
              </a:ext>
            </a:extLst>
          </p:cNvPr>
          <p:cNvSpPr/>
          <p:nvPr/>
        </p:nvSpPr>
        <p:spPr>
          <a:xfrm>
            <a:off x="5373859" y="5860761"/>
            <a:ext cx="2393628" cy="99723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5DB3257-A746-EEFE-141B-63B34DC1B197}"/>
              </a:ext>
            </a:extLst>
          </p:cNvPr>
          <p:cNvSpPr/>
          <p:nvPr/>
        </p:nvSpPr>
        <p:spPr>
          <a:xfrm>
            <a:off x="2965329" y="5643759"/>
            <a:ext cx="1592603" cy="455633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F11DBD8-9C55-F565-2FE1-72715E15F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699" y="5803854"/>
            <a:ext cx="276225" cy="342900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457C05-ADD2-278B-BAA8-428C20B9E475}"/>
              </a:ext>
            </a:extLst>
          </p:cNvPr>
          <p:cNvSpPr/>
          <p:nvPr/>
        </p:nvSpPr>
        <p:spPr>
          <a:xfrm>
            <a:off x="7934821" y="6001958"/>
            <a:ext cx="1623756" cy="736468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A9AC3CB-D72F-CE97-CD1D-43CE3507DE29}"/>
              </a:ext>
            </a:extLst>
          </p:cNvPr>
          <p:cNvSpPr/>
          <p:nvPr/>
        </p:nvSpPr>
        <p:spPr>
          <a:xfrm>
            <a:off x="1041009" y="2236763"/>
            <a:ext cx="1716259" cy="2405575"/>
          </a:xfrm>
          <a:prstGeom prst="ellipse">
            <a:avLst/>
          </a:prstGeom>
          <a:solidFill>
            <a:srgbClr val="FFC000">
              <a:alpha val="2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0D8A2B-ED49-CB1D-48D2-8520E327917C}"/>
              </a:ext>
            </a:extLst>
          </p:cNvPr>
          <p:cNvSpPr txBox="1">
            <a:spLocks/>
          </p:cNvSpPr>
          <p:nvPr/>
        </p:nvSpPr>
        <p:spPr>
          <a:xfrm>
            <a:off x="123413" y="-23949"/>
            <a:ext cx="11724456" cy="78255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  <a:t>Mecanismo de ação da insulina </a:t>
            </a:r>
          </a:p>
        </p:txBody>
      </p:sp>
      <p:sp>
        <p:nvSpPr>
          <p:cNvPr id="8" name="Multiplicar 43">
            <a:extLst>
              <a:ext uri="{FF2B5EF4-FFF2-40B4-BE49-F238E27FC236}">
                <a16:creationId xmlns:a16="http://schemas.microsoft.com/office/drawing/2014/main" id="{4349B6E9-F240-FB90-3D65-841E6F08F143}"/>
              </a:ext>
            </a:extLst>
          </p:cNvPr>
          <p:cNvSpPr/>
          <p:nvPr/>
        </p:nvSpPr>
        <p:spPr>
          <a:xfrm>
            <a:off x="9855053" y="2479516"/>
            <a:ext cx="650357" cy="744574"/>
          </a:xfrm>
          <a:prstGeom prst="mathMultiply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3D6A75-6AEB-E250-D75A-8BAF654DD2C7}"/>
              </a:ext>
            </a:extLst>
          </p:cNvPr>
          <p:cNvSpPr txBox="1"/>
          <p:nvPr/>
        </p:nvSpPr>
        <p:spPr>
          <a:xfrm>
            <a:off x="3257583" y="1471723"/>
            <a:ext cx="2393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Hiperglicemia</a:t>
            </a:r>
          </a:p>
        </p:txBody>
      </p:sp>
      <p:sp>
        <p:nvSpPr>
          <p:cNvPr id="11" name="Multiplicar 43">
            <a:extLst>
              <a:ext uri="{FF2B5EF4-FFF2-40B4-BE49-F238E27FC236}">
                <a16:creationId xmlns:a16="http://schemas.microsoft.com/office/drawing/2014/main" id="{910F0AF4-BABD-8EFC-A9FE-D20440AEE476}"/>
              </a:ext>
            </a:extLst>
          </p:cNvPr>
          <p:cNvSpPr/>
          <p:nvPr/>
        </p:nvSpPr>
        <p:spPr>
          <a:xfrm>
            <a:off x="2314972" y="2291037"/>
            <a:ext cx="650357" cy="744574"/>
          </a:xfrm>
          <a:prstGeom prst="mathMultiply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DEC567A2-D676-6107-787C-EC748B1B5404}"/>
              </a:ext>
            </a:extLst>
          </p:cNvPr>
          <p:cNvCxnSpPr>
            <a:cxnSpLocks/>
          </p:cNvCxnSpPr>
          <p:nvPr/>
        </p:nvCxnSpPr>
        <p:spPr>
          <a:xfrm flipV="1">
            <a:off x="2965329" y="1933388"/>
            <a:ext cx="881457" cy="7445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ítulo 1">
            <a:extLst>
              <a:ext uri="{FF2B5EF4-FFF2-40B4-BE49-F238E27FC236}">
                <a16:creationId xmlns:a16="http://schemas.microsoft.com/office/drawing/2014/main" id="{9BDFF212-100A-CFAE-D821-4B5FC0CE6478}"/>
              </a:ext>
            </a:extLst>
          </p:cNvPr>
          <p:cNvSpPr txBox="1">
            <a:spLocks/>
          </p:cNvSpPr>
          <p:nvPr/>
        </p:nvSpPr>
        <p:spPr>
          <a:xfrm>
            <a:off x="8345215" y="2214530"/>
            <a:ext cx="1624021" cy="521283"/>
          </a:xfrm>
          <a:prstGeom prst="ellipse">
            <a:avLst/>
          </a:prstGeom>
          <a:solidFill>
            <a:srgbClr val="FFC000"/>
          </a:solidFill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↑↑</a:t>
            </a:r>
            <a:r>
              <a:rPr kumimoji="0" lang="pt-B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EROs</a:t>
            </a:r>
            <a:endParaRPr kumimoji="0" lang="pt-BR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8676555D-3ACD-5ED0-D585-2D308691A35A}"/>
              </a:ext>
            </a:extLst>
          </p:cNvPr>
          <p:cNvSpPr txBox="1">
            <a:spLocks/>
          </p:cNvSpPr>
          <p:nvPr/>
        </p:nvSpPr>
        <p:spPr>
          <a:xfrm>
            <a:off x="7017365" y="1302991"/>
            <a:ext cx="2004055" cy="846524"/>
          </a:xfrm>
          <a:prstGeom prst="ellipse">
            <a:avLst/>
          </a:prstGeom>
          <a:solidFill>
            <a:srgbClr val="FFC000"/>
          </a:solidFill>
        </p:spPr>
        <p:txBody>
          <a:bodyPr>
            <a:normAutofit fontScale="8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↑↑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citocinas pró-inflamatórias</a:t>
            </a:r>
          </a:p>
        </p:txBody>
      </p:sp>
    </p:spTree>
    <p:extLst>
      <p:ext uri="{BB962C8B-B14F-4D97-AF65-F5344CB8AC3E}">
        <p14:creationId xmlns:p14="http://schemas.microsoft.com/office/powerpoint/2010/main" val="4202142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25799507-A611-5F09-1D75-921B407E048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8B28831-7E50-2450-E33C-79B239C1903F}"/>
              </a:ext>
            </a:extLst>
          </p:cNvPr>
          <p:cNvGrpSpPr/>
          <p:nvPr/>
        </p:nvGrpSpPr>
        <p:grpSpPr>
          <a:xfrm>
            <a:off x="8069110" y="3429000"/>
            <a:ext cx="3701521" cy="2603509"/>
            <a:chOff x="6592909" y="1440713"/>
            <a:chExt cx="3203673" cy="1486986"/>
          </a:xfrm>
          <a:solidFill>
            <a:schemeClr val="accent2">
              <a:lumMod val="40000"/>
              <a:lumOff val="60000"/>
              <a:alpha val="20000"/>
            </a:schemeClr>
          </a:solidFill>
        </p:grpSpPr>
        <p:sp>
          <p:nvSpPr>
            <p:cNvPr id="16" name="Elipse 11">
              <a:extLst>
                <a:ext uri="{FF2B5EF4-FFF2-40B4-BE49-F238E27FC236}">
                  <a16:creationId xmlns:a16="http://schemas.microsoft.com/office/drawing/2014/main" id="{1597414A-DEB3-127A-F5DE-918AC49F479E}"/>
                </a:ext>
              </a:extLst>
            </p:cNvPr>
            <p:cNvSpPr/>
            <p:nvPr/>
          </p:nvSpPr>
          <p:spPr>
            <a:xfrm>
              <a:off x="6592909" y="1440714"/>
              <a:ext cx="3203673" cy="1486985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485121"/>
                <a:satOff val="-27976"/>
                <a:lumOff val="2876"/>
                <a:alphaOff val="0"/>
              </a:schemeClr>
            </a:fillRef>
            <a:effectRef idx="3">
              <a:schemeClr val="accent2">
                <a:alpha val="50000"/>
                <a:hueOff val="-485121"/>
                <a:satOff val="-27976"/>
                <a:lumOff val="2876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17" name="Elipse 4">
              <a:extLst>
                <a:ext uri="{FF2B5EF4-FFF2-40B4-BE49-F238E27FC236}">
                  <a16:creationId xmlns:a16="http://schemas.microsoft.com/office/drawing/2014/main" id="{BFDD63F7-24EE-D08B-96F6-6DE5E8899D7C}"/>
                </a:ext>
              </a:extLst>
            </p:cNvPr>
            <p:cNvSpPr txBox="1"/>
            <p:nvPr/>
          </p:nvSpPr>
          <p:spPr>
            <a:xfrm>
              <a:off x="6598845" y="1440713"/>
              <a:ext cx="3130234" cy="1486985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1066773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pt-BR" sz="3200" b="1" dirty="0">
                  <a:solidFill>
                    <a:srgbClr val="002060"/>
                  </a:solidFill>
                  <a:latin typeface="Calibri" panose="020F0502020204030204"/>
                </a:rPr>
                <a:t>Vit. B12 - </a:t>
              </a:r>
              <a:r>
                <a:rPr lang="pt-BR" sz="3200" b="1" dirty="0">
                  <a:solidFill>
                    <a:srgbClr val="C00000"/>
                  </a:solidFill>
                  <a:latin typeface="Calibri" panose="020F0502020204030204"/>
                </a:rPr>
                <a:t>218 </a:t>
              </a:r>
              <a:r>
                <a:rPr lang="pt-BR" sz="1200" b="1" dirty="0">
                  <a:solidFill>
                    <a:srgbClr val="C00000"/>
                  </a:solidFill>
                  <a:latin typeface="Calibri" panose="020F0502020204030204"/>
                </a:rPr>
                <a:t>mg/dl</a:t>
              </a:r>
            </a:p>
            <a:p>
              <a:pPr algn="ctr" defTabSz="1066773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pt-BR" sz="3200" b="1" dirty="0">
                  <a:solidFill>
                    <a:srgbClr val="0070C0"/>
                  </a:solidFill>
                  <a:latin typeface="Calibri" panose="020F0502020204030204"/>
                </a:rPr>
                <a:t>Ferritina - </a:t>
              </a:r>
              <a:r>
                <a:rPr lang="pt-BR" sz="3200" b="1" dirty="0">
                  <a:solidFill>
                    <a:srgbClr val="C00000"/>
                  </a:solidFill>
                  <a:latin typeface="Calibri" panose="020F0502020204030204"/>
                </a:rPr>
                <a:t>21 </a:t>
              </a:r>
              <a:r>
                <a:rPr lang="pt-BR" sz="1200" b="1" dirty="0">
                  <a:solidFill>
                    <a:srgbClr val="C00000"/>
                  </a:solidFill>
                  <a:latin typeface="Calibri" panose="020F0502020204030204"/>
                </a:rPr>
                <a:t>mg/dl</a:t>
              </a:r>
            </a:p>
            <a:p>
              <a:pPr algn="ctr" defTabSz="1066773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pt-BR" sz="3200" b="1" dirty="0">
                  <a:solidFill>
                    <a:srgbClr val="0070C0"/>
                  </a:solidFill>
                  <a:latin typeface="Calibri" panose="020F0502020204030204"/>
                </a:rPr>
                <a:t>Vit. D – </a:t>
              </a:r>
              <a:r>
                <a:rPr lang="pt-BR" sz="3200" b="1" dirty="0">
                  <a:solidFill>
                    <a:srgbClr val="C00000"/>
                  </a:solidFill>
                  <a:latin typeface="Calibri" panose="020F0502020204030204"/>
                </a:rPr>
                <a:t>18</a:t>
              </a:r>
              <a:r>
                <a:rPr lang="pt-BR" sz="3200" b="1" dirty="0">
                  <a:solidFill>
                    <a:srgbClr val="0070C0"/>
                  </a:solidFill>
                  <a:latin typeface="Calibri" panose="020F0502020204030204"/>
                </a:rPr>
                <a:t> </a:t>
              </a:r>
              <a:r>
                <a:rPr lang="pt-BR" sz="1200" b="1" dirty="0" err="1">
                  <a:solidFill>
                    <a:srgbClr val="C00000"/>
                  </a:solidFill>
                  <a:latin typeface="Calibri" panose="020F0502020204030204"/>
                </a:rPr>
                <a:t>ng</a:t>
              </a:r>
              <a:r>
                <a:rPr lang="pt-BR" sz="1200" b="1" dirty="0">
                  <a:solidFill>
                    <a:srgbClr val="C00000"/>
                  </a:solidFill>
                  <a:latin typeface="Calibri" panose="020F0502020204030204"/>
                </a:rPr>
                <a:t>/dl </a:t>
              </a:r>
            </a:p>
          </p:txBody>
        </p:sp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E37558C0-5FCB-7982-EE11-AC0D51551640}"/>
              </a:ext>
            </a:extLst>
          </p:cNvPr>
          <p:cNvSpPr txBox="1">
            <a:spLocks/>
          </p:cNvSpPr>
          <p:nvPr/>
        </p:nvSpPr>
        <p:spPr>
          <a:xfrm>
            <a:off x="140669" y="-87489"/>
            <a:ext cx="9313035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spcAft>
                <a:spcPts val="600"/>
              </a:spcAft>
              <a:defRPr/>
            </a:pPr>
            <a:r>
              <a:rPr lang="pt-BR" sz="3733" b="1" dirty="0"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Exames laboratoriais iniciais</a:t>
            </a:r>
            <a:endParaRPr lang="pt-BR" sz="3733" b="1" i="1" dirty="0">
              <a:solidFill>
                <a:srgbClr val="002060"/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latin typeface="Ink Free" panose="03080402000500000000" pitchFamily="66" charset="0"/>
            </a:endParaRPr>
          </a:p>
        </p:txBody>
      </p:sp>
      <p:sp>
        <p:nvSpPr>
          <p:cNvPr id="8" name="Seta: Curva para a Esquerda 7">
            <a:extLst>
              <a:ext uri="{FF2B5EF4-FFF2-40B4-BE49-F238E27FC236}">
                <a16:creationId xmlns:a16="http://schemas.microsoft.com/office/drawing/2014/main" id="{F1A78A25-4C6B-7325-6161-C81E9645FCE2}"/>
              </a:ext>
            </a:extLst>
          </p:cNvPr>
          <p:cNvSpPr/>
          <p:nvPr/>
        </p:nvSpPr>
        <p:spPr>
          <a:xfrm>
            <a:off x="2698652" y="966462"/>
            <a:ext cx="3756073" cy="5566088"/>
          </a:xfrm>
          <a:prstGeom prst="curvedLeftArrow">
            <a:avLst>
              <a:gd name="adj1" fmla="val 6732"/>
              <a:gd name="adj2" fmla="val 50000"/>
              <a:gd name="adj3" fmla="val 25000"/>
            </a:avLst>
          </a:prstGeom>
          <a:solidFill>
            <a:srgbClr val="5886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1E425D2-A72F-8AD0-C85F-EEEA5F3833AF}"/>
              </a:ext>
            </a:extLst>
          </p:cNvPr>
          <p:cNvSpPr txBox="1">
            <a:spLocks/>
          </p:cNvSpPr>
          <p:nvPr/>
        </p:nvSpPr>
        <p:spPr>
          <a:xfrm>
            <a:off x="7394350" y="1906655"/>
            <a:ext cx="4496497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spcAft>
                <a:spcPts val="600"/>
              </a:spcAft>
              <a:defRPr/>
            </a:pPr>
            <a:r>
              <a:rPr lang="pt-BR" sz="4800" b="1" dirty="0"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Dupla carga de má-nutrição </a:t>
            </a:r>
            <a:endParaRPr lang="pt-BR" sz="4800" b="1" i="1" dirty="0">
              <a:solidFill>
                <a:srgbClr val="002060"/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latin typeface="Ink Free" panose="03080402000500000000" pitchFamily="66" charset="0"/>
            </a:endParaRPr>
          </a:p>
        </p:txBody>
      </p:sp>
      <p:pic>
        <p:nvPicPr>
          <p:cNvPr id="4" name="Picture 4" descr="Pin on Cakes">
            <a:extLst>
              <a:ext uri="{FF2B5EF4-FFF2-40B4-BE49-F238E27FC236}">
                <a16:creationId xmlns:a16="http://schemas.microsoft.com/office/drawing/2014/main" id="{063EF82E-2B8C-DAE8-27EA-D22EA73E0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r="50000"/>
          <a:stretch/>
        </p:blipFill>
        <p:spPr bwMode="auto">
          <a:xfrm>
            <a:off x="578159" y="1243904"/>
            <a:ext cx="1960871" cy="470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EFDD60D-7FC9-AD75-2395-63FFDB24EAD9}"/>
              </a:ext>
            </a:extLst>
          </p:cNvPr>
          <p:cNvSpPr txBox="1"/>
          <p:nvPr/>
        </p:nvSpPr>
        <p:spPr>
          <a:xfrm>
            <a:off x="3048000" y="905007"/>
            <a:ext cx="1641231" cy="822305"/>
          </a:xfrm>
          <a:prstGeom prst="ellipse">
            <a:avLst/>
          </a:prstGeom>
          <a:solidFill>
            <a:srgbClr val="E59EDD">
              <a:alpha val="89804"/>
            </a:srgbClr>
          </a:solidFill>
          <a:ln>
            <a:solidFill>
              <a:srgbClr val="CC0066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Vit. D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CB71D12-A67D-05B4-6492-6E6F7319F6D6}"/>
              </a:ext>
            </a:extLst>
          </p:cNvPr>
          <p:cNvSpPr txBox="1"/>
          <p:nvPr/>
        </p:nvSpPr>
        <p:spPr>
          <a:xfrm>
            <a:off x="5133439" y="1495503"/>
            <a:ext cx="1641231" cy="822305"/>
          </a:xfrm>
          <a:prstGeom prst="ellipse">
            <a:avLst/>
          </a:prstGeom>
          <a:solidFill>
            <a:srgbClr val="E59EDD">
              <a:alpha val="89804"/>
            </a:srgbClr>
          </a:solidFill>
          <a:ln>
            <a:solidFill>
              <a:srgbClr val="CC0066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Ferro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DA61B96-07C3-C178-989C-03A4176177DD}"/>
              </a:ext>
            </a:extLst>
          </p:cNvPr>
          <p:cNvSpPr txBox="1"/>
          <p:nvPr/>
        </p:nvSpPr>
        <p:spPr>
          <a:xfrm>
            <a:off x="5634109" y="3103550"/>
            <a:ext cx="1641231" cy="1341656"/>
          </a:xfrm>
          <a:prstGeom prst="ellipse">
            <a:avLst/>
          </a:prstGeom>
          <a:solidFill>
            <a:srgbClr val="E59EDD">
              <a:alpha val="89804"/>
            </a:srgbClr>
          </a:solidFill>
          <a:ln>
            <a:solidFill>
              <a:srgbClr val="CC0066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Vit. B12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99275D-92AC-36F3-BBE8-245337F7B56C}"/>
              </a:ext>
            </a:extLst>
          </p:cNvPr>
          <p:cNvSpPr txBox="1"/>
          <p:nvPr/>
        </p:nvSpPr>
        <p:spPr>
          <a:xfrm>
            <a:off x="4067175" y="4680493"/>
            <a:ext cx="1641231" cy="1341656"/>
          </a:xfrm>
          <a:prstGeom prst="ellipse">
            <a:avLst/>
          </a:prstGeom>
          <a:solidFill>
            <a:srgbClr val="E59EDD">
              <a:alpha val="89804"/>
            </a:srgbClr>
          </a:solidFill>
          <a:ln>
            <a:solidFill>
              <a:srgbClr val="CC0066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Mg, Zn...?</a:t>
            </a:r>
          </a:p>
        </p:txBody>
      </p:sp>
      <p:sp>
        <p:nvSpPr>
          <p:cNvPr id="12" name="Sinal de Adição 11">
            <a:extLst>
              <a:ext uri="{FF2B5EF4-FFF2-40B4-BE49-F238E27FC236}">
                <a16:creationId xmlns:a16="http://schemas.microsoft.com/office/drawing/2014/main" id="{318A09AB-ADCF-6FA3-D4E7-037B033AD2E7}"/>
              </a:ext>
            </a:extLst>
          </p:cNvPr>
          <p:cNvSpPr/>
          <p:nvPr/>
        </p:nvSpPr>
        <p:spPr>
          <a:xfrm>
            <a:off x="3048000" y="2954215"/>
            <a:ext cx="722142" cy="703385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60A2A1C-D640-9DCD-4496-B46DCAB73AB7}"/>
              </a:ext>
            </a:extLst>
          </p:cNvPr>
          <p:cNvGrpSpPr/>
          <p:nvPr/>
        </p:nvGrpSpPr>
        <p:grpSpPr>
          <a:xfrm>
            <a:off x="5858026" y="6122205"/>
            <a:ext cx="2738080" cy="535477"/>
            <a:chOff x="9615435" y="5506701"/>
            <a:chExt cx="2738080" cy="535477"/>
          </a:xfrm>
        </p:grpSpPr>
        <p:pic>
          <p:nvPicPr>
            <p:cNvPr id="5" name="Picture 2" descr="Resultado de imagem para simbolo instagram">
              <a:extLst>
                <a:ext uri="{FF2B5EF4-FFF2-40B4-BE49-F238E27FC236}">
                  <a16:creationId xmlns:a16="http://schemas.microsoft.com/office/drawing/2014/main" id="{37F7FF96-15A2-7834-EFF2-4F0AF76F9D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D6203282-6F0C-2F82-C923-09E5B187A523}"/>
                </a:ext>
              </a:extLst>
            </p:cNvPr>
            <p:cNvSpPr txBox="1"/>
            <p:nvPr/>
          </p:nvSpPr>
          <p:spPr>
            <a:xfrm>
              <a:off x="10130153" y="5599744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985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6 alimentos ricos em vitamina D: confira lista e benefícios | saúde | ge">
            <a:extLst>
              <a:ext uri="{FF2B5EF4-FFF2-40B4-BE49-F238E27FC236}">
                <a16:creationId xmlns:a16="http://schemas.microsoft.com/office/drawing/2014/main" id="{C0AC5729-2686-BC67-5FDE-DACD93DBA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tângulo 31"/>
          <p:cNvSpPr/>
          <p:nvPr/>
        </p:nvSpPr>
        <p:spPr>
          <a:xfrm>
            <a:off x="-34052" y="86433"/>
            <a:ext cx="12226052" cy="769441"/>
          </a:xfrm>
          <a:prstGeom prst="rect">
            <a:avLst/>
          </a:prstGeom>
          <a:solidFill>
            <a:srgbClr val="E7E6E6">
              <a:alpha val="50196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Vitamina D, insulina e inflamação </a:t>
            </a:r>
          </a:p>
        </p:txBody>
      </p:sp>
      <p:pic>
        <p:nvPicPr>
          <p:cNvPr id="33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486" y="2260486"/>
            <a:ext cx="3871963" cy="257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Elipse 34"/>
          <p:cNvSpPr/>
          <p:nvPr/>
        </p:nvSpPr>
        <p:spPr>
          <a:xfrm>
            <a:off x="1469559" y="1725899"/>
            <a:ext cx="6391548" cy="3692046"/>
          </a:xfrm>
          <a:prstGeom prst="ellipse">
            <a:avLst/>
          </a:prstGeom>
          <a:solidFill>
            <a:srgbClr val="4472C4">
              <a:alpha val="60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2" descr="An external file that holds a picture, illustration, etc.&#10;Object name is 12929_2017_394_Fig3_HTML.jp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7" r="40211" b="73676"/>
          <a:stretch/>
        </p:blipFill>
        <p:spPr bwMode="auto">
          <a:xfrm>
            <a:off x="4665333" y="1319169"/>
            <a:ext cx="1116831" cy="813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An external file that holds a picture, illustration, etc.&#10;Object name is 12929_2017_394_Fig3_HTML.jp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7" r="40211" b="73676"/>
          <a:stretch/>
        </p:blipFill>
        <p:spPr bwMode="auto">
          <a:xfrm rot="2426435">
            <a:off x="6952242" y="2296577"/>
            <a:ext cx="1116831" cy="813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Elipse 43"/>
          <p:cNvSpPr/>
          <p:nvPr/>
        </p:nvSpPr>
        <p:spPr>
          <a:xfrm rot="632803" flipH="1">
            <a:off x="5146397" y="1243639"/>
            <a:ext cx="267353" cy="359105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5753160" y="1072411"/>
            <a:ext cx="118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INSULINA</a:t>
            </a:r>
          </a:p>
        </p:txBody>
      </p:sp>
      <p:cxnSp>
        <p:nvCxnSpPr>
          <p:cNvPr id="49" name="Conector de Seta Reta 48"/>
          <p:cNvCxnSpPr/>
          <p:nvPr/>
        </p:nvCxnSpPr>
        <p:spPr>
          <a:xfrm>
            <a:off x="1117778" y="2551945"/>
            <a:ext cx="1128818" cy="5660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Imagem 4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7640" y="2945053"/>
            <a:ext cx="1896054" cy="1689553"/>
          </a:xfrm>
          <a:prstGeom prst="rect">
            <a:avLst/>
          </a:prstGeom>
        </p:spPr>
      </p:pic>
      <p:sp>
        <p:nvSpPr>
          <p:cNvPr id="52" name="Retângulo 51"/>
          <p:cNvSpPr/>
          <p:nvPr/>
        </p:nvSpPr>
        <p:spPr>
          <a:xfrm rot="18368702">
            <a:off x="2309999" y="3098785"/>
            <a:ext cx="762084" cy="42661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VDR</a:t>
            </a:r>
          </a:p>
        </p:txBody>
      </p:sp>
      <p:sp>
        <p:nvSpPr>
          <p:cNvPr id="53" name="Elipse 52"/>
          <p:cNvSpPr/>
          <p:nvPr/>
        </p:nvSpPr>
        <p:spPr>
          <a:xfrm>
            <a:off x="224931" y="1768322"/>
            <a:ext cx="1771983" cy="91605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</a:p>
        </p:txBody>
      </p:sp>
      <p:sp>
        <p:nvSpPr>
          <p:cNvPr id="5" name="Retângulo 4"/>
          <p:cNvSpPr/>
          <p:nvPr/>
        </p:nvSpPr>
        <p:spPr>
          <a:xfrm>
            <a:off x="4747444" y="2336176"/>
            <a:ext cx="2435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↑ expressão de Receptores de Insulina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4" name="Conector de Seta Reta 53"/>
          <p:cNvCxnSpPr/>
          <p:nvPr/>
        </p:nvCxnSpPr>
        <p:spPr>
          <a:xfrm flipV="1">
            <a:off x="4260444" y="2199108"/>
            <a:ext cx="855346" cy="9188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ector de Seta Reta 54"/>
          <p:cNvCxnSpPr/>
          <p:nvPr/>
        </p:nvCxnSpPr>
        <p:spPr>
          <a:xfrm flipV="1">
            <a:off x="4412844" y="3117996"/>
            <a:ext cx="2695399" cy="152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CaixaDeTexto 55"/>
          <p:cNvSpPr txBox="1"/>
          <p:nvPr/>
        </p:nvSpPr>
        <p:spPr>
          <a:xfrm>
            <a:off x="3256862" y="4583915"/>
            <a:ext cx="2007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NF-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kB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citocinas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pró-inflamatórias</a:t>
            </a:r>
          </a:p>
        </p:txBody>
      </p:sp>
      <p:grpSp>
        <p:nvGrpSpPr>
          <p:cNvPr id="57" name="Agrupar 56"/>
          <p:cNvGrpSpPr/>
          <p:nvPr/>
        </p:nvGrpSpPr>
        <p:grpSpPr>
          <a:xfrm rot="19879060">
            <a:off x="2806445" y="3629972"/>
            <a:ext cx="399498" cy="1101880"/>
            <a:chOff x="3200452" y="4274757"/>
            <a:chExt cx="185049" cy="415213"/>
          </a:xfrm>
        </p:grpSpPr>
        <p:cxnSp>
          <p:nvCxnSpPr>
            <p:cNvPr id="58" name="Conector reto 57"/>
            <p:cNvCxnSpPr/>
            <p:nvPr/>
          </p:nvCxnSpPr>
          <p:spPr>
            <a:xfrm>
              <a:off x="3294061" y="4274757"/>
              <a:ext cx="0" cy="41521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>
              <a:off x="3200452" y="4689970"/>
              <a:ext cx="185049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2" name="Retângulo Arredondado 61"/>
          <p:cNvSpPr/>
          <p:nvPr/>
        </p:nvSpPr>
        <p:spPr>
          <a:xfrm>
            <a:off x="7878881" y="3739551"/>
            <a:ext cx="535736" cy="100556"/>
          </a:xfrm>
          <a:prstGeom prst="roundRect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tângulo Arredondado 62"/>
          <p:cNvSpPr/>
          <p:nvPr/>
        </p:nvSpPr>
        <p:spPr>
          <a:xfrm>
            <a:off x="7870343" y="4057531"/>
            <a:ext cx="535736" cy="100556"/>
          </a:xfrm>
          <a:prstGeom prst="roundRect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8356826" y="3785953"/>
            <a:ext cx="1548328" cy="43219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Glicose</a:t>
            </a:r>
          </a:p>
        </p:txBody>
      </p:sp>
      <p:sp>
        <p:nvSpPr>
          <p:cNvPr id="66" name="CaixaDeTexto 65"/>
          <p:cNvSpPr txBox="1"/>
          <p:nvPr/>
        </p:nvSpPr>
        <p:spPr>
          <a:xfrm>
            <a:off x="6950403" y="3446963"/>
            <a:ext cx="1040809" cy="9088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GLUT 4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Conector de Seta Reta 66"/>
          <p:cNvCxnSpPr/>
          <p:nvPr/>
        </p:nvCxnSpPr>
        <p:spPr>
          <a:xfrm flipH="1">
            <a:off x="6508654" y="3926476"/>
            <a:ext cx="740921" cy="135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ítulo 1"/>
          <p:cNvSpPr txBox="1">
            <a:spLocks/>
          </p:cNvSpPr>
          <p:nvPr/>
        </p:nvSpPr>
        <p:spPr>
          <a:xfrm>
            <a:off x="2471009" y="5597443"/>
            <a:ext cx="4479394" cy="2650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Cél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.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musculares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2592B89-B3A4-EACC-F56E-C03C29D9ADBB}"/>
              </a:ext>
            </a:extLst>
          </p:cNvPr>
          <p:cNvSpPr txBox="1"/>
          <p:nvPr/>
        </p:nvSpPr>
        <p:spPr>
          <a:xfrm>
            <a:off x="4983572" y="6451712"/>
            <a:ext cx="3527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PalladioL-Ital"/>
                <a:ea typeface="+mn-ea"/>
                <a:cs typeface="+mn-cs"/>
              </a:rPr>
              <a:t>Nutrients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PalladioL-Ital"/>
                <a:ea typeface="+mn-ea"/>
                <a:cs typeface="+mn-cs"/>
              </a:rPr>
              <a:t>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PalladioL-Bold"/>
                <a:ea typeface="+mn-ea"/>
                <a:cs typeface="+mn-cs"/>
              </a:rPr>
              <a:t>2021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PalladioL-Roma"/>
                <a:ea typeface="+mn-ea"/>
                <a:cs typeface="+mn-cs"/>
              </a:rPr>
              <a:t>,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PalladioL-Ital"/>
                <a:ea typeface="+mn-ea"/>
                <a:cs typeface="+mn-cs"/>
              </a:rPr>
              <a:t>13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PalladioL-Roma"/>
                <a:ea typeface="+mn-ea"/>
                <a:cs typeface="+mn-cs"/>
              </a:rPr>
              <a:t>, 2452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AD8A9FD-CF9A-DCE0-0690-4603B10CE8E6}"/>
              </a:ext>
            </a:extLst>
          </p:cNvPr>
          <p:cNvGrpSpPr/>
          <p:nvPr/>
        </p:nvGrpSpPr>
        <p:grpSpPr>
          <a:xfrm>
            <a:off x="9464256" y="1319169"/>
            <a:ext cx="2093432" cy="401608"/>
            <a:chOff x="9793876" y="1114761"/>
            <a:chExt cx="2013421" cy="535477"/>
          </a:xfrm>
        </p:grpSpPr>
        <p:pic>
          <p:nvPicPr>
            <p:cNvPr id="6" name="Picture 2" descr="Resultado de imagem para simbolo instagram">
              <a:extLst>
                <a:ext uri="{FF2B5EF4-FFF2-40B4-BE49-F238E27FC236}">
                  <a16:creationId xmlns:a16="http://schemas.microsoft.com/office/drawing/2014/main" id="{4C1C0011-8236-AE24-7380-832693CA25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793876" y="1114761"/>
              <a:ext cx="457957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87371EC-6F5D-F7B2-883B-BBD9A0D7C23A}"/>
                </a:ext>
              </a:extLst>
            </p:cNvPr>
            <p:cNvSpPr txBox="1"/>
            <p:nvPr/>
          </p:nvSpPr>
          <p:spPr>
            <a:xfrm>
              <a:off x="10118772" y="1162337"/>
              <a:ext cx="168852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3D03C035-A935-35D0-4856-09460E235A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27" t="21053" r="74332" b="7510"/>
          <a:stretch/>
        </p:blipFill>
        <p:spPr>
          <a:xfrm>
            <a:off x="10540425" y="4338992"/>
            <a:ext cx="1635433" cy="248205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6349A93-19F9-6AEB-7A88-CB92C28478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2441" y="5230246"/>
            <a:ext cx="1263141" cy="1296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268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6" grpId="0"/>
      <p:bldP spid="64" grpId="0" animBg="1"/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2D32D17A-8311-34A3-0CF1-73FCA530A887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9226" name="Picture 10" descr="Bolo Simples de Farinha de Trigo - Comidinhas do Chef">
            <a:extLst>
              <a:ext uri="{FF2B5EF4-FFF2-40B4-BE49-F238E27FC236}">
                <a16:creationId xmlns:a16="http://schemas.microsoft.com/office/drawing/2014/main" id="{7764F3F2-A698-C05E-A5BE-0165373AD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073" y="1512793"/>
            <a:ext cx="1557692" cy="1557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Biscoito BAUDUCCO Cream Cracker Pacote 200g | Pão de Açúcar">
            <a:extLst>
              <a:ext uri="{FF2B5EF4-FFF2-40B4-BE49-F238E27FC236}">
                <a16:creationId xmlns:a16="http://schemas.microsoft.com/office/drawing/2014/main" id="{042E36D8-C11C-7E34-A7AD-7078F83FA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91" y="3829294"/>
            <a:ext cx="1790792" cy="1790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Pão de queijo com queijo reino - Paladar - Estadão">
            <a:extLst>
              <a:ext uri="{FF2B5EF4-FFF2-40B4-BE49-F238E27FC236}">
                <a16:creationId xmlns:a16="http://schemas.microsoft.com/office/drawing/2014/main" id="{193A99A6-40F0-341C-5520-55A01C1CD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BEAE6"/>
              </a:clrFrom>
              <a:clrTo>
                <a:srgbClr val="EBEA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106" y="2485052"/>
            <a:ext cx="2340195" cy="155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7B9AFFC-0512-328B-2175-CD5E2EBDB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DC0A-BCDC-43A5-B903-81D8480C2DE0}" type="slidenum">
              <a:rPr lang="pt-BR" smtClean="0"/>
              <a:t>13</a:t>
            </a:fld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8BDB368-48E3-21E5-4928-D4B6B8DDD99C}"/>
              </a:ext>
            </a:extLst>
          </p:cNvPr>
          <p:cNvSpPr txBox="1">
            <a:spLocks/>
          </p:cNvSpPr>
          <p:nvPr/>
        </p:nvSpPr>
        <p:spPr>
          <a:xfrm>
            <a:off x="470573" y="99035"/>
            <a:ext cx="11379709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spcAft>
                <a:spcPts val="600"/>
              </a:spcAft>
              <a:defRPr/>
            </a:pPr>
            <a:r>
              <a:rPr lang="pt-BR" sz="3600" b="1" dirty="0"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Perfil alimentar e gatinhos para resistência à insulina</a:t>
            </a:r>
            <a:endParaRPr lang="pt-BR" sz="3600" b="1" i="1" dirty="0">
              <a:solidFill>
                <a:srgbClr val="002060"/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latin typeface="Ink Free" panose="03080402000500000000" pitchFamily="66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FC3C46C-E57C-AEEC-3412-91576658F113}"/>
              </a:ext>
            </a:extLst>
          </p:cNvPr>
          <p:cNvSpPr/>
          <p:nvPr/>
        </p:nvSpPr>
        <p:spPr>
          <a:xfrm>
            <a:off x="352837" y="1518317"/>
            <a:ext cx="2903877" cy="17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pt-BR" sz="2133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Café da manhã:</a:t>
            </a:r>
          </a:p>
          <a:p>
            <a:pPr algn="ctr" defTabSz="914377">
              <a:defRPr/>
            </a:pPr>
            <a:r>
              <a:rPr lang="pt-BR" sz="21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Torrada com requeijão</a:t>
            </a:r>
          </a:p>
          <a:p>
            <a:pPr algn="ctr" defTabSz="914377">
              <a:defRPr/>
            </a:pPr>
            <a:r>
              <a:rPr lang="pt-BR" sz="21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Café (com 10 gotas de adoçante, sucralose)</a:t>
            </a:r>
          </a:p>
          <a:p>
            <a:pPr algn="ctr" defTabSz="914377">
              <a:defRPr/>
            </a:pPr>
            <a:r>
              <a:rPr lang="pt-BR" sz="21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Banana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DE6A451-BEC1-CD9D-8471-307630F7FD06}"/>
              </a:ext>
            </a:extLst>
          </p:cNvPr>
          <p:cNvSpPr/>
          <p:nvPr/>
        </p:nvSpPr>
        <p:spPr>
          <a:xfrm>
            <a:off x="4022828" y="1528044"/>
            <a:ext cx="5095489" cy="140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pt-BR" sz="2133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Lanche da manhã/tarde:</a:t>
            </a:r>
          </a:p>
          <a:p>
            <a:pPr algn="ctr" defTabSz="914377">
              <a:defRPr/>
            </a:pPr>
            <a:r>
              <a:rPr lang="pt-BR" sz="21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Biscoitos água e sal ou bolo ou pão de queijo ou nada</a:t>
            </a:r>
          </a:p>
          <a:p>
            <a:pPr algn="ctr" defTabSz="914377">
              <a:defRPr/>
            </a:pPr>
            <a:r>
              <a:rPr lang="pt-BR" sz="21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Café (com 10 gotas de adoçante, sucralose)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66C7D58-136E-BBA7-1898-A1BA131603CD}"/>
              </a:ext>
            </a:extLst>
          </p:cNvPr>
          <p:cNvSpPr/>
          <p:nvPr/>
        </p:nvSpPr>
        <p:spPr>
          <a:xfrm>
            <a:off x="215838" y="3627678"/>
            <a:ext cx="3540738" cy="17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pt-BR" sz="2133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Almoço:</a:t>
            </a:r>
          </a:p>
          <a:p>
            <a:pPr algn="ctr" defTabSz="914377">
              <a:defRPr/>
            </a:pPr>
            <a:r>
              <a:rPr lang="pt-BR" sz="21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Marmita (não sabia cozinhar) – legumes, arroz, feijão, carne (frita)</a:t>
            </a:r>
          </a:p>
          <a:p>
            <a:pPr algn="ctr" defTabSz="914377">
              <a:defRPr/>
            </a:pPr>
            <a:r>
              <a:rPr lang="pt-BR" sz="21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Refrigerante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70B15C8-0A3D-62ED-420F-8A949FEE659E}"/>
              </a:ext>
            </a:extLst>
          </p:cNvPr>
          <p:cNvSpPr/>
          <p:nvPr/>
        </p:nvSpPr>
        <p:spPr>
          <a:xfrm>
            <a:off x="4632589" y="3669588"/>
            <a:ext cx="3833061" cy="17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pt-BR" sz="2133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Jantar:</a:t>
            </a:r>
          </a:p>
          <a:p>
            <a:pPr algn="ctr" defTabSz="914377">
              <a:defRPr/>
            </a:pPr>
            <a:r>
              <a:rPr lang="pt-BR" sz="21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Pizza, 2-3x/semana, Sanduíche (</a:t>
            </a:r>
            <a:r>
              <a:rPr lang="pt-BR" sz="21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Ifood</a:t>
            </a:r>
            <a:r>
              <a:rPr lang="pt-BR" sz="21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/caseiro) ou tapioca com queijo</a:t>
            </a:r>
          </a:p>
          <a:p>
            <a:pPr algn="ctr" defTabSz="914377">
              <a:defRPr/>
            </a:pPr>
            <a:r>
              <a:rPr lang="pt-BR" sz="21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Refrigerante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CF9784B-EA61-9682-AD5F-9B7715A0B2F6}"/>
              </a:ext>
            </a:extLst>
          </p:cNvPr>
          <p:cNvSpPr/>
          <p:nvPr/>
        </p:nvSpPr>
        <p:spPr>
          <a:xfrm>
            <a:off x="46090" y="5540654"/>
            <a:ext cx="9458931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pt-BR" sz="21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Finais de semana (mas começava a mudar o padrão alimentar na quinta-feira): bebida alcoólica, + lanche e doces.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B1E12D0-988A-E6D5-AC8D-3CB82DE65A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5021" y="5075809"/>
            <a:ext cx="934615" cy="1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6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B1D87157-BE5D-34EF-F4FA-1DAA43A8FFE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352202" y="640402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F9AA-87D1-4F0C-B75E-660CE854B007}" type="slidenum"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9705715" y="3390288"/>
            <a:ext cx="2183904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74g de açúcar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39" y="1411469"/>
            <a:ext cx="5592960" cy="4873278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500858" y="6432698"/>
            <a:ext cx="68163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f90d833a.I"/>
                <a:ea typeface="+mn-ea"/>
                <a:cs typeface="+mn-cs"/>
              </a:rPr>
              <a:t>A. </a:t>
            </a:r>
            <a:r>
              <a:rPr kumimoji="0" lang="pt-B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f90d833a.I"/>
                <a:ea typeface="+mn-ea"/>
                <a:cs typeface="+mn-cs"/>
              </a:rPr>
              <a:t>Aljada</a:t>
            </a:r>
            <a:r>
              <a:rPr kumimoji="0" lang="pt-B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f90d833a.I"/>
                <a:ea typeface="+mn-ea"/>
                <a:cs typeface="+mn-cs"/>
              </a:rPr>
              <a:t> et al. / </a:t>
            </a:r>
            <a:r>
              <a:rPr kumimoji="0" lang="pt-B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f90d833a.I"/>
                <a:ea typeface="+mn-ea"/>
                <a:cs typeface="+mn-cs"/>
              </a:rPr>
              <a:t>Metabolism</a:t>
            </a:r>
            <a:r>
              <a:rPr kumimoji="0" lang="pt-B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f90d833a.I"/>
                <a:ea typeface="+mn-ea"/>
                <a:cs typeface="+mn-cs"/>
              </a:rPr>
              <a:t> Clinical </a:t>
            </a:r>
            <a:r>
              <a:rPr kumimoji="0" lang="pt-B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f90d833a.I"/>
                <a:ea typeface="+mn-ea"/>
                <a:cs typeface="+mn-cs"/>
              </a:rPr>
              <a:t>and</a:t>
            </a:r>
            <a:r>
              <a:rPr kumimoji="0" lang="pt-B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TTf90d833a.I"/>
                <a:ea typeface="+mn-ea"/>
                <a:cs typeface="+mn-cs"/>
              </a:rPr>
              <a:t> Experimental 55 (2006) 1177– 1185</a:t>
            </a:r>
            <a:endParaRPr kumimoji="0" lang="pt-BR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114449" y="4156077"/>
            <a:ext cx="128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(basal)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638445" y="2771083"/>
            <a:ext cx="2764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↑ atividade do NF-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kB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após 75g de solução de glicose (3h após ingestão)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ipse 4">
            <a:extLst>
              <a:ext uri="{FF2B5EF4-FFF2-40B4-BE49-F238E27FC236}">
                <a16:creationId xmlns:a16="http://schemas.microsoft.com/office/drawing/2014/main" id="{18D2AD1D-05EF-C949-8394-5AAC414A0A79}"/>
              </a:ext>
            </a:extLst>
          </p:cNvPr>
          <p:cNvSpPr/>
          <p:nvPr/>
        </p:nvSpPr>
        <p:spPr>
          <a:xfrm>
            <a:off x="311755" y="326854"/>
            <a:ext cx="9958533" cy="511362"/>
          </a:xfrm>
          <a:prstGeom prst="rect">
            <a:avLst/>
          </a:prstGeom>
          <a:solidFill>
            <a:srgbClr val="FFFFFF">
              <a:alpha val="40000"/>
            </a:srgb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marL="0" marR="0" lvl="0" indent="0" algn="l" defTabSz="8000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196B2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Alta resposta glicêmica e inflamação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0F9ED5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8468FCD-8270-0FAA-3B27-F82A31EF0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328" y="657972"/>
            <a:ext cx="1498678" cy="249779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634270C-EE14-8BF3-18BF-A722EBB54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1886" y="4091643"/>
            <a:ext cx="1498678" cy="2497797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0D10C826-2214-D2D6-576D-3D5FB2396192}"/>
              </a:ext>
            </a:extLst>
          </p:cNvPr>
          <p:cNvGrpSpPr/>
          <p:nvPr/>
        </p:nvGrpSpPr>
        <p:grpSpPr>
          <a:xfrm>
            <a:off x="6936087" y="5981685"/>
            <a:ext cx="2738080" cy="535477"/>
            <a:chOff x="9615435" y="5506701"/>
            <a:chExt cx="2738080" cy="535477"/>
          </a:xfrm>
        </p:grpSpPr>
        <p:pic>
          <p:nvPicPr>
            <p:cNvPr id="12" name="Picture 2" descr="Resultado de imagem para simbolo instagram">
              <a:extLst>
                <a:ext uri="{FF2B5EF4-FFF2-40B4-BE49-F238E27FC236}">
                  <a16:creationId xmlns:a16="http://schemas.microsoft.com/office/drawing/2014/main" id="{2C51DD10-A23B-1083-5BCA-D7C3C9F434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846E7B8-475B-9E40-F373-368C49FDCA19}"/>
                </a:ext>
              </a:extLst>
            </p:cNvPr>
            <p:cNvSpPr txBox="1"/>
            <p:nvPr/>
          </p:nvSpPr>
          <p:spPr>
            <a:xfrm>
              <a:off x="10130153" y="5599744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811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9B20C40-5A90-F2B4-FC99-482CF0F68FE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D95476C-53F5-F1E8-2BF4-66B241546213}"/>
              </a:ext>
            </a:extLst>
          </p:cNvPr>
          <p:cNvSpPr txBox="1">
            <a:spLocks/>
          </p:cNvSpPr>
          <p:nvPr/>
        </p:nvSpPr>
        <p:spPr>
          <a:xfrm>
            <a:off x="481611" y="2514985"/>
            <a:ext cx="11566801" cy="195854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  <a:t>“E agora?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O que devo fazer?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O que devo tomar de suplemento?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Qual medicamento usar?”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uLnTx/>
              <a:uFillTx/>
              <a:latin typeface="Ink Free" panose="03080402000500000000" pitchFamily="66" charset="0"/>
              <a:ea typeface="+mj-ea"/>
              <a:cs typeface="+mj-cs"/>
            </a:endParaRPr>
          </a:p>
        </p:txBody>
      </p:sp>
      <p:pic>
        <p:nvPicPr>
          <p:cNvPr id="3" name="Picture 4" descr="Pin on Cakes">
            <a:extLst>
              <a:ext uri="{FF2B5EF4-FFF2-40B4-BE49-F238E27FC236}">
                <a16:creationId xmlns:a16="http://schemas.microsoft.com/office/drawing/2014/main" id="{3B1A59F3-B15E-B0BC-9AB9-4C0078C60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r="50000"/>
          <a:stretch/>
        </p:blipFill>
        <p:spPr bwMode="auto">
          <a:xfrm>
            <a:off x="9475916" y="560367"/>
            <a:ext cx="2234473" cy="586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48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D891D03-738D-F9F3-952D-6FA4FCFABF94}"/>
              </a:ext>
            </a:extLst>
          </p:cNvPr>
          <p:cNvSpPr/>
          <p:nvPr/>
        </p:nvSpPr>
        <p:spPr>
          <a:xfrm>
            <a:off x="542531" y="3814639"/>
            <a:ext cx="3540738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pt-BR" sz="21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Avaliou a incidência de DM2 em indiv. com </a:t>
            </a:r>
            <a:r>
              <a:rPr lang="pt-BR" sz="21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</a:t>
            </a:r>
            <a:r>
              <a:rPr lang="pt-BR" sz="21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-DM, ao longo de 4 anos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B1FA555-D176-3436-50EB-46D213B0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07" y="132274"/>
            <a:ext cx="4291935" cy="19445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56EB39D-1162-3417-2330-A11437BE9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939" y="73174"/>
            <a:ext cx="7347375" cy="5350131"/>
          </a:xfrm>
          <a:prstGeom prst="rect">
            <a:avLst/>
          </a:prstGeom>
        </p:spPr>
      </p:pic>
      <p:sp>
        <p:nvSpPr>
          <p:cNvPr id="8" name="Seta: para a Esquerda 7">
            <a:extLst>
              <a:ext uri="{FF2B5EF4-FFF2-40B4-BE49-F238E27FC236}">
                <a16:creationId xmlns:a16="http://schemas.microsoft.com/office/drawing/2014/main" id="{519EC4AD-5965-D35E-4A7D-09C808B2A16E}"/>
              </a:ext>
            </a:extLst>
          </p:cNvPr>
          <p:cNvSpPr/>
          <p:nvPr/>
        </p:nvSpPr>
        <p:spPr>
          <a:xfrm rot="2175032">
            <a:off x="10911309" y="2738758"/>
            <a:ext cx="869181" cy="47968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E6F33C8-C92E-F4D3-0516-0E7F975E5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465227"/>
            <a:ext cx="4797566" cy="1310303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5B701C5F-9898-E36B-FC40-7CA07669683C}"/>
              </a:ext>
            </a:extLst>
          </p:cNvPr>
          <p:cNvSpPr/>
          <p:nvPr/>
        </p:nvSpPr>
        <p:spPr>
          <a:xfrm>
            <a:off x="353807" y="3281054"/>
            <a:ext cx="3729462" cy="1877437"/>
          </a:xfrm>
          <a:prstGeom prst="rect">
            <a:avLst/>
          </a:prstGeom>
          <a:solidFill>
            <a:srgbClr val="FFCCCC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Calibri"/>
                <a:cs typeface="Calibri"/>
              </a:rPr>
              <a:t>MEV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 reduz incidência de DM2 em </a:t>
            </a:r>
            <a:r>
              <a:rPr kumimoji="0" lang="pt-BR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Calibri"/>
                <a:cs typeface="Calibri"/>
              </a:rPr>
              <a:t>58%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Metformina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 reduz incidência de DM2 em </a:t>
            </a: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31%</a:t>
            </a:r>
          </a:p>
        </p:txBody>
      </p:sp>
      <p:grpSp>
        <p:nvGrpSpPr>
          <p:cNvPr id="12" name="Agrupar 21">
            <a:extLst>
              <a:ext uri="{FF2B5EF4-FFF2-40B4-BE49-F238E27FC236}">
                <a16:creationId xmlns:a16="http://schemas.microsoft.com/office/drawing/2014/main" id="{5FDBF4F5-367E-063F-FC70-7A66A504620D}"/>
              </a:ext>
            </a:extLst>
          </p:cNvPr>
          <p:cNvGrpSpPr/>
          <p:nvPr/>
        </p:nvGrpSpPr>
        <p:grpSpPr>
          <a:xfrm>
            <a:off x="994422" y="6052533"/>
            <a:ext cx="2448232" cy="620458"/>
            <a:chOff x="9809907" y="1114760"/>
            <a:chExt cx="1997390" cy="827277"/>
          </a:xfrm>
        </p:grpSpPr>
        <p:pic>
          <p:nvPicPr>
            <p:cNvPr id="13" name="Picture 2" descr="Resultado de imagem para simbolo instagram">
              <a:extLst>
                <a:ext uri="{FF2B5EF4-FFF2-40B4-BE49-F238E27FC236}">
                  <a16:creationId xmlns:a16="http://schemas.microsoft.com/office/drawing/2014/main" id="{33CFB33F-84B9-77EF-B0C6-15FE3E44CB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809907" y="1114760"/>
              <a:ext cx="472439" cy="643662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12696CF-D9CF-328B-C1F5-0481FFD9D5DC}"/>
                </a:ext>
              </a:extLst>
            </p:cNvPr>
            <p:cNvSpPr txBox="1"/>
            <p:nvPr/>
          </p:nvSpPr>
          <p:spPr>
            <a:xfrm>
              <a:off x="10118772" y="1162337"/>
              <a:ext cx="1688525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@</a:t>
              </a:r>
              <a:r>
                <a:rPr kumimoji="0" lang="pt-B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dra.elisajackix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36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rive After 50 by changing your lifestyle - Sizzling Towards 60 &amp; Beyond">
            <a:extLst>
              <a:ext uri="{FF2B5EF4-FFF2-40B4-BE49-F238E27FC236}">
                <a16:creationId xmlns:a16="http://schemas.microsoft.com/office/drawing/2014/main" id="{E9FD7DC3-6C43-2CA5-43C9-F6EF1105F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384C6FA0-32E1-ECAA-61DA-5EFC50232A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665521"/>
              </p:ext>
            </p:extLst>
          </p:nvPr>
        </p:nvGraphicFramePr>
        <p:xfrm>
          <a:off x="1234771" y="644692"/>
          <a:ext cx="10693629" cy="5949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9E9A10CE-FECD-96C9-0C07-EEC2AA7D4D1D}"/>
              </a:ext>
            </a:extLst>
          </p:cNvPr>
          <p:cNvSpPr txBox="1"/>
          <p:nvPr/>
        </p:nvSpPr>
        <p:spPr>
          <a:xfrm>
            <a:off x="473987" y="1264500"/>
            <a:ext cx="4220001" cy="1898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867" b="1" spc="67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Prioridades</a:t>
            </a:r>
          </a:p>
          <a:p>
            <a:pPr algn="ctr"/>
            <a:r>
              <a:rPr lang="pt-BR" sz="5867" b="1" spc="67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METAS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D7BB36B-2313-A266-C435-034BBCC0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DC0A-BCDC-43A5-B903-81D8480C2DE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40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67268" y="623497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869929" y="1934346"/>
            <a:ext cx="5019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Carboidratos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742A6F2-66B4-C9A8-5298-6144FF8F1D51}"/>
              </a:ext>
            </a:extLst>
          </p:cNvPr>
          <p:cNvSpPr/>
          <p:nvPr/>
        </p:nvSpPr>
        <p:spPr>
          <a:xfrm>
            <a:off x="6136707" y="2255594"/>
            <a:ext cx="5953759" cy="6944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48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Recomendação nutricional</a:t>
            </a:r>
            <a:endParaRPr kumimoji="0" lang="pt-BR" altLang="pt-BR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pic>
        <p:nvPicPr>
          <p:cNvPr id="7" name="Picture 2" descr="Image result for fruta">
            <a:extLst>
              <a:ext uri="{FF2B5EF4-FFF2-40B4-BE49-F238E27FC236}">
                <a16:creationId xmlns:a16="http://schemas.microsoft.com/office/drawing/2014/main" id="{7427C2A4-5EBD-B08F-29CD-E39FE6AB4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242" y="5049346"/>
            <a:ext cx="2561971" cy="16440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lated image">
            <a:extLst>
              <a:ext uri="{FF2B5EF4-FFF2-40B4-BE49-F238E27FC236}">
                <a16:creationId xmlns:a16="http://schemas.microsoft.com/office/drawing/2014/main" id="{0D01EB90-83C8-7F5F-8A63-4FF33EB524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6" r="51601"/>
          <a:stretch/>
        </p:blipFill>
        <p:spPr bwMode="auto">
          <a:xfrm>
            <a:off x="6136707" y="5205603"/>
            <a:ext cx="2298457" cy="1487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22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C9E886A-3450-7C5B-D2C4-CA0A34D38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96" y="2989806"/>
            <a:ext cx="8724900" cy="340042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EA50F0EE-8E2E-90D6-590C-E8AB37B9285C}"/>
              </a:ext>
            </a:extLst>
          </p:cNvPr>
          <p:cNvSpPr/>
          <p:nvPr/>
        </p:nvSpPr>
        <p:spPr>
          <a:xfrm>
            <a:off x="1268361" y="206766"/>
            <a:ext cx="99835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Ajuste da quantidade diária de CHO</a:t>
            </a:r>
            <a:endParaRPr kumimoji="0" lang="pt-PT" altLang="pt-BR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027186A-22C6-E12A-54DB-37B89B5B0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97" y="1301916"/>
            <a:ext cx="6062509" cy="1396458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61010B57-8A90-81C8-8D2F-910D869C003C}"/>
              </a:ext>
            </a:extLst>
          </p:cNvPr>
          <p:cNvSpPr/>
          <p:nvPr/>
        </p:nvSpPr>
        <p:spPr>
          <a:xfrm>
            <a:off x="6740905" y="1156200"/>
            <a:ext cx="5087699" cy="16878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228600">
              <a:srgbClr val="FFC000">
                <a:alpha val="40000"/>
              </a:srgbClr>
            </a:glow>
          </a:effectLst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Observar consumo individual de CHO e verificar a necessidade de redução na QUANTIDADE e/ou modificação na QUALIDADE!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5575FFC-700E-14DB-83A7-40A43443C841}"/>
              </a:ext>
            </a:extLst>
          </p:cNvPr>
          <p:cNvSpPr txBox="1"/>
          <p:nvPr/>
        </p:nvSpPr>
        <p:spPr>
          <a:xfrm>
            <a:off x="363396" y="6490058"/>
            <a:ext cx="117934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5"/>
              </a:rPr>
              <a:t>https://diretriz.diabetes.org.br/terapia-nutricional-no-pre-diabetes-e-no-diabetes-mellitus-tipo-2/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2024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42912566-2E54-CB05-0948-79059CA78DCB}"/>
              </a:ext>
            </a:extLst>
          </p:cNvPr>
          <p:cNvSpPr/>
          <p:nvPr/>
        </p:nvSpPr>
        <p:spPr>
          <a:xfrm>
            <a:off x="9218634" y="3429000"/>
            <a:ext cx="2609970" cy="173664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O que é mais </a:t>
            </a:r>
            <a:r>
              <a:rPr kumimoji="0" lang="pt-BR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SUSTENTÁVEL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para seu paciente?</a:t>
            </a:r>
          </a:p>
        </p:txBody>
      </p:sp>
      <p:sp>
        <p:nvSpPr>
          <p:cNvPr id="2" name="Elipse 11">
            <a:extLst>
              <a:ext uri="{FF2B5EF4-FFF2-40B4-BE49-F238E27FC236}">
                <a16:creationId xmlns:a16="http://schemas.microsoft.com/office/drawing/2014/main" id="{2EB1C814-421E-7C99-8C73-B053079184E0}"/>
              </a:ext>
            </a:extLst>
          </p:cNvPr>
          <p:cNvSpPr/>
          <p:nvPr/>
        </p:nvSpPr>
        <p:spPr>
          <a:xfrm>
            <a:off x="4305311" y="4278745"/>
            <a:ext cx="1130289" cy="741541"/>
          </a:xfrm>
          <a:prstGeom prst="roundRect">
            <a:avLst/>
          </a:prstGeom>
          <a:solidFill>
            <a:srgbClr val="CC0066">
              <a:alpha val="2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3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pt-BR" sz="2400" dirty="0"/>
          </a:p>
        </p:txBody>
      </p:sp>
      <p:sp>
        <p:nvSpPr>
          <p:cNvPr id="3" name="Elipse 11">
            <a:extLst>
              <a:ext uri="{FF2B5EF4-FFF2-40B4-BE49-F238E27FC236}">
                <a16:creationId xmlns:a16="http://schemas.microsoft.com/office/drawing/2014/main" id="{58FD34D1-BD64-3735-3B4D-B3887D45D059}"/>
              </a:ext>
            </a:extLst>
          </p:cNvPr>
          <p:cNvSpPr/>
          <p:nvPr/>
        </p:nvSpPr>
        <p:spPr>
          <a:xfrm>
            <a:off x="9753989" y="5379785"/>
            <a:ext cx="1539259" cy="851682"/>
          </a:xfrm>
          <a:prstGeom prst="roundRect">
            <a:avLst/>
          </a:prstGeom>
          <a:solidFill>
            <a:srgbClr val="CC0066">
              <a:alpha val="2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3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pPr algn="ctr"/>
            <a:r>
              <a:rPr lang="pt-BR" sz="2400" b="1" dirty="0">
                <a:solidFill>
                  <a:srgbClr val="002060"/>
                </a:solidFill>
              </a:rPr>
              <a:t>40% do VET</a:t>
            </a:r>
          </a:p>
        </p:txBody>
      </p:sp>
    </p:spTree>
    <p:extLst>
      <p:ext uri="{BB962C8B-B14F-4D97-AF65-F5344CB8AC3E}">
        <p14:creationId xmlns:p14="http://schemas.microsoft.com/office/powerpoint/2010/main" val="356294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67268" y="623497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424221" y="1905506"/>
            <a:ext cx="51574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Modulação da resistência à insulina: evidências científicas e prática clínica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E59C9A4-08D4-2194-E577-7A0DC409C0DF}"/>
              </a:ext>
            </a:extLst>
          </p:cNvPr>
          <p:cNvSpPr txBox="1"/>
          <p:nvPr/>
        </p:nvSpPr>
        <p:spPr>
          <a:xfrm>
            <a:off x="5668693" y="1905506"/>
            <a:ext cx="59572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Prof. Dra. Elisa de Almeida Jackix</a:t>
            </a:r>
          </a:p>
          <a:p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Nutricionista – CRN 17849</a:t>
            </a:r>
          </a:p>
          <a:p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Doutora em Alimentos e Nutrição pela UNICAMP</a:t>
            </a:r>
          </a:p>
          <a:p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Mestre em Alimentos e Nutrição pela UNICAMP</a:t>
            </a:r>
          </a:p>
          <a:p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Atendimento clínico nutricional em Campinas</a:t>
            </a:r>
          </a:p>
          <a:p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Docente na PUC-Campinas, pós graduação VP - nutrição clínica, endocrinologia, saúde da mulher e esportiva funcional</a:t>
            </a:r>
          </a:p>
          <a:p>
            <a:endParaRPr lang="pt-BR" sz="2400" dirty="0">
              <a:solidFill>
                <a:schemeClr val="bg2">
                  <a:lumMod val="25000"/>
                </a:schemeClr>
              </a:solidFill>
              <a:effectLst/>
              <a:latin typeface="DIN Next LT Pro" panose="020B0503020203050203" pitchFamily="34" charset="77"/>
            </a:endParaRPr>
          </a:p>
        </p:txBody>
      </p:sp>
      <p:pic>
        <p:nvPicPr>
          <p:cNvPr id="8" name="Imagem 7" descr="Frutas em superfície preta&#10;&#10;Descrição gerada automaticamente">
            <a:extLst>
              <a:ext uri="{FF2B5EF4-FFF2-40B4-BE49-F238E27FC236}">
                <a16:creationId xmlns:a16="http://schemas.microsoft.com/office/drawing/2014/main" id="{09830E73-DF7B-F8EB-06B7-4588944FA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91" y="4805869"/>
            <a:ext cx="4855702" cy="260378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05BBB682-ED63-6E42-C424-34091B1EA915}"/>
              </a:ext>
            </a:extLst>
          </p:cNvPr>
          <p:cNvGrpSpPr/>
          <p:nvPr/>
        </p:nvGrpSpPr>
        <p:grpSpPr>
          <a:xfrm>
            <a:off x="7505604" y="6038383"/>
            <a:ext cx="3314798" cy="966364"/>
            <a:chOff x="9311149" y="5445709"/>
            <a:chExt cx="2681226" cy="966364"/>
          </a:xfrm>
        </p:grpSpPr>
        <p:pic>
          <p:nvPicPr>
            <p:cNvPr id="5" name="Picture 2" descr="Resultado de imagem para simbolo instagram">
              <a:extLst>
                <a:ext uri="{FF2B5EF4-FFF2-40B4-BE49-F238E27FC236}">
                  <a16:creationId xmlns:a16="http://schemas.microsoft.com/office/drawing/2014/main" id="{328EDE9E-96B8-EE1A-A0F1-F7902AAD53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311149" y="5445709"/>
              <a:ext cx="566717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999A7B54-4F77-133A-5A43-96F71DC5EA91}"/>
                </a:ext>
              </a:extLst>
            </p:cNvPr>
            <p:cNvSpPr txBox="1"/>
            <p:nvPr/>
          </p:nvSpPr>
          <p:spPr>
            <a:xfrm>
              <a:off x="9769013" y="5581076"/>
              <a:ext cx="22233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@dra.elisajackix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958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505EDF0-06D1-7150-FDF8-5BB5BC80C0D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29" y="1086467"/>
            <a:ext cx="8692338" cy="180737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80729" y="3111673"/>
            <a:ext cx="2863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ker2Lancet-Bold"/>
                <a:ea typeface="+mn-ea"/>
                <a:cs typeface="+mn-cs"/>
              </a:rPr>
              <a:t>The Lancet; August 16, 2018</a:t>
            </a:r>
            <a:endParaRPr kumimoji="0" lang="pt-B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80729" y="3980305"/>
            <a:ext cx="8692338" cy="26252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N=15428 adultos (45 a 64 anos), durante 25 anos;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Objetivo: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avaliar se a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quantidade e a qualidade (fonte)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CHO ingerido na dieta (por meio de QFA) tem relação sobre os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índices de mortalidade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BF6D01E-2756-C9C3-87D5-D94C36802F26}"/>
              </a:ext>
            </a:extLst>
          </p:cNvPr>
          <p:cNvSpPr/>
          <p:nvPr/>
        </p:nvSpPr>
        <p:spPr>
          <a:xfrm>
            <a:off x="933062" y="102351"/>
            <a:ext cx="10845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PT" altLang="pt-BR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Carboidratos e mortalidade</a:t>
            </a:r>
          </a:p>
        </p:txBody>
      </p:sp>
      <p:pic>
        <p:nvPicPr>
          <p:cNvPr id="6" name="Picture 2" descr="Image result for fruta">
            <a:extLst>
              <a:ext uri="{FF2B5EF4-FFF2-40B4-BE49-F238E27FC236}">
                <a16:creationId xmlns:a16="http://schemas.microsoft.com/office/drawing/2014/main" id="{9BE81F37-B04F-9816-4AEB-D8616B2F5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825" y="5213955"/>
            <a:ext cx="2561971" cy="16440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lated image">
            <a:extLst>
              <a:ext uri="{FF2B5EF4-FFF2-40B4-BE49-F238E27FC236}">
                <a16:creationId xmlns:a16="http://schemas.microsoft.com/office/drawing/2014/main" id="{F945F6CF-0740-DC62-3B0B-DAD777E63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6" r="51601"/>
          <a:stretch/>
        </p:blipFill>
        <p:spPr bwMode="auto">
          <a:xfrm>
            <a:off x="9712814" y="3561558"/>
            <a:ext cx="2298457" cy="1487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09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b="16767"/>
          <a:stretch/>
        </p:blipFill>
        <p:spPr>
          <a:xfrm>
            <a:off x="1292772" y="0"/>
            <a:ext cx="10010723" cy="685799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899018" y="2910224"/>
            <a:ext cx="22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50% de CHO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888530" y="2013130"/>
            <a:ext cx="22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Risco reduzido</a:t>
            </a:r>
          </a:p>
        </p:txBody>
      </p:sp>
      <p:cxnSp>
        <p:nvCxnSpPr>
          <p:cNvPr id="6" name="Conector de Seta Reta 5"/>
          <p:cNvCxnSpPr>
            <a:cxnSpLocks/>
          </p:cNvCxnSpPr>
          <p:nvPr/>
        </p:nvCxnSpPr>
        <p:spPr>
          <a:xfrm>
            <a:off x="6774384" y="2382463"/>
            <a:ext cx="0" cy="483325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>
            <a:cxnSpLocks/>
          </p:cNvCxnSpPr>
          <p:nvPr/>
        </p:nvCxnSpPr>
        <p:spPr>
          <a:xfrm>
            <a:off x="6770030" y="3301217"/>
            <a:ext cx="4354" cy="819389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8699210" y="1737183"/>
            <a:ext cx="2084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&gt;70% de CHO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699210" y="1328533"/>
            <a:ext cx="2084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Risco elevado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450884" y="1583355"/>
            <a:ext cx="2392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&lt;40% de CHO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313919" y="1214023"/>
            <a:ext cx="2392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Risco + elevado</a:t>
            </a:r>
          </a:p>
        </p:txBody>
      </p:sp>
      <p:cxnSp>
        <p:nvCxnSpPr>
          <p:cNvPr id="15" name="Conector de Seta Reta 14"/>
          <p:cNvCxnSpPr/>
          <p:nvPr/>
        </p:nvCxnSpPr>
        <p:spPr>
          <a:xfrm>
            <a:off x="5368649" y="2010455"/>
            <a:ext cx="4354" cy="8193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9078156" y="2214430"/>
            <a:ext cx="4354" cy="8193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>
            <a:cxnSpLocks/>
          </p:cNvCxnSpPr>
          <p:nvPr/>
        </p:nvCxnSpPr>
        <p:spPr>
          <a:xfrm>
            <a:off x="3698927" y="6715281"/>
            <a:ext cx="2397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9123955-686D-EE0C-D212-BCD7E194027F}"/>
              </a:ext>
            </a:extLst>
          </p:cNvPr>
          <p:cNvGrpSpPr/>
          <p:nvPr/>
        </p:nvGrpSpPr>
        <p:grpSpPr>
          <a:xfrm>
            <a:off x="1575839" y="5108500"/>
            <a:ext cx="2738080" cy="535477"/>
            <a:chOff x="9615435" y="5506701"/>
            <a:chExt cx="2738080" cy="535477"/>
          </a:xfrm>
        </p:grpSpPr>
        <p:pic>
          <p:nvPicPr>
            <p:cNvPr id="8" name="Picture 2" descr="Resultado de imagem para simbolo instagram">
              <a:extLst>
                <a:ext uri="{FF2B5EF4-FFF2-40B4-BE49-F238E27FC236}">
                  <a16:creationId xmlns:a16="http://schemas.microsoft.com/office/drawing/2014/main" id="{CCAB924E-CC53-46C4-671F-336DBBE44B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EB3A61E-8BE4-CB10-7096-EFD29EA764B5}"/>
                </a:ext>
              </a:extLst>
            </p:cNvPr>
            <p:cNvSpPr txBox="1"/>
            <p:nvPr/>
          </p:nvSpPr>
          <p:spPr>
            <a:xfrm>
              <a:off x="10130153" y="5599744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75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D4B02BB-D13D-068D-37B6-7EC9B72C221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CB605C6-B00D-A91C-B9B5-E257B3436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80" y="957262"/>
            <a:ext cx="8783588" cy="517444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7CECB3F-AA77-6397-0214-0DDC5707C87E}"/>
              </a:ext>
            </a:extLst>
          </p:cNvPr>
          <p:cNvSpPr/>
          <p:nvPr/>
        </p:nvSpPr>
        <p:spPr>
          <a:xfrm>
            <a:off x="550736" y="117820"/>
            <a:ext cx="10063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altLang="pt-BR" sz="3600" b="1" dirty="0"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Plano alimentar (café da manhã) – 1ª consulta</a:t>
            </a:r>
            <a:endParaRPr lang="pt-PT" altLang="pt-BR" sz="3600" b="1" dirty="0">
              <a:solidFill>
                <a:srgbClr val="002060"/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latin typeface="Ink Free" panose="03080402000500000000" pitchFamily="66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4D75BF1-69F9-405C-84D2-84FE9299C5DD}"/>
              </a:ext>
            </a:extLst>
          </p:cNvPr>
          <p:cNvSpPr txBox="1"/>
          <p:nvPr/>
        </p:nvSpPr>
        <p:spPr>
          <a:xfrm>
            <a:off x="8462503" y="1677480"/>
            <a:ext cx="3639780" cy="4284643"/>
          </a:xfrm>
          <a:prstGeom prst="ellipse">
            <a:avLst/>
          </a:prstGeom>
          <a:solidFill>
            <a:srgbClr val="800000">
              <a:alpha val="20000"/>
            </a:srgbClr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Carga glicêmica </a:t>
            </a:r>
            <a:r>
              <a:rPr lang="pt-BR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≠ de índice glicêmico!!!</a:t>
            </a:r>
          </a:p>
          <a:p>
            <a:pPr algn="ctr"/>
            <a:endParaRPr lang="pt-BR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Utilizar quando se pensa no consumo do alimento ISOLADAMENTE!!!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0A01A43-002E-9707-C98A-65DA9AFED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728" y="3125530"/>
            <a:ext cx="1060723" cy="97483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EFE0CE5-1161-3B78-FF5F-7CD562A6B2C0}"/>
              </a:ext>
            </a:extLst>
          </p:cNvPr>
          <p:cNvSpPr txBox="1"/>
          <p:nvPr/>
        </p:nvSpPr>
        <p:spPr>
          <a:xfrm>
            <a:off x="198180" y="6069425"/>
            <a:ext cx="8783588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Depois do café da manhã: exercício físico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40F2F84-FC70-258D-F36F-5A5D14D4910D}"/>
              </a:ext>
            </a:extLst>
          </p:cNvPr>
          <p:cNvSpPr txBox="1"/>
          <p:nvPr/>
        </p:nvSpPr>
        <p:spPr>
          <a:xfrm>
            <a:off x="854454" y="3328678"/>
            <a:ext cx="3623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c. de sobremesa de psyllium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604B13C-961C-FAE2-4921-C82BE9EF3238}"/>
              </a:ext>
            </a:extLst>
          </p:cNvPr>
          <p:cNvSpPr txBox="1"/>
          <p:nvPr/>
        </p:nvSpPr>
        <p:spPr>
          <a:xfrm>
            <a:off x="837521" y="5748394"/>
            <a:ext cx="3623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c. de sobremesa de psyllium</a:t>
            </a:r>
          </a:p>
        </p:txBody>
      </p:sp>
    </p:spTree>
    <p:extLst>
      <p:ext uri="{BB962C8B-B14F-4D97-AF65-F5344CB8AC3E}">
        <p14:creationId xmlns:p14="http://schemas.microsoft.com/office/powerpoint/2010/main" val="50047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4E7BA8D-6BFA-7326-E35B-412971AF0FE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Picture 2" descr="Comprar Aveia em Flocos de Qualidade - Empório Metas">
            <a:extLst>
              <a:ext uri="{FF2B5EF4-FFF2-40B4-BE49-F238E27FC236}">
                <a16:creationId xmlns:a16="http://schemas.microsoft.com/office/drawing/2014/main" id="{6B62DB1E-03B9-A768-E576-25A13107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780" y="1193922"/>
            <a:ext cx="2101683" cy="21016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7110BC2-D326-CF6C-27A6-965D1B4C7EC5}"/>
              </a:ext>
            </a:extLst>
          </p:cNvPr>
          <p:cNvSpPr txBox="1"/>
          <p:nvPr/>
        </p:nvSpPr>
        <p:spPr>
          <a:xfrm>
            <a:off x="3381761" y="3124385"/>
            <a:ext cx="2416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2 c. de sopa (30g) </a:t>
            </a:r>
          </a:p>
          <a:p>
            <a:pPr algn="ctr"/>
            <a:r>
              <a:rPr lang="pt-BR" b="1" dirty="0"/>
              <a:t>CG = 5,4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DEBD54D-4423-62F6-BA4B-DA9A95618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08" y="1247514"/>
            <a:ext cx="2638228" cy="194395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DDD3C2A-B7E6-519D-8263-BACCF80DAFBB}"/>
              </a:ext>
            </a:extLst>
          </p:cNvPr>
          <p:cNvSpPr txBox="1"/>
          <p:nvPr/>
        </p:nvSpPr>
        <p:spPr>
          <a:xfrm>
            <a:off x="367969" y="3212041"/>
            <a:ext cx="2783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Banana prata (100g)</a:t>
            </a:r>
          </a:p>
          <a:p>
            <a:pPr algn="ctr"/>
            <a:r>
              <a:rPr lang="pt-BR" b="1" dirty="0"/>
              <a:t>CG = 7,6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B0EE30-EB03-868B-81DC-D8BC16196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482" y="1634758"/>
            <a:ext cx="1450141" cy="107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0BD5528-0118-BE23-49C2-99F94724A56E}"/>
              </a:ext>
            </a:extLst>
          </p:cNvPr>
          <p:cNvSpPr txBox="1"/>
          <p:nvPr/>
        </p:nvSpPr>
        <p:spPr>
          <a:xfrm>
            <a:off x="6364950" y="2822140"/>
            <a:ext cx="491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Chia, cacau, canela, psyllium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6E7D1A3-4795-B837-90FC-140046CA632F}"/>
              </a:ext>
            </a:extLst>
          </p:cNvPr>
          <p:cNvSpPr/>
          <p:nvPr/>
        </p:nvSpPr>
        <p:spPr>
          <a:xfrm>
            <a:off x="200083" y="260665"/>
            <a:ext cx="8297531" cy="6944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Refeição de baixa carga glicêmica </a:t>
            </a:r>
          </a:p>
        </p:txBody>
      </p:sp>
      <p:pic>
        <p:nvPicPr>
          <p:cNvPr id="4" name="Picture 2" descr="Image result for chia">
            <a:extLst>
              <a:ext uri="{FF2B5EF4-FFF2-40B4-BE49-F238E27FC236}">
                <a16:creationId xmlns:a16="http://schemas.microsoft.com/office/drawing/2014/main" id="{806DA6B9-48F1-BCF5-F6E6-43B25A051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623" y="1592679"/>
            <a:ext cx="2256370" cy="108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245531D-D219-05D6-6FF7-084B44012B72}"/>
              </a:ext>
            </a:extLst>
          </p:cNvPr>
          <p:cNvSpPr txBox="1"/>
          <p:nvPr/>
        </p:nvSpPr>
        <p:spPr>
          <a:xfrm>
            <a:off x="661634" y="4241391"/>
            <a:ext cx="10620882" cy="91940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Carga glicêmica </a:t>
            </a:r>
            <a:r>
              <a:rPr lang="pt-BR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sz="24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 x quantidade de CHO disponível na porção consumida</a:t>
            </a:r>
          </a:p>
          <a:p>
            <a:pPr algn="ctr"/>
            <a:r>
              <a:rPr lang="pt-BR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100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FD83457-B12B-148E-2494-7550B43E2A80}"/>
              </a:ext>
            </a:extLst>
          </p:cNvPr>
          <p:cNvSpPr/>
          <p:nvPr/>
        </p:nvSpPr>
        <p:spPr>
          <a:xfrm>
            <a:off x="6005052" y="5769836"/>
            <a:ext cx="6186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Tabela Brasileira de Composição de Alimentos (TBCA). Tabelas Complementares – Resposta glicêmica. Universidade de São Paulo (USP). 2019. Disponível em: http://www.fcf.usp.br/tbca/</a:t>
            </a:r>
          </a:p>
        </p:txBody>
      </p:sp>
      <p:sp>
        <p:nvSpPr>
          <p:cNvPr id="14" name="Diferente de 13">
            <a:extLst>
              <a:ext uri="{FF2B5EF4-FFF2-40B4-BE49-F238E27FC236}">
                <a16:creationId xmlns:a16="http://schemas.microsoft.com/office/drawing/2014/main" id="{59BEB4F5-C495-8573-3FE4-1E546DD74C31}"/>
              </a:ext>
            </a:extLst>
          </p:cNvPr>
          <p:cNvSpPr/>
          <p:nvPr/>
        </p:nvSpPr>
        <p:spPr>
          <a:xfrm>
            <a:off x="1784555" y="5265174"/>
            <a:ext cx="1294081" cy="782808"/>
          </a:xfrm>
          <a:prstGeom prst="mathNot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907DD56-AC2F-9E21-24FB-9874496E8E0A}"/>
              </a:ext>
            </a:extLst>
          </p:cNvPr>
          <p:cNvSpPr txBox="1"/>
          <p:nvPr/>
        </p:nvSpPr>
        <p:spPr>
          <a:xfrm>
            <a:off x="3364461" y="5400850"/>
            <a:ext cx="2417002" cy="51077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Índice glicêmico</a:t>
            </a:r>
            <a:endParaRPr lang="pt-BR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435B33A-D95E-CB67-ADE0-3E73E91BDF5E}"/>
              </a:ext>
            </a:extLst>
          </p:cNvPr>
          <p:cNvSpPr txBox="1"/>
          <p:nvPr/>
        </p:nvSpPr>
        <p:spPr>
          <a:xfrm>
            <a:off x="23509" y="6379779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Vlachos</a:t>
            </a:r>
            <a:r>
              <a:rPr lang="pt-BR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 et al. Glycemic Index (GI) </a:t>
            </a:r>
            <a:r>
              <a:rPr lang="pt-BR" sz="1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pt-BR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Glycemic </a:t>
            </a:r>
            <a:r>
              <a:rPr lang="pt-BR" sz="1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pt-BR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(GL) </a:t>
            </a:r>
            <a:r>
              <a:rPr lang="pt-BR" sz="1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pt-BR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Dietary</a:t>
            </a:r>
            <a:r>
              <a:rPr lang="pt-BR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Interventions</a:t>
            </a:r>
            <a:r>
              <a:rPr lang="pt-BR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pt-BR" sz="1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Optimizing</a:t>
            </a:r>
            <a:r>
              <a:rPr lang="pt-BR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Postprandial</a:t>
            </a:r>
            <a:r>
              <a:rPr lang="pt-BR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Hyperglycemia</a:t>
            </a:r>
            <a:r>
              <a:rPr lang="pt-BR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t-BR" sz="1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pt-BR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pt-BR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T2 Diabetes: A Review. </a:t>
            </a:r>
            <a:r>
              <a:rPr lang="pt-BR" sz="1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Nutrients</a:t>
            </a:r>
            <a:r>
              <a:rPr lang="pt-BR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2020 May 27;12(6):1561. </a:t>
            </a:r>
            <a:r>
              <a:rPr lang="pt-BR" sz="1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pt-BR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10.3390/nu12061561. </a:t>
            </a:r>
            <a:endParaRPr lang="pt-B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077D336-1256-8EF4-1AB1-ACCCA488D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5434" y="1122200"/>
            <a:ext cx="1450141" cy="1476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759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67268" y="623497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237762" y="3061918"/>
            <a:ext cx="5019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Fibra alimentar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4E17034-A3BF-1351-D525-E1502BA75F04}"/>
              </a:ext>
            </a:extLst>
          </p:cNvPr>
          <p:cNvSpPr txBox="1"/>
          <p:nvPr/>
        </p:nvSpPr>
        <p:spPr>
          <a:xfrm>
            <a:off x="5819391" y="1990059"/>
            <a:ext cx="3331385" cy="31593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C006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Adequar consumo de fibra alimentar  (25-30g/dia)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27D72B2-224D-2852-C2CF-E10575A0567F}"/>
              </a:ext>
            </a:extLst>
          </p:cNvPr>
          <p:cNvSpPr txBox="1"/>
          <p:nvPr/>
        </p:nvSpPr>
        <p:spPr>
          <a:xfrm>
            <a:off x="8622853" y="2803583"/>
            <a:ext cx="3331385" cy="15323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Classe I</a:t>
            </a:r>
          </a:p>
          <a:p>
            <a:pPr algn="ctr"/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Nível B de evidência!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B2C8A06-B1D0-EC53-F8DF-62C3D2449F58}"/>
              </a:ext>
            </a:extLst>
          </p:cNvPr>
          <p:cNvSpPr txBox="1"/>
          <p:nvPr/>
        </p:nvSpPr>
        <p:spPr>
          <a:xfrm>
            <a:off x="199267" y="6405454"/>
            <a:ext cx="117934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hlinkClick r:id="rId3"/>
              </a:rPr>
              <a:t>https://diretriz.diabetes.org.br/terapia-nutricional-no-pre-diabetes-e-no-diabetes-mellitus-tipo-2/</a:t>
            </a:r>
            <a:r>
              <a:rPr lang="pt-BR" sz="1600" dirty="0"/>
              <a:t> (2024)</a:t>
            </a:r>
          </a:p>
        </p:txBody>
      </p:sp>
    </p:spTree>
    <p:extLst>
      <p:ext uri="{BB962C8B-B14F-4D97-AF65-F5344CB8AC3E}">
        <p14:creationId xmlns:p14="http://schemas.microsoft.com/office/powerpoint/2010/main" val="226315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D8B70F68-7737-F96B-CFB6-51611EB0DFF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1E41879-E528-47E1-4587-5BFB4E0E6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4" r="-4" b="5846"/>
          <a:stretch/>
        </p:blipFill>
        <p:spPr>
          <a:xfrm>
            <a:off x="620500" y="1309294"/>
            <a:ext cx="11194039" cy="3484005"/>
          </a:xfrm>
          <a:custGeom>
            <a:avLst/>
            <a:gdLst/>
            <a:ahLst/>
            <a:cxnLst/>
            <a:rect l="l" t="t" r="r" b="b"/>
            <a:pathLst>
              <a:path w="6000750" h="1867659">
                <a:moveTo>
                  <a:pt x="0" y="0"/>
                </a:moveTo>
                <a:lnTo>
                  <a:pt x="6000750" y="0"/>
                </a:lnTo>
                <a:lnTo>
                  <a:pt x="6000750" y="1804153"/>
                </a:lnTo>
                <a:lnTo>
                  <a:pt x="5979548" y="1802679"/>
                </a:lnTo>
                <a:cubicBezTo>
                  <a:pt x="5935197" y="1800063"/>
                  <a:pt x="5890485" y="1798568"/>
                  <a:pt x="5846133" y="1795950"/>
                </a:cubicBezTo>
                <a:cubicBezTo>
                  <a:pt x="5775100" y="1791652"/>
                  <a:pt x="5704427" y="1786791"/>
                  <a:pt x="5633754" y="1782305"/>
                </a:cubicBezTo>
                <a:cubicBezTo>
                  <a:pt x="5604189" y="1780623"/>
                  <a:pt x="5573177" y="1775950"/>
                  <a:pt x="5545414" y="1778753"/>
                </a:cubicBezTo>
                <a:cubicBezTo>
                  <a:pt x="5475460" y="1785857"/>
                  <a:pt x="5406589" y="1783800"/>
                  <a:pt x="5336999" y="1778941"/>
                </a:cubicBezTo>
                <a:cubicBezTo>
                  <a:pt x="5313202" y="1777257"/>
                  <a:pt x="5287601" y="1777632"/>
                  <a:pt x="5264524" y="1780809"/>
                </a:cubicBezTo>
                <a:cubicBezTo>
                  <a:pt x="5217287" y="1787166"/>
                  <a:pt x="5171497" y="1796138"/>
                  <a:pt x="5124979" y="1803988"/>
                </a:cubicBezTo>
                <a:cubicBezTo>
                  <a:pt x="5119930" y="1804922"/>
                  <a:pt x="5113801" y="1805111"/>
                  <a:pt x="5108395" y="1805670"/>
                </a:cubicBezTo>
                <a:cubicBezTo>
                  <a:pt x="5077743" y="1808849"/>
                  <a:pt x="5047458" y="1812027"/>
                  <a:pt x="5016806" y="1814831"/>
                </a:cubicBezTo>
                <a:cubicBezTo>
                  <a:pt x="5000222" y="1816326"/>
                  <a:pt x="4983274" y="1816513"/>
                  <a:pt x="4966685" y="1817822"/>
                </a:cubicBezTo>
                <a:cubicBezTo>
                  <a:pt x="4902505" y="1823056"/>
                  <a:pt x="4831831" y="1814270"/>
                  <a:pt x="4776301" y="1836887"/>
                </a:cubicBezTo>
                <a:cubicBezTo>
                  <a:pt x="4740243" y="1851469"/>
                  <a:pt x="4705268" y="1848103"/>
                  <a:pt x="4666689" y="1845860"/>
                </a:cubicBezTo>
                <a:cubicBezTo>
                  <a:pt x="4637480" y="1844178"/>
                  <a:pt x="4607551" y="1844739"/>
                  <a:pt x="4577985" y="1844551"/>
                </a:cubicBezTo>
                <a:cubicBezTo>
                  <a:pt x="4526062" y="1843992"/>
                  <a:pt x="4474139" y="1843803"/>
                  <a:pt x="4422216" y="1842869"/>
                </a:cubicBezTo>
                <a:cubicBezTo>
                  <a:pt x="4405628" y="1842496"/>
                  <a:pt x="4388683" y="1837821"/>
                  <a:pt x="4372455" y="1838569"/>
                </a:cubicBezTo>
                <a:cubicBezTo>
                  <a:pt x="4297455" y="1842121"/>
                  <a:pt x="4222455" y="1847730"/>
                  <a:pt x="4147455" y="1850907"/>
                </a:cubicBezTo>
                <a:cubicBezTo>
                  <a:pt x="4104909" y="1852776"/>
                  <a:pt x="4061276" y="1849225"/>
                  <a:pt x="4019089" y="1851841"/>
                </a:cubicBezTo>
                <a:cubicBezTo>
                  <a:pt x="3970414" y="1854832"/>
                  <a:pt x="3922818" y="1862496"/>
                  <a:pt x="3874499" y="1867170"/>
                </a:cubicBezTo>
                <a:cubicBezTo>
                  <a:pt x="3861159" y="1868477"/>
                  <a:pt x="3846376" y="1866796"/>
                  <a:pt x="3832312" y="1866423"/>
                </a:cubicBezTo>
                <a:cubicBezTo>
                  <a:pt x="3816447" y="1866048"/>
                  <a:pt x="3800941" y="1865300"/>
                  <a:pt x="3785076" y="1865114"/>
                </a:cubicBezTo>
                <a:cubicBezTo>
                  <a:pt x="3736757" y="1864739"/>
                  <a:pt x="3688441" y="1865300"/>
                  <a:pt x="3640122" y="1863991"/>
                </a:cubicBezTo>
                <a:cubicBezTo>
                  <a:pt x="3610557" y="1863243"/>
                  <a:pt x="3579549" y="1855580"/>
                  <a:pt x="3552141" y="1858384"/>
                </a:cubicBezTo>
                <a:cubicBezTo>
                  <a:pt x="3496255" y="1863805"/>
                  <a:pt x="3440365" y="1851655"/>
                  <a:pt x="3384478" y="1861748"/>
                </a:cubicBezTo>
                <a:cubicBezTo>
                  <a:pt x="3367166" y="1864739"/>
                  <a:pt x="3343370" y="1857262"/>
                  <a:pt x="3322455" y="1856889"/>
                </a:cubicBezTo>
                <a:cubicBezTo>
                  <a:pt x="3270172" y="1855955"/>
                  <a:pt x="3217890" y="1856141"/>
                  <a:pt x="3165607" y="1856328"/>
                </a:cubicBezTo>
                <a:cubicBezTo>
                  <a:pt x="3118730" y="1856514"/>
                  <a:pt x="3070051" y="1853898"/>
                  <a:pt x="3024980" y="1859132"/>
                </a:cubicBezTo>
                <a:cubicBezTo>
                  <a:pt x="2977744" y="1864739"/>
                  <a:pt x="2935197" y="1863991"/>
                  <a:pt x="2889403" y="1857637"/>
                </a:cubicBezTo>
                <a:cubicBezTo>
                  <a:pt x="2858032" y="1853337"/>
                  <a:pt x="2824859" y="1852776"/>
                  <a:pt x="2792409" y="1851469"/>
                </a:cubicBezTo>
                <a:cubicBezTo>
                  <a:pt x="2757434" y="1849973"/>
                  <a:pt x="2718851" y="1853898"/>
                  <a:pt x="2687120" y="1847730"/>
                </a:cubicBezTo>
                <a:cubicBezTo>
                  <a:pt x="2592647" y="1829410"/>
                  <a:pt x="2495653" y="1825485"/>
                  <a:pt x="2396857" y="1825485"/>
                </a:cubicBezTo>
                <a:cubicBezTo>
                  <a:pt x="2378826" y="1825485"/>
                  <a:pt x="2360436" y="1828101"/>
                  <a:pt x="2343132" y="1830906"/>
                </a:cubicBezTo>
                <a:cubicBezTo>
                  <a:pt x="2242167" y="1847730"/>
                  <a:pt x="2140846" y="1846235"/>
                  <a:pt x="2038082" y="1835953"/>
                </a:cubicBezTo>
                <a:cubicBezTo>
                  <a:pt x="2016807" y="1833710"/>
                  <a:pt x="1993011" y="1833335"/>
                  <a:pt x="1971736" y="1835578"/>
                </a:cubicBezTo>
                <a:cubicBezTo>
                  <a:pt x="1911878" y="1842121"/>
                  <a:pt x="1853827" y="1852964"/>
                  <a:pt x="1793609" y="1857637"/>
                </a:cubicBezTo>
                <a:cubicBezTo>
                  <a:pt x="1694094" y="1865300"/>
                  <a:pt x="1607915" y="1839505"/>
                  <a:pt x="1518852" y="1822681"/>
                </a:cubicBezTo>
                <a:cubicBezTo>
                  <a:pt x="1434115" y="1806793"/>
                  <a:pt x="1362000" y="1770903"/>
                  <a:pt x="1261757" y="1778941"/>
                </a:cubicBezTo>
                <a:cubicBezTo>
                  <a:pt x="1251665" y="1779689"/>
                  <a:pt x="1240486" y="1774641"/>
                  <a:pt x="1229307" y="1773332"/>
                </a:cubicBezTo>
                <a:cubicBezTo>
                  <a:pt x="1198659" y="1769780"/>
                  <a:pt x="1168011" y="1765482"/>
                  <a:pt x="1137000" y="1763799"/>
                </a:cubicBezTo>
                <a:cubicBezTo>
                  <a:pt x="1099140" y="1761555"/>
                  <a:pt x="1060557" y="1762303"/>
                  <a:pt x="1022698" y="1760435"/>
                </a:cubicBezTo>
                <a:cubicBezTo>
                  <a:pt x="974019" y="1758192"/>
                  <a:pt x="926063" y="1752210"/>
                  <a:pt x="877744" y="1752210"/>
                </a:cubicBezTo>
                <a:cubicBezTo>
                  <a:pt x="838802" y="1752210"/>
                  <a:pt x="800219" y="1759126"/>
                  <a:pt x="761640" y="1762492"/>
                </a:cubicBezTo>
                <a:cubicBezTo>
                  <a:pt x="707192" y="1767164"/>
                  <a:pt x="647335" y="1765855"/>
                  <a:pt x="599379" y="1777819"/>
                </a:cubicBezTo>
                <a:cubicBezTo>
                  <a:pt x="548179" y="1790530"/>
                  <a:pt x="499500" y="1796325"/>
                  <a:pt x="446494" y="1792400"/>
                </a:cubicBezTo>
                <a:cubicBezTo>
                  <a:pt x="428827" y="1791091"/>
                  <a:pt x="406110" y="1783239"/>
                  <a:pt x="398179" y="1775203"/>
                </a:cubicBezTo>
                <a:cubicBezTo>
                  <a:pt x="380508" y="1757258"/>
                  <a:pt x="356352" y="1754078"/>
                  <a:pt x="323538" y="1760248"/>
                </a:cubicBezTo>
                <a:cubicBezTo>
                  <a:pt x="295052" y="1765482"/>
                  <a:pt x="260077" y="1768098"/>
                  <a:pt x="240608" y="1778193"/>
                </a:cubicBezTo>
                <a:cubicBezTo>
                  <a:pt x="185437" y="1806793"/>
                  <a:pt x="115123" y="1807727"/>
                  <a:pt x="46616" y="1815390"/>
                </a:cubicBezTo>
                <a:lnTo>
                  <a:pt x="0" y="1816030"/>
                </a:lnTo>
                <a:close/>
              </a:path>
            </a:pathLst>
          </a:cu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411D2FE-17BC-5449-9BA2-4F66CE4057A6}"/>
              </a:ext>
            </a:extLst>
          </p:cNvPr>
          <p:cNvSpPr txBox="1"/>
          <p:nvPr/>
        </p:nvSpPr>
        <p:spPr>
          <a:xfrm>
            <a:off x="3827629" y="5086930"/>
            <a:ext cx="5019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Fibra alimentar</a:t>
            </a:r>
          </a:p>
        </p:txBody>
      </p:sp>
    </p:spTree>
    <p:extLst>
      <p:ext uri="{BB962C8B-B14F-4D97-AF65-F5344CB8AC3E}">
        <p14:creationId xmlns:p14="http://schemas.microsoft.com/office/powerpoint/2010/main" val="386484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nvisa aprova Mounjaro, remédio considerado 'superpotente' para tratamento  de diabetes tipo 2 - Estadão">
            <a:extLst>
              <a:ext uri="{FF2B5EF4-FFF2-40B4-BE49-F238E27FC236}">
                <a16:creationId xmlns:a16="http://schemas.microsoft.com/office/drawing/2014/main" id="{AA2DD9AF-CFB8-5C49-B66C-CBDA41B32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2" r="32213"/>
          <a:stretch/>
        </p:blipFill>
        <p:spPr bwMode="auto">
          <a:xfrm rot="5400000">
            <a:off x="3159459" y="-1626453"/>
            <a:ext cx="14203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38C90B2-F369-A3CF-A38E-C9933D6B4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381" y="2324718"/>
            <a:ext cx="5829300" cy="1434554"/>
          </a:xfrm>
          <a:prstGeom prst="rect">
            <a:avLst/>
          </a:prstGeom>
        </p:spPr>
      </p:pic>
      <p:pic>
        <p:nvPicPr>
          <p:cNvPr id="13318" name="Picture 6" descr="Wegovy® pens">
            <a:extLst>
              <a:ext uri="{FF2B5EF4-FFF2-40B4-BE49-F238E27FC236}">
                <a16:creationId xmlns:a16="http://schemas.microsoft.com/office/drawing/2014/main" id="{6085F24C-AE5D-44A8-8622-27763B447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70" b="21491"/>
          <a:stretch/>
        </p:blipFill>
        <p:spPr bwMode="auto">
          <a:xfrm>
            <a:off x="2822982" y="3818212"/>
            <a:ext cx="5829300" cy="85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97FC409-F453-5F01-FAE3-52D059C21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7489" y="4904452"/>
            <a:ext cx="5886450" cy="131445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22613A4-DCCE-2410-57A4-98107EF7E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9682" y="1298467"/>
            <a:ext cx="4424778" cy="179023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10AD753-9CA5-F7DA-0BF7-D714F6E4D2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4650" y="3190030"/>
            <a:ext cx="3029810" cy="968433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779CF31-C71A-EDA7-96F7-C6168D2E51DD}"/>
              </a:ext>
            </a:extLst>
          </p:cNvPr>
          <p:cNvGrpSpPr/>
          <p:nvPr/>
        </p:nvGrpSpPr>
        <p:grpSpPr>
          <a:xfrm>
            <a:off x="9519961" y="5199244"/>
            <a:ext cx="2576565" cy="535477"/>
            <a:chOff x="9615435" y="5506701"/>
            <a:chExt cx="2576565" cy="535477"/>
          </a:xfrm>
        </p:grpSpPr>
        <p:pic>
          <p:nvPicPr>
            <p:cNvPr id="3" name="Picture 2" descr="Resultado de imagem para simbolo instagram">
              <a:extLst>
                <a:ext uri="{FF2B5EF4-FFF2-40B4-BE49-F238E27FC236}">
                  <a16:creationId xmlns:a16="http://schemas.microsoft.com/office/drawing/2014/main" id="{7D5AA0DF-3C35-E8EC-F432-371DC78CF3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6B451F84-8B02-A631-0373-A5F588C49099}"/>
                </a:ext>
              </a:extLst>
            </p:cNvPr>
            <p:cNvSpPr txBox="1"/>
            <p:nvPr/>
          </p:nvSpPr>
          <p:spPr>
            <a:xfrm>
              <a:off x="9968638" y="5595681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671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61FD1AFC-E294-38C2-E825-A3C43B0DE4B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16949200-7C44-CBA9-D062-4BCEF0EC61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61772" t="9834" r="-38" b="36716"/>
          <a:stretch/>
        </p:blipFill>
        <p:spPr>
          <a:xfrm>
            <a:off x="10069534" y="2519165"/>
            <a:ext cx="2175895" cy="435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7A3764F3-B98C-D3ED-ADCE-55881EEA7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9834" r="-38" b="36716"/>
          <a:stretch/>
        </p:blipFill>
        <p:spPr>
          <a:xfrm>
            <a:off x="5047435" y="2519165"/>
            <a:ext cx="5284170" cy="435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4388BCF-DF2A-29A0-D433-BB48D5A01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9834" r="-38" b="36716"/>
          <a:stretch/>
        </p:blipFill>
        <p:spPr>
          <a:xfrm>
            <a:off x="5763" y="2519165"/>
            <a:ext cx="5284170" cy="435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739FABB4-7D8E-0CBF-BF16-ECD0F17503A5}"/>
              </a:ext>
            </a:extLst>
          </p:cNvPr>
          <p:cNvSpPr/>
          <p:nvPr/>
        </p:nvSpPr>
        <p:spPr>
          <a:xfrm rot="20020585">
            <a:off x="5344293" y="4778687"/>
            <a:ext cx="1083501" cy="64457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GLP-1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904C3DD-3AB5-8BF1-2414-5EFA47761A32}"/>
              </a:ext>
            </a:extLst>
          </p:cNvPr>
          <p:cNvSpPr/>
          <p:nvPr/>
        </p:nvSpPr>
        <p:spPr>
          <a:xfrm rot="20020585">
            <a:off x="1413043" y="4417507"/>
            <a:ext cx="816965" cy="6445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3A227D0-B99C-7853-DACB-7EBABEE4E482}"/>
              </a:ext>
            </a:extLst>
          </p:cNvPr>
          <p:cNvSpPr/>
          <p:nvPr/>
        </p:nvSpPr>
        <p:spPr>
          <a:xfrm rot="20020585">
            <a:off x="9089006" y="4595434"/>
            <a:ext cx="816965" cy="6445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457ABF5-DC7B-039F-DCB6-C9795E258526}"/>
              </a:ext>
            </a:extLst>
          </p:cNvPr>
          <p:cNvSpPr/>
          <p:nvPr/>
        </p:nvSpPr>
        <p:spPr>
          <a:xfrm rot="20020585">
            <a:off x="6255448" y="4417507"/>
            <a:ext cx="816965" cy="6445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F3DE2D43-E8BE-9474-1388-7E55988B1D0B}"/>
              </a:ext>
            </a:extLst>
          </p:cNvPr>
          <p:cNvSpPr/>
          <p:nvPr/>
        </p:nvSpPr>
        <p:spPr>
          <a:xfrm rot="20020585">
            <a:off x="378772" y="4778686"/>
            <a:ext cx="1083501" cy="64457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GLP-1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1ECABCF-A63B-9BA1-7AE1-ECE751B001C7}"/>
              </a:ext>
            </a:extLst>
          </p:cNvPr>
          <p:cNvSpPr/>
          <p:nvPr/>
        </p:nvSpPr>
        <p:spPr>
          <a:xfrm rot="20020585">
            <a:off x="8244800" y="4999130"/>
            <a:ext cx="1083501" cy="64457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GLP-1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6C73012-65E8-D195-D649-81C48DA51617}"/>
              </a:ext>
            </a:extLst>
          </p:cNvPr>
          <p:cNvSpPr txBox="1"/>
          <p:nvPr/>
        </p:nvSpPr>
        <p:spPr>
          <a:xfrm>
            <a:off x="935118" y="4433254"/>
            <a:ext cx="792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Cél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L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61535CF-A0D6-0D60-701F-4545BA145BD8}"/>
              </a:ext>
            </a:extLst>
          </p:cNvPr>
          <p:cNvSpPr txBox="1"/>
          <p:nvPr/>
        </p:nvSpPr>
        <p:spPr>
          <a:xfrm>
            <a:off x="5983203" y="4169435"/>
            <a:ext cx="792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Cél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L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FE0752B-8857-410B-6D4C-80D30B0DE0D9}"/>
              </a:ext>
            </a:extLst>
          </p:cNvPr>
          <p:cNvSpPr txBox="1"/>
          <p:nvPr/>
        </p:nvSpPr>
        <p:spPr>
          <a:xfrm>
            <a:off x="9839013" y="4387206"/>
            <a:ext cx="792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Cél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F0B0711-D77F-8CDF-851E-627F2D524E59}"/>
              </a:ext>
            </a:extLst>
          </p:cNvPr>
          <p:cNvSpPr txBox="1"/>
          <p:nvPr/>
        </p:nvSpPr>
        <p:spPr>
          <a:xfrm rot="2067023">
            <a:off x="1803440" y="4130512"/>
            <a:ext cx="8487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GPR41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36D7E6B-8511-8E50-DF65-E9FAF05697B5}"/>
              </a:ext>
            </a:extLst>
          </p:cNvPr>
          <p:cNvSpPr txBox="1"/>
          <p:nvPr/>
        </p:nvSpPr>
        <p:spPr>
          <a:xfrm rot="1461338">
            <a:off x="6499363" y="4054345"/>
            <a:ext cx="823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GPR43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1476029-6486-8A8C-8848-19D35774FDD2}"/>
              </a:ext>
            </a:extLst>
          </p:cNvPr>
          <p:cNvSpPr txBox="1"/>
          <p:nvPr/>
        </p:nvSpPr>
        <p:spPr>
          <a:xfrm rot="2105438">
            <a:off x="8937801" y="4074592"/>
            <a:ext cx="9582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GPR119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B9DFBC49-F748-7E79-33B0-300C335A2CC4}"/>
              </a:ext>
            </a:extLst>
          </p:cNvPr>
          <p:cNvSpPr/>
          <p:nvPr/>
        </p:nvSpPr>
        <p:spPr>
          <a:xfrm rot="20020585">
            <a:off x="1245410" y="5268168"/>
            <a:ext cx="802822" cy="47405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PYY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E352B13E-91EB-CB25-AD3F-1689FB88CD34}"/>
              </a:ext>
            </a:extLst>
          </p:cNvPr>
          <p:cNvSpPr/>
          <p:nvPr/>
        </p:nvSpPr>
        <p:spPr>
          <a:xfrm rot="20020585">
            <a:off x="6284496" y="5150701"/>
            <a:ext cx="802822" cy="47405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PYY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E9E89B44-7F1A-3DCA-DDC1-73DA8C556E4C}"/>
              </a:ext>
            </a:extLst>
          </p:cNvPr>
          <p:cNvSpPr/>
          <p:nvPr/>
        </p:nvSpPr>
        <p:spPr>
          <a:xfrm rot="20020585">
            <a:off x="9048842" y="5357304"/>
            <a:ext cx="802822" cy="47405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PYY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6A03E0-06B0-510E-971C-DCBC6F2EAA5F}"/>
              </a:ext>
            </a:extLst>
          </p:cNvPr>
          <p:cNvSpPr txBox="1"/>
          <p:nvPr/>
        </p:nvSpPr>
        <p:spPr>
          <a:xfrm>
            <a:off x="711741" y="1317356"/>
            <a:ext cx="2557315" cy="995422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Fibras fermentáveis 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prebióticas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1F8007AA-E5D3-78E9-EE59-014DC9F6C9A6}"/>
              </a:ext>
            </a:extLst>
          </p:cNvPr>
          <p:cNvGrpSpPr/>
          <p:nvPr/>
        </p:nvGrpSpPr>
        <p:grpSpPr>
          <a:xfrm>
            <a:off x="358538" y="360148"/>
            <a:ext cx="2712030" cy="535477"/>
            <a:chOff x="9615435" y="5506701"/>
            <a:chExt cx="2712030" cy="535477"/>
          </a:xfrm>
        </p:grpSpPr>
        <p:pic>
          <p:nvPicPr>
            <p:cNvPr id="12" name="Picture 2" descr="Resultado de imagem para simbolo instagram">
              <a:extLst>
                <a:ext uri="{FF2B5EF4-FFF2-40B4-BE49-F238E27FC236}">
                  <a16:creationId xmlns:a16="http://schemas.microsoft.com/office/drawing/2014/main" id="{72E329A9-EF4D-F6C1-1884-A5EC271246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FEE6019F-40F0-3419-630C-250BF5A8DCF3}"/>
                </a:ext>
              </a:extLst>
            </p:cNvPr>
            <p:cNvSpPr txBox="1"/>
            <p:nvPr/>
          </p:nvSpPr>
          <p:spPr>
            <a:xfrm>
              <a:off x="10104103" y="5595681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C3772E7-DBAC-9F34-14F4-3234080E96DE}"/>
              </a:ext>
            </a:extLst>
          </p:cNvPr>
          <p:cNvSpPr txBox="1"/>
          <p:nvPr/>
        </p:nvSpPr>
        <p:spPr>
          <a:xfrm>
            <a:off x="3421453" y="1202523"/>
            <a:ext cx="2479053" cy="1168539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Metabolização (</a:t>
            </a:r>
            <a:r>
              <a:rPr kumimoji="0" lang="pt-BR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Bifidobactérias e Lactobacillus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66BF9F66-78E0-C4A9-A1D9-F686E279E25D}"/>
              </a:ext>
            </a:extLst>
          </p:cNvPr>
          <p:cNvSpPr txBox="1"/>
          <p:nvPr/>
        </p:nvSpPr>
        <p:spPr>
          <a:xfrm rot="20364052">
            <a:off x="6060056" y="1347461"/>
            <a:ext cx="1971234" cy="562630"/>
          </a:xfrm>
          <a:prstGeom prst="ellipse">
            <a:avLst/>
          </a:prstGeom>
          <a:solidFill>
            <a:srgbClr val="EDB2AF"/>
          </a:solidFill>
          <a:ln>
            <a:solidFill>
              <a:srgbClr val="99191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BUTIRATO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9420317-39C8-AC69-022C-BFB35C2E320B}"/>
              </a:ext>
            </a:extLst>
          </p:cNvPr>
          <p:cNvSpPr txBox="1"/>
          <p:nvPr/>
        </p:nvSpPr>
        <p:spPr>
          <a:xfrm rot="20364052">
            <a:off x="7378891" y="1386283"/>
            <a:ext cx="1971234" cy="5626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9191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ACETATO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DFECA63-964D-6846-F73F-B237BD1A4BDD}"/>
              </a:ext>
            </a:extLst>
          </p:cNvPr>
          <p:cNvSpPr txBox="1"/>
          <p:nvPr/>
        </p:nvSpPr>
        <p:spPr>
          <a:xfrm rot="20364052">
            <a:off x="8685972" y="1357628"/>
            <a:ext cx="2338947" cy="56263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9191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PROPIONATO</a:t>
            </a:r>
          </a:p>
        </p:txBody>
      </p: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0808373C-9BBA-3432-6A6F-218BBBE6168D}"/>
              </a:ext>
            </a:extLst>
          </p:cNvPr>
          <p:cNvCxnSpPr>
            <a:cxnSpLocks/>
          </p:cNvCxnSpPr>
          <p:nvPr/>
        </p:nvCxnSpPr>
        <p:spPr>
          <a:xfrm flipV="1">
            <a:off x="3370654" y="1786792"/>
            <a:ext cx="490144" cy="1"/>
          </a:xfrm>
          <a:prstGeom prst="straightConnector1">
            <a:avLst/>
          </a:prstGeom>
          <a:ln>
            <a:solidFill>
              <a:srgbClr val="F1E3DA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2EC1F726-F2E5-8B82-76DA-C04E2CBA413D}"/>
              </a:ext>
            </a:extLst>
          </p:cNvPr>
          <p:cNvCxnSpPr/>
          <p:nvPr/>
        </p:nvCxnSpPr>
        <p:spPr>
          <a:xfrm flipV="1">
            <a:off x="5539513" y="1815066"/>
            <a:ext cx="490144" cy="1"/>
          </a:xfrm>
          <a:prstGeom prst="straightConnector1">
            <a:avLst/>
          </a:prstGeom>
          <a:ln>
            <a:solidFill>
              <a:srgbClr val="F1E3DA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8524DB14-6DFC-F86D-B550-8920C2D9A142}"/>
              </a:ext>
            </a:extLst>
          </p:cNvPr>
          <p:cNvSpPr txBox="1"/>
          <p:nvPr/>
        </p:nvSpPr>
        <p:spPr>
          <a:xfrm>
            <a:off x="7342932" y="92304"/>
            <a:ext cx="49184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600" kern="0" dirty="0" err="1">
                <a:solidFill>
                  <a:schemeClr val="bg1"/>
                </a:solidFill>
                <a:latin typeface="CmkbdfAdvTTe45e47d2"/>
                <a:cs typeface="Arial"/>
                <a:sym typeface="Arial"/>
              </a:rPr>
              <a:t>Bodnaruc</a:t>
            </a:r>
            <a:r>
              <a:rPr lang="pt-BR" sz="1600" kern="0" dirty="0">
                <a:solidFill>
                  <a:schemeClr val="bg1"/>
                </a:solidFill>
                <a:latin typeface="CmkbdfAdvTTe45e47d2"/>
                <a:cs typeface="Arial"/>
                <a:sym typeface="Arial"/>
              </a:rPr>
              <a:t> </a:t>
            </a:r>
            <a:r>
              <a:rPr lang="pt-BR" sz="1600" kern="0" dirty="0">
                <a:solidFill>
                  <a:schemeClr val="bg1"/>
                </a:solidFill>
                <a:latin typeface="XpmmvkAdvTT7329fd89.I"/>
                <a:cs typeface="Arial"/>
                <a:sym typeface="Arial"/>
              </a:rPr>
              <a:t>et al. Nutrition &amp; </a:t>
            </a:r>
            <a:r>
              <a:rPr lang="pt-BR" sz="1600" kern="0" dirty="0" err="1">
                <a:solidFill>
                  <a:schemeClr val="bg1"/>
                </a:solidFill>
                <a:latin typeface="XpmmvkAdvTT7329fd89.I"/>
                <a:cs typeface="Arial"/>
                <a:sym typeface="Arial"/>
              </a:rPr>
              <a:t>Metabolism</a:t>
            </a:r>
            <a:r>
              <a:rPr lang="pt-BR" sz="1600" kern="0" dirty="0">
                <a:solidFill>
                  <a:schemeClr val="bg1"/>
                </a:solidFill>
                <a:latin typeface="XpmmvkAdvTT7329fd89.I"/>
                <a:cs typeface="Arial"/>
                <a:sym typeface="Arial"/>
              </a:rPr>
              <a:t> </a:t>
            </a:r>
            <a:r>
              <a:rPr lang="pt-BR" sz="1600" kern="0" dirty="0">
                <a:solidFill>
                  <a:schemeClr val="bg1"/>
                </a:solidFill>
                <a:latin typeface="MyriadPro-Regular"/>
                <a:cs typeface="Arial"/>
                <a:sym typeface="Arial"/>
              </a:rPr>
              <a:t>(2016) 13:92</a:t>
            </a:r>
            <a:endParaRPr lang="pt-BR" sz="1600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541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-0.11198 0.3599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179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35781 0.35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1" y="1780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1614 0.4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7" grpId="0" animBg="1"/>
      <p:bldP spid="29" grpId="0" animBg="1"/>
      <p:bldP spid="33" grpId="0" animBg="1"/>
      <p:bldP spid="2" grpId="0" animBg="1"/>
      <p:bldP spid="31" grpId="0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C460BDC-0FC9-ACC7-EFAD-8B7E33B0603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55E32AF-BB2B-D09E-FEE8-84142114E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9852" b="2300"/>
          <a:stretch/>
        </p:blipFill>
        <p:spPr>
          <a:xfrm rot="10800000">
            <a:off x="0" y="3309079"/>
            <a:ext cx="4110455" cy="354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B4B204F-E41E-6173-ADFE-22A0183994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9852" b="2300"/>
          <a:stretch/>
        </p:blipFill>
        <p:spPr>
          <a:xfrm rot="10800000">
            <a:off x="3897711" y="3287648"/>
            <a:ext cx="4110455" cy="354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104124D-977F-B6E7-DAB5-89A02B75FF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9852" b="2300"/>
          <a:stretch/>
        </p:blipFill>
        <p:spPr>
          <a:xfrm rot="10800000">
            <a:off x="7781092" y="3280489"/>
            <a:ext cx="4410908" cy="354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mage result for brain cartoon">
            <a:extLst>
              <a:ext uri="{FF2B5EF4-FFF2-40B4-BE49-F238E27FC236}">
                <a16:creationId xmlns:a16="http://schemas.microsoft.com/office/drawing/2014/main" id="{155899DF-6751-51A8-0D48-BA2890332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2"/>
          <a:stretch/>
        </p:blipFill>
        <p:spPr bwMode="auto">
          <a:xfrm rot="1565423">
            <a:off x="2469402" y="851371"/>
            <a:ext cx="2510415" cy="20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60DDA77E-B774-A5A8-6419-8F9A50890342}"/>
              </a:ext>
            </a:extLst>
          </p:cNvPr>
          <p:cNvSpPr/>
          <p:nvPr/>
        </p:nvSpPr>
        <p:spPr>
          <a:xfrm rot="20020585">
            <a:off x="899718" y="4898354"/>
            <a:ext cx="1083501" cy="64457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GLP-1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A8A0CBA-F415-99DA-8156-1E40419C49DF}"/>
              </a:ext>
            </a:extLst>
          </p:cNvPr>
          <p:cNvSpPr/>
          <p:nvPr/>
        </p:nvSpPr>
        <p:spPr>
          <a:xfrm rot="20020585">
            <a:off x="2377540" y="5145333"/>
            <a:ext cx="802822" cy="47405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PYY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DEBDCC2-03BA-78A1-0F4C-C26C3E892698}"/>
              </a:ext>
            </a:extLst>
          </p:cNvPr>
          <p:cNvSpPr/>
          <p:nvPr/>
        </p:nvSpPr>
        <p:spPr>
          <a:xfrm rot="20020585">
            <a:off x="5935649" y="5085789"/>
            <a:ext cx="802822" cy="47405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PYY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2366423-29F2-4C68-B05C-7EA9E250368D}"/>
              </a:ext>
            </a:extLst>
          </p:cNvPr>
          <p:cNvSpPr txBox="1"/>
          <p:nvPr/>
        </p:nvSpPr>
        <p:spPr>
          <a:xfrm rot="20364052">
            <a:off x="153560" y="5711144"/>
            <a:ext cx="1971234" cy="562630"/>
          </a:xfrm>
          <a:prstGeom prst="ellipse">
            <a:avLst/>
          </a:prstGeom>
          <a:solidFill>
            <a:srgbClr val="EDB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BUTIRATO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71198D5-3BD7-F2B7-31C5-E5C2E787D5C4}"/>
              </a:ext>
            </a:extLst>
          </p:cNvPr>
          <p:cNvSpPr txBox="1"/>
          <p:nvPr/>
        </p:nvSpPr>
        <p:spPr>
          <a:xfrm rot="20364052">
            <a:off x="1507856" y="5782898"/>
            <a:ext cx="1971234" cy="5626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ACETATO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8A84E90-F6FB-FE0E-DFC1-25CC041BBD72}"/>
              </a:ext>
            </a:extLst>
          </p:cNvPr>
          <p:cNvSpPr txBox="1"/>
          <p:nvPr/>
        </p:nvSpPr>
        <p:spPr>
          <a:xfrm rot="20364052">
            <a:off x="2905725" y="5716287"/>
            <a:ext cx="2338947" cy="56263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PROPIONATO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7030C06-BC18-B007-C7E0-B92CBD5BD48A}"/>
              </a:ext>
            </a:extLst>
          </p:cNvPr>
          <p:cNvSpPr txBox="1"/>
          <p:nvPr/>
        </p:nvSpPr>
        <p:spPr>
          <a:xfrm rot="20364052">
            <a:off x="4988968" y="5690370"/>
            <a:ext cx="1971234" cy="562630"/>
          </a:xfrm>
          <a:prstGeom prst="ellipse">
            <a:avLst/>
          </a:prstGeom>
          <a:solidFill>
            <a:srgbClr val="EDB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BUTIRATO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DA5C942-18E4-D4CD-8921-A1E9B8D0D191}"/>
              </a:ext>
            </a:extLst>
          </p:cNvPr>
          <p:cNvSpPr txBox="1"/>
          <p:nvPr/>
        </p:nvSpPr>
        <p:spPr>
          <a:xfrm rot="20364052">
            <a:off x="6672018" y="5716217"/>
            <a:ext cx="1971234" cy="5626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ACETATO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AA29DC9-2BE8-9CAC-44FA-239E88AC5659}"/>
              </a:ext>
            </a:extLst>
          </p:cNvPr>
          <p:cNvSpPr txBox="1"/>
          <p:nvPr/>
        </p:nvSpPr>
        <p:spPr>
          <a:xfrm rot="20364052">
            <a:off x="8411148" y="5726833"/>
            <a:ext cx="2338947" cy="56263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PROPIONATO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C5F27DB-63C9-773E-8C37-1E583D9F276A}"/>
              </a:ext>
            </a:extLst>
          </p:cNvPr>
          <p:cNvSpPr txBox="1"/>
          <p:nvPr/>
        </p:nvSpPr>
        <p:spPr>
          <a:xfrm rot="20364052">
            <a:off x="10185098" y="5787740"/>
            <a:ext cx="1971234" cy="562630"/>
          </a:xfrm>
          <a:prstGeom prst="ellipse">
            <a:avLst/>
          </a:prstGeom>
          <a:solidFill>
            <a:srgbClr val="EDB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BUTIRATO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2588169-9EA8-D243-A56E-364E30B0A7A0}"/>
              </a:ext>
            </a:extLst>
          </p:cNvPr>
          <p:cNvSpPr txBox="1"/>
          <p:nvPr/>
        </p:nvSpPr>
        <p:spPr>
          <a:xfrm>
            <a:off x="122831" y="5478432"/>
            <a:ext cx="792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Cél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B592CB9-0F9C-AA83-C0DA-F253DC756549}"/>
              </a:ext>
            </a:extLst>
          </p:cNvPr>
          <p:cNvSpPr txBox="1"/>
          <p:nvPr/>
        </p:nvSpPr>
        <p:spPr>
          <a:xfrm>
            <a:off x="194504" y="1466766"/>
            <a:ext cx="22233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↓ Fome, ↑ saciedade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09B42ED-F191-A74A-917A-AB04DA98F244}"/>
              </a:ext>
            </a:extLst>
          </p:cNvPr>
          <p:cNvSpPr txBox="1"/>
          <p:nvPr/>
        </p:nvSpPr>
        <p:spPr>
          <a:xfrm>
            <a:off x="6674945" y="4171"/>
            <a:ext cx="55678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 Communications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 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volume 5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, Article number: 3611, 2014 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5B405DA2-82B7-A278-78A6-D9D70E840440}"/>
              </a:ext>
            </a:extLst>
          </p:cNvPr>
          <p:cNvGrpSpPr/>
          <p:nvPr/>
        </p:nvGrpSpPr>
        <p:grpSpPr>
          <a:xfrm>
            <a:off x="214360" y="245800"/>
            <a:ext cx="2738080" cy="535477"/>
            <a:chOff x="9615435" y="5506701"/>
            <a:chExt cx="2738080" cy="535477"/>
          </a:xfrm>
        </p:grpSpPr>
        <p:pic>
          <p:nvPicPr>
            <p:cNvPr id="36" name="Picture 2" descr="Resultado de imagem para simbolo instagram">
              <a:extLst>
                <a:ext uri="{FF2B5EF4-FFF2-40B4-BE49-F238E27FC236}">
                  <a16:creationId xmlns:a16="http://schemas.microsoft.com/office/drawing/2014/main" id="{B5E47876-4553-DB76-72F6-289FFA877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DBC7DFD5-E574-B943-08A8-471EFEC2643F}"/>
                </a:ext>
              </a:extLst>
            </p:cNvPr>
            <p:cNvSpPr txBox="1"/>
            <p:nvPr/>
          </p:nvSpPr>
          <p:spPr>
            <a:xfrm>
              <a:off x="10130153" y="5599744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  <p:pic>
        <p:nvPicPr>
          <p:cNvPr id="7" name="Picture 3">
            <a:extLst>
              <a:ext uri="{FF2B5EF4-FFF2-40B4-BE49-F238E27FC236}">
                <a16:creationId xmlns:a16="http://schemas.microsoft.com/office/drawing/2014/main" id="{78D562A2-40A4-A4C8-3936-A2B6F914A9FE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54" r="1" b="26390"/>
          <a:stretch/>
        </p:blipFill>
        <p:spPr bwMode="auto">
          <a:xfrm rot="19012254">
            <a:off x="10461100" y="810251"/>
            <a:ext cx="1047714" cy="212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F4D9ACA-B12A-FAF2-B81C-1CB106E84907}"/>
              </a:ext>
            </a:extLst>
          </p:cNvPr>
          <p:cNvSpPr txBox="1"/>
          <p:nvPr/>
        </p:nvSpPr>
        <p:spPr>
          <a:xfrm>
            <a:off x="8836663" y="2323510"/>
            <a:ext cx="2216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↑ sensibilidade à insulina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82ECBF6-20E6-EB58-1D7C-AD5AC71D1A8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3416" y="914941"/>
            <a:ext cx="2333633" cy="168219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3A4F2EF-C776-1E21-5B41-87E094183CB6}"/>
              </a:ext>
            </a:extLst>
          </p:cNvPr>
          <p:cNvSpPr txBox="1"/>
          <p:nvPr/>
        </p:nvSpPr>
        <p:spPr>
          <a:xfrm>
            <a:off x="4887429" y="1584847"/>
            <a:ext cx="27208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↑ produção de insulina </a:t>
            </a:r>
            <a:r>
              <a:rPr lang="pt-BR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↓ liberação de glucagon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7A9069D-6E20-2050-5953-71731CBC3C3E}"/>
              </a:ext>
            </a:extLst>
          </p:cNvPr>
          <p:cNvSpPr txBox="1"/>
          <p:nvPr/>
        </p:nvSpPr>
        <p:spPr>
          <a:xfrm>
            <a:off x="8986410" y="347579"/>
            <a:ext cx="3525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0" i="0" u="sng" dirty="0" err="1">
                <a:solidFill>
                  <a:schemeClr val="bg1"/>
                </a:solidFill>
                <a:effectLst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</a:t>
            </a:r>
            <a:r>
              <a:rPr lang="pt-BR" sz="1600" b="0" i="0" u="sng" dirty="0">
                <a:solidFill>
                  <a:schemeClr val="bg1"/>
                </a:solidFill>
                <a:effectLst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J Mol </a:t>
            </a:r>
            <a:r>
              <a:rPr lang="pt-BR" sz="1600" b="0" i="0" u="sng" dirty="0" err="1">
                <a:solidFill>
                  <a:schemeClr val="bg1"/>
                </a:solidFill>
                <a:effectLst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</a:t>
            </a:r>
            <a:r>
              <a:rPr lang="pt-BR" sz="1600" b="0" i="0" u="sng" dirty="0">
                <a:solidFill>
                  <a:schemeClr val="bg1"/>
                </a:solidFill>
                <a:effectLst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t-BR" sz="1600" b="0" i="0" dirty="0">
                <a:solidFill>
                  <a:schemeClr val="bg1"/>
                </a:solidFill>
                <a:effectLst/>
              </a:rPr>
              <a:t> 2022 </a:t>
            </a:r>
            <a:r>
              <a:rPr lang="pt-BR" sz="1600" b="0" i="0" dirty="0" err="1">
                <a:solidFill>
                  <a:schemeClr val="bg1"/>
                </a:solidFill>
                <a:effectLst/>
              </a:rPr>
              <a:t>Apr</a:t>
            </a:r>
            <a:r>
              <a:rPr lang="pt-BR" sz="1600" b="0" i="0" dirty="0">
                <a:solidFill>
                  <a:schemeClr val="bg1"/>
                </a:solidFill>
                <a:effectLst/>
              </a:rPr>
              <a:t>; 23(8): 4334.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59631B94-1AA9-B020-D82E-5B4A62CE5B03}"/>
              </a:ext>
            </a:extLst>
          </p:cNvPr>
          <p:cNvSpPr/>
          <p:nvPr/>
        </p:nvSpPr>
        <p:spPr>
          <a:xfrm rot="20020585">
            <a:off x="9867634" y="5145332"/>
            <a:ext cx="802822" cy="47405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PYY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71C4D8EF-F004-997D-F7DC-D87337E573AB}"/>
              </a:ext>
            </a:extLst>
          </p:cNvPr>
          <p:cNvSpPr/>
          <p:nvPr/>
        </p:nvSpPr>
        <p:spPr>
          <a:xfrm rot="20020585">
            <a:off x="7746810" y="5037274"/>
            <a:ext cx="1083501" cy="64457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GLP-1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AA5FD2D7-80B7-23AB-1FB0-A7D7906A8C3D}"/>
              </a:ext>
            </a:extLst>
          </p:cNvPr>
          <p:cNvSpPr/>
          <p:nvPr/>
        </p:nvSpPr>
        <p:spPr>
          <a:xfrm rot="20020585">
            <a:off x="3783099" y="5060072"/>
            <a:ext cx="1083501" cy="64457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GLP-1</a:t>
            </a:r>
          </a:p>
        </p:txBody>
      </p:sp>
    </p:spTree>
    <p:extLst>
      <p:ext uri="{BB962C8B-B14F-4D97-AF65-F5344CB8AC3E}">
        <p14:creationId xmlns:p14="http://schemas.microsoft.com/office/powerpoint/2010/main" val="203124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13672 -0.4398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27916 -0.434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-2171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0.2612 -0.3854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60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6" grpId="0" animBg="1"/>
      <p:bldP spid="31" grpId="0"/>
      <p:bldP spid="8" grpId="0"/>
      <p:bldP spid="11" grpId="0"/>
      <p:bldP spid="17" grpId="0" animBg="1"/>
      <p:bldP spid="14" grpId="0" animBg="1"/>
      <p:bldP spid="14" grpId="1" animBg="1"/>
      <p:bldP spid="13" grpId="0" animBg="1"/>
      <p:bldP spid="1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67268" y="623497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869929" y="1934346"/>
            <a:ext cx="5019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Psyllium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742A6F2-66B4-C9A8-5298-6144FF8F1D51}"/>
              </a:ext>
            </a:extLst>
          </p:cNvPr>
          <p:cNvSpPr/>
          <p:nvPr/>
        </p:nvSpPr>
        <p:spPr>
          <a:xfrm>
            <a:off x="6136707" y="2255594"/>
            <a:ext cx="5953759" cy="6944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48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Aplicação de a</a:t>
            </a:r>
            <a:r>
              <a:rPr kumimoji="0" lang="pt-BR" altLang="pt-BR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limentos</a:t>
            </a:r>
            <a:r>
              <a:rPr kumimoji="0" lang="pt-BR" altLang="pt-B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funcionais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0B24770-F61C-C138-9936-45A723B17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14" y="3907992"/>
            <a:ext cx="3733800" cy="2367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346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0A8423A-ABF1-29BF-6C0D-7CFF231CB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641" y="128353"/>
            <a:ext cx="9396247" cy="660086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4D56C41-06CD-3E9A-D9F4-DE06602B4B6B}"/>
              </a:ext>
            </a:extLst>
          </p:cNvPr>
          <p:cNvSpPr txBox="1"/>
          <p:nvPr/>
        </p:nvSpPr>
        <p:spPr>
          <a:xfrm>
            <a:off x="766" y="4974999"/>
            <a:ext cx="21874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Disponível em: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https://archive.cdc.gov/www_cdc_gov/diabetes/library/reports/reportcard/prediabetes.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html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grpSp>
        <p:nvGrpSpPr>
          <p:cNvPr id="6" name="Agrupar 21">
            <a:extLst>
              <a:ext uri="{FF2B5EF4-FFF2-40B4-BE49-F238E27FC236}">
                <a16:creationId xmlns:a16="http://schemas.microsoft.com/office/drawing/2014/main" id="{3D6F73BE-58DC-5FC6-3ACA-23576732A423}"/>
              </a:ext>
            </a:extLst>
          </p:cNvPr>
          <p:cNvGrpSpPr/>
          <p:nvPr/>
        </p:nvGrpSpPr>
        <p:grpSpPr>
          <a:xfrm>
            <a:off x="178906" y="321880"/>
            <a:ext cx="2187466" cy="482748"/>
            <a:chOff x="9665391" y="1114760"/>
            <a:chExt cx="2300476" cy="643663"/>
          </a:xfrm>
        </p:grpSpPr>
        <p:pic>
          <p:nvPicPr>
            <p:cNvPr id="7" name="Picture 2" descr="Resultado de imagem para simbolo instagram">
              <a:extLst>
                <a:ext uri="{FF2B5EF4-FFF2-40B4-BE49-F238E27FC236}">
                  <a16:creationId xmlns:a16="http://schemas.microsoft.com/office/drawing/2014/main" id="{76975025-0B6E-F52C-6FFE-572C59C71A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65391" y="1114760"/>
              <a:ext cx="616956" cy="643663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87EFE583-C6F6-406B-C533-EC2F5793C321}"/>
                </a:ext>
              </a:extLst>
            </p:cNvPr>
            <p:cNvSpPr txBox="1"/>
            <p:nvPr/>
          </p:nvSpPr>
          <p:spPr>
            <a:xfrm>
              <a:off x="10118772" y="1114761"/>
              <a:ext cx="1847095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@</a:t>
              </a:r>
              <a:r>
                <a:rPr kumimoji="0" lang="pt-B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dra.elisajackix</a:t>
              </a:r>
              <a:endPara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053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4E2CBE4-ED0C-7AC2-59F0-ED9F593018F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A0C1C36-BAA8-E181-94C0-57EF8ED86558}"/>
              </a:ext>
            </a:extLst>
          </p:cNvPr>
          <p:cNvSpPr txBox="1"/>
          <p:nvPr/>
        </p:nvSpPr>
        <p:spPr>
          <a:xfrm>
            <a:off x="507641" y="2370939"/>
            <a:ext cx="60983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 120 indiv. (H e M), entre 40-60 anos, com obesidade central;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÷ em 4 grupos: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Controle,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MEV, apenas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Psyllium, apenas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Psyllium + MEV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Durante 16 semanas.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B3D720-E7F7-7CA7-9886-11EC5E6EE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2" y="306641"/>
            <a:ext cx="8103154" cy="150058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8AEADDB-23C6-B2AB-13D3-F52F69E6E716}"/>
              </a:ext>
            </a:extLst>
          </p:cNvPr>
          <p:cNvSpPr txBox="1"/>
          <p:nvPr/>
        </p:nvSpPr>
        <p:spPr>
          <a:xfrm>
            <a:off x="161509" y="1807225"/>
            <a:ext cx="60983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highlight>
                  <a:srgbClr val="FFFFFF"/>
                </a:highlight>
                <a:uLnTx/>
                <a:uFillTx/>
                <a:latin typeface="Helvetica Neue"/>
                <a:ea typeface="+mn-ea"/>
                <a:cs typeface="+mn-cs"/>
              </a:rPr>
              <a:t>doi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highlight>
                  <a:srgbClr val="FFFFFF"/>
                </a:highlight>
                <a:uLnTx/>
                <a:uFillTx/>
                <a:latin typeface="Helvetica Neue"/>
                <a:ea typeface="+mn-ea"/>
                <a:cs typeface="+mn-cs"/>
              </a:rPr>
              <a:t>:  </a:t>
            </a:r>
            <a:r>
              <a:rPr kumimoji="0" lang="pt-BR" sz="1100" b="0" i="0" u="sng" strike="noStrike" kern="1200" cap="none" spc="0" normalizeH="0" baseline="0" noProof="0" dirty="0">
                <a:ln>
                  <a:noFill/>
                </a:ln>
                <a:solidFill>
                  <a:srgbClr val="376FAA"/>
                </a:solidFill>
                <a:effectLst/>
                <a:highlight>
                  <a:srgbClr val="FFFFFF"/>
                </a:highlight>
                <a:uLnTx/>
                <a:uFillTx/>
                <a:latin typeface="Helvetica Neue"/>
                <a:ea typeface="+mn-ea"/>
                <a:cs typeface="+mn-cs"/>
                <a:hlinkClick r:id="rId4"/>
              </a:rPr>
              <a:t>10.1177/11786388221107797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srgbClr val="1A99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1F55204-5176-B11B-6B49-27C397D486D4}"/>
              </a:ext>
            </a:extLst>
          </p:cNvPr>
          <p:cNvSpPr txBox="1"/>
          <p:nvPr/>
        </p:nvSpPr>
        <p:spPr>
          <a:xfrm>
            <a:off x="7032523" y="4566585"/>
            <a:ext cx="4898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sng" strike="noStrike" kern="1200" cap="none" spc="0" normalizeH="0" baseline="0" noProof="0" dirty="0">
                <a:ln>
                  <a:noFill/>
                </a:ln>
                <a:solidFill>
                  <a:srgbClr val="1A998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10g/dia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1A998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sendo: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1A99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1A998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5g de psyllium 30 min. antes do café da manha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1A998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1A998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5g de psyllium 30 min. antes do jantar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5CDF6AE7-3477-0BDA-188D-AEA79F3FE181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506036" y="5014410"/>
            <a:ext cx="139768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F5528609-6DF1-1EAC-D444-45DFC4E07CA7}"/>
              </a:ext>
            </a:extLst>
          </p:cNvPr>
          <p:cNvSpPr/>
          <p:nvPr/>
        </p:nvSpPr>
        <p:spPr>
          <a:xfrm>
            <a:off x="1764030" y="4635436"/>
            <a:ext cx="3742006" cy="757949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32F416E-9125-B536-9058-A5ED16D9E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677" y="288624"/>
            <a:ext cx="3733800" cy="3800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FA04EC3F-B114-457C-3A9E-18A9332984E1}"/>
              </a:ext>
            </a:extLst>
          </p:cNvPr>
          <p:cNvSpPr/>
          <p:nvPr/>
        </p:nvSpPr>
        <p:spPr>
          <a:xfrm>
            <a:off x="9659428" y="860449"/>
            <a:ext cx="2092860" cy="51935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Psyllium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74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E4DC1A9-A5BB-C322-9793-192A02497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30" y="1336532"/>
            <a:ext cx="3733800" cy="3800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53350A-C426-D743-D8CC-394B9DADC9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0570" y="677097"/>
            <a:ext cx="9572625" cy="572452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2D37E0A-9399-7521-FFCC-8D16C243FC73}"/>
              </a:ext>
            </a:extLst>
          </p:cNvPr>
          <p:cNvSpPr txBox="1"/>
          <p:nvPr/>
        </p:nvSpPr>
        <p:spPr>
          <a:xfrm>
            <a:off x="562423" y="2890238"/>
            <a:ext cx="33762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Psyllium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MEV é mais efetivo que apenas psyllium / MEV</a:t>
            </a:r>
          </a:p>
        </p:txBody>
      </p:sp>
      <p:sp>
        <p:nvSpPr>
          <p:cNvPr id="5" name="Elipse 11">
            <a:extLst>
              <a:ext uri="{FF2B5EF4-FFF2-40B4-BE49-F238E27FC236}">
                <a16:creationId xmlns:a16="http://schemas.microsoft.com/office/drawing/2014/main" id="{AF5B1536-BEAE-4D8C-475C-B695D933667A}"/>
              </a:ext>
            </a:extLst>
          </p:cNvPr>
          <p:cNvSpPr/>
          <p:nvPr/>
        </p:nvSpPr>
        <p:spPr>
          <a:xfrm>
            <a:off x="9486910" y="3211369"/>
            <a:ext cx="1130289" cy="2288439"/>
          </a:xfrm>
          <a:prstGeom prst="roundRect">
            <a:avLst/>
          </a:prstGeom>
          <a:solidFill>
            <a:srgbClr val="CC0066">
              <a:alpha val="2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3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851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67268" y="623497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562589" y="2459504"/>
            <a:ext cx="5019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Exercício após a refeição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82D94FA-D81D-C840-3E82-A8189BA77B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2823" y="2422285"/>
            <a:ext cx="1329495" cy="24690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557D5C8-CEE3-4AB9-3B72-58EC723CDA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3622" y="2333165"/>
            <a:ext cx="1600820" cy="2469062"/>
          </a:xfrm>
          <a:prstGeom prst="rect">
            <a:avLst/>
          </a:prstGeom>
        </p:spPr>
      </p:pic>
      <p:sp>
        <p:nvSpPr>
          <p:cNvPr id="8" name="Sinal de Adição 7">
            <a:extLst>
              <a:ext uri="{FF2B5EF4-FFF2-40B4-BE49-F238E27FC236}">
                <a16:creationId xmlns:a16="http://schemas.microsoft.com/office/drawing/2014/main" id="{C55612EE-E7C2-CBD1-DE8E-DA182C6DA546}"/>
              </a:ext>
            </a:extLst>
          </p:cNvPr>
          <p:cNvSpPr/>
          <p:nvPr/>
        </p:nvSpPr>
        <p:spPr>
          <a:xfrm>
            <a:off x="8024501" y="3106712"/>
            <a:ext cx="1006915" cy="921968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85F7958-285B-FCA3-A81C-C347BB4EB25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8692" y="2767419"/>
            <a:ext cx="2197765" cy="177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2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59CAA27-B1AD-A23E-2A6F-AAC787684D38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9F7D81D-4FCE-1765-9E4E-744C1361EB94}"/>
              </a:ext>
            </a:extLst>
          </p:cNvPr>
          <p:cNvSpPr/>
          <p:nvPr/>
        </p:nvSpPr>
        <p:spPr>
          <a:xfrm>
            <a:off x="289534" y="109070"/>
            <a:ext cx="8297531" cy="6944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Exercício e insulina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08EDAE-8209-7B8D-6379-052BFF192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34" y="1881837"/>
            <a:ext cx="5599179" cy="360360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5A595D3-A42F-B78D-C124-821E4A37F6BB}"/>
              </a:ext>
            </a:extLst>
          </p:cNvPr>
          <p:cNvSpPr txBox="1"/>
          <p:nvPr/>
        </p:nvSpPr>
        <p:spPr>
          <a:xfrm>
            <a:off x="1165123" y="5677934"/>
            <a:ext cx="3597837" cy="91940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Exercício: reduz os níveis de insulina pós prandial</a:t>
            </a:r>
            <a:endParaRPr lang="pt-BR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C09C525-16FF-203F-6F69-261630AED099}"/>
              </a:ext>
            </a:extLst>
          </p:cNvPr>
          <p:cNvSpPr txBox="1"/>
          <p:nvPr/>
        </p:nvSpPr>
        <p:spPr>
          <a:xfrm>
            <a:off x="7863433" y="5616040"/>
            <a:ext cx="2991380" cy="91940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Reduz os níveis de glicemia pós prandial</a:t>
            </a:r>
            <a:endParaRPr lang="pt-BR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94FDBED-1C07-B54C-1019-96C0655EC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34" y="995981"/>
            <a:ext cx="3524866" cy="69336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2E5D7CC-0387-70AF-E328-FC62702886A4}"/>
              </a:ext>
            </a:extLst>
          </p:cNvPr>
          <p:cNvSpPr txBox="1"/>
          <p:nvPr/>
        </p:nvSpPr>
        <p:spPr>
          <a:xfrm>
            <a:off x="6517609" y="3027717"/>
            <a:ext cx="4861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002060"/>
                </a:solidFill>
              </a:rPr>
              <a:t>10 indiv. com DM2 realizaram 1 h de exercício (60% do VO2pico) em jejum ou 2 h após um café da manhã;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84BB434-8A41-5C55-CC83-524AE613F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609" y="1862659"/>
            <a:ext cx="5384857" cy="362277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9BA71C-8B61-F89E-39BA-61AC366A81F8}"/>
              </a:ext>
            </a:extLst>
          </p:cNvPr>
          <p:cNvSpPr txBox="1"/>
          <p:nvPr/>
        </p:nvSpPr>
        <p:spPr>
          <a:xfrm rot="1559615">
            <a:off x="1403328" y="3513377"/>
            <a:ext cx="1244206" cy="3405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Jejum</a:t>
            </a:r>
            <a:endParaRPr lang="pt-BR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5760DCF-8CC6-3918-FBB4-7BFEB48983C1}"/>
              </a:ext>
            </a:extLst>
          </p:cNvPr>
          <p:cNvSpPr txBox="1"/>
          <p:nvPr/>
        </p:nvSpPr>
        <p:spPr>
          <a:xfrm rot="1250830">
            <a:off x="1555727" y="2565756"/>
            <a:ext cx="1244206" cy="3405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Pós-prandial</a:t>
            </a:r>
            <a:endParaRPr lang="pt-BR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5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0493B63B-83A3-E7F5-F184-FAB6269D5C1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E201ED-AA4C-7A8F-AC46-EF04B0A2365C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4" r="1" b="26390"/>
          <a:stretch/>
        </p:blipFill>
        <p:spPr bwMode="auto">
          <a:xfrm>
            <a:off x="8463528" y="680515"/>
            <a:ext cx="3040214" cy="47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9BB8780-CE30-FEAA-F5E8-E97D59F35DA6}"/>
              </a:ext>
            </a:extLst>
          </p:cNvPr>
          <p:cNvSpPr txBox="1">
            <a:spLocks/>
          </p:cNvSpPr>
          <p:nvPr/>
        </p:nvSpPr>
        <p:spPr>
          <a:xfrm>
            <a:off x="7731842" y="6105671"/>
            <a:ext cx="7543800" cy="6681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Durante o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exercício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Fluxograma: Decisão 5">
            <a:extLst>
              <a:ext uri="{FF2B5EF4-FFF2-40B4-BE49-F238E27FC236}">
                <a16:creationId xmlns:a16="http://schemas.microsoft.com/office/drawing/2014/main" id="{FB067E1C-7E6E-9976-E13B-D7F123B1701E}"/>
              </a:ext>
            </a:extLst>
          </p:cNvPr>
          <p:cNvSpPr/>
          <p:nvPr/>
        </p:nvSpPr>
        <p:spPr>
          <a:xfrm>
            <a:off x="8872012" y="1388303"/>
            <a:ext cx="2223246" cy="663388"/>
          </a:xfrm>
          <a:prstGeom prst="flowChartDecisi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↑AMPK</a:t>
            </a:r>
            <a:endParaRPr lang="pt-BR" b="1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E73D4FB-7353-20B7-3412-6138216C2B6C}"/>
              </a:ext>
            </a:extLst>
          </p:cNvPr>
          <p:cNvSpPr/>
          <p:nvPr/>
        </p:nvSpPr>
        <p:spPr>
          <a:xfrm>
            <a:off x="9047413" y="2507350"/>
            <a:ext cx="896470" cy="55512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AKT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5425B5C-EB0B-D75E-7FB0-FBFDA68D5F02}"/>
              </a:ext>
            </a:extLst>
          </p:cNvPr>
          <p:cNvSpPr/>
          <p:nvPr/>
        </p:nvSpPr>
        <p:spPr>
          <a:xfrm>
            <a:off x="9785086" y="2256338"/>
            <a:ext cx="492009" cy="503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0FB2A0C-441D-3CB7-689D-14932513470C}"/>
              </a:ext>
            </a:extLst>
          </p:cNvPr>
          <p:cNvSpPr/>
          <p:nvPr/>
        </p:nvSpPr>
        <p:spPr>
          <a:xfrm>
            <a:off x="9639210" y="3248438"/>
            <a:ext cx="896470" cy="555127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Glut4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5406EF2-A5E1-3097-69A4-128AF627D0AA}"/>
              </a:ext>
            </a:extLst>
          </p:cNvPr>
          <p:cNvSpPr/>
          <p:nvPr/>
        </p:nvSpPr>
        <p:spPr>
          <a:xfrm>
            <a:off x="9639210" y="3981660"/>
            <a:ext cx="896470" cy="555127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Glut4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B0ABD35-B840-86B8-98C8-F9B3E15E9026}"/>
              </a:ext>
            </a:extLst>
          </p:cNvPr>
          <p:cNvSpPr/>
          <p:nvPr/>
        </p:nvSpPr>
        <p:spPr>
          <a:xfrm>
            <a:off x="8922034" y="4500276"/>
            <a:ext cx="896470" cy="555127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Glut4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447728E-84E3-59D0-2C73-A2967B7F332F}"/>
              </a:ext>
            </a:extLst>
          </p:cNvPr>
          <p:cNvSpPr/>
          <p:nvPr/>
        </p:nvSpPr>
        <p:spPr>
          <a:xfrm>
            <a:off x="7132562" y="4085531"/>
            <a:ext cx="1416297" cy="82949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GLICOSE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EAC0F8C-3784-64E2-70DA-2CD9DE889912}"/>
              </a:ext>
            </a:extLst>
          </p:cNvPr>
          <p:cNvSpPr/>
          <p:nvPr/>
        </p:nvSpPr>
        <p:spPr>
          <a:xfrm>
            <a:off x="7521895" y="4843626"/>
            <a:ext cx="1416297" cy="82949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GLICOSE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90B8DBE-BA4F-7179-7088-CA7D4038CDA9}"/>
              </a:ext>
            </a:extLst>
          </p:cNvPr>
          <p:cNvSpPr/>
          <p:nvPr/>
        </p:nvSpPr>
        <p:spPr>
          <a:xfrm>
            <a:off x="5956880" y="4812616"/>
            <a:ext cx="1416297" cy="82949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GLICOSE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96820340-F75C-7D1C-ABBB-08FC97A6FCBE}"/>
              </a:ext>
            </a:extLst>
          </p:cNvPr>
          <p:cNvCxnSpPr/>
          <p:nvPr/>
        </p:nvCxnSpPr>
        <p:spPr>
          <a:xfrm flipH="1">
            <a:off x="10375512" y="1863289"/>
            <a:ext cx="49201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9FABC733-ECD9-58D5-DEC6-86A39A969BFD}"/>
              </a:ext>
            </a:extLst>
          </p:cNvPr>
          <p:cNvSpPr/>
          <p:nvPr/>
        </p:nvSpPr>
        <p:spPr>
          <a:xfrm>
            <a:off x="6806235" y="395412"/>
            <a:ext cx="326327" cy="7308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luxograma: Processo Alternativo 17">
            <a:extLst>
              <a:ext uri="{FF2B5EF4-FFF2-40B4-BE49-F238E27FC236}">
                <a16:creationId xmlns:a16="http://schemas.microsoft.com/office/drawing/2014/main" id="{60686FAF-C077-744C-6F72-34F3D6160049}"/>
              </a:ext>
            </a:extLst>
          </p:cNvPr>
          <p:cNvSpPr/>
          <p:nvPr/>
        </p:nvSpPr>
        <p:spPr>
          <a:xfrm>
            <a:off x="7312636" y="395412"/>
            <a:ext cx="1226732" cy="63226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INSULINA</a:t>
            </a:r>
          </a:p>
        </p:txBody>
      </p:sp>
      <p:sp>
        <p:nvSpPr>
          <p:cNvPr id="19" name="Seta: para Baixo 21">
            <a:extLst>
              <a:ext uri="{FF2B5EF4-FFF2-40B4-BE49-F238E27FC236}">
                <a16:creationId xmlns:a16="http://schemas.microsoft.com/office/drawing/2014/main" id="{20D42BAE-A510-0687-AE5A-98080F95B0C4}"/>
              </a:ext>
            </a:extLst>
          </p:cNvPr>
          <p:cNvSpPr/>
          <p:nvPr/>
        </p:nvSpPr>
        <p:spPr>
          <a:xfrm rot="10800000">
            <a:off x="6827509" y="1263109"/>
            <a:ext cx="305054" cy="7270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luxograma: Processo Alternativo 19">
            <a:extLst>
              <a:ext uri="{FF2B5EF4-FFF2-40B4-BE49-F238E27FC236}">
                <a16:creationId xmlns:a16="http://schemas.microsoft.com/office/drawing/2014/main" id="{10F3713B-346A-9111-1651-1F2E55CDC721}"/>
              </a:ext>
            </a:extLst>
          </p:cNvPr>
          <p:cNvSpPr/>
          <p:nvPr/>
        </p:nvSpPr>
        <p:spPr>
          <a:xfrm>
            <a:off x="7160363" y="1264359"/>
            <a:ext cx="1531322" cy="75001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Razão AMP/ATP</a:t>
            </a:r>
          </a:p>
          <a:p>
            <a:pPr algn="ctr"/>
            <a:r>
              <a:rPr lang="pt-BR" sz="1400" dirty="0"/>
              <a:t>(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pt-BR" sz="1400" dirty="0"/>
              <a:t>catabolismo)</a:t>
            </a: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8D3C7712-DC84-CFAE-EF81-9C35126260D5}"/>
              </a:ext>
            </a:extLst>
          </p:cNvPr>
          <p:cNvCxnSpPr>
            <a:stCxn id="20" idx="3"/>
          </p:cNvCxnSpPr>
          <p:nvPr/>
        </p:nvCxnSpPr>
        <p:spPr>
          <a:xfrm flipV="1">
            <a:off x="8691685" y="1631640"/>
            <a:ext cx="669556" cy="7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>
            <a:extLst>
              <a:ext uri="{FF2B5EF4-FFF2-40B4-BE49-F238E27FC236}">
                <a16:creationId xmlns:a16="http://schemas.microsoft.com/office/drawing/2014/main" id="{093EC8D9-23CB-F5D8-3931-3210614A687F}"/>
              </a:ext>
            </a:extLst>
          </p:cNvPr>
          <p:cNvSpPr/>
          <p:nvPr/>
        </p:nvSpPr>
        <p:spPr>
          <a:xfrm>
            <a:off x="139277" y="432112"/>
            <a:ext cx="587973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Por que??</a:t>
            </a:r>
            <a:endParaRPr kumimoji="0" lang="pt-PT" altLang="pt-BR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E53901AE-CE25-EDE3-9AB7-B393B6C24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91" y="5588221"/>
            <a:ext cx="4636238" cy="982882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C9C44D24-DB29-089F-E6A1-437842697115}"/>
              </a:ext>
            </a:extLst>
          </p:cNvPr>
          <p:cNvGrpSpPr/>
          <p:nvPr/>
        </p:nvGrpSpPr>
        <p:grpSpPr>
          <a:xfrm>
            <a:off x="338723" y="4765847"/>
            <a:ext cx="2738080" cy="535477"/>
            <a:chOff x="9615435" y="5506701"/>
            <a:chExt cx="2738080" cy="535477"/>
          </a:xfrm>
        </p:grpSpPr>
        <p:pic>
          <p:nvPicPr>
            <p:cNvPr id="3" name="Picture 2" descr="Resultado de imagem para simbolo instagram">
              <a:extLst>
                <a:ext uri="{FF2B5EF4-FFF2-40B4-BE49-F238E27FC236}">
                  <a16:creationId xmlns:a16="http://schemas.microsoft.com/office/drawing/2014/main" id="{31AFFEF2-F481-B11B-61AD-C7CA312C38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A7901C74-ED59-7496-BD68-91B2E5754E25}"/>
                </a:ext>
              </a:extLst>
            </p:cNvPr>
            <p:cNvSpPr txBox="1"/>
            <p:nvPr/>
          </p:nvSpPr>
          <p:spPr>
            <a:xfrm>
              <a:off x="10130153" y="5599744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7802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C 4.375E-6 0.03496 0.02799 0.06204 0.06197 0.06204 C 0.097 0.06204 0.125 0.03496 0.125 -3.33333E-6 C 0.125 -0.03495 0.15299 -0.06203 0.18802 -0.06203 C 0.222 -0.06203 0.25 -0.03495 0.25 -3.33333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C -2.70833E-6 0.03495 0.028 0.06203 0.06198 0.06203 C 0.09701 0.06203 0.125 0.03495 0.125 3.33333E-6 C 0.125 -0.03496 0.153 -0.06204 0.18802 -0.06204 C 0.22201 -0.06204 0.25 -0.03496 0.25 3.33333E-6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C -3.125E-6 0.03495 0.028 0.06203 0.06198 0.06203 C 0.09701 0.06203 0.125 0.03495 0.125 2.96296E-6 C 0.125 -0.03496 0.153 -0.06204 0.18802 -0.06204 C 0.22201 -0.06204 0.25 -0.03496 0.25 2.96296E-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67268" y="623497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412095" y="2026682"/>
            <a:ext cx="50190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Ajuste diário e distribuição proteica</a:t>
            </a:r>
          </a:p>
        </p:txBody>
      </p:sp>
      <p:pic>
        <p:nvPicPr>
          <p:cNvPr id="3" name="Picture 4" descr="Como fazer os ovos mexidos mais cremosos que você já viu">
            <a:extLst>
              <a:ext uri="{FF2B5EF4-FFF2-40B4-BE49-F238E27FC236}">
                <a16:creationId xmlns:a16="http://schemas.microsoft.com/office/drawing/2014/main" id="{2D683275-594D-5C0C-E2DC-DE530875E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466" y="3070484"/>
            <a:ext cx="2308042" cy="17310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23E4295-4562-0424-8C2C-8C858F648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693" y="2907381"/>
            <a:ext cx="4198022" cy="1894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033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4507EB1E-BAD0-2A65-81D7-F146BA803A1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4EE345C-41AF-18CA-6773-9E3B8A27C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8" y="5641387"/>
            <a:ext cx="6698345" cy="71579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DA8D064-65C7-6742-5306-2F92FF91511D}"/>
              </a:ext>
            </a:extLst>
          </p:cNvPr>
          <p:cNvSpPr txBox="1"/>
          <p:nvPr/>
        </p:nvSpPr>
        <p:spPr>
          <a:xfrm>
            <a:off x="469209" y="2992266"/>
            <a:ext cx="5723467" cy="1708160"/>
          </a:xfrm>
          <a:prstGeom prst="rect">
            <a:avLst/>
          </a:prstGeom>
          <a:solidFill>
            <a:srgbClr val="991919"/>
          </a:solidFill>
          <a:ln w="38100">
            <a:solidFill>
              <a:schemeClr val="bg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500" b="1" dirty="0">
                <a:solidFill>
                  <a:schemeClr val="bg1"/>
                </a:solidFill>
              </a:rPr>
              <a:t>~</a:t>
            </a:r>
            <a:r>
              <a:rPr lang="pt-BR" sz="3500" b="1" u="sng" dirty="0">
                <a:solidFill>
                  <a:schemeClr val="bg1"/>
                </a:solidFill>
              </a:rPr>
              <a:t>1,2 a 1,5 g/kg</a:t>
            </a:r>
            <a:r>
              <a:rPr lang="pt-BR" sz="3500" b="1" dirty="0">
                <a:solidFill>
                  <a:schemeClr val="bg1"/>
                </a:solidFill>
              </a:rPr>
              <a:t> de peso/dia ou 20-30% do VET</a:t>
            </a:r>
          </a:p>
          <a:p>
            <a:pPr algn="ctr"/>
            <a:r>
              <a:rPr lang="pt-BR" sz="3500" b="1" dirty="0">
                <a:solidFill>
                  <a:schemeClr val="bg1"/>
                </a:solidFill>
              </a:rPr>
              <a:t>+ exercício resistido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36A89E3-9D7C-FE1B-252D-6C2A55ADF8BD}"/>
              </a:ext>
            </a:extLst>
          </p:cNvPr>
          <p:cNvSpPr/>
          <p:nvPr/>
        </p:nvSpPr>
        <p:spPr>
          <a:xfrm>
            <a:off x="594873" y="284560"/>
            <a:ext cx="113736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altLang="pt-BR" sz="4400" b="1" dirty="0"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Recomendação de proteínas no emagrecimento</a:t>
            </a:r>
            <a:endParaRPr lang="pt-PT" altLang="pt-BR" sz="4400" b="1" dirty="0">
              <a:solidFill>
                <a:srgbClr val="002060"/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latin typeface="Ink Free" panose="03080402000500000000" pitchFamily="66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1B4764F-4468-265A-9D35-F42BD117ED9A}"/>
              </a:ext>
            </a:extLst>
          </p:cNvPr>
          <p:cNvGrpSpPr/>
          <p:nvPr/>
        </p:nvGrpSpPr>
        <p:grpSpPr>
          <a:xfrm>
            <a:off x="1635791" y="1619557"/>
            <a:ext cx="2738080" cy="535477"/>
            <a:chOff x="9615435" y="5506701"/>
            <a:chExt cx="2738080" cy="535477"/>
          </a:xfrm>
        </p:grpSpPr>
        <p:pic>
          <p:nvPicPr>
            <p:cNvPr id="5" name="Picture 2" descr="Resultado de imagem para simbolo instagram">
              <a:extLst>
                <a:ext uri="{FF2B5EF4-FFF2-40B4-BE49-F238E27FC236}">
                  <a16:creationId xmlns:a16="http://schemas.microsoft.com/office/drawing/2014/main" id="{BEEA9D1A-B7D0-D304-1467-622B4BC3F4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0278CB8-A254-B1DB-5030-77CA63B54243}"/>
                </a:ext>
              </a:extLst>
            </p:cNvPr>
            <p:cNvSpPr txBox="1"/>
            <p:nvPr/>
          </p:nvSpPr>
          <p:spPr>
            <a:xfrm>
              <a:off x="10130153" y="5599744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ED535E5-3657-99B5-E8C8-7BE6C3B9D537}"/>
              </a:ext>
            </a:extLst>
          </p:cNvPr>
          <p:cNvSpPr txBox="1"/>
          <p:nvPr/>
        </p:nvSpPr>
        <p:spPr>
          <a:xfrm>
            <a:off x="7636761" y="1745688"/>
            <a:ext cx="4345112" cy="4832092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G.M.O. </a:t>
            </a:r>
            <a:r>
              <a:rPr lang="pt-BR" sz="2800" b="1" dirty="0">
                <a:solidFill>
                  <a:srgbClr val="002060"/>
                </a:solidFill>
                <a:latin typeface="Calibri" panose="020F0502020204030204"/>
                <a:cs typeface="Arial"/>
                <a:sym typeface="Arial"/>
              </a:rPr>
              <a:t>tinha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97,7 kg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Dieta atual de </a:t>
            </a:r>
            <a:r>
              <a:rPr lang="pt-BR" sz="2800" b="1" noProof="0" dirty="0">
                <a:solidFill>
                  <a:srgbClr val="002060"/>
                </a:solidFill>
                <a:latin typeface="Calibri" panose="020F0502020204030204"/>
                <a:cs typeface="Arial"/>
                <a:sym typeface="Arial"/>
              </a:rPr>
              <a:t>160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0 kcal (</a:t>
            </a:r>
            <a:r>
              <a:rPr lang="pt-BR" sz="2800" b="1" dirty="0">
                <a:solidFill>
                  <a:srgbClr val="002060"/>
                </a:solidFill>
                <a:latin typeface="Calibri" panose="020F0502020204030204"/>
                <a:cs typeface="Arial"/>
                <a:sym typeface="Arial"/>
              </a:rPr>
              <a:t>7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00 kcal de déficit)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Estratégia utilizada: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lvl="0" algn="ctr" defTabSz="914377">
              <a:defRPr/>
            </a:pPr>
            <a:r>
              <a:rPr lang="pt-BR" sz="2800" b="1" dirty="0">
                <a:solidFill>
                  <a:srgbClr val="002060"/>
                </a:solidFill>
                <a:cs typeface="Arial"/>
                <a:sym typeface="Arial"/>
              </a:rPr>
              <a:t>~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1,3 g/kg/dia ou</a:t>
            </a:r>
            <a:r>
              <a:rPr kumimoji="0" lang="pt-BR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~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1</a:t>
            </a:r>
            <a:r>
              <a:rPr lang="pt-BR" sz="2800" b="1" dirty="0">
                <a:solidFill>
                  <a:srgbClr val="002060"/>
                </a:solidFill>
                <a:latin typeface="Calibri" panose="020F0502020204030204"/>
                <a:cs typeface="Arial"/>
                <a:sym typeface="Arial"/>
              </a:rPr>
              <a:t>26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g/dia ou </a:t>
            </a:r>
            <a:r>
              <a:rPr lang="pt-BR" sz="2800" b="1" dirty="0">
                <a:solidFill>
                  <a:srgbClr val="002060"/>
                </a:solidFill>
                <a:cs typeface="Arial"/>
                <a:sym typeface="Arial"/>
              </a:rPr>
              <a:t>~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508 kcal</a:t>
            </a:r>
          </a:p>
          <a:p>
            <a:pPr lvl="0" algn="ctr" defTabSz="914377"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=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~</a:t>
            </a:r>
            <a:r>
              <a:rPr lang="pt-BR" sz="2800" b="1" dirty="0">
                <a:solidFill>
                  <a:srgbClr val="00B050"/>
                </a:solidFill>
                <a:latin typeface="Calibri" panose="020F0502020204030204"/>
                <a:cs typeface="Arial"/>
                <a:sym typeface="Arial"/>
              </a:rPr>
              <a:t>30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%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do VET de proteína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85949D7-6954-1ABB-B7A6-E2006D37FE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4276" y="1920363"/>
            <a:ext cx="1966554" cy="158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03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89442C8-28D2-F9F7-444D-F462917481A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49" y="1910442"/>
            <a:ext cx="9343251" cy="46273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9" y="27821"/>
            <a:ext cx="5010196" cy="1760339"/>
          </a:xfrm>
          <a:prstGeom prst="rect">
            <a:avLst/>
          </a:prstGeom>
        </p:spPr>
      </p:pic>
      <p:sp>
        <p:nvSpPr>
          <p:cNvPr id="2" name="Texto Explicativo em Elipse 1"/>
          <p:cNvSpPr/>
          <p:nvPr/>
        </p:nvSpPr>
        <p:spPr>
          <a:xfrm>
            <a:off x="8505922" y="320215"/>
            <a:ext cx="3208713" cy="1995055"/>
          </a:xfrm>
          <a:prstGeom prst="wedgeEllipseCallout">
            <a:avLst/>
          </a:prstGeom>
          <a:solidFill>
            <a:srgbClr val="CC0066">
              <a:alpha val="6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Em média, numa dieta para perda de peso a perda de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MM é  ~25% 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 de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MG de 75%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2480E49-3D10-54AF-72FF-7201ECF2A73F}"/>
              </a:ext>
            </a:extLst>
          </p:cNvPr>
          <p:cNvSpPr/>
          <p:nvPr/>
        </p:nvSpPr>
        <p:spPr>
          <a:xfrm>
            <a:off x="5982208" y="2714752"/>
            <a:ext cx="1528064" cy="31699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pt-BR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96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234F65E-8B33-9B57-A5DB-9028B7D325B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05F692A-D14E-E174-40E8-881317242F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938" y="2368516"/>
            <a:ext cx="2307838" cy="2120967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3B9A2BE6-2CC8-4E7F-07F9-9F10F5442CA4}"/>
              </a:ext>
            </a:extLst>
          </p:cNvPr>
          <p:cNvGrpSpPr/>
          <p:nvPr/>
        </p:nvGrpSpPr>
        <p:grpSpPr>
          <a:xfrm>
            <a:off x="4840822" y="6172684"/>
            <a:ext cx="2738080" cy="535477"/>
            <a:chOff x="9615435" y="5506701"/>
            <a:chExt cx="2738080" cy="535477"/>
          </a:xfrm>
        </p:grpSpPr>
        <p:pic>
          <p:nvPicPr>
            <p:cNvPr id="8" name="Picture 2" descr="Resultado de imagem para simbolo instagram">
              <a:extLst>
                <a:ext uri="{FF2B5EF4-FFF2-40B4-BE49-F238E27FC236}">
                  <a16:creationId xmlns:a16="http://schemas.microsoft.com/office/drawing/2014/main" id="{2F6E834E-61AA-A3AB-04A5-9A5371C40F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924BBDD2-91E3-F692-5F1B-891DF3E54D47}"/>
                </a:ext>
              </a:extLst>
            </p:cNvPr>
            <p:cNvSpPr txBox="1"/>
            <p:nvPr/>
          </p:nvSpPr>
          <p:spPr>
            <a:xfrm>
              <a:off x="10130153" y="5599744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id="{56276BDB-0D60-115C-E9C4-35883A78F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43" y="4558178"/>
            <a:ext cx="3260725" cy="1871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78D7415-73EB-3C07-4C80-EC6F347903C3}"/>
              </a:ext>
            </a:extLst>
          </p:cNvPr>
          <p:cNvSpPr txBox="1"/>
          <p:nvPr/>
        </p:nvSpPr>
        <p:spPr>
          <a:xfrm>
            <a:off x="2809999" y="777663"/>
            <a:ext cx="8843063" cy="4524315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rgbClr val="C00000"/>
                </a:solidFill>
                <a:latin typeface="Calibri" panose="020F0502020204030204"/>
                <a:cs typeface="Arial"/>
                <a:sym typeface="Arial"/>
              </a:rPr>
              <a:t>CUIDADO</a:t>
            </a:r>
            <a:r>
              <a:rPr lang="pt-BR" sz="3200" b="1" dirty="0">
                <a:solidFill>
                  <a:srgbClr val="002060"/>
                </a:solidFill>
                <a:latin typeface="Calibri" panose="020F0502020204030204"/>
                <a:cs typeface="Arial"/>
                <a:sym typeface="Arial"/>
              </a:rPr>
              <a:t> para </a:t>
            </a:r>
            <a:r>
              <a:rPr lang="pt-BR" sz="3200" b="1" dirty="0">
                <a:solidFill>
                  <a:srgbClr val="C00000"/>
                </a:solidFill>
                <a:latin typeface="Calibri" panose="020F0502020204030204"/>
                <a:cs typeface="Arial"/>
                <a:sym typeface="Arial"/>
              </a:rPr>
              <a:t>não</a:t>
            </a:r>
            <a:r>
              <a:rPr lang="pt-BR" sz="3200" b="1" dirty="0">
                <a:solidFill>
                  <a:srgbClr val="002060"/>
                </a:solidFill>
                <a:latin typeface="Calibri" panose="020F0502020204030204"/>
                <a:cs typeface="Arial"/>
                <a:sym typeface="Arial"/>
              </a:rPr>
              <a:t> fazer isso: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3200" b="1" dirty="0">
              <a:solidFill>
                <a:srgbClr val="002060"/>
              </a:solidFill>
              <a:latin typeface="Calibri" panose="020F0502020204030204"/>
              <a:cs typeface="Arial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2g/kg x 97,7 = 196g de proteína/dia ou 784 kcal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3200" b="1" dirty="0">
              <a:solidFill>
                <a:srgbClr val="002060"/>
              </a:solidFill>
              <a:latin typeface="Calibri" panose="020F0502020204030204"/>
              <a:cs typeface="Arial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Num</a:t>
            </a:r>
            <a:r>
              <a:rPr lang="pt-BR" sz="3200" b="1" dirty="0">
                <a:solidFill>
                  <a:srgbClr val="002060"/>
                </a:solidFill>
                <a:latin typeface="Calibri" panose="020F0502020204030204"/>
                <a:cs typeface="Arial"/>
                <a:sym typeface="Arial"/>
              </a:rPr>
              <a:t>a dieta com 1600 kcal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3200" b="1" dirty="0">
              <a:solidFill>
                <a:srgbClr val="002060"/>
              </a:solidFill>
              <a:latin typeface="Calibri" panose="020F0502020204030204"/>
              <a:cs typeface="Arial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=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49%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do VET de proteína!</a:t>
            </a:r>
          </a:p>
        </p:txBody>
      </p:sp>
    </p:spTree>
    <p:extLst>
      <p:ext uri="{BB962C8B-B14F-4D97-AF65-F5344CB8AC3E}">
        <p14:creationId xmlns:p14="http://schemas.microsoft.com/office/powerpoint/2010/main" val="277116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IGURE 1.">
            <a:extLst>
              <a:ext uri="{FF2B5EF4-FFF2-40B4-BE49-F238E27FC236}">
                <a16:creationId xmlns:a16="http://schemas.microsoft.com/office/drawing/2014/main" id="{FB544E72-7AC7-ACF0-C0A0-ED8D511D8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84" y="0"/>
            <a:ext cx="10253491" cy="64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BCDB5F-1410-3FAD-932D-4786BBADFAC5}"/>
              </a:ext>
            </a:extLst>
          </p:cNvPr>
          <p:cNvSpPr txBox="1"/>
          <p:nvPr/>
        </p:nvSpPr>
        <p:spPr>
          <a:xfrm>
            <a:off x="3049172" y="3102318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eta: para Cima 8">
            <a:extLst>
              <a:ext uri="{FF2B5EF4-FFF2-40B4-BE49-F238E27FC236}">
                <a16:creationId xmlns:a16="http://schemas.microsoft.com/office/drawing/2014/main" id="{29067B0E-35C7-58CD-9C4F-0280646A23CB}"/>
              </a:ext>
            </a:extLst>
          </p:cNvPr>
          <p:cNvSpPr/>
          <p:nvPr/>
        </p:nvSpPr>
        <p:spPr>
          <a:xfrm>
            <a:off x="5461915" y="1290153"/>
            <a:ext cx="492369" cy="1154627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A6232CCA-E1B7-23FB-3169-E37331ECAD6D}"/>
              </a:ext>
            </a:extLst>
          </p:cNvPr>
          <p:cNvSpPr/>
          <p:nvPr/>
        </p:nvSpPr>
        <p:spPr>
          <a:xfrm>
            <a:off x="1469426" y="4921472"/>
            <a:ext cx="9253147" cy="47607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Dietas ricas em gordura e proteínas também podem levar à RI!!!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F2DD119-9EE3-5CCB-ABD0-7BDD89761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6" y="4910126"/>
            <a:ext cx="1060723" cy="974834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D7F46FE5-B770-86DA-4EBD-1245A10BE24D}"/>
              </a:ext>
            </a:extLst>
          </p:cNvPr>
          <p:cNvSpPr/>
          <p:nvPr/>
        </p:nvSpPr>
        <p:spPr>
          <a:xfrm>
            <a:off x="221721" y="209229"/>
            <a:ext cx="1575339" cy="47607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Disbiose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libri"/>
              <a:cs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6AE8E1B-0842-30CD-36EC-00E447B29212}"/>
              </a:ext>
            </a:extLst>
          </p:cNvPr>
          <p:cNvSpPr txBox="1"/>
          <p:nvPr/>
        </p:nvSpPr>
        <p:spPr>
          <a:xfrm>
            <a:off x="112576" y="6331653"/>
            <a:ext cx="11857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baseline="0" dirty="0">
                <a:latin typeface="Cambria" panose="02040503050406030204" pitchFamily="18" charset="0"/>
              </a:rPr>
              <a:t>Elisabeth </a:t>
            </a:r>
            <a:r>
              <a:rPr lang="en-US" sz="1600" b="0" i="0" u="none" strike="noStrike" baseline="0" dirty="0" err="1">
                <a:latin typeface="Cambria" panose="02040503050406030204" pitchFamily="18" charset="0"/>
              </a:rPr>
              <a:t>Govers</a:t>
            </a:r>
            <a:r>
              <a:rPr lang="en-US" sz="1600" b="0" i="0" u="none" strike="noStrike" baseline="0" dirty="0">
                <a:latin typeface="Cambria" panose="02040503050406030204" pitchFamily="18" charset="0"/>
              </a:rPr>
              <a:t>., </a:t>
            </a:r>
            <a:r>
              <a:rPr lang="en-US" sz="1600" b="0" i="1" u="none" strike="noStrike" baseline="0" dirty="0">
                <a:latin typeface="Cambria-Italic"/>
              </a:rPr>
              <a:t>et al</a:t>
            </a:r>
            <a:r>
              <a:rPr lang="en-US" sz="1600" b="0" i="0" u="none" strike="noStrike" baseline="0" dirty="0">
                <a:latin typeface="Cambria" panose="02040503050406030204" pitchFamily="18" charset="0"/>
              </a:rPr>
              <a:t>. “Insulin Resistance in Primary Dietary Care Practice. Review of the Evidence and a Proposal for Daily Use”. </a:t>
            </a:r>
            <a:r>
              <a:rPr lang="en-US" sz="1600" b="0" i="1" u="none" strike="noStrike" baseline="0" dirty="0">
                <a:latin typeface="Cambria-Italic"/>
              </a:rPr>
              <a:t>EC Nutrition </a:t>
            </a:r>
            <a:r>
              <a:rPr lang="en-US" sz="1600" b="0" i="0" u="none" strike="noStrike" baseline="0" dirty="0">
                <a:latin typeface="Cambria" panose="02040503050406030204" pitchFamily="18" charset="0"/>
              </a:rPr>
              <a:t>16.7 (2021): 125-138.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90609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4C66A80-D932-0F27-71B8-BB577F4F57C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26" name="Picture 2" descr="figura 4">
            <a:extLst>
              <a:ext uri="{FF2B5EF4-FFF2-40B4-BE49-F238E27FC236}">
                <a16:creationId xmlns:a16="http://schemas.microsoft.com/office/drawing/2014/main" id="{623F45D0-6ED8-0859-C211-E3D35A28E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3889" y="62343"/>
            <a:ext cx="9664505" cy="678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9AC601A-6E92-1518-B8BF-443E2E4B8F58}"/>
              </a:ext>
            </a:extLst>
          </p:cNvPr>
          <p:cNvSpPr txBox="1"/>
          <p:nvPr/>
        </p:nvSpPr>
        <p:spPr>
          <a:xfrm>
            <a:off x="9742766" y="3625947"/>
            <a:ext cx="22912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65f8a23b.I"/>
                <a:ea typeface="+mn-ea"/>
                <a:cs typeface="+mn-cs"/>
              </a:rPr>
              <a:t>Signal Transduction and Targeted Therapy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Myriad_R"/>
                <a:ea typeface="+mn-ea"/>
                <a:cs typeface="+mn-cs"/>
              </a:rPr>
              <a:t>(2022) 7:216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46dcae81"/>
                <a:ea typeface="+mn-ea"/>
                <a:cs typeface="+mn-cs"/>
              </a:rPr>
              <a:t>; NATURE https://doi.org/10.1038/s41392-022-01073-0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C53A5B3-FEA9-3385-8990-E9751B622AD3}"/>
              </a:ext>
            </a:extLst>
          </p:cNvPr>
          <p:cNvSpPr txBox="1"/>
          <p:nvPr/>
        </p:nvSpPr>
        <p:spPr>
          <a:xfrm>
            <a:off x="4922081" y="3041678"/>
            <a:ext cx="2629603" cy="1168539"/>
          </a:xfrm>
          <a:prstGeom prst="ellipse">
            <a:avLst/>
          </a:prstGeom>
          <a:solidFill>
            <a:srgbClr val="800080">
              <a:alpha val="50196"/>
            </a:srgbClr>
          </a:solidFill>
          <a:ln>
            <a:solidFill>
              <a:srgbClr val="CC0066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Resistencia à insulina (RI)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30E5A0A-DC23-CB4C-A78F-9C011C5AB13C}"/>
              </a:ext>
            </a:extLst>
          </p:cNvPr>
          <p:cNvGrpSpPr/>
          <p:nvPr/>
        </p:nvGrpSpPr>
        <p:grpSpPr>
          <a:xfrm>
            <a:off x="4973142" y="6051614"/>
            <a:ext cx="2738080" cy="535477"/>
            <a:chOff x="9615435" y="5506701"/>
            <a:chExt cx="2738080" cy="535477"/>
          </a:xfrm>
        </p:grpSpPr>
        <p:pic>
          <p:nvPicPr>
            <p:cNvPr id="6" name="Picture 2" descr="Resultado de imagem para simbolo instagram">
              <a:extLst>
                <a:ext uri="{FF2B5EF4-FFF2-40B4-BE49-F238E27FC236}">
                  <a16:creationId xmlns:a16="http://schemas.microsoft.com/office/drawing/2014/main" id="{0E1278AC-CC57-07A6-C40B-0CA83250EA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FC260739-CA01-39D6-7D60-E437781147A5}"/>
                </a:ext>
              </a:extLst>
            </p:cNvPr>
            <p:cNvSpPr txBox="1"/>
            <p:nvPr/>
          </p:nvSpPr>
          <p:spPr>
            <a:xfrm>
              <a:off x="10130153" y="5599744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12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A30FC10-E579-B991-E8C9-1F0770C16338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3A96413-909A-159C-D6D5-8E44228D43DE}"/>
              </a:ext>
            </a:extLst>
          </p:cNvPr>
          <p:cNvSpPr/>
          <p:nvPr/>
        </p:nvSpPr>
        <p:spPr>
          <a:xfrm>
            <a:off x="8984191" y="302167"/>
            <a:ext cx="24187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altLang="pt-BR" sz="3600" b="1" dirty="0"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Plano alimentar (lanches) – 1ª consulta</a:t>
            </a:r>
            <a:endParaRPr lang="pt-PT" altLang="pt-BR" sz="3600" b="1" dirty="0">
              <a:solidFill>
                <a:srgbClr val="002060"/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latin typeface="Ink Free" panose="03080402000500000000" pitchFamily="66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863A849-E952-A6E4-0E91-65B96426F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6" y="2284490"/>
            <a:ext cx="7795103" cy="450265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625E0C7-4DEF-F209-5301-0F67EB1CD66D}"/>
              </a:ext>
            </a:extLst>
          </p:cNvPr>
          <p:cNvSpPr txBox="1"/>
          <p:nvPr/>
        </p:nvSpPr>
        <p:spPr>
          <a:xfrm>
            <a:off x="6350001" y="3429000"/>
            <a:ext cx="5632610" cy="2951619"/>
          </a:xfrm>
          <a:prstGeom prst="cloudCallout">
            <a:avLst>
              <a:gd name="adj1" fmla="val -28139"/>
              <a:gd name="adj2" fmla="val -60948"/>
            </a:avLst>
          </a:prstGeom>
          <a:solidFill>
            <a:srgbClr val="800000">
              <a:alpha val="20000"/>
            </a:srgbClr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2060"/>
                </a:solidFill>
              </a:rPr>
              <a:t>Ajuste proteico diário;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2060"/>
                </a:solidFill>
              </a:rPr>
              <a:t>Fracionamento proteico (~0,2g/kg nos lanches);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2060"/>
                </a:solidFill>
              </a:rPr>
              <a:t>Controle da resposta glicêmica.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81FBB58-26F0-37BC-800A-D18A3073B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26" y="87855"/>
            <a:ext cx="8195153" cy="207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5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67268" y="623497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649654" y="2602802"/>
            <a:ext cx="5019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Cacau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742A6F2-66B4-C9A8-5298-6144FF8F1D51}"/>
              </a:ext>
            </a:extLst>
          </p:cNvPr>
          <p:cNvSpPr/>
          <p:nvPr/>
        </p:nvSpPr>
        <p:spPr>
          <a:xfrm>
            <a:off x="5909935" y="2957273"/>
            <a:ext cx="5953759" cy="6944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48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Aplicação de a</a:t>
            </a:r>
            <a:r>
              <a:rPr kumimoji="0" lang="pt-BR" altLang="pt-BR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limentos</a:t>
            </a:r>
            <a:r>
              <a:rPr kumimoji="0" lang="pt-BR" altLang="pt-B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funcionais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21A9461-AB60-DBF1-373D-E2B60508B837}"/>
              </a:ext>
            </a:extLst>
          </p:cNvPr>
          <p:cNvGrpSpPr/>
          <p:nvPr/>
        </p:nvGrpSpPr>
        <p:grpSpPr>
          <a:xfrm>
            <a:off x="5909935" y="6208287"/>
            <a:ext cx="2738080" cy="535477"/>
            <a:chOff x="9615435" y="5506701"/>
            <a:chExt cx="2738080" cy="535477"/>
          </a:xfrm>
        </p:grpSpPr>
        <p:pic>
          <p:nvPicPr>
            <p:cNvPr id="7" name="Picture 2" descr="Resultado de imagem para simbolo instagram">
              <a:extLst>
                <a:ext uri="{FF2B5EF4-FFF2-40B4-BE49-F238E27FC236}">
                  <a16:creationId xmlns:a16="http://schemas.microsoft.com/office/drawing/2014/main" id="{79781D03-5B96-AFF7-105C-1C673FF82E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551EEB07-AE8A-EB84-E765-0AE742E4BF31}"/>
                </a:ext>
              </a:extLst>
            </p:cNvPr>
            <p:cNvSpPr txBox="1"/>
            <p:nvPr/>
          </p:nvSpPr>
          <p:spPr>
            <a:xfrm>
              <a:off x="10130153" y="5599744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8A6D1C61-65B2-B7C9-F9B7-E931B8193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779" y="3651688"/>
            <a:ext cx="4057157" cy="3343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611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5B48B2-49A9-1E9B-296D-49FEF1B93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09" y="186723"/>
            <a:ext cx="6456144" cy="291128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418044C-1F58-5BAB-63C3-270050270C5D}"/>
              </a:ext>
            </a:extLst>
          </p:cNvPr>
          <p:cNvSpPr txBox="1"/>
          <p:nvPr/>
        </p:nvSpPr>
        <p:spPr>
          <a:xfrm>
            <a:off x="512381" y="3550582"/>
            <a:ext cx="8978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Objetivo: </a:t>
            </a:r>
            <a:r>
              <a:rPr lang="pt-BR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avaliar os efeitos do consumo de cacau (por 7 dias) em adultos jovens </a:t>
            </a:r>
            <a:r>
              <a:rPr lang="pt-BR" sz="24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eutróficos</a:t>
            </a:r>
            <a:r>
              <a:rPr lang="pt-BR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(N=15) e com </a:t>
            </a:r>
            <a:r>
              <a:rPr lang="pt-BR" sz="24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obesidade</a:t>
            </a:r>
            <a:r>
              <a:rPr lang="pt-BR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classe II (n=15).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6148398-ECEF-690B-5974-50B8EE84193C}"/>
              </a:ext>
            </a:extLst>
          </p:cNvPr>
          <p:cNvSpPr txBox="1"/>
          <p:nvPr/>
        </p:nvSpPr>
        <p:spPr>
          <a:xfrm>
            <a:off x="512381" y="4649492"/>
            <a:ext cx="114694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Grupo </a:t>
            </a:r>
            <a:r>
              <a:rPr lang="pt-BR" sz="240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eutrófico</a:t>
            </a:r>
            <a:r>
              <a:rPr lang="pt-BR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24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sym typeface="Wingdings" panose="05000000000000000000" pitchFamily="2" charset="2"/>
              </a:rPr>
              <a:t> 25g de cacau em pó </a:t>
            </a:r>
            <a:r>
              <a:rPr lang="pt-BR" sz="24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Hershey's</a:t>
            </a:r>
            <a:r>
              <a:rPr lang="pt-BR" sz="24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(</a:t>
            </a:r>
            <a:r>
              <a:rPr lang="pt-BR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100% cacau, 1.050 mg de flavonoides</a:t>
            </a:r>
            <a:r>
              <a:rPr lang="pt-BR" sz="24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)</a:t>
            </a:r>
            <a:r>
              <a:rPr lang="pt-BR" sz="24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sym typeface="Wingdings" panose="05000000000000000000" pitchFamily="2" charset="2"/>
              </a:rPr>
              <a:t>/dia durante 7 dias</a:t>
            </a:r>
          </a:p>
          <a:p>
            <a:endParaRPr lang="pt-BR" sz="2400" dirty="0">
              <a:solidFill>
                <a:srgbClr val="002060"/>
              </a:solidFill>
              <a:highlight>
                <a:srgbClr val="FFFFFF"/>
              </a:highlight>
              <a:sym typeface="Wingdings" panose="05000000000000000000" pitchFamily="2" charset="2"/>
            </a:endParaRPr>
          </a:p>
          <a:p>
            <a:r>
              <a:rPr lang="pt-BR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sym typeface="Wingdings" panose="05000000000000000000" pitchFamily="2" charset="2"/>
              </a:rPr>
              <a:t>Grupo com obesidade </a:t>
            </a:r>
            <a:r>
              <a:rPr lang="pt-BR" sz="24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sym typeface="Wingdings" panose="05000000000000000000" pitchFamily="2" charset="2"/>
              </a:rPr>
              <a:t> 39g de cacau em pó </a:t>
            </a:r>
            <a:r>
              <a:rPr lang="pt-BR" sz="24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Hershey's</a:t>
            </a:r>
            <a:r>
              <a:rPr lang="pt-BR" sz="24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(</a:t>
            </a:r>
            <a:r>
              <a:rPr lang="pt-BR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100% cacau, 1.638 mg de flavonoides)</a:t>
            </a:r>
            <a:r>
              <a:rPr lang="pt-BR" sz="24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sym typeface="Wingdings" panose="05000000000000000000" pitchFamily="2" charset="2"/>
              </a:rPr>
              <a:t>/dia durante 7 dias</a:t>
            </a:r>
            <a:endParaRPr lang="pt-BR" sz="2400" b="1" i="0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FD7BFC8-21E7-153D-55FE-B8D70999C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262" y="85712"/>
            <a:ext cx="4057157" cy="3343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41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502C35C-D0FC-21A9-C860-8BCC70062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45" y="529973"/>
            <a:ext cx="11530910" cy="422724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AC70251-E43B-811A-0878-445AAE3F50D9}"/>
              </a:ext>
            </a:extLst>
          </p:cNvPr>
          <p:cNvSpPr txBox="1"/>
          <p:nvPr/>
        </p:nvSpPr>
        <p:spPr>
          <a:xfrm>
            <a:off x="2628" y="6488668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National Book"/>
              </a:rPr>
              <a:t>https://doi.org/10.4162/nrp.2023.17.2.228 </a:t>
            </a: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D5AF460-C37A-A51B-F127-4FB6043A61F4}"/>
              </a:ext>
            </a:extLst>
          </p:cNvPr>
          <p:cNvSpPr/>
          <p:nvPr/>
        </p:nvSpPr>
        <p:spPr>
          <a:xfrm>
            <a:off x="3702726" y="4988045"/>
            <a:ext cx="4243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Reduziu LDL-c nos 2 grupos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8497E28-3BE4-AB0A-76DC-64157E2910D8}"/>
              </a:ext>
            </a:extLst>
          </p:cNvPr>
          <p:cNvSpPr/>
          <p:nvPr/>
        </p:nvSpPr>
        <p:spPr>
          <a:xfrm>
            <a:off x="3194725" y="5680541"/>
            <a:ext cx="5017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pt-BR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Reduziu insulina e HOMA</a:t>
            </a:r>
            <a:endParaRPr kumimoji="0" lang="pt-BR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0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FB9057-5AEE-8945-4131-E846005B1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33" y="184666"/>
            <a:ext cx="11567767" cy="291526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A27F4D0-95D4-5137-BB16-952338FD2376}"/>
              </a:ext>
            </a:extLst>
          </p:cNvPr>
          <p:cNvSpPr txBox="1"/>
          <p:nvPr/>
        </p:nvSpPr>
        <p:spPr>
          <a:xfrm>
            <a:off x="2628" y="6488668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National Book"/>
              </a:rPr>
              <a:t>https://doi.org/10.4162/nrp.2023.17.2.228 </a:t>
            </a: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7FA58D0-24F3-B1F5-42C6-C71378E76BEB}"/>
              </a:ext>
            </a:extLst>
          </p:cNvPr>
          <p:cNvSpPr/>
          <p:nvPr/>
        </p:nvSpPr>
        <p:spPr>
          <a:xfrm>
            <a:off x="1275150" y="3240303"/>
            <a:ext cx="9641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Reduziu o estresse oxidativo (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↓ danos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oxidativos às biomoléculas e aumentou marcadores de defesa antioxidante </a:t>
            </a:r>
            <a:r>
              <a:rPr kumimoji="0" lang="pt-BR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nos 2 grupos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2110DE-FCF1-2EE2-6462-2BB1B8465AE8}"/>
              </a:ext>
            </a:extLst>
          </p:cNvPr>
          <p:cNvSpPr txBox="1"/>
          <p:nvPr/>
        </p:nvSpPr>
        <p:spPr>
          <a:xfrm>
            <a:off x="4032572" y="5219557"/>
            <a:ext cx="6117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Flavonóis 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4315DDE4-11D8-87EF-7CA0-F63261C19229}"/>
              </a:ext>
            </a:extLst>
          </p:cNvPr>
          <p:cNvGrpSpPr/>
          <p:nvPr/>
        </p:nvGrpSpPr>
        <p:grpSpPr>
          <a:xfrm>
            <a:off x="5304325" y="4427230"/>
            <a:ext cx="5612524" cy="946726"/>
            <a:chOff x="6095999" y="4481568"/>
            <a:chExt cx="5612524" cy="946726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AA67A5B2-1744-C839-FEB8-4FD44CE2AE54}"/>
                </a:ext>
              </a:extLst>
            </p:cNvPr>
            <p:cNvSpPr txBox="1"/>
            <p:nvPr/>
          </p:nvSpPr>
          <p:spPr>
            <a:xfrm>
              <a:off x="6253654" y="4504964"/>
              <a:ext cx="545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↑ expressão de receptores de LDL no fígado;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Inibem biossíntese de LDL hepática</a:t>
              </a:r>
              <a:r>
                <a:rPr lang="pt-BR" dirty="0">
                  <a:solidFill>
                    <a:srgbClr val="002060"/>
                  </a:solidFill>
                  <a:sym typeface="Wingdings" panose="05000000000000000000" pitchFamily="2" charset="2"/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>
                  <a:solidFill>
                    <a:srgbClr val="002060"/>
                  </a:solidFill>
                  <a:sym typeface="Wingdings" panose="05000000000000000000" pitchFamily="2" charset="2"/>
                </a:rPr>
                <a:t>Reduzem absorção de colesterol no intestino</a:t>
              </a:r>
              <a:endParaRPr lang="pt-BR" dirty="0">
                <a:solidFill>
                  <a:srgbClr val="002060"/>
                </a:solidFill>
              </a:endParaRPr>
            </a:p>
          </p:txBody>
        </p:sp>
        <p:sp>
          <p:nvSpPr>
            <p:cNvPr id="10" name="Chave Esquerda 9">
              <a:extLst>
                <a:ext uri="{FF2B5EF4-FFF2-40B4-BE49-F238E27FC236}">
                  <a16:creationId xmlns:a16="http://schemas.microsoft.com/office/drawing/2014/main" id="{0F42C149-A531-3AD1-B611-6A2CEF88BBC0}"/>
                </a:ext>
              </a:extLst>
            </p:cNvPr>
            <p:cNvSpPr/>
            <p:nvPr/>
          </p:nvSpPr>
          <p:spPr>
            <a:xfrm>
              <a:off x="6095999" y="4481568"/>
              <a:ext cx="315310" cy="92333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71CEAE33-6B2B-7243-D16A-DC6E8743588D}"/>
              </a:ext>
            </a:extLst>
          </p:cNvPr>
          <p:cNvGrpSpPr/>
          <p:nvPr/>
        </p:nvGrpSpPr>
        <p:grpSpPr>
          <a:xfrm>
            <a:off x="5304325" y="5473005"/>
            <a:ext cx="5612523" cy="1200329"/>
            <a:chOff x="6095999" y="5527343"/>
            <a:chExt cx="5612523" cy="1200329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9378AAB4-C53B-F82F-93C4-B44BB31A810F}"/>
                </a:ext>
              </a:extLst>
            </p:cNvPr>
            <p:cNvSpPr txBox="1"/>
            <p:nvPr/>
          </p:nvSpPr>
          <p:spPr>
            <a:xfrm>
              <a:off x="6253653" y="5527343"/>
              <a:ext cx="54548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↓ do estresse oxidativo com consequente: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↓ de danos à estruturas proteicas (ex. insulina, membranas, receptores) e parâmetro de inflamação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↑ proteção AO</a:t>
              </a:r>
              <a:endParaRPr lang="pt-BR" dirty="0">
                <a:solidFill>
                  <a:srgbClr val="002060"/>
                </a:solidFill>
              </a:endParaRPr>
            </a:p>
          </p:txBody>
        </p:sp>
        <p:sp>
          <p:nvSpPr>
            <p:cNvPr id="13" name="Chave Esquerda 12">
              <a:extLst>
                <a:ext uri="{FF2B5EF4-FFF2-40B4-BE49-F238E27FC236}">
                  <a16:creationId xmlns:a16="http://schemas.microsoft.com/office/drawing/2014/main" id="{1864AAAB-0013-F8E3-0F6C-FD290DDA868F}"/>
                </a:ext>
              </a:extLst>
            </p:cNvPr>
            <p:cNvSpPr/>
            <p:nvPr/>
          </p:nvSpPr>
          <p:spPr>
            <a:xfrm>
              <a:off x="6095999" y="5581006"/>
              <a:ext cx="315310" cy="108288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2C523B73-59CE-8FD4-69C5-950CB09A2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390" y="4301024"/>
            <a:ext cx="2440519" cy="2011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097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53E4910-8200-EF76-0F2F-57B539910027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F41AE1F-2AD6-7098-722A-74105427BC89}"/>
              </a:ext>
            </a:extLst>
          </p:cNvPr>
          <p:cNvSpPr/>
          <p:nvPr/>
        </p:nvSpPr>
        <p:spPr>
          <a:xfrm>
            <a:off x="550736" y="117820"/>
            <a:ext cx="10063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altLang="pt-BR" sz="3600" b="1" dirty="0"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Plano alimentar (almoço e jantar) – 1ª consulta</a:t>
            </a:r>
            <a:endParaRPr lang="pt-PT" altLang="pt-BR" sz="3600" b="1" dirty="0">
              <a:solidFill>
                <a:srgbClr val="002060"/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latin typeface="Ink Free" panose="03080402000500000000" pitchFamily="66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811F3BE-FFF8-B193-A8EF-9D63FA882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65" y="881971"/>
            <a:ext cx="9101667" cy="579197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B85ED61-2B23-BB00-7A77-A874C4812EF9}"/>
              </a:ext>
            </a:extLst>
          </p:cNvPr>
          <p:cNvSpPr txBox="1"/>
          <p:nvPr/>
        </p:nvSpPr>
        <p:spPr>
          <a:xfrm>
            <a:off x="8275381" y="4311509"/>
            <a:ext cx="3639780" cy="2207240"/>
          </a:xfrm>
          <a:prstGeom prst="ellipse">
            <a:avLst/>
          </a:prstGeom>
          <a:solidFill>
            <a:srgbClr val="800000">
              <a:alpha val="20000"/>
            </a:srgbClr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Higiene do sono à noite + melhora do padrão alimentar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6E95ABB-0670-5B05-CD57-28CAD77D63B5}"/>
              </a:ext>
            </a:extLst>
          </p:cNvPr>
          <p:cNvSpPr txBox="1"/>
          <p:nvPr/>
        </p:nvSpPr>
        <p:spPr>
          <a:xfrm>
            <a:off x="8121559" y="2027052"/>
            <a:ext cx="3597837" cy="132802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Iniciar a refeição pelos vegetais e fontes proteicas</a:t>
            </a:r>
            <a:endParaRPr lang="pt-BR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34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67268" y="623497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869929" y="1934346"/>
            <a:ext cx="5019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Ordem dos alimentos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6D24808-CA96-28D6-CDD7-390B384A6EB2}"/>
              </a:ext>
            </a:extLst>
          </p:cNvPr>
          <p:cNvSpPr/>
          <p:nvPr/>
        </p:nvSpPr>
        <p:spPr>
          <a:xfrm>
            <a:off x="5888968" y="2296160"/>
            <a:ext cx="1873272" cy="157717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D9C5719-E0F9-83B3-20C6-30A0725BF48B}"/>
              </a:ext>
            </a:extLst>
          </p:cNvPr>
          <p:cNvSpPr/>
          <p:nvPr/>
        </p:nvSpPr>
        <p:spPr>
          <a:xfrm>
            <a:off x="7950178" y="2296160"/>
            <a:ext cx="1873272" cy="157717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8C12771-E54C-4769-C7F0-82EA0FE274F2}"/>
              </a:ext>
            </a:extLst>
          </p:cNvPr>
          <p:cNvSpPr/>
          <p:nvPr/>
        </p:nvSpPr>
        <p:spPr>
          <a:xfrm>
            <a:off x="10064184" y="2296160"/>
            <a:ext cx="1873272" cy="157717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b="1" dirty="0">
                <a:solidFill>
                  <a:srgbClr val="002060"/>
                </a:solidFill>
              </a:rPr>
              <a:t>3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4582EB3-C82C-A5CC-5BAC-90A784594032}"/>
              </a:ext>
            </a:extLst>
          </p:cNvPr>
          <p:cNvGrpSpPr/>
          <p:nvPr/>
        </p:nvGrpSpPr>
        <p:grpSpPr>
          <a:xfrm>
            <a:off x="8498657" y="5864032"/>
            <a:ext cx="2738080" cy="535477"/>
            <a:chOff x="9615435" y="5506701"/>
            <a:chExt cx="2738080" cy="535477"/>
          </a:xfrm>
        </p:grpSpPr>
        <p:pic>
          <p:nvPicPr>
            <p:cNvPr id="5" name="Picture 2" descr="Resultado de imagem para simbolo instagram">
              <a:extLst>
                <a:ext uri="{FF2B5EF4-FFF2-40B4-BE49-F238E27FC236}">
                  <a16:creationId xmlns:a16="http://schemas.microsoft.com/office/drawing/2014/main" id="{ECCBD588-BCD2-5CA7-E45F-1C05D1E9F1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2BA78B20-090D-3296-3A80-D940C517F447}"/>
                </a:ext>
              </a:extLst>
            </p:cNvPr>
            <p:cNvSpPr txBox="1"/>
            <p:nvPr/>
          </p:nvSpPr>
          <p:spPr>
            <a:xfrm>
              <a:off x="10130153" y="5599744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599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464" y="225020"/>
            <a:ext cx="6223992" cy="100811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-62834" y="352298"/>
            <a:ext cx="6030387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Indiv. com sobrepeso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Estudo crossover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 dias com diferentes sequencias de alimentos</a:t>
            </a:r>
          </a:p>
        </p:txBody>
      </p:sp>
      <p:pic>
        <p:nvPicPr>
          <p:cNvPr id="2050" name="Picture 2" descr="Image result for 1 p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2" y="2239523"/>
            <a:ext cx="1503301" cy="12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uco de laranj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5" b="20980"/>
          <a:stretch/>
        </p:blipFill>
        <p:spPr bwMode="auto">
          <a:xfrm>
            <a:off x="1607566" y="2134548"/>
            <a:ext cx="1158587" cy="125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filé de frango e legum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8923"/>
          <a:stretch/>
        </p:blipFill>
        <p:spPr bwMode="auto">
          <a:xfrm>
            <a:off x="6552914" y="2018961"/>
            <a:ext cx="2037441" cy="1258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ten minut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6" b="10317"/>
          <a:stretch/>
        </p:blipFill>
        <p:spPr bwMode="auto">
          <a:xfrm>
            <a:off x="3896116" y="2018961"/>
            <a:ext cx="1432774" cy="138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de Seta Reta 5"/>
          <p:cNvCxnSpPr/>
          <p:nvPr/>
        </p:nvCxnSpPr>
        <p:spPr>
          <a:xfrm>
            <a:off x="2915932" y="2808396"/>
            <a:ext cx="7746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5580228" y="2822045"/>
            <a:ext cx="7746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Image result for filé de frango e legume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8923"/>
          <a:stretch/>
        </p:blipFill>
        <p:spPr bwMode="auto">
          <a:xfrm>
            <a:off x="665671" y="3679597"/>
            <a:ext cx="2062171" cy="1273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1 pa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419" y="3613072"/>
            <a:ext cx="1737395" cy="140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suco de laranj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5" b="20980"/>
          <a:stretch/>
        </p:blipFill>
        <p:spPr bwMode="auto">
          <a:xfrm>
            <a:off x="8113814" y="3494226"/>
            <a:ext cx="1339002" cy="145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mage result for ten minut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6" b="10317"/>
          <a:stretch/>
        </p:blipFill>
        <p:spPr bwMode="auto">
          <a:xfrm>
            <a:off x="3959365" y="3673459"/>
            <a:ext cx="1432774" cy="138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ector de Seta Reta 15"/>
          <p:cNvCxnSpPr/>
          <p:nvPr/>
        </p:nvCxnSpPr>
        <p:spPr>
          <a:xfrm>
            <a:off x="2937471" y="4365734"/>
            <a:ext cx="7746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5392139" y="4359199"/>
            <a:ext cx="7746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 descr="Image result for filé de frango e legumes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8923"/>
          <a:stretch/>
        </p:blipFill>
        <p:spPr bwMode="auto">
          <a:xfrm>
            <a:off x="2110104" y="5331303"/>
            <a:ext cx="2076019" cy="1282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1 pa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62" y="5254212"/>
            <a:ext cx="1737395" cy="140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result for suco de laranj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5" b="20980"/>
          <a:stretch/>
        </p:blipFill>
        <p:spPr bwMode="auto">
          <a:xfrm>
            <a:off x="5996957" y="5135366"/>
            <a:ext cx="1339002" cy="145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/>
          <p:cNvSpPr/>
          <p:nvPr/>
        </p:nvSpPr>
        <p:spPr>
          <a:xfrm>
            <a:off x="9568833" y="2261134"/>
            <a:ext cx="2130928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1º CHO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9568833" y="3977538"/>
            <a:ext cx="2130928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1º PROT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9504282" y="5386168"/>
            <a:ext cx="2130928" cy="120032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Todos juntos</a:t>
            </a:r>
          </a:p>
        </p:txBody>
      </p:sp>
      <p:sp>
        <p:nvSpPr>
          <p:cNvPr id="7" name="Chave Direita 6"/>
          <p:cNvSpPr/>
          <p:nvPr/>
        </p:nvSpPr>
        <p:spPr>
          <a:xfrm>
            <a:off x="9054489" y="1707894"/>
            <a:ext cx="576064" cy="190517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have Direita 24"/>
          <p:cNvSpPr/>
          <p:nvPr/>
        </p:nvSpPr>
        <p:spPr>
          <a:xfrm>
            <a:off x="9054489" y="3589590"/>
            <a:ext cx="576064" cy="15154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have Direita 25"/>
          <p:cNvSpPr/>
          <p:nvPr/>
        </p:nvSpPr>
        <p:spPr>
          <a:xfrm>
            <a:off x="9054489" y="5098631"/>
            <a:ext cx="576064" cy="15154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66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AF713688-1FAD-A4C5-BEA4-B4E877212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2" y="2020951"/>
            <a:ext cx="5948191" cy="385703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5" y="80043"/>
            <a:ext cx="3935760" cy="144697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9275" y="1404002"/>
            <a:ext cx="30512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BMJ Open </a:t>
            </a:r>
            <a:r>
              <a:rPr kumimoji="0" lang="pt-B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</a:t>
            </a: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 </a:t>
            </a:r>
            <a:r>
              <a:rPr kumimoji="0" lang="pt-B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</a:t>
            </a: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2017;5:e000440.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533" y="1839486"/>
            <a:ext cx="5930643" cy="405999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45067" y="6020005"/>
            <a:ext cx="11002894" cy="83099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Redução da insulina e glicemia </a:t>
            </a:r>
            <a:r>
              <a:rPr lang="pt-PT" altLang="pt-BR" sz="2400" b="1" dirty="0">
                <a:solidFill>
                  <a:srgbClr val="002060"/>
                </a:solidFill>
              </a:rPr>
              <a:t>pós-prandial</a:t>
            </a:r>
            <a:r>
              <a:rPr kumimoji="0" lang="pt-PT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- Pode impactar nos níveis de HbA1C, saciedade (</a:t>
            </a:r>
            <a:r>
              <a:rPr kumimoji="0" lang="pt-PT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↑</a:t>
            </a:r>
            <a:r>
              <a:rPr kumimoji="0" lang="pt-PT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GLP-1) e na ingestão alimentar!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H="1">
            <a:off x="2595129" y="3617288"/>
            <a:ext cx="432048" cy="59351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 flipV="1">
            <a:off x="8974051" y="3818890"/>
            <a:ext cx="406796" cy="46995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Image result for filé de frango e legum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8923"/>
          <a:stretch/>
        </p:blipFill>
        <p:spPr bwMode="auto">
          <a:xfrm>
            <a:off x="4046171" y="131954"/>
            <a:ext cx="2062171" cy="1273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82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E4C4ED8-A7C2-838F-B609-8505BCB062B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886210A-46F6-1F1E-43F3-AC452AB08171}"/>
              </a:ext>
            </a:extLst>
          </p:cNvPr>
          <p:cNvSpPr txBox="1">
            <a:spLocks/>
          </p:cNvSpPr>
          <p:nvPr/>
        </p:nvSpPr>
        <p:spPr>
          <a:xfrm>
            <a:off x="684811" y="-241923"/>
            <a:ext cx="9724273" cy="195854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pt-BR" sz="5400" b="1" dirty="0">
                <a:solidFill>
                  <a:schemeClr val="bg1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Suplementação inicial </a:t>
            </a: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uLnTx/>
              <a:uFillTx/>
              <a:latin typeface="Ink Free" panose="03080402000500000000" pitchFamily="66" charset="0"/>
              <a:ea typeface="+mj-ea"/>
              <a:cs typeface="+mj-cs"/>
            </a:endParaRPr>
          </a:p>
        </p:txBody>
      </p:sp>
      <p:pic>
        <p:nvPicPr>
          <p:cNvPr id="4" name="Picture 4" descr="Pin on Cakes">
            <a:extLst>
              <a:ext uri="{FF2B5EF4-FFF2-40B4-BE49-F238E27FC236}">
                <a16:creationId xmlns:a16="http://schemas.microsoft.com/office/drawing/2014/main" id="{45109193-70D0-75CB-B8CF-B61B467CF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r="50000"/>
          <a:stretch/>
        </p:blipFill>
        <p:spPr bwMode="auto">
          <a:xfrm>
            <a:off x="9922731" y="1318766"/>
            <a:ext cx="1231622" cy="323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72B9C723-86D6-7C98-2959-AEF4CDF896E6}"/>
              </a:ext>
            </a:extLst>
          </p:cNvPr>
          <p:cNvGrpSpPr/>
          <p:nvPr/>
        </p:nvGrpSpPr>
        <p:grpSpPr>
          <a:xfrm>
            <a:off x="423334" y="1318766"/>
            <a:ext cx="11259354" cy="5386834"/>
            <a:chOff x="336884" y="1673805"/>
            <a:chExt cx="7299158" cy="3796553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93BDE8C-F605-1A69-4EAE-12DD08FD00E5}"/>
                </a:ext>
              </a:extLst>
            </p:cNvPr>
            <p:cNvSpPr/>
            <p:nvPr/>
          </p:nvSpPr>
          <p:spPr>
            <a:xfrm>
              <a:off x="422468" y="1714656"/>
              <a:ext cx="5651556" cy="240776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Nutrientes por dose:</a:t>
              </a:r>
            </a:p>
            <a:p>
              <a:r>
                <a:rPr lang="pt-BR" sz="2400" dirty="0">
                  <a:solidFill>
                    <a:schemeClr val="bg1"/>
                  </a:solidFill>
                </a:rPr>
                <a:t>Magnésio </a:t>
              </a:r>
              <a:r>
                <a:rPr lang="pt-BR" sz="2400" dirty="0" err="1">
                  <a:solidFill>
                    <a:schemeClr val="bg1"/>
                  </a:solidFill>
                </a:rPr>
                <a:t>taurato</a:t>
              </a:r>
              <a:r>
                <a:rPr lang="pt-BR" sz="2400" dirty="0">
                  <a:solidFill>
                    <a:schemeClr val="bg1"/>
                  </a:solidFill>
                </a:rPr>
                <a:t> – 200 mg</a:t>
              </a:r>
            </a:p>
            <a:p>
              <a:r>
                <a:rPr lang="pt-BR" sz="2400" b="1" dirty="0">
                  <a:solidFill>
                    <a:schemeClr val="bg1"/>
                  </a:solidFill>
                </a:rPr>
                <a:t>Ferro </a:t>
              </a:r>
              <a:r>
                <a:rPr lang="pt-BR" sz="2400" b="1" dirty="0" err="1">
                  <a:solidFill>
                    <a:schemeClr val="bg1"/>
                  </a:solidFill>
                </a:rPr>
                <a:t>bisglicinato</a:t>
              </a:r>
              <a:r>
                <a:rPr lang="pt-BR" sz="2400" b="1" dirty="0">
                  <a:solidFill>
                    <a:schemeClr val="bg1"/>
                  </a:solidFill>
                </a:rPr>
                <a:t> – 40 mg</a:t>
              </a:r>
            </a:p>
            <a:p>
              <a:r>
                <a:rPr lang="pt-BR" sz="2400" dirty="0">
                  <a:solidFill>
                    <a:schemeClr val="bg1"/>
                  </a:solidFill>
                </a:rPr>
                <a:t>Zinco quelado – 15 mg</a:t>
              </a:r>
            </a:p>
            <a:p>
              <a:r>
                <a:rPr lang="pt-BR" sz="2400" dirty="0" err="1">
                  <a:solidFill>
                    <a:schemeClr val="bg1"/>
                  </a:solidFill>
                </a:rPr>
                <a:t>Metilfolato</a:t>
              </a:r>
              <a:r>
                <a:rPr lang="pt-BR" sz="2400" dirty="0">
                  <a:solidFill>
                    <a:schemeClr val="bg1"/>
                  </a:solidFill>
                </a:rPr>
                <a:t> – 25 mcg</a:t>
              </a:r>
            </a:p>
            <a:p>
              <a:r>
                <a:rPr lang="pt-BR" sz="2400" dirty="0">
                  <a:solidFill>
                    <a:schemeClr val="bg1"/>
                  </a:solidFill>
                </a:rPr>
                <a:t>Niacina (</a:t>
              </a:r>
              <a:r>
                <a:rPr lang="pt-BR" sz="2400" dirty="0" err="1">
                  <a:solidFill>
                    <a:schemeClr val="bg1"/>
                  </a:solidFill>
                </a:rPr>
                <a:t>hexaniacinato</a:t>
              </a:r>
              <a:r>
                <a:rPr lang="pt-BR" sz="2400" dirty="0">
                  <a:solidFill>
                    <a:schemeClr val="bg1"/>
                  </a:solidFill>
                </a:rPr>
                <a:t> de Inositol), </a:t>
              </a:r>
              <a:r>
                <a:rPr lang="pt-BR" sz="2400" dirty="0" err="1">
                  <a:solidFill>
                    <a:schemeClr val="bg1"/>
                  </a:solidFill>
                </a:rPr>
                <a:t>vti</a:t>
              </a:r>
              <a:r>
                <a:rPr lang="pt-BR" sz="2400" dirty="0">
                  <a:solidFill>
                    <a:schemeClr val="bg1"/>
                  </a:solidFill>
                </a:rPr>
                <a:t>. B3 – 20 mg</a:t>
              </a:r>
            </a:p>
            <a:p>
              <a:r>
                <a:rPr lang="pt-BR" sz="2400" dirty="0">
                  <a:solidFill>
                    <a:schemeClr val="bg1"/>
                  </a:solidFill>
                </a:rPr>
                <a:t>Piridoxal-5-fosfato, vit. B6 – 15 mg</a:t>
              </a:r>
            </a:p>
            <a:p>
              <a:r>
                <a:rPr lang="pt-BR" sz="2400" u="sng" dirty="0">
                  <a:solidFill>
                    <a:schemeClr val="bg1"/>
                  </a:solidFill>
                </a:rPr>
                <a:t>Posologia:</a:t>
              </a:r>
            </a:p>
            <a:p>
              <a:r>
                <a:rPr lang="pt-BR" sz="2400" dirty="0">
                  <a:solidFill>
                    <a:schemeClr val="bg1"/>
                  </a:solidFill>
                </a:rPr>
                <a:t>Consumir uma dose ao dia, após as refeições, durante 1 mês.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B8F5884-1EF9-D497-4A43-C56914EE16D7}"/>
                </a:ext>
              </a:extLst>
            </p:cNvPr>
            <p:cNvSpPr/>
            <p:nvPr/>
          </p:nvSpPr>
          <p:spPr>
            <a:xfrm>
              <a:off x="336884" y="3539276"/>
              <a:ext cx="3307469" cy="316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pt-BR" sz="2000">
                <a:solidFill>
                  <a:srgbClr val="002060"/>
                </a:solidFill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2DA469A-FB63-7C94-2067-A933062CB79E}"/>
                </a:ext>
              </a:extLst>
            </p:cNvPr>
            <p:cNvSpPr/>
            <p:nvPr/>
          </p:nvSpPr>
          <p:spPr>
            <a:xfrm>
              <a:off x="336884" y="1673805"/>
              <a:ext cx="7299158" cy="3796553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dirty="0">
                <a:ln>
                  <a:solidFill>
                    <a:schemeClr val="tx1"/>
                  </a:solidFill>
                  <a:prstDash val="sysDash"/>
                </a:ln>
              </a:endParaRPr>
            </a:p>
          </p:txBody>
        </p: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357FB4B7-AF40-2AC2-35B0-A0F1265A3BBE}"/>
              </a:ext>
            </a:extLst>
          </p:cNvPr>
          <p:cNvSpPr/>
          <p:nvPr/>
        </p:nvSpPr>
        <p:spPr>
          <a:xfrm>
            <a:off x="555352" y="4863628"/>
            <a:ext cx="9983190" cy="120032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Vitamina D de 4000 </a:t>
            </a:r>
            <a:r>
              <a:rPr lang="pt-BR" sz="2400" dirty="0">
                <a:solidFill>
                  <a:schemeClr val="bg1"/>
                </a:solidFill>
              </a:rPr>
              <a:t>UI/ dia, durante 3 meses</a:t>
            </a:r>
          </a:p>
          <a:p>
            <a:r>
              <a:rPr lang="pt-BR" sz="2400" u="sng" dirty="0">
                <a:solidFill>
                  <a:schemeClr val="bg1"/>
                </a:solidFill>
              </a:rPr>
              <a:t>Posologia:</a:t>
            </a:r>
          </a:p>
          <a:p>
            <a:r>
              <a:rPr lang="pt-BR" sz="2400" dirty="0">
                <a:solidFill>
                  <a:schemeClr val="bg1"/>
                </a:solidFill>
              </a:rPr>
              <a:t>Consumir uma dose durante o dia, preferencialmente junto às refeições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D565B63-7E12-11F7-89DC-0CC0996E4819}"/>
              </a:ext>
            </a:extLst>
          </p:cNvPr>
          <p:cNvSpPr/>
          <p:nvPr/>
        </p:nvSpPr>
        <p:spPr>
          <a:xfrm>
            <a:off x="538419" y="6122274"/>
            <a:ext cx="9983190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Vitamina B12, </a:t>
            </a:r>
            <a:r>
              <a:rPr lang="pt-BR" sz="2400" b="1" dirty="0" err="1">
                <a:solidFill>
                  <a:schemeClr val="bg1"/>
                </a:solidFill>
              </a:rPr>
              <a:t>metilcobalamina</a:t>
            </a:r>
            <a:r>
              <a:rPr lang="pt-BR" sz="2400" b="1" dirty="0">
                <a:solidFill>
                  <a:schemeClr val="bg1"/>
                </a:solidFill>
              </a:rPr>
              <a:t>, sublingual – 1000 mcg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8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9BAE64C-DC7C-D896-B1DA-874A7721D4E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Picture 4" descr="Pin on Cakes">
            <a:extLst>
              <a:ext uri="{FF2B5EF4-FFF2-40B4-BE49-F238E27FC236}">
                <a16:creationId xmlns:a16="http://schemas.microsoft.com/office/drawing/2014/main" id="{08693DE8-9748-3970-0CFD-CDF24C5B1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r="50000"/>
          <a:stretch/>
        </p:blipFill>
        <p:spPr bwMode="auto">
          <a:xfrm>
            <a:off x="326731" y="1411167"/>
            <a:ext cx="1852621" cy="486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879956" y="186104"/>
            <a:ext cx="7833296" cy="92333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pt-BR" sz="5400" b="1" u="sng" dirty="0">
                <a:solidFill>
                  <a:schemeClr val="bg1"/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Caso clínico</a:t>
            </a:r>
            <a:endParaRPr lang="pt-BR" sz="5400" u="sng" dirty="0">
              <a:solidFill>
                <a:schemeClr val="bg1"/>
              </a:solidFill>
              <a:effectLst>
                <a:glow rad="228600">
                  <a:srgbClr val="0070C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E0709B6-06F6-1003-907D-6EE2FA5B8547}"/>
              </a:ext>
            </a:extLst>
          </p:cNvPr>
          <p:cNvSpPr/>
          <p:nvPr/>
        </p:nvSpPr>
        <p:spPr>
          <a:xfrm>
            <a:off x="4434581" y="1125122"/>
            <a:ext cx="7430688" cy="502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G.M.O., </a:t>
            </a:r>
          </a:p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Sexo Feminino, 33 anos</a:t>
            </a:r>
          </a:p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Tentativas frustradas de manutenção do peso perdido, mas estava entusiasmada em iniciar um novo processo!</a:t>
            </a:r>
          </a:p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Iniciado prática de caminhada (5-6x/sem).</a:t>
            </a:r>
          </a:p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1,65 m</a:t>
            </a:r>
          </a:p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97,7 kg</a:t>
            </a:r>
          </a:p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IMC: 35,9 km/m</a:t>
            </a:r>
            <a:r>
              <a:rPr lang="pt-BR" sz="2800" b="1" u="sng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</a:t>
            </a:r>
          </a:p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CC: 112,5 cm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54E0A91-A593-A1DF-4629-2109E6E87858}"/>
              </a:ext>
            </a:extLst>
          </p:cNvPr>
          <p:cNvGrpSpPr/>
          <p:nvPr/>
        </p:nvGrpSpPr>
        <p:grpSpPr>
          <a:xfrm>
            <a:off x="1879956" y="4419294"/>
            <a:ext cx="3360373" cy="1536171"/>
            <a:chOff x="6092300" y="1154543"/>
            <a:chExt cx="3203673" cy="2102915"/>
          </a:xfrm>
          <a:solidFill>
            <a:srgbClr val="CC0066">
              <a:alpha val="20000"/>
            </a:srgbClr>
          </a:solidFill>
        </p:grpSpPr>
        <p:sp>
          <p:nvSpPr>
            <p:cNvPr id="5" name="Elipse 11">
              <a:extLst>
                <a:ext uri="{FF2B5EF4-FFF2-40B4-BE49-F238E27FC236}">
                  <a16:creationId xmlns:a16="http://schemas.microsoft.com/office/drawing/2014/main" id="{582AADB4-BD20-BA3F-E09F-F4F51E64116D}"/>
                </a:ext>
              </a:extLst>
            </p:cNvPr>
            <p:cNvSpPr/>
            <p:nvPr/>
          </p:nvSpPr>
          <p:spPr>
            <a:xfrm>
              <a:off x="6092300" y="1154543"/>
              <a:ext cx="3203673" cy="2102915"/>
            </a:xfrm>
            <a:prstGeom prst="flowChartMagneticTap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485121"/>
                <a:satOff val="-27976"/>
                <a:lumOff val="2876"/>
                <a:alphaOff val="0"/>
              </a:schemeClr>
            </a:fillRef>
            <a:effectRef idx="3">
              <a:schemeClr val="accent2">
                <a:alpha val="50000"/>
                <a:hueOff val="-485121"/>
                <a:satOff val="-27976"/>
                <a:lumOff val="2876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pt-BR" sz="2400" dirty="0"/>
            </a:p>
          </p:txBody>
        </p:sp>
        <p:sp>
          <p:nvSpPr>
            <p:cNvPr id="6" name="Elipse 4">
              <a:extLst>
                <a:ext uri="{FF2B5EF4-FFF2-40B4-BE49-F238E27FC236}">
                  <a16:creationId xmlns:a16="http://schemas.microsoft.com/office/drawing/2014/main" id="{5E212530-1AB7-4FFD-62E9-C77D6309B088}"/>
                </a:ext>
              </a:extLst>
            </p:cNvPr>
            <p:cNvSpPr txBox="1"/>
            <p:nvPr/>
          </p:nvSpPr>
          <p:spPr>
            <a:xfrm>
              <a:off x="6092300" y="1462506"/>
              <a:ext cx="2902713" cy="1486986"/>
            </a:xfrm>
            <a:prstGeom prst="flowChartMagneticTape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106677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2400" b="1" dirty="0">
                  <a:solidFill>
                    <a:srgbClr val="002060"/>
                  </a:solidFill>
                  <a:latin typeface="Calibri" panose="020F0502020204030204"/>
                </a:rPr>
                <a:t>Objetivo: saúde e emagrecimento</a:t>
              </a:r>
              <a:endParaRPr lang="pt-BR" sz="2400" b="1" baseline="300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Espaço Reservado para Número de Slide 10">
            <a:extLst>
              <a:ext uri="{FF2B5EF4-FFF2-40B4-BE49-F238E27FC236}">
                <a16:creationId xmlns:a16="http://schemas.microsoft.com/office/drawing/2014/main" id="{FDC8311A-657E-E7BE-4429-5073D19E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DC0A-BCDC-43A5-B903-81D8480C2DE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26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mage result for gente blanca desenho">
            <a:extLst>
              <a:ext uri="{FF2B5EF4-FFF2-40B4-BE49-F238E27FC236}">
                <a16:creationId xmlns:a16="http://schemas.microsoft.com/office/drawing/2014/main" id="{8F0AEE3C-2EAF-479D-B817-6E2861DF1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6"/>
          <a:stretch/>
        </p:blipFill>
        <p:spPr bwMode="auto">
          <a:xfrm>
            <a:off x="4163490" y="635631"/>
            <a:ext cx="4278770" cy="610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051522F-9F29-4B5B-8BDB-A47A408B84CA}"/>
              </a:ext>
            </a:extLst>
          </p:cNvPr>
          <p:cNvSpPr/>
          <p:nvPr/>
        </p:nvSpPr>
        <p:spPr>
          <a:xfrm>
            <a:off x="1763077" y="2036026"/>
            <a:ext cx="25007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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Ansiedade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AE1853E-E43B-4C70-8646-CFB6277C1FC9}"/>
              </a:ext>
            </a:extLst>
          </p:cNvPr>
          <p:cNvCxnSpPr>
            <a:cxnSpLocks/>
          </p:cNvCxnSpPr>
          <p:nvPr/>
        </p:nvCxnSpPr>
        <p:spPr>
          <a:xfrm>
            <a:off x="4863312" y="1063956"/>
            <a:ext cx="1081863" cy="338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0406C6BA-560C-47AB-934E-19DE7E556CE8}"/>
              </a:ext>
            </a:extLst>
          </p:cNvPr>
          <p:cNvCxnSpPr>
            <a:cxnSpLocks/>
          </p:cNvCxnSpPr>
          <p:nvPr/>
        </p:nvCxnSpPr>
        <p:spPr>
          <a:xfrm flipV="1">
            <a:off x="2268430" y="5113091"/>
            <a:ext cx="1747112" cy="642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>
            <a:extLst>
              <a:ext uri="{FF2B5EF4-FFF2-40B4-BE49-F238E27FC236}">
                <a16:creationId xmlns:a16="http://schemas.microsoft.com/office/drawing/2014/main" id="{1C186F42-A59C-4B25-A8B9-2BD8289069DA}"/>
              </a:ext>
            </a:extLst>
          </p:cNvPr>
          <p:cNvSpPr/>
          <p:nvPr/>
        </p:nvSpPr>
        <p:spPr>
          <a:xfrm>
            <a:off x="1879134" y="2994819"/>
            <a:ext cx="18513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Dieta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melhorou</a:t>
            </a:r>
            <a:r>
              <a:rPr kumimoji="0" lang="pt-BR" sz="2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frutas e verduras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tem alguma melhor?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0" descr="Image result for cerebro desenho">
            <a:extLst>
              <a:ext uri="{FF2B5EF4-FFF2-40B4-BE49-F238E27FC236}">
                <a16:creationId xmlns:a16="http://schemas.microsoft.com/office/drawing/2014/main" id="{616762BD-1AF2-4456-A9FD-9555B7D1D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75" y="1441135"/>
            <a:ext cx="1730336" cy="126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436AE854-97FD-44F5-ACFB-C8D1809AA34A}"/>
              </a:ext>
            </a:extLst>
          </p:cNvPr>
          <p:cNvCxnSpPr>
            <a:cxnSpLocks/>
          </p:cNvCxnSpPr>
          <p:nvPr/>
        </p:nvCxnSpPr>
        <p:spPr>
          <a:xfrm flipH="1">
            <a:off x="7666700" y="2075591"/>
            <a:ext cx="1324704" cy="3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0D036BBA-DEC6-471D-924E-51873C9AEA80}"/>
              </a:ext>
            </a:extLst>
          </p:cNvPr>
          <p:cNvCxnSpPr>
            <a:cxnSpLocks/>
          </p:cNvCxnSpPr>
          <p:nvPr/>
        </p:nvCxnSpPr>
        <p:spPr>
          <a:xfrm flipV="1">
            <a:off x="3959417" y="3351901"/>
            <a:ext cx="1038692" cy="434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3EE9EB8D-DF33-4B2C-9508-224FFF285E51}"/>
              </a:ext>
            </a:extLst>
          </p:cNvPr>
          <p:cNvCxnSpPr/>
          <p:nvPr/>
        </p:nvCxnSpPr>
        <p:spPr>
          <a:xfrm flipH="1" flipV="1">
            <a:off x="7027587" y="3085477"/>
            <a:ext cx="2053092" cy="429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B0E2CD76-8668-42BB-B348-1B477F356F77}"/>
              </a:ext>
            </a:extLst>
          </p:cNvPr>
          <p:cNvCxnSpPr>
            <a:cxnSpLocks/>
          </p:cNvCxnSpPr>
          <p:nvPr/>
        </p:nvCxnSpPr>
        <p:spPr>
          <a:xfrm flipH="1" flipV="1">
            <a:off x="7868783" y="5466811"/>
            <a:ext cx="777550" cy="389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>
            <a:extLst>
              <a:ext uri="{FF2B5EF4-FFF2-40B4-BE49-F238E27FC236}">
                <a16:creationId xmlns:a16="http://schemas.microsoft.com/office/drawing/2014/main" id="{D06E15D0-0F0E-4372-82F8-BE2621A46821}"/>
              </a:ext>
            </a:extLst>
          </p:cNvPr>
          <p:cNvSpPr/>
          <p:nvPr/>
        </p:nvSpPr>
        <p:spPr>
          <a:xfrm>
            <a:off x="8442259" y="5505876"/>
            <a:ext cx="28876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Reduziu consumo de refrigerantes –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pelo que substituir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54FE3EC0-E22D-4A07-A155-01BCAE780605}"/>
              </a:ext>
            </a:extLst>
          </p:cNvPr>
          <p:cNvSpPr/>
          <p:nvPr/>
        </p:nvSpPr>
        <p:spPr>
          <a:xfrm>
            <a:off x="9800976" y="3063399"/>
            <a:ext cx="187407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Aumentou a frequência de </a:t>
            </a:r>
            <a:r>
              <a:rPr lang="pt-BR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 e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gostaria de fazer 2x ao dia (férias)!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641568A-3290-4463-918E-F0FEC8563AFF}"/>
              </a:ext>
            </a:extLst>
          </p:cNvPr>
          <p:cNvSpPr/>
          <p:nvPr/>
        </p:nvSpPr>
        <p:spPr>
          <a:xfrm>
            <a:off x="571094" y="729400"/>
            <a:ext cx="45075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="1" dirty="0">
                <a:solidFill>
                  <a:srgbClr val="0070C0"/>
                </a:solidFill>
                <a:latin typeface="Calibri" panose="020F0502020204030204"/>
              </a:rPr>
              <a:t>Melhorou os sintomas de cansaço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E296D9E-29F3-4BD4-9EA7-F9CC09EE9EFD}"/>
              </a:ext>
            </a:extLst>
          </p:cNvPr>
          <p:cNvSpPr/>
          <p:nvPr/>
        </p:nvSpPr>
        <p:spPr>
          <a:xfrm>
            <a:off x="372117" y="-20028"/>
            <a:ext cx="5354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solidFill>
                  <a:schemeClr val="accent2"/>
                </a:solidFill>
                <a:latin typeface="Calibri" panose="020F0502020204030204"/>
              </a:rPr>
              <a:t>Primeiro retorno (6 semanas)</a:t>
            </a:r>
            <a:endParaRPr kumimoji="0" lang="pt-BR" sz="2800" b="1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4" name="Picture 2" descr="Como fazer salada de frutas: 4 receitas diferentes - Abimar ...">
            <a:extLst>
              <a:ext uri="{FF2B5EF4-FFF2-40B4-BE49-F238E27FC236}">
                <a16:creationId xmlns:a16="http://schemas.microsoft.com/office/drawing/2014/main" id="{40637186-F2FC-EF71-4E5B-7555D719B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3"/>
          <a:stretch/>
        </p:blipFill>
        <p:spPr bwMode="auto">
          <a:xfrm>
            <a:off x="243373" y="3132117"/>
            <a:ext cx="1719107" cy="1420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ns Sinal Positivo | Vetores, fotos de arquivo e PSD grátis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78" b="19703"/>
          <a:stretch/>
        </p:blipFill>
        <p:spPr bwMode="auto">
          <a:xfrm>
            <a:off x="3384566" y="3610800"/>
            <a:ext cx="721349" cy="7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ns Sinal Positivo | Vetores, fotos de arquivo e PSD grátis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78" b="19703"/>
          <a:stretch/>
        </p:blipFill>
        <p:spPr bwMode="auto">
          <a:xfrm>
            <a:off x="3711218" y="1723182"/>
            <a:ext cx="721349" cy="7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tângulo 36">
            <a:extLst>
              <a:ext uri="{FF2B5EF4-FFF2-40B4-BE49-F238E27FC236}">
                <a16:creationId xmlns:a16="http://schemas.microsoft.com/office/drawing/2014/main" id="{F1034FCC-C403-4942-ACD7-217D91653342}"/>
              </a:ext>
            </a:extLst>
          </p:cNvPr>
          <p:cNvSpPr/>
          <p:nvPr/>
        </p:nvSpPr>
        <p:spPr>
          <a:xfrm>
            <a:off x="0" y="6033782"/>
            <a:ext cx="3271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="1" dirty="0">
                <a:solidFill>
                  <a:srgbClr val="0070C0"/>
                </a:solidFill>
                <a:latin typeface="Calibri" panose="020F0502020204030204"/>
              </a:rPr>
              <a:t>Reduziu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/>
              </a:rPr>
              <a:t> a impulsividade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 doces</a:t>
            </a:r>
          </a:p>
        </p:txBody>
      </p:sp>
      <p:pic>
        <p:nvPicPr>
          <p:cNvPr id="38" name="Picture 2" descr="Arquivo de Desenho de doces para imprimir - Green PNG">
            <a:extLst>
              <a:ext uri="{FF2B5EF4-FFF2-40B4-BE49-F238E27FC236}">
                <a16:creationId xmlns:a16="http://schemas.microsoft.com/office/drawing/2014/main" id="{0265D64B-4D89-7471-99C2-26CB60253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1" y="4900665"/>
            <a:ext cx="1558340" cy="124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tângulo 41">
            <a:extLst>
              <a:ext uri="{FF2B5EF4-FFF2-40B4-BE49-F238E27FC236}">
                <a16:creationId xmlns:a16="http://schemas.microsoft.com/office/drawing/2014/main" id="{0987DAA5-C61C-4B47-AE37-13EC2B1FDFAF}"/>
              </a:ext>
            </a:extLst>
          </p:cNvPr>
          <p:cNvSpPr/>
          <p:nvPr/>
        </p:nvSpPr>
        <p:spPr>
          <a:xfrm>
            <a:off x="4478763" y="4660599"/>
            <a:ext cx="341767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93,4 kg (</a:t>
            </a: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4,3 kg)</a:t>
            </a:r>
          </a:p>
        </p:txBody>
      </p:sp>
      <p:pic>
        <p:nvPicPr>
          <p:cNvPr id="43" name="Picture 2" descr="Imagens Sinal Positivo | Vetores, fotos de arquivo e PSD grátis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78" b="19703"/>
          <a:stretch/>
        </p:blipFill>
        <p:spPr bwMode="auto">
          <a:xfrm>
            <a:off x="2384075" y="5343390"/>
            <a:ext cx="721349" cy="7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ns Sinal Positivo | Vetores, fotos de arquivo e PSD grátis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78" b="19703"/>
          <a:stretch/>
        </p:blipFill>
        <p:spPr bwMode="auto">
          <a:xfrm>
            <a:off x="11182007" y="5729844"/>
            <a:ext cx="721349" cy="7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Mulher Gorda Que Anda Na Escada Rolante, Fazendo Cardio- Exercícios  Ilustração do Vetor - Ilustração de funcionar, esporte: 8049651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1" t="8425" r="24763" b="23941"/>
          <a:stretch/>
        </p:blipFill>
        <p:spPr bwMode="auto">
          <a:xfrm>
            <a:off x="8758454" y="3227065"/>
            <a:ext cx="865050" cy="125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ns Sinal Positivo | Vetores, fotos de arquivo e PSD grátis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78" b="19703"/>
          <a:stretch/>
        </p:blipFill>
        <p:spPr bwMode="auto">
          <a:xfrm>
            <a:off x="11314372" y="4327105"/>
            <a:ext cx="721349" cy="7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ns Sinal Positivo | Vetores, fotos de arquivo e PSD grátis">
            <a:extLst>
              <a:ext uri="{FF2B5EF4-FFF2-40B4-BE49-F238E27FC236}">
                <a16:creationId xmlns:a16="http://schemas.microsoft.com/office/drawing/2014/main" id="{B08313BD-388D-DF00-3101-1610C1B76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78" b="19703"/>
          <a:stretch/>
        </p:blipFill>
        <p:spPr bwMode="auto">
          <a:xfrm>
            <a:off x="4548234" y="503192"/>
            <a:ext cx="721349" cy="7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92E83D8-C575-4FF6-CB98-6352B560CA52}"/>
              </a:ext>
            </a:extLst>
          </p:cNvPr>
          <p:cNvSpPr/>
          <p:nvPr/>
        </p:nvSpPr>
        <p:spPr>
          <a:xfrm>
            <a:off x="8817785" y="1788987"/>
            <a:ext cx="25007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Não teve candidíase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Imagens Sinal Positivo | Vetores, fotos de arquivo e PSD grátis">
            <a:extLst>
              <a:ext uri="{FF2B5EF4-FFF2-40B4-BE49-F238E27FC236}">
                <a16:creationId xmlns:a16="http://schemas.microsoft.com/office/drawing/2014/main" id="{7B5D86E2-7AA9-F315-A0A7-D88885980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78" b="19703"/>
          <a:stretch/>
        </p:blipFill>
        <p:spPr bwMode="auto">
          <a:xfrm>
            <a:off x="10953697" y="1788987"/>
            <a:ext cx="721349" cy="7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5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C64CF75-8C90-8C4B-FC9A-594893DACEE1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Arredondado 25">
            <a:extLst>
              <a:ext uri="{FF2B5EF4-FFF2-40B4-BE49-F238E27FC236}">
                <a16:creationId xmlns:a16="http://schemas.microsoft.com/office/drawing/2014/main" id="{9E2C858E-00E4-0536-EFC9-AA218AC7C543}"/>
              </a:ext>
            </a:extLst>
          </p:cNvPr>
          <p:cNvSpPr/>
          <p:nvPr/>
        </p:nvSpPr>
        <p:spPr>
          <a:xfrm>
            <a:off x="541887" y="2484464"/>
            <a:ext cx="2459736" cy="2459736"/>
          </a:xfrm>
          <a:prstGeom prst="roundRect">
            <a:avLst>
              <a:gd name="adj" fmla="val 11235"/>
            </a:avLst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Manter a perda de peso e tratar resistência à insulina</a:t>
            </a:r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9374E43B-391C-4A21-69B4-E9F5A27545F1}"/>
              </a:ext>
            </a:extLst>
          </p:cNvPr>
          <p:cNvSpPr/>
          <p:nvPr/>
        </p:nvSpPr>
        <p:spPr>
          <a:xfrm>
            <a:off x="4376018" y="2451732"/>
            <a:ext cx="2146736" cy="2459736"/>
          </a:xfrm>
          <a:prstGeom prst="roundRect">
            <a:avLst>
              <a:gd name="adj" fmla="val 11235"/>
            </a:avLst>
          </a:prstGeom>
          <a:solidFill>
            <a:srgbClr val="C75D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A9690401-DA12-4E42-3DAD-51F0C04EA67D}"/>
              </a:ext>
            </a:extLst>
          </p:cNvPr>
          <p:cNvSpPr/>
          <p:nvPr/>
        </p:nvSpPr>
        <p:spPr>
          <a:xfrm>
            <a:off x="6697992" y="2465895"/>
            <a:ext cx="2459736" cy="2459736"/>
          </a:xfrm>
          <a:prstGeom prst="roundRect">
            <a:avLst>
              <a:gd name="adj" fmla="val 112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02060"/>
                </a:solidFill>
              </a:rPr>
              <a:t>Alimentos específicos (frutas vermelhas)</a:t>
            </a:r>
          </a:p>
        </p:txBody>
      </p:sp>
      <p:sp>
        <p:nvSpPr>
          <p:cNvPr id="21" name="Seta para a Direita 19">
            <a:extLst>
              <a:ext uri="{FF2B5EF4-FFF2-40B4-BE49-F238E27FC236}">
                <a16:creationId xmlns:a16="http://schemas.microsoft.com/office/drawing/2014/main" id="{75AFA5E1-74EC-9A90-9155-D1525AC806EC}"/>
              </a:ext>
            </a:extLst>
          </p:cNvPr>
          <p:cNvSpPr/>
          <p:nvPr/>
        </p:nvSpPr>
        <p:spPr>
          <a:xfrm>
            <a:off x="2848909" y="3460217"/>
            <a:ext cx="1529041" cy="600336"/>
          </a:xfrm>
          <a:custGeom>
            <a:avLst/>
            <a:gdLst>
              <a:gd name="connsiteX0" fmla="*/ 0 w 1457737"/>
              <a:gd name="connsiteY0" fmla="*/ 170121 h 680483"/>
              <a:gd name="connsiteX1" fmla="*/ 1117496 w 1457737"/>
              <a:gd name="connsiteY1" fmla="*/ 170121 h 680483"/>
              <a:gd name="connsiteX2" fmla="*/ 1117496 w 1457737"/>
              <a:gd name="connsiteY2" fmla="*/ 0 h 680483"/>
              <a:gd name="connsiteX3" fmla="*/ 1457737 w 1457737"/>
              <a:gd name="connsiteY3" fmla="*/ 340242 h 680483"/>
              <a:gd name="connsiteX4" fmla="*/ 1117496 w 1457737"/>
              <a:gd name="connsiteY4" fmla="*/ 680483 h 680483"/>
              <a:gd name="connsiteX5" fmla="*/ 1117496 w 1457737"/>
              <a:gd name="connsiteY5" fmla="*/ 510362 h 680483"/>
              <a:gd name="connsiteX6" fmla="*/ 0 w 1457737"/>
              <a:gd name="connsiteY6" fmla="*/ 510362 h 680483"/>
              <a:gd name="connsiteX7" fmla="*/ 0 w 1457737"/>
              <a:gd name="connsiteY7" fmla="*/ 170121 h 680483"/>
              <a:gd name="connsiteX0" fmla="*/ 0 w 1457737"/>
              <a:gd name="connsiteY0" fmla="*/ 170121 h 680483"/>
              <a:gd name="connsiteX1" fmla="*/ 1117496 w 1457737"/>
              <a:gd name="connsiteY1" fmla="*/ 170121 h 680483"/>
              <a:gd name="connsiteX2" fmla="*/ 1117496 w 1457737"/>
              <a:gd name="connsiteY2" fmla="*/ 0 h 680483"/>
              <a:gd name="connsiteX3" fmla="*/ 1457737 w 1457737"/>
              <a:gd name="connsiteY3" fmla="*/ 340242 h 680483"/>
              <a:gd name="connsiteX4" fmla="*/ 1117496 w 1457737"/>
              <a:gd name="connsiteY4" fmla="*/ 680483 h 680483"/>
              <a:gd name="connsiteX5" fmla="*/ 1117496 w 1457737"/>
              <a:gd name="connsiteY5" fmla="*/ 418213 h 680483"/>
              <a:gd name="connsiteX6" fmla="*/ 0 w 1457737"/>
              <a:gd name="connsiteY6" fmla="*/ 510362 h 680483"/>
              <a:gd name="connsiteX7" fmla="*/ 0 w 1457737"/>
              <a:gd name="connsiteY7" fmla="*/ 170121 h 680483"/>
              <a:gd name="connsiteX0" fmla="*/ 0 w 1457737"/>
              <a:gd name="connsiteY0" fmla="*/ 170121 h 680483"/>
              <a:gd name="connsiteX1" fmla="*/ 1117496 w 1457737"/>
              <a:gd name="connsiteY1" fmla="*/ 170121 h 680483"/>
              <a:gd name="connsiteX2" fmla="*/ 1117496 w 1457737"/>
              <a:gd name="connsiteY2" fmla="*/ 0 h 680483"/>
              <a:gd name="connsiteX3" fmla="*/ 1457737 w 1457737"/>
              <a:gd name="connsiteY3" fmla="*/ 340242 h 680483"/>
              <a:gd name="connsiteX4" fmla="*/ 1117496 w 1457737"/>
              <a:gd name="connsiteY4" fmla="*/ 680483 h 680483"/>
              <a:gd name="connsiteX5" fmla="*/ 1117496 w 1457737"/>
              <a:gd name="connsiteY5" fmla="*/ 418213 h 680483"/>
              <a:gd name="connsiteX6" fmla="*/ 0 w 1457737"/>
              <a:gd name="connsiteY6" fmla="*/ 432390 h 680483"/>
              <a:gd name="connsiteX7" fmla="*/ 0 w 1457737"/>
              <a:gd name="connsiteY7" fmla="*/ 170121 h 680483"/>
              <a:gd name="connsiteX0" fmla="*/ 0 w 1457737"/>
              <a:gd name="connsiteY0" fmla="*/ 170121 h 680483"/>
              <a:gd name="connsiteX1" fmla="*/ 1117496 w 1457737"/>
              <a:gd name="connsiteY1" fmla="*/ 170121 h 680483"/>
              <a:gd name="connsiteX2" fmla="*/ 1117496 w 1457737"/>
              <a:gd name="connsiteY2" fmla="*/ 0 h 680483"/>
              <a:gd name="connsiteX3" fmla="*/ 1457737 w 1457737"/>
              <a:gd name="connsiteY3" fmla="*/ 340242 h 680483"/>
              <a:gd name="connsiteX4" fmla="*/ 1117496 w 1457737"/>
              <a:gd name="connsiteY4" fmla="*/ 680483 h 680483"/>
              <a:gd name="connsiteX5" fmla="*/ 1111146 w 1457737"/>
              <a:gd name="connsiteY5" fmla="*/ 443613 h 680483"/>
              <a:gd name="connsiteX6" fmla="*/ 0 w 1457737"/>
              <a:gd name="connsiteY6" fmla="*/ 432390 h 680483"/>
              <a:gd name="connsiteX7" fmla="*/ 0 w 1457737"/>
              <a:gd name="connsiteY7" fmla="*/ 170121 h 680483"/>
              <a:gd name="connsiteX0" fmla="*/ 0 w 1457737"/>
              <a:gd name="connsiteY0" fmla="*/ 170121 h 680483"/>
              <a:gd name="connsiteX1" fmla="*/ 1117496 w 1457737"/>
              <a:gd name="connsiteY1" fmla="*/ 170121 h 680483"/>
              <a:gd name="connsiteX2" fmla="*/ 1117496 w 1457737"/>
              <a:gd name="connsiteY2" fmla="*/ 0 h 680483"/>
              <a:gd name="connsiteX3" fmla="*/ 1457737 w 1457737"/>
              <a:gd name="connsiteY3" fmla="*/ 340242 h 680483"/>
              <a:gd name="connsiteX4" fmla="*/ 1117496 w 1457737"/>
              <a:gd name="connsiteY4" fmla="*/ 680483 h 680483"/>
              <a:gd name="connsiteX5" fmla="*/ 1107971 w 1457737"/>
              <a:gd name="connsiteY5" fmla="*/ 427738 h 680483"/>
              <a:gd name="connsiteX6" fmla="*/ 0 w 1457737"/>
              <a:gd name="connsiteY6" fmla="*/ 432390 h 680483"/>
              <a:gd name="connsiteX7" fmla="*/ 0 w 1457737"/>
              <a:gd name="connsiteY7" fmla="*/ 170121 h 680483"/>
              <a:gd name="connsiteX0" fmla="*/ 0 w 1457737"/>
              <a:gd name="connsiteY0" fmla="*/ 170121 h 680483"/>
              <a:gd name="connsiteX1" fmla="*/ 1114321 w 1457737"/>
              <a:gd name="connsiteY1" fmla="*/ 201871 h 680483"/>
              <a:gd name="connsiteX2" fmla="*/ 1117496 w 1457737"/>
              <a:gd name="connsiteY2" fmla="*/ 0 h 680483"/>
              <a:gd name="connsiteX3" fmla="*/ 1457737 w 1457737"/>
              <a:gd name="connsiteY3" fmla="*/ 340242 h 680483"/>
              <a:gd name="connsiteX4" fmla="*/ 1117496 w 1457737"/>
              <a:gd name="connsiteY4" fmla="*/ 680483 h 680483"/>
              <a:gd name="connsiteX5" fmla="*/ 1107971 w 1457737"/>
              <a:gd name="connsiteY5" fmla="*/ 427738 h 680483"/>
              <a:gd name="connsiteX6" fmla="*/ 0 w 1457737"/>
              <a:gd name="connsiteY6" fmla="*/ 432390 h 680483"/>
              <a:gd name="connsiteX7" fmla="*/ 0 w 1457737"/>
              <a:gd name="connsiteY7" fmla="*/ 170121 h 680483"/>
              <a:gd name="connsiteX0" fmla="*/ 0 w 1460912"/>
              <a:gd name="connsiteY0" fmla="*/ 198696 h 680483"/>
              <a:gd name="connsiteX1" fmla="*/ 1117496 w 1460912"/>
              <a:gd name="connsiteY1" fmla="*/ 201871 h 680483"/>
              <a:gd name="connsiteX2" fmla="*/ 1120671 w 1460912"/>
              <a:gd name="connsiteY2" fmla="*/ 0 h 680483"/>
              <a:gd name="connsiteX3" fmla="*/ 1460912 w 1460912"/>
              <a:gd name="connsiteY3" fmla="*/ 340242 h 680483"/>
              <a:gd name="connsiteX4" fmla="*/ 1120671 w 1460912"/>
              <a:gd name="connsiteY4" fmla="*/ 680483 h 680483"/>
              <a:gd name="connsiteX5" fmla="*/ 1111146 w 1460912"/>
              <a:gd name="connsiteY5" fmla="*/ 427738 h 680483"/>
              <a:gd name="connsiteX6" fmla="*/ 3175 w 1460912"/>
              <a:gd name="connsiteY6" fmla="*/ 432390 h 680483"/>
              <a:gd name="connsiteX7" fmla="*/ 0 w 1460912"/>
              <a:gd name="connsiteY7" fmla="*/ 198696 h 680483"/>
              <a:gd name="connsiteX0" fmla="*/ 0 w 1587912"/>
              <a:gd name="connsiteY0" fmla="*/ 198696 h 680483"/>
              <a:gd name="connsiteX1" fmla="*/ 1117496 w 1587912"/>
              <a:gd name="connsiteY1" fmla="*/ 201871 h 680483"/>
              <a:gd name="connsiteX2" fmla="*/ 1120671 w 1587912"/>
              <a:gd name="connsiteY2" fmla="*/ 0 h 680483"/>
              <a:gd name="connsiteX3" fmla="*/ 1587912 w 1587912"/>
              <a:gd name="connsiteY3" fmla="*/ 343417 h 680483"/>
              <a:gd name="connsiteX4" fmla="*/ 1120671 w 1587912"/>
              <a:gd name="connsiteY4" fmla="*/ 680483 h 680483"/>
              <a:gd name="connsiteX5" fmla="*/ 1111146 w 1587912"/>
              <a:gd name="connsiteY5" fmla="*/ 427738 h 680483"/>
              <a:gd name="connsiteX6" fmla="*/ 3175 w 1587912"/>
              <a:gd name="connsiteY6" fmla="*/ 432390 h 680483"/>
              <a:gd name="connsiteX7" fmla="*/ 0 w 1587912"/>
              <a:gd name="connsiteY7" fmla="*/ 198696 h 680483"/>
              <a:gd name="connsiteX0" fmla="*/ 0 w 1657762"/>
              <a:gd name="connsiteY0" fmla="*/ 198696 h 680483"/>
              <a:gd name="connsiteX1" fmla="*/ 1117496 w 1657762"/>
              <a:gd name="connsiteY1" fmla="*/ 201871 h 680483"/>
              <a:gd name="connsiteX2" fmla="*/ 1120671 w 1657762"/>
              <a:gd name="connsiteY2" fmla="*/ 0 h 680483"/>
              <a:gd name="connsiteX3" fmla="*/ 1657762 w 1657762"/>
              <a:gd name="connsiteY3" fmla="*/ 337067 h 680483"/>
              <a:gd name="connsiteX4" fmla="*/ 1120671 w 1657762"/>
              <a:gd name="connsiteY4" fmla="*/ 680483 h 680483"/>
              <a:gd name="connsiteX5" fmla="*/ 1111146 w 1657762"/>
              <a:gd name="connsiteY5" fmla="*/ 427738 h 680483"/>
              <a:gd name="connsiteX6" fmla="*/ 3175 w 1657762"/>
              <a:gd name="connsiteY6" fmla="*/ 432390 h 680483"/>
              <a:gd name="connsiteX7" fmla="*/ 0 w 1657762"/>
              <a:gd name="connsiteY7" fmla="*/ 198696 h 680483"/>
              <a:gd name="connsiteX0" fmla="*/ 0 w 1648237"/>
              <a:gd name="connsiteY0" fmla="*/ 198696 h 680483"/>
              <a:gd name="connsiteX1" fmla="*/ 1117496 w 1648237"/>
              <a:gd name="connsiteY1" fmla="*/ 201871 h 680483"/>
              <a:gd name="connsiteX2" fmla="*/ 1120671 w 1648237"/>
              <a:gd name="connsiteY2" fmla="*/ 0 h 680483"/>
              <a:gd name="connsiteX3" fmla="*/ 1648237 w 1648237"/>
              <a:gd name="connsiteY3" fmla="*/ 318017 h 680483"/>
              <a:gd name="connsiteX4" fmla="*/ 1120671 w 1648237"/>
              <a:gd name="connsiteY4" fmla="*/ 680483 h 680483"/>
              <a:gd name="connsiteX5" fmla="*/ 1111146 w 1648237"/>
              <a:gd name="connsiteY5" fmla="*/ 427738 h 680483"/>
              <a:gd name="connsiteX6" fmla="*/ 3175 w 1648237"/>
              <a:gd name="connsiteY6" fmla="*/ 432390 h 680483"/>
              <a:gd name="connsiteX7" fmla="*/ 0 w 1648237"/>
              <a:gd name="connsiteY7" fmla="*/ 198696 h 680483"/>
              <a:gd name="connsiteX0" fmla="*/ 0 w 1654587"/>
              <a:gd name="connsiteY0" fmla="*/ 198696 h 680483"/>
              <a:gd name="connsiteX1" fmla="*/ 1117496 w 1654587"/>
              <a:gd name="connsiteY1" fmla="*/ 201871 h 680483"/>
              <a:gd name="connsiteX2" fmla="*/ 1120671 w 1654587"/>
              <a:gd name="connsiteY2" fmla="*/ 0 h 680483"/>
              <a:gd name="connsiteX3" fmla="*/ 1654587 w 1654587"/>
              <a:gd name="connsiteY3" fmla="*/ 333892 h 680483"/>
              <a:gd name="connsiteX4" fmla="*/ 1120671 w 1654587"/>
              <a:gd name="connsiteY4" fmla="*/ 680483 h 680483"/>
              <a:gd name="connsiteX5" fmla="*/ 1111146 w 1654587"/>
              <a:gd name="connsiteY5" fmla="*/ 427738 h 680483"/>
              <a:gd name="connsiteX6" fmla="*/ 3175 w 1654587"/>
              <a:gd name="connsiteY6" fmla="*/ 432390 h 680483"/>
              <a:gd name="connsiteX7" fmla="*/ 0 w 1654587"/>
              <a:gd name="connsiteY7" fmla="*/ 198696 h 680483"/>
              <a:gd name="connsiteX0" fmla="*/ 0 w 1638712"/>
              <a:gd name="connsiteY0" fmla="*/ 198696 h 680483"/>
              <a:gd name="connsiteX1" fmla="*/ 1117496 w 1638712"/>
              <a:gd name="connsiteY1" fmla="*/ 201871 h 680483"/>
              <a:gd name="connsiteX2" fmla="*/ 1120671 w 1638712"/>
              <a:gd name="connsiteY2" fmla="*/ 0 h 680483"/>
              <a:gd name="connsiteX3" fmla="*/ 1638712 w 1638712"/>
              <a:gd name="connsiteY3" fmla="*/ 314842 h 680483"/>
              <a:gd name="connsiteX4" fmla="*/ 1120671 w 1638712"/>
              <a:gd name="connsiteY4" fmla="*/ 680483 h 680483"/>
              <a:gd name="connsiteX5" fmla="*/ 1111146 w 1638712"/>
              <a:gd name="connsiteY5" fmla="*/ 427738 h 680483"/>
              <a:gd name="connsiteX6" fmla="*/ 3175 w 1638712"/>
              <a:gd name="connsiteY6" fmla="*/ 432390 h 680483"/>
              <a:gd name="connsiteX7" fmla="*/ 0 w 1638712"/>
              <a:gd name="connsiteY7" fmla="*/ 198696 h 680483"/>
              <a:gd name="connsiteX0" fmla="*/ 0 w 1638712"/>
              <a:gd name="connsiteY0" fmla="*/ 198696 h 651908"/>
              <a:gd name="connsiteX1" fmla="*/ 1117496 w 1638712"/>
              <a:gd name="connsiteY1" fmla="*/ 201871 h 651908"/>
              <a:gd name="connsiteX2" fmla="*/ 1120671 w 1638712"/>
              <a:gd name="connsiteY2" fmla="*/ 0 h 651908"/>
              <a:gd name="connsiteX3" fmla="*/ 1638712 w 1638712"/>
              <a:gd name="connsiteY3" fmla="*/ 314842 h 651908"/>
              <a:gd name="connsiteX4" fmla="*/ 1120671 w 1638712"/>
              <a:gd name="connsiteY4" fmla="*/ 651908 h 651908"/>
              <a:gd name="connsiteX5" fmla="*/ 1111146 w 1638712"/>
              <a:gd name="connsiteY5" fmla="*/ 427738 h 651908"/>
              <a:gd name="connsiteX6" fmla="*/ 3175 w 1638712"/>
              <a:gd name="connsiteY6" fmla="*/ 432390 h 651908"/>
              <a:gd name="connsiteX7" fmla="*/ 0 w 1638712"/>
              <a:gd name="connsiteY7" fmla="*/ 198696 h 651908"/>
              <a:gd name="connsiteX0" fmla="*/ 0 w 1638712"/>
              <a:gd name="connsiteY0" fmla="*/ 198696 h 623333"/>
              <a:gd name="connsiteX1" fmla="*/ 1117496 w 1638712"/>
              <a:gd name="connsiteY1" fmla="*/ 201871 h 623333"/>
              <a:gd name="connsiteX2" fmla="*/ 1120671 w 1638712"/>
              <a:gd name="connsiteY2" fmla="*/ 0 h 623333"/>
              <a:gd name="connsiteX3" fmla="*/ 1638712 w 1638712"/>
              <a:gd name="connsiteY3" fmla="*/ 314842 h 623333"/>
              <a:gd name="connsiteX4" fmla="*/ 1117496 w 1638712"/>
              <a:gd name="connsiteY4" fmla="*/ 623333 h 623333"/>
              <a:gd name="connsiteX5" fmla="*/ 1111146 w 1638712"/>
              <a:gd name="connsiteY5" fmla="*/ 427738 h 623333"/>
              <a:gd name="connsiteX6" fmla="*/ 3175 w 1638712"/>
              <a:gd name="connsiteY6" fmla="*/ 432390 h 623333"/>
              <a:gd name="connsiteX7" fmla="*/ 0 w 1638712"/>
              <a:gd name="connsiteY7" fmla="*/ 198696 h 623333"/>
              <a:gd name="connsiteX0" fmla="*/ 0 w 1638712"/>
              <a:gd name="connsiteY0" fmla="*/ 198696 h 591583"/>
              <a:gd name="connsiteX1" fmla="*/ 1117496 w 1638712"/>
              <a:gd name="connsiteY1" fmla="*/ 201871 h 591583"/>
              <a:gd name="connsiteX2" fmla="*/ 1120671 w 1638712"/>
              <a:gd name="connsiteY2" fmla="*/ 0 h 591583"/>
              <a:gd name="connsiteX3" fmla="*/ 1638712 w 1638712"/>
              <a:gd name="connsiteY3" fmla="*/ 314842 h 591583"/>
              <a:gd name="connsiteX4" fmla="*/ 1117496 w 1638712"/>
              <a:gd name="connsiteY4" fmla="*/ 591583 h 591583"/>
              <a:gd name="connsiteX5" fmla="*/ 1111146 w 1638712"/>
              <a:gd name="connsiteY5" fmla="*/ 427738 h 591583"/>
              <a:gd name="connsiteX6" fmla="*/ 3175 w 1638712"/>
              <a:gd name="connsiteY6" fmla="*/ 432390 h 591583"/>
              <a:gd name="connsiteX7" fmla="*/ 0 w 1638712"/>
              <a:gd name="connsiteY7" fmla="*/ 198696 h 591583"/>
              <a:gd name="connsiteX0" fmla="*/ 0 w 1673637"/>
              <a:gd name="connsiteY0" fmla="*/ 198696 h 591583"/>
              <a:gd name="connsiteX1" fmla="*/ 1117496 w 1673637"/>
              <a:gd name="connsiteY1" fmla="*/ 201871 h 591583"/>
              <a:gd name="connsiteX2" fmla="*/ 1120671 w 1673637"/>
              <a:gd name="connsiteY2" fmla="*/ 0 h 591583"/>
              <a:gd name="connsiteX3" fmla="*/ 1673637 w 1673637"/>
              <a:gd name="connsiteY3" fmla="*/ 340242 h 591583"/>
              <a:gd name="connsiteX4" fmla="*/ 1117496 w 1673637"/>
              <a:gd name="connsiteY4" fmla="*/ 591583 h 591583"/>
              <a:gd name="connsiteX5" fmla="*/ 1111146 w 1673637"/>
              <a:gd name="connsiteY5" fmla="*/ 427738 h 591583"/>
              <a:gd name="connsiteX6" fmla="*/ 3175 w 1673637"/>
              <a:gd name="connsiteY6" fmla="*/ 432390 h 591583"/>
              <a:gd name="connsiteX7" fmla="*/ 0 w 1673637"/>
              <a:gd name="connsiteY7" fmla="*/ 198696 h 591583"/>
              <a:gd name="connsiteX0" fmla="*/ 0 w 1667287"/>
              <a:gd name="connsiteY0" fmla="*/ 198696 h 591583"/>
              <a:gd name="connsiteX1" fmla="*/ 1117496 w 1667287"/>
              <a:gd name="connsiteY1" fmla="*/ 201871 h 591583"/>
              <a:gd name="connsiteX2" fmla="*/ 1120671 w 1667287"/>
              <a:gd name="connsiteY2" fmla="*/ 0 h 591583"/>
              <a:gd name="connsiteX3" fmla="*/ 1667287 w 1667287"/>
              <a:gd name="connsiteY3" fmla="*/ 318017 h 591583"/>
              <a:gd name="connsiteX4" fmla="*/ 1117496 w 1667287"/>
              <a:gd name="connsiteY4" fmla="*/ 591583 h 591583"/>
              <a:gd name="connsiteX5" fmla="*/ 1111146 w 1667287"/>
              <a:gd name="connsiteY5" fmla="*/ 427738 h 591583"/>
              <a:gd name="connsiteX6" fmla="*/ 3175 w 1667287"/>
              <a:gd name="connsiteY6" fmla="*/ 432390 h 591583"/>
              <a:gd name="connsiteX7" fmla="*/ 0 w 1667287"/>
              <a:gd name="connsiteY7" fmla="*/ 198696 h 591583"/>
              <a:gd name="connsiteX0" fmla="*/ 0 w 1667287"/>
              <a:gd name="connsiteY0" fmla="*/ 198696 h 629683"/>
              <a:gd name="connsiteX1" fmla="*/ 1117496 w 1667287"/>
              <a:gd name="connsiteY1" fmla="*/ 201871 h 629683"/>
              <a:gd name="connsiteX2" fmla="*/ 1120671 w 1667287"/>
              <a:gd name="connsiteY2" fmla="*/ 0 h 629683"/>
              <a:gd name="connsiteX3" fmla="*/ 1667287 w 1667287"/>
              <a:gd name="connsiteY3" fmla="*/ 318017 h 629683"/>
              <a:gd name="connsiteX4" fmla="*/ 1117496 w 1667287"/>
              <a:gd name="connsiteY4" fmla="*/ 629683 h 629683"/>
              <a:gd name="connsiteX5" fmla="*/ 1111146 w 1667287"/>
              <a:gd name="connsiteY5" fmla="*/ 427738 h 629683"/>
              <a:gd name="connsiteX6" fmla="*/ 3175 w 1667287"/>
              <a:gd name="connsiteY6" fmla="*/ 432390 h 629683"/>
              <a:gd name="connsiteX7" fmla="*/ 0 w 1667287"/>
              <a:gd name="connsiteY7" fmla="*/ 198696 h 629683"/>
              <a:gd name="connsiteX0" fmla="*/ 0 w 1603787"/>
              <a:gd name="connsiteY0" fmla="*/ 198696 h 629683"/>
              <a:gd name="connsiteX1" fmla="*/ 1117496 w 1603787"/>
              <a:gd name="connsiteY1" fmla="*/ 201871 h 629683"/>
              <a:gd name="connsiteX2" fmla="*/ 1120671 w 1603787"/>
              <a:gd name="connsiteY2" fmla="*/ 0 h 629683"/>
              <a:gd name="connsiteX3" fmla="*/ 1603787 w 1603787"/>
              <a:gd name="connsiteY3" fmla="*/ 314842 h 629683"/>
              <a:gd name="connsiteX4" fmla="*/ 1117496 w 1603787"/>
              <a:gd name="connsiteY4" fmla="*/ 629683 h 629683"/>
              <a:gd name="connsiteX5" fmla="*/ 1111146 w 1603787"/>
              <a:gd name="connsiteY5" fmla="*/ 427738 h 629683"/>
              <a:gd name="connsiteX6" fmla="*/ 3175 w 1603787"/>
              <a:gd name="connsiteY6" fmla="*/ 432390 h 629683"/>
              <a:gd name="connsiteX7" fmla="*/ 0 w 1603787"/>
              <a:gd name="connsiteY7" fmla="*/ 198696 h 6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3787" h="629683">
                <a:moveTo>
                  <a:pt x="0" y="198696"/>
                </a:moveTo>
                <a:lnTo>
                  <a:pt x="1117496" y="201871"/>
                </a:lnTo>
                <a:cubicBezTo>
                  <a:pt x="1118554" y="134581"/>
                  <a:pt x="1119613" y="67290"/>
                  <a:pt x="1120671" y="0"/>
                </a:cubicBezTo>
                <a:lnTo>
                  <a:pt x="1603787" y="314842"/>
                </a:lnTo>
                <a:lnTo>
                  <a:pt x="1117496" y="629683"/>
                </a:lnTo>
                <a:lnTo>
                  <a:pt x="1111146" y="427738"/>
                </a:lnTo>
                <a:lnTo>
                  <a:pt x="3175" y="432390"/>
                </a:lnTo>
                <a:cubicBezTo>
                  <a:pt x="2117" y="354492"/>
                  <a:pt x="1058" y="276594"/>
                  <a:pt x="0" y="198696"/>
                </a:cubicBezTo>
                <a:close/>
              </a:path>
            </a:pathLst>
          </a:custGeom>
          <a:solidFill>
            <a:srgbClr val="C75D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991919"/>
              </a:solidFill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E0FB098-E853-FACE-046C-3334ABC46306}"/>
              </a:ext>
            </a:extLst>
          </p:cNvPr>
          <p:cNvGrpSpPr/>
          <p:nvPr/>
        </p:nvGrpSpPr>
        <p:grpSpPr>
          <a:xfrm>
            <a:off x="489443" y="4349423"/>
            <a:ext cx="11961162" cy="4075486"/>
            <a:chOff x="425846" y="4078368"/>
            <a:chExt cx="11961162" cy="4075486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44020CE4-CD1F-EF83-935F-C41179E7FBCF}"/>
                </a:ext>
              </a:extLst>
            </p:cNvPr>
            <p:cNvGrpSpPr/>
            <p:nvPr/>
          </p:nvGrpSpPr>
          <p:grpSpPr>
            <a:xfrm>
              <a:off x="425846" y="4078368"/>
              <a:ext cx="11961162" cy="4075486"/>
              <a:chOff x="481574" y="4614411"/>
              <a:chExt cx="11961162" cy="4075486"/>
            </a:xfrm>
          </p:grpSpPr>
          <p:sp>
            <p:nvSpPr>
              <p:cNvPr id="31" name="Retângulo Arredondado 30">
                <a:extLst>
                  <a:ext uri="{FF2B5EF4-FFF2-40B4-BE49-F238E27FC236}">
                    <a16:creationId xmlns:a16="http://schemas.microsoft.com/office/drawing/2014/main" id="{5FA8DBF2-7C38-46FD-2AB7-49F26ED64E8E}"/>
                  </a:ext>
                </a:extLst>
              </p:cNvPr>
              <p:cNvSpPr/>
              <p:nvPr/>
            </p:nvSpPr>
            <p:spPr>
              <a:xfrm>
                <a:off x="481574" y="6094009"/>
                <a:ext cx="11228852" cy="2245770"/>
              </a:xfrm>
              <a:prstGeom prst="roundRect">
                <a:avLst/>
              </a:prstGeom>
              <a:solidFill>
                <a:srgbClr val="99191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32" name="Imagem 31" descr="Maçã vermelha em fundo branco&#10;&#10;Descrição gerada automaticamente com confiança média">
                <a:extLst>
                  <a:ext uri="{FF2B5EF4-FFF2-40B4-BE49-F238E27FC236}">
                    <a16:creationId xmlns:a16="http://schemas.microsoft.com/office/drawing/2014/main" id="{CACBDD3A-9028-9897-5E15-1BCE0184D7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613163">
                <a:off x="8367250" y="4614411"/>
                <a:ext cx="4075486" cy="4075486"/>
              </a:xfrm>
              <a:prstGeom prst="rect">
                <a:avLst/>
              </a:prstGeom>
            </p:spPr>
          </p:pic>
          <p:pic>
            <p:nvPicPr>
              <p:cNvPr id="33" name="Imagem 32" descr="Texto&#10;&#10;Descrição gerada automaticamente com confiança média">
                <a:extLst>
                  <a:ext uri="{FF2B5EF4-FFF2-40B4-BE49-F238E27FC236}">
                    <a16:creationId xmlns:a16="http://schemas.microsoft.com/office/drawing/2014/main" id="{0712675B-CC0A-31BF-6757-DD43B09F5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77396" y="6137127"/>
                <a:ext cx="1378338" cy="631093"/>
              </a:xfrm>
              <a:prstGeom prst="rect">
                <a:avLst/>
              </a:prstGeom>
            </p:spPr>
          </p:pic>
        </p:grpSp>
        <p:pic>
          <p:nvPicPr>
            <p:cNvPr id="25" name="Imagem 24" descr="Texto&#10;&#10;Descrição gerada automaticamente com confiança baixa">
              <a:extLst>
                <a:ext uri="{FF2B5EF4-FFF2-40B4-BE49-F238E27FC236}">
                  <a16:creationId xmlns:a16="http://schemas.microsoft.com/office/drawing/2014/main" id="{6ACA3788-639D-05EF-7CE2-01ADA89EC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0495" y="5742765"/>
              <a:ext cx="2323995" cy="746691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9AC75112-BDCE-FB9B-FE4B-E78DA303F132}"/>
              </a:ext>
            </a:extLst>
          </p:cNvPr>
          <p:cNvSpPr txBox="1"/>
          <p:nvPr/>
        </p:nvSpPr>
        <p:spPr>
          <a:xfrm>
            <a:off x="2714596" y="141964"/>
            <a:ext cx="644313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991919"/>
                </a:solidFill>
                <a:latin typeface="DIN Next LT Pro Heavy" panose="020B0503020203050203" pitchFamily="34" charset="77"/>
              </a:rPr>
              <a:t>Objetivos e metas no retorno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A7B62A4-F058-FFF3-19D8-3D0C97CFD35D}"/>
              </a:ext>
            </a:extLst>
          </p:cNvPr>
          <p:cNvSpPr txBox="1"/>
          <p:nvPr/>
        </p:nvSpPr>
        <p:spPr>
          <a:xfrm>
            <a:off x="4447046" y="3048170"/>
            <a:ext cx="2075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Horário do EF</a:t>
            </a:r>
          </a:p>
        </p:txBody>
      </p:sp>
      <p:sp>
        <p:nvSpPr>
          <p:cNvPr id="6" name="Retângulo Arredondado 27">
            <a:extLst>
              <a:ext uri="{FF2B5EF4-FFF2-40B4-BE49-F238E27FC236}">
                <a16:creationId xmlns:a16="http://schemas.microsoft.com/office/drawing/2014/main" id="{A560F1F9-F910-A04B-832F-1F8457FAD056}"/>
              </a:ext>
            </a:extLst>
          </p:cNvPr>
          <p:cNvSpPr/>
          <p:nvPr/>
        </p:nvSpPr>
        <p:spPr>
          <a:xfrm>
            <a:off x="9248066" y="2484464"/>
            <a:ext cx="2154614" cy="2459736"/>
          </a:xfrm>
          <a:prstGeom prst="roundRect">
            <a:avLst>
              <a:gd name="adj" fmla="val 11235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Dúvida – “</a:t>
            </a:r>
            <a:r>
              <a:rPr lang="pt-BR" sz="2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posso consumir suco de laranja</a:t>
            </a:r>
            <a:r>
              <a:rPr lang="pt-B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?”</a:t>
            </a:r>
            <a:endParaRPr lang="pt-B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67268" y="623497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285097" y="2488347"/>
            <a:ext cx="5019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Horário do exercício físico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8A08007-F5F4-E5E6-C50D-101C980D1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391" y="2047835"/>
            <a:ext cx="1704754" cy="3165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D5F032F-CEBD-4061-7CC4-267C8B36C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914" y="2221026"/>
            <a:ext cx="4491283" cy="2819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141F6143-F3C3-6B71-7F46-1875AE995D28}"/>
              </a:ext>
            </a:extLst>
          </p:cNvPr>
          <p:cNvGrpSpPr/>
          <p:nvPr/>
        </p:nvGrpSpPr>
        <p:grpSpPr>
          <a:xfrm>
            <a:off x="8498657" y="5864032"/>
            <a:ext cx="2738080" cy="535477"/>
            <a:chOff x="9615435" y="5506701"/>
            <a:chExt cx="2738080" cy="535477"/>
          </a:xfrm>
        </p:grpSpPr>
        <p:pic>
          <p:nvPicPr>
            <p:cNvPr id="5" name="Picture 2" descr="Resultado de imagem para simbolo instagram">
              <a:extLst>
                <a:ext uri="{FF2B5EF4-FFF2-40B4-BE49-F238E27FC236}">
                  <a16:creationId xmlns:a16="http://schemas.microsoft.com/office/drawing/2014/main" id="{4FF8F92F-B285-49FA-1033-BBC1C36452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359DF5FD-ECC5-8F19-1342-9357A127A6DA}"/>
                </a:ext>
              </a:extLst>
            </p:cNvPr>
            <p:cNvSpPr txBox="1"/>
            <p:nvPr/>
          </p:nvSpPr>
          <p:spPr>
            <a:xfrm>
              <a:off x="10130153" y="5599744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14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B227E3-D945-5932-80BE-C94CCDC66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20"/>
          <a:stretch/>
        </p:blipFill>
        <p:spPr bwMode="auto">
          <a:xfrm>
            <a:off x="394824" y="248799"/>
            <a:ext cx="5351021" cy="6221417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4C4C4"/>
          </a:solidFill>
          <a:ln w="88900" cap="sq">
            <a:solidFill>
              <a:srgbClr val="267D8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E41E157-57EC-A59F-CD38-C6FBB253108E}"/>
              </a:ext>
            </a:extLst>
          </p:cNvPr>
          <p:cNvSpPr txBox="1"/>
          <p:nvPr/>
        </p:nvSpPr>
        <p:spPr>
          <a:xfrm>
            <a:off x="6169614" y="1411973"/>
            <a:ext cx="57123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N=775 H e M foram acompanhados e avaliou-se a incidência de DCNT durante 4 anos.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Objetivo: avaliar como o momento de execução do exercício interfere na RI e no conteúdo de gordura hepática.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F4F0F35-6577-EAB7-F58C-73428E05600D}"/>
              </a:ext>
            </a:extLst>
          </p:cNvPr>
          <p:cNvSpPr txBox="1"/>
          <p:nvPr/>
        </p:nvSpPr>
        <p:spPr>
          <a:xfrm>
            <a:off x="7010846" y="298071"/>
            <a:ext cx="4029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ProUnicSemiCondensed"/>
                <a:ea typeface="+mn-ea"/>
                <a:cs typeface="+mn-cs"/>
              </a:rPr>
              <a:t>Diabetologia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ProUnicSemiCondensed"/>
                <a:ea typeface="+mn-ea"/>
                <a:cs typeface="+mn-cs"/>
              </a:rPr>
              <a:t> (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ProUnicSemiCondensed"/>
                <a:ea typeface="+mn-ea"/>
                <a:cs typeface="+mn-cs"/>
              </a:rPr>
              <a:t>2023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ProUnicSemiCondensed"/>
                <a:ea typeface="+mn-ea"/>
                <a:cs typeface="+mn-cs"/>
              </a:rPr>
              <a:t>) 66:461–471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BD33CE5-E701-56B4-D266-E39653A3B04E}"/>
              </a:ext>
            </a:extLst>
          </p:cNvPr>
          <p:cNvSpPr txBox="1"/>
          <p:nvPr/>
        </p:nvSpPr>
        <p:spPr>
          <a:xfrm>
            <a:off x="5990209" y="4089629"/>
            <a:ext cx="6071182" cy="1938992"/>
          </a:xfrm>
          <a:prstGeom prst="rect">
            <a:avLst/>
          </a:prstGeom>
          <a:solidFill>
            <a:srgbClr val="3C588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Exercício realizado à </a:t>
            </a:r>
            <a:r>
              <a:rPr kumimoji="0" lang="pt-BR" sz="2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tarde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(12 às 18h) e </a:t>
            </a:r>
            <a:r>
              <a:rPr kumimoji="0" lang="pt-BR" sz="32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noite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(18 e 00h)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reduziram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significativamente MAIS a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pt-BR" sz="32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%) em relação a quem fazia EF de manhã.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D45DD06-F381-DC8A-8295-A2F7CD7E2A58}"/>
              </a:ext>
            </a:extLst>
          </p:cNvPr>
          <p:cNvSpPr/>
          <p:nvPr/>
        </p:nvSpPr>
        <p:spPr>
          <a:xfrm>
            <a:off x="3193427" y="3640862"/>
            <a:ext cx="2117128" cy="282935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Agrupar 21">
            <a:extLst>
              <a:ext uri="{FF2B5EF4-FFF2-40B4-BE49-F238E27FC236}">
                <a16:creationId xmlns:a16="http://schemas.microsoft.com/office/drawing/2014/main" id="{84E5D815-109D-CD7E-D91C-E00188FDF63F}"/>
              </a:ext>
            </a:extLst>
          </p:cNvPr>
          <p:cNvGrpSpPr/>
          <p:nvPr/>
        </p:nvGrpSpPr>
        <p:grpSpPr>
          <a:xfrm>
            <a:off x="628241" y="630621"/>
            <a:ext cx="2442094" cy="620457"/>
            <a:chOff x="9665392" y="1114761"/>
            <a:chExt cx="2141905" cy="827276"/>
          </a:xfrm>
        </p:grpSpPr>
        <p:pic>
          <p:nvPicPr>
            <p:cNvPr id="11" name="Picture 2" descr="Resultado de imagem para simbolo instagram">
              <a:extLst>
                <a:ext uri="{FF2B5EF4-FFF2-40B4-BE49-F238E27FC236}">
                  <a16:creationId xmlns:a16="http://schemas.microsoft.com/office/drawing/2014/main" id="{326D058A-BB4A-974B-367F-13632AAF36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65392" y="1114761"/>
              <a:ext cx="542460" cy="565941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5C6540EB-FD8E-E154-B0FA-B442E25C80B9}"/>
                </a:ext>
              </a:extLst>
            </p:cNvPr>
            <p:cNvSpPr txBox="1"/>
            <p:nvPr/>
          </p:nvSpPr>
          <p:spPr>
            <a:xfrm>
              <a:off x="10118772" y="1162337"/>
              <a:ext cx="1688525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</a:t>
              </a:r>
              <a:r>
                <a:rPr kumimoji="0" lang="pt-B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dra.elisajackix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011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2F8BE98-0002-2194-3148-63FE6BCF6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1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DB5FB22-376E-AA25-8570-89FFC8C6890C}"/>
              </a:ext>
            </a:extLst>
          </p:cNvPr>
          <p:cNvSpPr txBox="1"/>
          <p:nvPr/>
        </p:nvSpPr>
        <p:spPr>
          <a:xfrm>
            <a:off x="298873" y="2658981"/>
            <a:ext cx="9142428" cy="25534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sng" strike="noStrike" kern="1200" cap="none" spc="0" normalizeH="0" baseline="0" noProof="0" dirty="0">
                <a:ln>
                  <a:noFill/>
                </a:ln>
                <a:solidFill>
                  <a:srgbClr val="AC0C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Força muscular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 a </a:t>
            </a:r>
            <a:r>
              <a:rPr kumimoji="0" lang="pt-BR" sz="2800" b="1" i="0" u="sng" strike="noStrike" kern="1200" cap="none" spc="0" normalizeH="0" baseline="0" noProof="0" dirty="0">
                <a:ln>
                  <a:noFill/>
                </a:ln>
                <a:solidFill>
                  <a:srgbClr val="AC0C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função mitocondrial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AC0C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(↑ ativação AMPK) do músculo atingem o </a:t>
            </a:r>
            <a:r>
              <a:rPr kumimoji="0" lang="pt-BR" sz="2800" b="1" i="0" u="sng" strike="noStrike" kern="1200" cap="none" spc="0" normalizeH="0" baseline="0" noProof="0" dirty="0">
                <a:ln>
                  <a:noFill/>
                </a:ln>
                <a:solidFill>
                  <a:srgbClr val="AC0C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pico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no </a:t>
            </a:r>
            <a:r>
              <a:rPr kumimoji="0" lang="pt-BR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final da tarde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sugerindo um ritmo circadiano para o </a:t>
            </a:r>
            <a:r>
              <a:rPr kumimoji="0" lang="pt-BR" sz="2800" b="1" i="0" u="sng" strike="noStrike" kern="1200" cap="none" spc="0" normalizeH="0" baseline="0" noProof="0" dirty="0">
                <a:ln>
                  <a:noFill/>
                </a:ln>
                <a:solidFill>
                  <a:srgbClr val="AC0C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metabolismo oxidativo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CCDD0A4-54B4-4A9F-561B-B1A2354A4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73" y="1790389"/>
            <a:ext cx="4443508" cy="41545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709884C-D8D2-FA7B-8732-D543A384568D}"/>
              </a:ext>
            </a:extLst>
          </p:cNvPr>
          <p:cNvSpPr txBox="1"/>
          <p:nvPr/>
        </p:nvSpPr>
        <p:spPr>
          <a:xfrm>
            <a:off x="4659948" y="6208302"/>
            <a:ext cx="390376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ProUnicSemiCondensed"/>
                <a:ea typeface="+mn-ea"/>
                <a:cs typeface="+mn-cs"/>
              </a:rPr>
              <a:t>Tbm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ProUnicSemiCondensed"/>
                <a:ea typeface="+mn-ea"/>
                <a:cs typeface="+mn-cs"/>
              </a:rPr>
              <a:t>: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ProUnicSemiCondensed"/>
                <a:ea typeface="+mn-ea"/>
                <a:cs typeface="+mn-cs"/>
              </a:rPr>
              <a:t>Diabetologia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ProUnicSemiCondensed"/>
                <a:ea typeface="+mn-ea"/>
                <a:cs typeface="+mn-cs"/>
              </a:rPr>
              <a:t> (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ProUnicSemiCondensed"/>
                <a:ea typeface="+mn-ea"/>
                <a:cs typeface="+mn-cs"/>
              </a:rPr>
              <a:t>2023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ProUnicSemiCondensed"/>
                <a:ea typeface="+mn-ea"/>
                <a:cs typeface="+mn-cs"/>
              </a:rPr>
              <a:t>) 66:461–471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47F6B35-CAA4-D60B-F0CC-90C138085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75" y="210523"/>
            <a:ext cx="11046458" cy="1368588"/>
          </a:xfrm>
          <a:prstGeom prst="rect">
            <a:avLst/>
          </a:prstGeom>
        </p:spPr>
      </p:pic>
      <p:grpSp>
        <p:nvGrpSpPr>
          <p:cNvPr id="9" name="Agrupar 21">
            <a:extLst>
              <a:ext uri="{FF2B5EF4-FFF2-40B4-BE49-F238E27FC236}">
                <a16:creationId xmlns:a16="http://schemas.microsoft.com/office/drawing/2014/main" id="{84E5D815-109D-CD7E-D91C-E00188FDF63F}"/>
              </a:ext>
            </a:extLst>
          </p:cNvPr>
          <p:cNvGrpSpPr/>
          <p:nvPr/>
        </p:nvGrpSpPr>
        <p:grpSpPr>
          <a:xfrm>
            <a:off x="476951" y="5850872"/>
            <a:ext cx="2549316" cy="482748"/>
            <a:chOff x="9665391" y="1114760"/>
            <a:chExt cx="2567894" cy="643663"/>
          </a:xfrm>
        </p:grpSpPr>
        <p:pic>
          <p:nvPicPr>
            <p:cNvPr id="12" name="Picture 2" descr="Resultado de imagem para simbolo instagram">
              <a:extLst>
                <a:ext uri="{FF2B5EF4-FFF2-40B4-BE49-F238E27FC236}">
                  <a16:creationId xmlns:a16="http://schemas.microsoft.com/office/drawing/2014/main" id="{326D058A-BB4A-974B-367F-13632AAF36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65391" y="1114760"/>
              <a:ext cx="616956" cy="643663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5C6540EB-FD8E-E154-B0FA-B442E25C80B9}"/>
                </a:ext>
              </a:extLst>
            </p:cNvPr>
            <p:cNvSpPr txBox="1"/>
            <p:nvPr/>
          </p:nvSpPr>
          <p:spPr>
            <a:xfrm>
              <a:off x="10386190" y="1188064"/>
              <a:ext cx="1847095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</a:t>
              </a:r>
              <a:r>
                <a:rPr kumimoji="0" lang="pt-B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dra.elisajackix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5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67268" y="623497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869929" y="1934346"/>
            <a:ext cx="50190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Frutas vermelhas - Açaí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742A6F2-66B4-C9A8-5298-6144FF8F1D51}"/>
              </a:ext>
            </a:extLst>
          </p:cNvPr>
          <p:cNvSpPr/>
          <p:nvPr/>
        </p:nvSpPr>
        <p:spPr>
          <a:xfrm>
            <a:off x="5976032" y="2875491"/>
            <a:ext cx="5953759" cy="6944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48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Aplicação de a</a:t>
            </a:r>
            <a:r>
              <a:rPr kumimoji="0" lang="pt-BR" altLang="pt-BR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limentos</a:t>
            </a:r>
            <a:r>
              <a:rPr kumimoji="0" lang="pt-BR" altLang="pt-B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funcionais</a:t>
            </a:r>
          </a:p>
        </p:txBody>
      </p:sp>
      <p:pic>
        <p:nvPicPr>
          <p:cNvPr id="6" name="Picture 2" descr="http://www.acaisaude.com.br/acai/images/acai.gif">
            <a:extLst>
              <a:ext uri="{FF2B5EF4-FFF2-40B4-BE49-F238E27FC236}">
                <a16:creationId xmlns:a16="http://schemas.microsoft.com/office/drawing/2014/main" id="{E753D545-8DB8-73B3-0474-796DD9EF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4815" y="4370165"/>
            <a:ext cx="3370219" cy="2487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4F69FCCE-C8A6-2481-636B-352CD6371CB6}"/>
              </a:ext>
            </a:extLst>
          </p:cNvPr>
          <p:cNvGrpSpPr/>
          <p:nvPr/>
        </p:nvGrpSpPr>
        <p:grpSpPr>
          <a:xfrm>
            <a:off x="6036735" y="5614082"/>
            <a:ext cx="2738080" cy="535477"/>
            <a:chOff x="9615435" y="5506701"/>
            <a:chExt cx="2738080" cy="535477"/>
          </a:xfrm>
        </p:grpSpPr>
        <p:pic>
          <p:nvPicPr>
            <p:cNvPr id="7" name="Picture 2" descr="Resultado de imagem para simbolo instagram">
              <a:extLst>
                <a:ext uri="{FF2B5EF4-FFF2-40B4-BE49-F238E27FC236}">
                  <a16:creationId xmlns:a16="http://schemas.microsoft.com/office/drawing/2014/main" id="{CC4DE1F7-C2A5-857B-3E63-9A8C88DE24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5C3C8AB-86CF-AC8E-868E-FBDB453F44E4}"/>
                </a:ext>
              </a:extLst>
            </p:cNvPr>
            <p:cNvSpPr txBox="1"/>
            <p:nvPr/>
          </p:nvSpPr>
          <p:spPr>
            <a:xfrm>
              <a:off x="10130153" y="5599744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15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5C07B5B8-9755-97F5-639D-F80050729A8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81EF9B5-D020-38B5-5E82-273187FA60D7}"/>
              </a:ext>
            </a:extLst>
          </p:cNvPr>
          <p:cNvSpPr txBox="1"/>
          <p:nvPr/>
        </p:nvSpPr>
        <p:spPr>
          <a:xfrm>
            <a:off x="254486" y="1411081"/>
            <a:ext cx="35747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</a:rPr>
              <a:t>N=10 adultos com sobrepeso (IMC 25 a 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</a:rPr>
              <a:t>200g de polpa de açaí (2x/dia, 100g cada) /30 dias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</a:rPr>
              <a:t>TTG no início e ao início e ao final do estudo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481ECF3-55E4-40B5-DA20-D2D27DF5B7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670" y="111296"/>
            <a:ext cx="3945266" cy="883022"/>
          </a:xfrm>
          <a:prstGeom prst="rect">
            <a:avLst/>
          </a:prstGeom>
        </p:spPr>
      </p:pic>
      <p:pic>
        <p:nvPicPr>
          <p:cNvPr id="8" name="Picture 2" descr="http://www.acaisaude.com.br/acai/images/acai.gif">
            <a:extLst>
              <a:ext uri="{FF2B5EF4-FFF2-40B4-BE49-F238E27FC236}">
                <a16:creationId xmlns:a16="http://schemas.microsoft.com/office/drawing/2014/main" id="{5C7EAB7A-219A-6963-0BE2-008D1F2AF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70165"/>
            <a:ext cx="3370219" cy="2487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C34B8F1-9DC1-1CCD-2FFA-3EB79E921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38" y="1063282"/>
            <a:ext cx="8142462" cy="579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11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BFEF4FF8-5560-BD17-BCC6-76FCB6D73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1" t="9834" r="2681" b="31878"/>
          <a:stretch/>
        </p:blipFill>
        <p:spPr>
          <a:xfrm>
            <a:off x="6155299" y="1926154"/>
            <a:ext cx="6058209" cy="493184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41B62E5-1924-1692-22DE-3D7CE2A9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1" t="9834" r="1442" b="31878"/>
          <a:stretch/>
        </p:blipFill>
        <p:spPr>
          <a:xfrm>
            <a:off x="19928" y="1920517"/>
            <a:ext cx="6135330" cy="493184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6901644-503E-A186-19F5-1ED3DB91D7C0}"/>
              </a:ext>
            </a:extLst>
          </p:cNvPr>
          <p:cNvSpPr/>
          <p:nvPr/>
        </p:nvSpPr>
        <p:spPr>
          <a:xfrm>
            <a:off x="304800" y="5638"/>
            <a:ext cx="1188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Polifenóis (antocianinas, hesperidinas) - mecanismo de ação 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2C5CDAF7-8167-0F35-70D2-EF3D556F2E18}"/>
              </a:ext>
            </a:extLst>
          </p:cNvPr>
          <p:cNvGrpSpPr/>
          <p:nvPr/>
        </p:nvGrpSpPr>
        <p:grpSpPr>
          <a:xfrm>
            <a:off x="1251470" y="3467310"/>
            <a:ext cx="678450" cy="924262"/>
            <a:chOff x="1809597" y="2060027"/>
            <a:chExt cx="678450" cy="924262"/>
          </a:xfrm>
        </p:grpSpPr>
        <p:sp>
          <p:nvSpPr>
            <p:cNvPr id="8" name="Fluxograma: Operação Manual 7">
              <a:extLst>
                <a:ext uri="{FF2B5EF4-FFF2-40B4-BE49-F238E27FC236}">
                  <a16:creationId xmlns:a16="http://schemas.microsoft.com/office/drawing/2014/main" id="{83A44874-8651-B24A-B8F5-4DE86419544B}"/>
                </a:ext>
              </a:extLst>
            </p:cNvPr>
            <p:cNvSpPr/>
            <p:nvPr/>
          </p:nvSpPr>
          <p:spPr>
            <a:xfrm rot="1458340">
              <a:off x="1809597" y="2310318"/>
              <a:ext cx="678450" cy="478143"/>
            </a:xfrm>
            <a:prstGeom prst="flowChartManualOperati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E4132F8A-3C26-C131-D88B-4F4B0ED39342}"/>
                </a:ext>
              </a:extLst>
            </p:cNvPr>
            <p:cNvSpPr txBox="1"/>
            <p:nvPr/>
          </p:nvSpPr>
          <p:spPr>
            <a:xfrm rot="18239765">
              <a:off x="1655216" y="2368269"/>
              <a:ext cx="92426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SGLT-1</a:t>
              </a:r>
            </a:p>
          </p:txBody>
        </p:sp>
      </p:grpSp>
      <p:sp>
        <p:nvSpPr>
          <p:cNvPr id="17" name="Elipse 16">
            <a:extLst>
              <a:ext uri="{FF2B5EF4-FFF2-40B4-BE49-F238E27FC236}">
                <a16:creationId xmlns:a16="http://schemas.microsoft.com/office/drawing/2014/main" id="{AB9F60C1-B83A-ABB6-722C-D4DA87F0959D}"/>
              </a:ext>
            </a:extLst>
          </p:cNvPr>
          <p:cNvSpPr/>
          <p:nvPr/>
        </p:nvSpPr>
        <p:spPr>
          <a:xfrm rot="21094968">
            <a:off x="895849" y="3104441"/>
            <a:ext cx="1270980" cy="49467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Glicose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9236586A-D52A-DC54-FD9C-BA750F5EF07A}"/>
              </a:ext>
            </a:extLst>
          </p:cNvPr>
          <p:cNvSpPr/>
          <p:nvPr/>
        </p:nvSpPr>
        <p:spPr>
          <a:xfrm rot="21094968">
            <a:off x="1896131" y="3445146"/>
            <a:ext cx="1639697" cy="494677"/>
          </a:xfrm>
          <a:prstGeom prst="ellipse">
            <a:avLst/>
          </a:prstGeom>
          <a:solidFill>
            <a:srgbClr val="991919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Polifenois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7A718FD7-958E-0A28-3CEC-2E799FFBD192}"/>
              </a:ext>
            </a:extLst>
          </p:cNvPr>
          <p:cNvSpPr/>
          <p:nvPr/>
        </p:nvSpPr>
        <p:spPr>
          <a:xfrm rot="19981020">
            <a:off x="4028623" y="3389629"/>
            <a:ext cx="1270980" cy="49467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Glicose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5F76FE24-525A-F3D7-F155-3B0136A08F3A}"/>
              </a:ext>
            </a:extLst>
          </p:cNvPr>
          <p:cNvSpPr/>
          <p:nvPr/>
        </p:nvSpPr>
        <p:spPr>
          <a:xfrm rot="20160319">
            <a:off x="5075126" y="3591932"/>
            <a:ext cx="1639697" cy="494677"/>
          </a:xfrm>
          <a:prstGeom prst="ellipse">
            <a:avLst/>
          </a:prstGeom>
          <a:solidFill>
            <a:srgbClr val="991919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Polifenois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A56456D-7C08-CBBF-7419-41DD6E27B39A}"/>
              </a:ext>
            </a:extLst>
          </p:cNvPr>
          <p:cNvSpPr/>
          <p:nvPr/>
        </p:nvSpPr>
        <p:spPr>
          <a:xfrm rot="21094968">
            <a:off x="7421502" y="3247149"/>
            <a:ext cx="1270980" cy="49467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Glicose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BC28E32-1C74-57FC-65FF-06EC09BBAEF6}"/>
              </a:ext>
            </a:extLst>
          </p:cNvPr>
          <p:cNvSpPr/>
          <p:nvPr/>
        </p:nvSpPr>
        <p:spPr>
          <a:xfrm rot="21094968">
            <a:off x="8245961" y="3634721"/>
            <a:ext cx="1639697" cy="494677"/>
          </a:xfrm>
          <a:prstGeom prst="ellipse">
            <a:avLst/>
          </a:prstGeom>
          <a:solidFill>
            <a:srgbClr val="991919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Polifenois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C9F28BA1-0227-F2E1-76B4-5DD771B41D6E}"/>
              </a:ext>
            </a:extLst>
          </p:cNvPr>
          <p:cNvSpPr/>
          <p:nvPr/>
        </p:nvSpPr>
        <p:spPr>
          <a:xfrm rot="19605800">
            <a:off x="1934703" y="5441704"/>
            <a:ext cx="1083501" cy="6445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GLP-1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CF72D72B-9FD0-49D3-FF67-571E71257966}"/>
              </a:ext>
            </a:extLst>
          </p:cNvPr>
          <p:cNvGrpSpPr/>
          <p:nvPr/>
        </p:nvGrpSpPr>
        <p:grpSpPr>
          <a:xfrm>
            <a:off x="19887" y="6239151"/>
            <a:ext cx="2738080" cy="535477"/>
            <a:chOff x="9615435" y="5506701"/>
            <a:chExt cx="2738080" cy="535477"/>
          </a:xfrm>
        </p:grpSpPr>
        <p:pic>
          <p:nvPicPr>
            <p:cNvPr id="25" name="Picture 2" descr="Resultado de imagem para simbolo instagram">
              <a:extLst>
                <a:ext uri="{FF2B5EF4-FFF2-40B4-BE49-F238E27FC236}">
                  <a16:creationId xmlns:a16="http://schemas.microsoft.com/office/drawing/2014/main" id="{26DBEE20-0D04-7DAB-334D-4C7184AE43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B90DCF5A-9852-C64B-39DA-4CBF62DC2292}"/>
                </a:ext>
              </a:extLst>
            </p:cNvPr>
            <p:cNvSpPr txBox="1"/>
            <p:nvPr/>
          </p:nvSpPr>
          <p:spPr>
            <a:xfrm>
              <a:off x="10130153" y="5599744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BR" sz="2000" b="1" dirty="0">
                  <a:solidFill>
                    <a:srgbClr val="002060"/>
                  </a:solidFill>
                </a:rPr>
                <a:t>@dra.elisajackix</a:t>
              </a: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EF48FD92-45F7-26E1-4A66-0CFD47173CB3}"/>
              </a:ext>
            </a:extLst>
          </p:cNvPr>
          <p:cNvGrpSpPr/>
          <p:nvPr/>
        </p:nvGrpSpPr>
        <p:grpSpPr>
          <a:xfrm>
            <a:off x="4527106" y="3716444"/>
            <a:ext cx="678450" cy="924262"/>
            <a:chOff x="1809597" y="2060027"/>
            <a:chExt cx="678450" cy="924262"/>
          </a:xfrm>
        </p:grpSpPr>
        <p:sp>
          <p:nvSpPr>
            <p:cNvPr id="39" name="Fluxograma: Operação Manual 38">
              <a:extLst>
                <a:ext uri="{FF2B5EF4-FFF2-40B4-BE49-F238E27FC236}">
                  <a16:creationId xmlns:a16="http://schemas.microsoft.com/office/drawing/2014/main" id="{5FB2A720-5F2D-D650-C21B-7D9F3007B2FD}"/>
                </a:ext>
              </a:extLst>
            </p:cNvPr>
            <p:cNvSpPr/>
            <p:nvPr/>
          </p:nvSpPr>
          <p:spPr>
            <a:xfrm rot="1458340">
              <a:off x="1809597" y="2310318"/>
              <a:ext cx="678450" cy="478143"/>
            </a:xfrm>
            <a:prstGeom prst="flowChartManualOperati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C2DB39E6-4E77-595C-7947-FB5020F8799D}"/>
                </a:ext>
              </a:extLst>
            </p:cNvPr>
            <p:cNvSpPr txBox="1"/>
            <p:nvPr/>
          </p:nvSpPr>
          <p:spPr>
            <a:xfrm rot="18239765">
              <a:off x="1655216" y="2368269"/>
              <a:ext cx="92426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SGLT-1</a:t>
              </a: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F9A034DA-2CDA-C337-0B32-52F375E0D930}"/>
              </a:ext>
            </a:extLst>
          </p:cNvPr>
          <p:cNvGrpSpPr/>
          <p:nvPr/>
        </p:nvGrpSpPr>
        <p:grpSpPr>
          <a:xfrm>
            <a:off x="7613596" y="3576016"/>
            <a:ext cx="678450" cy="924262"/>
            <a:chOff x="1809597" y="2060027"/>
            <a:chExt cx="678450" cy="924262"/>
          </a:xfrm>
        </p:grpSpPr>
        <p:sp>
          <p:nvSpPr>
            <p:cNvPr id="42" name="Fluxograma: Operação Manual 41">
              <a:extLst>
                <a:ext uri="{FF2B5EF4-FFF2-40B4-BE49-F238E27FC236}">
                  <a16:creationId xmlns:a16="http://schemas.microsoft.com/office/drawing/2014/main" id="{824C06A0-05A0-FE89-50DD-416D88AF6350}"/>
                </a:ext>
              </a:extLst>
            </p:cNvPr>
            <p:cNvSpPr/>
            <p:nvPr/>
          </p:nvSpPr>
          <p:spPr>
            <a:xfrm rot="1458340">
              <a:off x="1809597" y="2310318"/>
              <a:ext cx="678450" cy="478143"/>
            </a:xfrm>
            <a:prstGeom prst="flowChartManualOperati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7D201E36-255A-8B6D-1E3D-2AB1879F2278}"/>
                </a:ext>
              </a:extLst>
            </p:cNvPr>
            <p:cNvSpPr txBox="1"/>
            <p:nvPr/>
          </p:nvSpPr>
          <p:spPr>
            <a:xfrm rot="18239765">
              <a:off x="1655216" y="2368269"/>
              <a:ext cx="92426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SGLT-1</a:t>
              </a:r>
            </a:p>
          </p:txBody>
        </p:sp>
      </p:grpSp>
      <p:sp>
        <p:nvSpPr>
          <p:cNvPr id="7" name="Elipse 6">
            <a:extLst>
              <a:ext uri="{FF2B5EF4-FFF2-40B4-BE49-F238E27FC236}">
                <a16:creationId xmlns:a16="http://schemas.microsoft.com/office/drawing/2014/main" id="{74EF9712-8FB0-57B3-9B03-8AF7238DB1EF}"/>
              </a:ext>
            </a:extLst>
          </p:cNvPr>
          <p:cNvSpPr/>
          <p:nvPr/>
        </p:nvSpPr>
        <p:spPr>
          <a:xfrm rot="21094968">
            <a:off x="27374" y="1342746"/>
            <a:ext cx="1639697" cy="494677"/>
          </a:xfrm>
          <a:prstGeom prst="ellipse">
            <a:avLst/>
          </a:prstGeom>
          <a:solidFill>
            <a:srgbClr val="991919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Polifenois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8EBAED9B-5DBA-47C9-CD80-86BE25D13E65}"/>
              </a:ext>
            </a:extLst>
          </p:cNvPr>
          <p:cNvCxnSpPr>
            <a:cxnSpLocks/>
          </p:cNvCxnSpPr>
          <p:nvPr/>
        </p:nvCxnSpPr>
        <p:spPr>
          <a:xfrm>
            <a:off x="1776533" y="1546374"/>
            <a:ext cx="419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6F8CD4E-B956-20DA-E9E1-8023892A5605}"/>
              </a:ext>
            </a:extLst>
          </p:cNvPr>
          <p:cNvSpPr/>
          <p:nvPr/>
        </p:nvSpPr>
        <p:spPr>
          <a:xfrm>
            <a:off x="2278277" y="1273525"/>
            <a:ext cx="1750085" cy="74541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Bifidobactérias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i="1" dirty="0">
                <a:solidFill>
                  <a:srgbClr val="002060"/>
                </a:solidFill>
                <a:latin typeface="Calibri" panose="020F0502020204030204"/>
              </a:rPr>
              <a:t>Lactobacillus</a:t>
            </a: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6CD163C7-964D-E0BC-001B-8F06B28414E2}"/>
              </a:ext>
            </a:extLst>
          </p:cNvPr>
          <p:cNvSpPr/>
          <p:nvPr/>
        </p:nvSpPr>
        <p:spPr>
          <a:xfrm>
            <a:off x="4647014" y="1386385"/>
            <a:ext cx="1639697" cy="49467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AGCC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072373B6-83DE-A2D3-6617-EE6740F52118}"/>
              </a:ext>
            </a:extLst>
          </p:cNvPr>
          <p:cNvCxnSpPr>
            <a:cxnSpLocks/>
          </p:cNvCxnSpPr>
          <p:nvPr/>
        </p:nvCxnSpPr>
        <p:spPr>
          <a:xfrm>
            <a:off x="4118638" y="1631975"/>
            <a:ext cx="4640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72F719AF-A7C1-A0F0-09CD-D49DDE41B86D}"/>
              </a:ext>
            </a:extLst>
          </p:cNvPr>
          <p:cNvSpPr/>
          <p:nvPr/>
        </p:nvSpPr>
        <p:spPr>
          <a:xfrm rot="21094968">
            <a:off x="5839518" y="2210757"/>
            <a:ext cx="1639697" cy="494677"/>
          </a:xfrm>
          <a:prstGeom prst="ellipse">
            <a:avLst/>
          </a:prstGeom>
          <a:solidFill>
            <a:srgbClr val="991919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Polifenois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9AC00CF2-A5FA-73FA-D31C-7654C68C8B54}"/>
              </a:ext>
            </a:extLst>
          </p:cNvPr>
          <p:cNvSpPr/>
          <p:nvPr/>
        </p:nvSpPr>
        <p:spPr>
          <a:xfrm>
            <a:off x="7590434" y="1958963"/>
            <a:ext cx="1539894" cy="74541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Glicosidases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Colchete Direito 46">
            <a:extLst>
              <a:ext uri="{FF2B5EF4-FFF2-40B4-BE49-F238E27FC236}">
                <a16:creationId xmlns:a16="http://schemas.microsoft.com/office/drawing/2014/main" id="{A83BDC91-C269-1FF4-7C23-9A8A6449C3A7}"/>
              </a:ext>
            </a:extLst>
          </p:cNvPr>
          <p:cNvSpPr/>
          <p:nvPr/>
        </p:nvSpPr>
        <p:spPr>
          <a:xfrm rot="5400000">
            <a:off x="7115676" y="2420433"/>
            <a:ext cx="257263" cy="686096"/>
          </a:xfrm>
          <a:prstGeom prst="righ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  <p:cxnSp>
        <p:nvCxnSpPr>
          <p:cNvPr id="48" name="Conector de Seta Reta 47">
            <a:extLst>
              <a:ext uri="{FF2B5EF4-FFF2-40B4-BE49-F238E27FC236}">
                <a16:creationId xmlns:a16="http://schemas.microsoft.com/office/drawing/2014/main" id="{D995ACB5-4FA4-8C33-4EB5-9F61B86E03E8}"/>
              </a:ext>
            </a:extLst>
          </p:cNvPr>
          <p:cNvCxnSpPr/>
          <p:nvPr/>
        </p:nvCxnSpPr>
        <p:spPr>
          <a:xfrm>
            <a:off x="9130328" y="2331669"/>
            <a:ext cx="10746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35B7312E-5F33-5337-9FE1-45D659417A31}"/>
              </a:ext>
            </a:extLst>
          </p:cNvPr>
          <p:cNvSpPr/>
          <p:nvPr/>
        </p:nvSpPr>
        <p:spPr>
          <a:xfrm>
            <a:off x="10205001" y="1977711"/>
            <a:ext cx="1539894" cy="74541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Digestão do CHO</a:t>
            </a:r>
          </a:p>
        </p:txBody>
      </p:sp>
      <p:sp>
        <p:nvSpPr>
          <p:cNvPr id="50" name="Multiplicar 43">
            <a:extLst>
              <a:ext uri="{FF2B5EF4-FFF2-40B4-BE49-F238E27FC236}">
                <a16:creationId xmlns:a16="http://schemas.microsoft.com/office/drawing/2014/main" id="{8693819E-0094-0CDD-882C-7A2EC6978AA8}"/>
              </a:ext>
            </a:extLst>
          </p:cNvPr>
          <p:cNvSpPr/>
          <p:nvPr/>
        </p:nvSpPr>
        <p:spPr>
          <a:xfrm>
            <a:off x="9517291" y="1954769"/>
            <a:ext cx="650357" cy="744574"/>
          </a:xfrm>
          <a:prstGeom prst="mathMultiply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8E05E97C-47E8-5AEC-1DF9-9861CD254775}"/>
              </a:ext>
            </a:extLst>
          </p:cNvPr>
          <p:cNvSpPr/>
          <p:nvPr/>
        </p:nvSpPr>
        <p:spPr>
          <a:xfrm rot="19605800">
            <a:off x="2947114" y="5623917"/>
            <a:ext cx="1083501" cy="6445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GLP-1</a:t>
            </a:r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4999CCDA-553B-8982-CCBB-EE649E7055AE}"/>
              </a:ext>
            </a:extLst>
          </p:cNvPr>
          <p:cNvSpPr/>
          <p:nvPr/>
        </p:nvSpPr>
        <p:spPr>
          <a:xfrm>
            <a:off x="7629219" y="5379707"/>
            <a:ext cx="4542853" cy="1463178"/>
          </a:xfrm>
          <a:prstGeom prst="roundRect">
            <a:avLst/>
          </a:prstGeom>
          <a:solidFill>
            <a:srgbClr val="99191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Polifenóis </a:t>
            </a:r>
            <a:r>
              <a:rPr lang="pt-BR" sz="2400" b="1" dirty="0">
                <a:solidFill>
                  <a:schemeClr val="bg1"/>
                </a:solidFill>
                <a:latin typeface="Calibri" panose="020F0502020204030204"/>
                <a:sym typeface="Wingdings" panose="05000000000000000000" pitchFamily="2" charset="2"/>
              </a:rPr>
              <a:t>reduzem a disponibilidade de CHO e melhoram SI (ação antioxidante)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2015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 -0.01689 L -0.21914 0.5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77" y="2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4" grpId="0" animBg="1"/>
      <p:bldP spid="16" grpId="0" animBg="1"/>
      <p:bldP spid="23" grpId="0" animBg="1"/>
      <p:bldP spid="47" grpId="0" animBg="1"/>
      <p:bldP spid="49" grpId="0" animBg="1"/>
      <p:bldP spid="50" grpId="0" animBg="1"/>
      <p:bldP spid="5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67268" y="623497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237762" y="2606410"/>
            <a:ext cx="5019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Suco de laranja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742A6F2-66B4-C9A8-5298-6144FF8F1D51}"/>
              </a:ext>
            </a:extLst>
          </p:cNvPr>
          <p:cNvSpPr/>
          <p:nvPr/>
        </p:nvSpPr>
        <p:spPr>
          <a:xfrm>
            <a:off x="5909935" y="2927658"/>
            <a:ext cx="5953759" cy="6944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48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Aplicação de a</a:t>
            </a:r>
            <a:r>
              <a:rPr kumimoji="0" lang="pt-BR" altLang="pt-BR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limentos</a:t>
            </a:r>
            <a:r>
              <a:rPr kumimoji="0" lang="pt-BR" altLang="pt-B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funcionais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5DFD0813-19E4-2B13-1A7A-F64AECC5F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45625" y="4402667"/>
            <a:ext cx="2233440" cy="245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5D2CFEFB-8488-8BA0-6F95-2AA8C3E912AE}"/>
              </a:ext>
            </a:extLst>
          </p:cNvPr>
          <p:cNvGrpSpPr/>
          <p:nvPr/>
        </p:nvGrpSpPr>
        <p:grpSpPr>
          <a:xfrm>
            <a:off x="6444587" y="5762432"/>
            <a:ext cx="2738080" cy="535477"/>
            <a:chOff x="9615435" y="5506701"/>
            <a:chExt cx="2738080" cy="535477"/>
          </a:xfrm>
        </p:grpSpPr>
        <p:pic>
          <p:nvPicPr>
            <p:cNvPr id="7" name="Picture 2" descr="Resultado de imagem para simbolo instagram">
              <a:extLst>
                <a:ext uri="{FF2B5EF4-FFF2-40B4-BE49-F238E27FC236}">
                  <a16:creationId xmlns:a16="http://schemas.microsoft.com/office/drawing/2014/main" id="{96202F9C-A55B-479D-1AAE-B1BF1694B1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2F8425C4-EAD8-244A-E38B-0D24E96481EC}"/>
                </a:ext>
              </a:extLst>
            </p:cNvPr>
            <p:cNvSpPr txBox="1"/>
            <p:nvPr/>
          </p:nvSpPr>
          <p:spPr>
            <a:xfrm>
              <a:off x="10130153" y="5599744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41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4FDEA6BD-826B-0A7A-BD1B-53424B7ABEB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388" y="188914"/>
            <a:ext cx="8670614" cy="115185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991544" y="181520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2400" dirty="0">
                <a:solidFill>
                  <a:srgbClr val="002060"/>
                </a:solidFill>
                <a:latin typeface="Calibri"/>
              </a:rPr>
              <a:t> N= 30 adultos </a:t>
            </a:r>
            <a:r>
              <a:rPr lang="pt-BR" sz="2400" dirty="0" err="1">
                <a:solidFill>
                  <a:srgbClr val="002060"/>
                </a:solidFill>
                <a:latin typeface="Calibri"/>
              </a:rPr>
              <a:t>eutróficos</a:t>
            </a:r>
            <a:r>
              <a:rPr lang="pt-BR" sz="2400" dirty="0">
                <a:solidFill>
                  <a:srgbClr val="002060"/>
                </a:solidFill>
                <a:latin typeface="Calibri"/>
              </a:rPr>
              <a:t> foram divididos em </a:t>
            </a:r>
            <a:r>
              <a:rPr lang="pt-BR" sz="2400" b="1" dirty="0">
                <a:solidFill>
                  <a:srgbClr val="002060"/>
                </a:solidFill>
                <a:latin typeface="Calibri"/>
              </a:rPr>
              <a:t>3 grupos</a:t>
            </a:r>
            <a:r>
              <a:rPr lang="pt-BR" sz="2400" dirty="0">
                <a:solidFill>
                  <a:srgbClr val="002060"/>
                </a:solidFill>
                <a:latin typeface="Calibri"/>
              </a:rPr>
              <a:t>: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711624" y="4221088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  <a:latin typeface="Calibri"/>
              </a:rPr>
              <a:t>SUCO DE LARANJA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231904" y="4221088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  <a:latin typeface="Calibri"/>
              </a:rPr>
              <a:t>ÁGUA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92144" y="4221088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  <a:latin typeface="Calibri"/>
              </a:rPr>
              <a:t>GLICOSE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31504" y="2204865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02060"/>
                </a:solidFill>
                <a:latin typeface="Calibri"/>
              </a:rPr>
              <a:t>*</a:t>
            </a:r>
            <a:r>
              <a:rPr lang="pt-BR" sz="2400" b="1" dirty="0">
                <a:solidFill>
                  <a:srgbClr val="002060"/>
                </a:solidFill>
                <a:latin typeface="Calibri"/>
              </a:rPr>
              <a:t>Todos</a:t>
            </a:r>
            <a:r>
              <a:rPr lang="pt-BR" sz="2400" dirty="0">
                <a:solidFill>
                  <a:srgbClr val="002060"/>
                </a:solidFill>
                <a:latin typeface="Calibri"/>
              </a:rPr>
              <a:t> consumiram refeição rica em CHO + gordura: 900kcal (HFHC):</a:t>
            </a:r>
          </a:p>
        </p:txBody>
      </p:sp>
      <p:pic>
        <p:nvPicPr>
          <p:cNvPr id="429058" name="Picture 2" descr="http://www.h2o2.com/images/drinking-wa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5961" y="4725144"/>
            <a:ext cx="1588411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9060" name="Picture 4" descr="https://tools.lifetechnologies.com/content/sfs/prodImages/high/A2494001-635x600.jpg"/>
          <p:cNvPicPr>
            <a:picLocks noChangeAspect="1" noChangeArrowheads="1"/>
          </p:cNvPicPr>
          <p:nvPr/>
        </p:nvPicPr>
        <p:blipFill>
          <a:blip r:embed="rId5" cstate="print"/>
          <a:srcRect l="25001" r="24996" b="14321"/>
          <a:stretch>
            <a:fillRect/>
          </a:stretch>
        </p:blipFill>
        <p:spPr bwMode="auto">
          <a:xfrm>
            <a:off x="8184232" y="4766292"/>
            <a:ext cx="864096" cy="1399013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7968208" y="45091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(300 kcal)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359696" y="447718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(300 kcal)</a:t>
            </a:r>
          </a:p>
        </p:txBody>
      </p:sp>
      <p:pic>
        <p:nvPicPr>
          <p:cNvPr id="429062" name="Picture 6" descr="http://www.whatsupwhatson.com/wp-content/uploads/2012/05/mcdonalds-Sausage-McMuffi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3912" y="2708921"/>
            <a:ext cx="1728192" cy="1323391"/>
          </a:xfrm>
          <a:prstGeom prst="rect">
            <a:avLst/>
          </a:prstGeom>
          <a:noFill/>
        </p:spPr>
      </p:pic>
      <p:sp>
        <p:nvSpPr>
          <p:cNvPr id="429064" name="AutoShape 8" descr="data:image/jpeg;base64,/9j/4AAQSkZJRgABAQAAAQABAAD/2wCEAAkGBxQTEhUUExQWFhQXGBcYGBgYGBgXHBoYGhkXGBwYGhgYHCggHBolHBcUITEiJSkrLi4vHB8zODMsNygtLisBCgoKDg0OGxAQGywkICQsLCwsLCwsLCwsLCwsLCwsLCwsLCwsLCwsLCwsLCwsLCwsLCwsLCwsLCwsLCwsLCwsLP/AABEIALABHwMBEQACEQEDEQH/xAAbAAACAwEBAQAAAAAAAAAAAAAEBQECAwAGB//EADkQAAEDAgQEAwcDBAIDAQEAAAEAAhEDIQQSMUEFUWFxIoGRBhMyobHB8ELR4RQjUvEVYnKCopIz/8QAGgEAAgMBAQAAAAAAAAAAAAAAAwQAAQIFBv/EADIRAAICAQMCAwcCBwEBAAAAAAECABEDEiExBEETIlEFMmFxgZHwobEUQlLB0eHxIxX/2gAMAwEAAhEDEQA/AGLQvJip35Oi0JUkLY2lGXfoiE7SpVqyJJMLQEqStSSpCw0sTMhDIlyXCyrTewl3UwdWaNwtjpMz8IYM58a8sJi7FM5og9kZyNgB9YI9dhHeS7iLYgAptfZGSqsCBPtDHfBlP+THL5oo9kHu/wCkwfaI7L+szdxGdloexk7sZn/6R7LO/wCSPILY9kYv6j+n+Jn/AOi/oJLeJHkFoeysXqf0/wASv/oZPQRlwoGs0uDmgA5dCb2N72F0j1OHDgYLuft/iHxdTkcXtBH8SLSQW3BIPknV9nYmUEMYI9c4NECWHFx/iofZq9mkHXn+mHYVzqgkNttfVI58WPEa1X9Izj6gsLK1CGYN51Ab3P7JdwvIaFGcdxK1cG4EaeqAzBeTCDIDDn8MDaRe94Biw67DumVw2hNwP8R56A2ikOS11zGpu0grYNzMrUAUNSCcx6oGQiaFy1cqRKkkkBSVIj5LQkl2lalTaJCupm52VEWUZqwIgEyYpaLLmKu0akBq1KkgXUlyxRhxMGVVSSS4DUoiIzbKLmGdV5NQerjmDeU2nQZW52iz9ZjXjeCVeLcgmk9mL/M0Xbrz/KIK/iDz0TK9FhX+X7xdurynvMHVnHUphcarwKgGdm5MqZW5mRCkklSScpJJUknKSSVUsT1PsrhC2hP+bs3YaD5CfNee6zIHyH4bToYlpZpi/Z33lRz8+UGDAEnS6Yw9doxhQOJh8Oprl2cAosmZd/5G3oNULJ7QyEVdfKaXAsLwD2CzBptFguSer1Ncb0GobXc39X2RGzIffmQh7RPja4YQ4k5ZAHebfNJ5t2BHH+IwmM8QutWbUbDgHNuY6xr31TmLqjdqYM4RwZ5/iOFLCPdZyCT4dT00Xa6bqcecEZQPrUUzY3xUUJkRXY3O5nhHPXlpqr8HpMjaF5+H5UodRnUWf1lW8UB1Edll/Zf9LfeETr/6hNqGKadCPNIt0GfH2v5RperxP3+8L7IBUg0YYG5yqSWCkqXC0JUuGokzNaS1KMsGrQlSwCIJmKSuYDG5CupJV1QDUrePGzmlFzDuqi2NQarxJo0uunj9nu3vGolk65F93eA1uIuOlk9j6HEna/nEn6zK3Br5QV9UnUpwKAKEVLE7mUIVypykqcArlyYUknKSTlJJKkk5SScqklqNNzjDQSeglYfIqC2NTaqTxGfDeDOef7jS1g1mxP8AGt1zus64KNOM7xjDg3tp6mnUgANiI+XRcQE+scqAcU4qGeGb2NrdUHNkIOlZtEuG0i1zQ6Q9rhqDELZI02d5K3laOVrIEnc9Uh4qhaX5xjSe86ppO0d/ktOpZb2+M0pANQWo438JiNSI/wBLDZCBuPuIUKDyZrQaCIc0zsWx85UxnG4AYb+og32NqYVgXUw6HP8AF1t5aJ/p9ANarMDlDkXW0MfVw7v7bgHHkZPmU+jrjNjmLNjYjfied9ouFUgz3lPwREt2O1uqe6Pq2ZtB3uLZcQAsTzK60UmlOu5uhIWHxq+zC5pXZfdNQylxR36hPySWT2djb3do2nXOPe3jChjWO3g9Vz8nQ5U4F/KOJ1eN+9fOGt0StERi5oD81sTM0parYmTNiFqZkELQknna2Ma3ee37pfD0eXJwKHxm8vU48fJgNfibjpb85rq4vZuNd23M5+Tr3b3doG+qTqV0FRVFARJnLGyZRamZykqcrknKSTlJJKuScpJOUkkqSTlJJKqSVIWSa3mgI24LgKrHmoXwyLs18+n8rz/tPKMmynYd4/gQrzHHEMU50AOBDhNrQNLgLnZC2Wgp5HMZRQNzD6LLSUZQO8yfhPP8Q4M3MatUlxDiWgSGgbA8+XLosu4x4zXeETdhNOGYg88ojTY9FzrN0GjTqBDWYgAkOGh0n7+qWOIht5pRY2m/D3uqToGiLm/OExhDvte0xlpPnOfTe5/jMhriNI0OsK2DFt967y9Shdu8Ic+HCSAOWpWcjU4N7QQ3EIr4Zshw/TqEwyqD4i9uZlXPBnYR7SNOYtbyTHT5g4szGVCDJxWHa4EO+E6iT9QmQwBsQVExBivZ5roNJxAJgh147fyulh9pGqYXFn6b0iLH4b3dRzP8TC6mJ9ahoq66TUHlbmZMqSTehjHs0Pkh5MKZB5hCJldPdMbYTjLTAeI6rn5fZ/fGfoY5j60HZxHFN4N2kEJFkZDTCNq4YWDCW6QrklIViSfPyea704VzgrkkqXLnKSpykklSXOVypykk5SScpJJUknKSTlJc4axfyBPyCFlyDGuozaIWNCNKFL3TS73bqj+0ADzv8ly8vVLlOnVQji4SgsiGUqZeGl0y6DEER0Xmcrl8vN71OgqhV3m1GlkJBM30Hlr80wuRMIIP585g7w6vijYAW17oWfqSK0jaUqQTiL3Ea2O0CAqyl2APaaShEdHE5QWm8FZZNW4joGreFMxsibAz1uOSplBHxmQpUx5waoC10CxdMekfRUGo0ILMN4wrVxSbPlPMlM6/CTYRcKXaDYau187EaH/SWxOrGjse0KylZDsVEgnprrsqRzbAnebXHY2kYJxJ1iSidOjD6zWUACMHUiCBIg8++t/kuiuNlIHrEywqRxjGhtMhgLnRYAE3HM7broY1GXy9vWKs2nefOnum5vK7oAAoRE7yquVJVSSFck6VUk1w+Kcwy0kKmVWFMJpWKmxH2A4+DAqWPMJDL0XdPtHMfV9njhjw4SDISDIyGmEdVgwsGeAXenDkhSQSVJJwUlyQpJOUknK5JykkkKSTlJJykkmVUlS9CgXaJDq/aOLAp3s+lxrB0r5DxQj7A8JYWkEun/JsAjtK883XHqDeTeu3adLwhiFJC8HwsNMDNkH+RknvKCGyFyeB8h/aSlA+M1xVNx+GI2/dYbGX4kDVzBG4N27tdbfkKh0l7mQ5JzHABzJtYhDyaQCv2kFneasIcMrjE7n5FFw/0MauUfUTyvE8OTcWM6/m6vE2nYxnHk0mdwp5Dz70wGgm9gRyHXoi6EbccRl2DL5Z6D2bxBe582jxQNCDAH39EEYryWOKgM40rPQ1cuQkgOHIp4KoUk7xIXe08pSqE1CW+GJtOx2XJZRRrvHq23htV7SQ1uYuOn4FRUAUBLWxuYzwWEIhzj4u9h0snMSAC+/7QT5L2hlasYMDO7Zo/kplMpPG5i+getRdh8c0GJykbG1776KLlKtzNZMBI4uK+J8FkOq0jLbuItbnEfRdrpOv10rD6znZenrj7RDC6sTkQpJIUknKSTlJJ0qSQjC417PhcQssitswuaViptTBVUwZKkuSAoTJOhT5STlck4qpcO4PVzy11OW89ib/AJb5LgdXnyDKSDxxOliwjwgfWZY2hkdbQ3C6nRdT4+OzyOYnnxeG0rh8M5/wtJR8ufHj981BrjZuBNqOAJMHwnqFyuo9tYsT6VGr4iN4+hZlsmo0w/BmgS45vKyWye03ym0NL+d4VOmVOdzIfwlhNrdNklm67O9gNDpixrvU0w1JgOUnSNNu8dly0Go+baMliBCvdjPlabxNuis4GDlVMgyCt5t/W0h/bJGflPPlzTaMujQ6/wCPvAsCTYinivG20HgFub/2I+SNjXc0OJnTY5h+GxZrMzZSwHS+3PRGotzBHYxbxHFsY5rQbl0Hc+fn9ktnxgjy9oXHcu7E2k/5WH52CXO4v0M0B2kBgeDP5OyaxgZVPrMnymIuJ8LD5iQ5rvD32+yvG7I1fSMYsxQ3GXsdiXOqVWO2azKekvmeoKMqqKrvC9Vp0KwjrjWJLQ1nPkN7RPRB6omtEBhAO8XAOizUitnYQxKzamTTDm+6JdOuax79kwMXZlv6mZ1Bt7hnDcW8Q2oyORFwbSZJ3Rwpxppqv7weQKTYM9Dg3tnuLfnorxZKbTFmG0UcR4MM+cF2UmSJ36dLlR+l1G7jGLqSF0zfDVzZuW0RA5dZRcLBRpMFlW/NcW4v2aDgSyWmCQ03Fl1On63ICFYWP1iOTCp3HMR/8cQRnIZPn90bJ7VwqaXf9JMfQu8pxHh7qToJlpu1w0I+x6JzB1C5lsfaLZMTIaMDhHg5zmkWKg34lHaVUkkKSToWLkkqXLnoOAYYMaazxaJH/jz7lcrqc5yP4axvEmkajEuKxJqOLjadunJdHEgRQoizNqNzNbJlRhw7DAtzHXbeO46/RcbreuIYovbkx3Bg21GOcLgKhu1sN5GB6Llku48v1uO6gOZ2K4abS2wdN4N+XbomMWXJhHlgnVX5mLsTkJytI9Fy8+Utk13RjCJS1MG8QaSQQWu/7CPLuhtj8t8zSgtsIc2g9wGWYQ1x5CNgamrQczb+gJaZdlPS6bw9JQOqCfIP5YNwzhLaGdzYkmS89NNTYBNBWrftxMMxbaKeI44Yd49yz31aoXAOMljSZOZ5GnbU9FhFBJcsKHPqfl/mbZXAAoz0WC4lmaPfUYt8TSCJ5QbjmrTqcZFkbTD4mHeK6uI4bjQQ3ENJA0DiwwYsQ6DEwnGxjF5iK7Qfmuua+sGGDoNcQys/lJkjlqR0SWQo3eMDDkq6guL4Qwic4PWfnZDfIyVVfSZCsDwZiK0eBxh3PWRz+aFoJFqNoQes2eK7GyAHAEG9pF5+0FGxgJ5yCP2kbS5qa16uZocWmdwCJ5ahU2ZGIv8A7MjGeBI/5algKQqFrnuqG+WDBiQCToNfmnMPnNKRdTehsh0+koeMCrTdVYM7tWiSJHKYt580k+Is5XJt+tTejTQjvCMcWgulpgW1i0wt+AUOm9hAlhLtfAJMeaPi4szJmRxviGYxexEoeXI1jVNqu20ccOcc1zoT87j5oKAh7MG/EcZgQeS6yEERY2Ive0NJk2G8wlmFE32hRvJ/qDG4HP8AhUuSXoimrhA51/ELwe/TZc04Qj3yIwr0NpRtEEe7NwJsdYEm3W+yZxdQy7Y2ojf6SZcYYWRMqfA2F1Ii1/GJJBAkgiecCR1XcTr2bGbNkjYzmv04DbTD2yptDqZEZiHT2ERP/wBJr2eW0n0gM4FiecXRi8hVJOhCkqN+B8JNRwe4f2wZv+qNu3NI9T1GkaV5/aMYsd7mRx/ifvHZGHwNtbQn9lOl6fT5m5/aXlyXsIHQwLnCdBzM/IBEy9Xjx7TKYWbiNOE4NrHh7jMaCLTzK5OX2rr2AofeNr0unczV2LAeSLyZk/TkuM2VmyFuY6K01N6/G35YaByCKeofbiplMaloFRquvcyTrN0s+Wr07XG9APIm7aEXLjPMQhau8pt9prgBSD5qTmsb6R+6NhdV3aU4ciljscQogGJMchK6S9Rio12ibYnB3guI4oCCKbb7SPTQrA61H2Ubzf8ADsNzElak+T72SJkSTHXZJO7Ls13HkZa8soGchDeXNYKswszRaueYG72iAAbli/w3k9QSAHaHRG/hXK0OJfgEm4RXxbBTzlgdyllxrzEjdCQ5CfCvaBGEFt+YuwHE8wJBYW2mPprqjviKbfvDvirbeG18RmBAp3I1hsAoQHfaDVCOTBKeDeRcEHYgTEfZb8QA7faZyae0IoU6v6hT7Bpn/wDRMrbuh8oG/wAvwwdIOCYUTDHElotB3/CgY7Fn95RqxEuKwjq1PI2SyZzObtyvumcZGI6yIZHVWswXD8GqU5NN8A6t/SdtNrxdbPUpk2YfWbyZFI3E9DUx5+GZI1gx59Uu7uw347GJ6a3g2JxN5LjHIk28tFQLEUDLAubUHtMGQRfqLq8eXQx1iUymeg4BiBIaTPLqBt3ufRbw5QXqDyLtcegxI8/VO4yV2i53ijGZrgG5uCQIERA+qHnO0PjqWxTwHCYg2SnUOEYHsZpNwaktEDICLyRzjZYO6lV7zXO8GqGPhN+XNJpkKgae3P1hhvzDH4UFoMQ42kWO9pF911ASqAKe8WPvbxB7T4SIqOcS51r8gP8AS73szM5JVvnEerRK1CefK7MQlKgVSp6Xh3s/EOq3/wCu3nz+i43UdYTtj+8cTD6y3HOIEf2KTHBxHI6f9effRY6fEK8R+JrI591eYoo4ZtMgPvUgkMAJygfqdHcW5wq6vrdqTj1lYcG+8csouc7w30kz6rjvbtsb+seHlEL4hSZTbpY2tdbyqiJQEpbJnnqtR4MtBbrfRKK2ke8b+EMqgncSMIQ4xMu0/dYZWJ2jQ8ojZxytzNi2s/tzVhNI1Lz8YFjZoyrKoPicb8ojzssg352P0l8bCS0h0wEDMVvywi7TIMg2N91Ec3Q7zZYMN4xp4UMiox4OQ3BgW7zsF0/4NcY1o112i5yE+VhL8QZLc0TF42WM42Dc1KxGjUTYvx2mO0jyslWzWbqNouneY4bhDWnNlAN+e9ytNmdlq9pbZTxIx7HFpDRcx6IeIqDZlKRdmJqlKpTZmpmC0iWZQQRpsJATylHam3vvcKCrGjG3AMR76nNUBrr6CNOiBnxImTY7QWTyHyz0IpNyCCfM/dRsalAVMTDHVvAqtQi0yBsSlzlc+Un8+cOManeLG0Whx/x6/QrRY18YYnUtGNsPj2OGSm3xAWbYD/Sd8VStaYi+Bl3PE5mCcB44J1OnyST43B2G0tWETYtsnwsvMEzFwiI1LRMbsd4FiwQDmj1590RKJ8slL2nrOG+y2FIbVaCTAuXHWLmDYHvonQ1rtEcmfJ7ph1LgbQ9tRjiI8wQQf3QhiDGxtMHKaowkuqNOgI5z16BEXUrcTNKYNiHHl+arGVydqmlEz4gwGnJ1EIWZVOPeaxkhpbDBzYDhtHPzEb3+iXw6kOhhzNtR3EzqM8Ub3S7Yrcr6winyxphqdl08eOlAi+Rt55T2txGasGjRgHqbn7L0fs7HWMt6/wBpzOpa2qIiukItKwpKntsDxVlZgc023B1B5Ec15JycbU206gphYnYx7XFpLoI2EXHIyNELN1KHYmbVIqfTBrip/wBSzyJB16QfVKjO3B3F/aGocz0GDoZRY2TyJW4gibmXEqbcpLrcov5QrZEb3pFJHE8ri3z1Ow0XOdgX24j+ICt5jQa5hkAKtY5veGOkiMaGKcALCZ/LofiFdgYM40vmdUr5j4gPKypm1GzNDEANjLUwf0EjqdvLmhWuqzLO3M1/pXEWvzJ381sJq8wG0wWAMtRwUDxGB0OvktANyTQkbKDwJvhcVlblNxeO37K1zUK5gylmxAq7mzaxOgQudwIwt8TYVXuaAG/+06oxJZAtfWD0qDdytTDmdb7xzQxjptMsOKmRzDkYG43WlKzXlnYZ4Zdwn0+6oMpPrNt5thNq1UOPgEWWX03Y4g1Gm7lnGRlIAJhZ8Taqma3sSa2DJJZY9QiJiYvpU7ytdDVPP1OHGi9paZIJPYAyBPYJzxCTRFGMrl8RTcdMxZeQHazI8/8AaUyM52MSoDiFZKceJ1xt/Gq0qJp8xMgY9hMMSxhaczPQTbYqJkStgZre9oHWc+AGuIjkSJ7x0VeL2HE2qjkyuG45XotOU+8j9DrnyJ0+iax5Cver+sw+NHPpPQYDjwqiYE/qBEETsbx6WVnqCp80AcNQ9jw4/VGUhoIgiTXpgi3eO1x2W2CsKlAkSMdU8DTERE+v+krnYhQfQiEQb1FAxHjLtYBMA84j87JTFlOo7Xca0+Wo+wrpEnlK6aGzEnnk+PcNqOqOqNZ4Texk6Xd0C9F0eVQgQncTm5VJNxThsG578gEHraEzlzKia+R8INULGpliKDmGHCOXUaSOi3jyK66lmWUqaMTsxLqbw9uoNxJEjkY/lcjrOmGZajOLJpNwjH+1bhZtKT1fHLkCuZj9kb+c/aHPVr2E7Ee1rntyimKdvhBc4k7DMRKPk6HbSNhLXqBzzGXAKmOa/wB5XruyC7aXgiDPhdabCNCoxUIFQfWa1WbMbYr2mpVHin7xjQAZNQ5Rm2GYSBvcoQU5BCCxvNaXC3VADLI1lrs3oQLpAdG1+8IYZqmjuEkD4x6LJ6at7hRm+EqzCU2/E6T3j5KguLgm5ou7cCYYqmy2Vx102Kw4x15TvC49XcTehJ8LRa19upugaNRoGZY95u3BEnMXCOWv4UVcI5sTGsrJrkNYYdLtOiyxRVpTKUW1mADCunNMeUrePEXX4Rk5kG1RRxbgL69VrsxblEaQReZGyb6bI2JWXTNpnRV4jvhuCqtAYXS1oi8knzQzibJfb9ovky4+QN41bQ8JbHYrYwgJoaKl7NzGnw95N7N8pJ6IJxC9vd+k1rhX/HNAIyknmSjDp8enZZjxWvmCtoRE63XLzqVAB+MPqviWbhg4X6ovT4wyWZlmIMyxlRlJoNgTpznmuiNGJAyjcwZLMaJi2sZM94SjZrexGcSkcwnAOblBblMGCYv++iYRQFDGoLKDqhFZgs/IC46cz+aIOUFiDUpPS5zmlw/NUMoWAIM1qowSphDJkqDEV9/iEGQRPxJtVrmhlPOI3dCPhVH2Y/LaGTQeTX0gPvYdN6bsstIMzzBFo2tujjGpT1+E1pAG289R7P44uhpIO0gpVB4eQDsYrnQciPDWiQmmbTdRSrnY4zTIgmY9EvlH/kTCY9mmWCwwHiHLY8/wKsAAUOP3/PtNZHJ2jBrgBE2RFcKOYAi5ZjM0A/hTeF2aCIqC4rCtFQ1BuwN0uImb9ZHomjkOnQOOYPTvc8XxWtmqOvIaco7D+ZXb6THpxD47xPK1tEmRWRcwIHiMJra6FplmDOwcjlppYggyCD6LDISJpWoxw7idRzIdcwNLTE/h+yVx9F5rc7ekM2fbaD8Eb4qjnXkBonaCdB5lJ9bkXVo7CHwA1frPT4Ok4tzNsI5+XouGzaSY+mMkXLufU+Hxb6bx21WQL4hVG+8AxIe10F0HlobooUDkRpWWuIdhMG94taNZKoKHNCZbIqzmOfMXGovaY5HdDKCrk1L6Q9rnNAJbJjcmFgNpNkTFBtpV1YvM5QOjZPmeS26h6I/SWFVeTLnGNZcg5Y7x5C6ImQahpO0x4eriZ0uM0XkhtTxAxAN55ZTdGfWBbWPiOJrwSORD6WJYNC6OpWFzKNlJmCgPNSzeIEyM1hpP7qHqCdiZk4F5E7D4yo7QCxix1lRPEYWtQWRQpow7irixoId4t/unOobwku94HEupqiouJbmOp0XFyksdTd46qgbTfCVBBzRIC6HSqmncQGa72guMxTSNnXtI+yayOq47MGiktEuINSo4CmcrP1PaR2DRy5ylMZwqxLj5D8qdBaC78w3guGNNri42k+fKeq2CGJY7DiAytqIAhra2Z+4AttyS2TMTk1DYCV4elZsKxFtZMN5n59T6LaZGC+p7bTBUSTsSMzjtz6duqhBei4s+k0PQTKqxhJLhHnp6LZ8MMb2Mg1dom4rh6Ew0gu5Sb8umnJHoAeQwyF+88+zipw9QEtIY43sQQP8AK+t/l5LR6cZl2O4/f0hiocUOZ7jD4qYPPVctsz8feKFAIdXrtLYkx0B1jrrqnHy4zjAJ2PpAhSDc0oskA7RsItz6Kmw6tLdvh6f2lXU0FZoE7nQIJfGq2f8AMqiYfS+Fp56ro4jSKfWAbkxR7T4ospyNTbt19JXR6TEMuQXAZW0rtPESvQxCOaPCqLXh0mxEA/W33XFbrNqsR4YBdwfj2EpF0sIzm5AIvrJj7oL9d4SXzCp03iNvsImxOBe0Ehubsmun63FlGxojtF83TMh9RGuG4JSe1pbnMiI0M9iEs/WPdbXCr061clvs+aJgscJP6r69FxepbMTbio7gVeBGNeq1gDZvFz13A6DT1SmXHQAH1/PhG1cEyr8wIDTHMjkfuhKQpszYZb3mHEeGsqjxgl+kgnbTT7ppM4QXe9ygWvy8THh/DX0h43k3O5iNhe/JY6jKrmlFQp0nibYrGtaHGCSPqhY8RfmUFNw3hNVtVgeSJOomQnB0yE7neLZWZTQh7KGa3IbQJjbvdbx41Ox2/vAlqi6o1tQOExEel/RKNoBJSMI5FTzeM9nB74VARG+oP/zY7egTuHrymMqRGdepeN56eiDuYbFtJlJ4QyUfWLZFFfGdQoUy6A65Mm+p8tE3jOLVTb3MaXC3U7ibThzmpnYyCZBuNvX5K8uMYiNM3hIzDS8wxOPdU7uvOwHL1SmRy5t4ZMSoamjKpIMgW07fbdDXGHJPapT0OIp4jVeHAgmNo5+fVGwitvz6TaBSu4m+H4g2PFGYWPfd38ImdW4P2gxhrdZFHEy7wkz2N536hLFWG5hdAA3hlKXax+c+SoeYgneDZQu4hfuiLiLbkTppHyC0de5H3/x/yBLLwZd1O+YzMGFim5bntKFHiQ5pZ4ibnzgfbstLqQ2SL/b581NggipiaDzFrAmTP28kYYXK0PU7yxV2ftMjh2udJ+Ha3oPVa6fGHbfiYykqNoj9qsK0sa0ERm6/DDhtqdLdU6NOJqU/lydOWLWIRwGq4U2B/wAQAn85rm9RpGQsnEK9NxHz6WctOg1P3VFUcgjvF7Kxk+p4YbbbyTD6/DISAHO8GdSBy29fzouWF2AXYmMaqEbUKvhDeS7GJvIF9Ikw3Jnlva9x9+RJiBae49V6b2eFKE1vc5/UE3UQkLoReEcXrOpkE3FQwO8Ex6Lxb9M167nfwkNtFmAqNzucYBMX6AaC1iqyL5NIjDuQAJ6HD1DAIFupSy5Vx8CLkFprhsQ4OkESDItPyKGMmQ5NS8+k3pWqMrxLG1HEZib6Hn2hMZMWdgGyGYBVdlgbwA2Tedv3WGw0BLDQ/htT3jZ0DfCSd/wJd0o7bbRhIS55HwscR/kAenS60iEA1fzmmYS+OIy31trbad0TOq8DcwaWTPH4h3vWwDYgyLzcnzTI/wDKrEeXym4/9ncPkpta83+2ywciFvnFOo8zEiO3VwwSDpdFIULqBiwUsaimtUBcSPCDfnr25lJkBudo2mLTuZjVqRbLfrN/VTQw2qFDAnaVbXMSTI/kWE7q1Hr+fKaI9JrUe9rM7BJiY+n3V+FQDcDuYLUpbSZ53Fe1D6pdSfTIcYDSLAxMmD5broZMIKh9ViFxYFV7B2jvhRaWidR5/NcrIo1/CTICDcIr1IBgawB9yrTYGuOIE9rgONrBzJ1sRtbvztNuy2L2uaZSh2gnDOHujR14nNMiBEdkXLmLGuT8ITxI1oYEtIgX0kGfLqgOxbb9v7TJyDvGLMPlgR4o05H82WWAQha8xgi+r5S+LpvhsfzKPkGQ4wagUKazcyo1y0y653BmUoMhDam3jDYwR5Y5oUWlge49fzrK6WPGCgcxJmIbTF2Lmob3GoGm/wA1gq2Tnf07f9+0KHC8bRNjsW6iMoGpsDf6X2VYiyMUuoVUR+8Qvqmo7K4guMGL67jW4HkisAKKnmNaQgsbCb0OItqHKJaRa9jawMeiDlwlRq7QRxldzPS4Z8R6T+dlzrIFgcQDQypjRTY8u+ENJJvoL6Dsuh02ZiugC7i7YrIqCcCrF8uNnu8WU2yt0aPzclAfEWyjw62hMlKKMe0W5RJIItJ7907iweGObrvFGbVAPaXhocDUHxgAnqAL+cfReg6DIfdiOdbFzyBautE5erjmYqADcXcwxIkRpy1uLLxfVvmxmmG07uDTyIVT9nWP+NpIgQ4OI76EdEPDkcKdt/0hS1nmaV+EFoAZUJ5h3S+v7oYx6vSQkCMOGmm9kMh0aubGt9d0RMRqhzBMSDvMMXh2y2ddAT84WXR1pSfvICDCKjWMZAEzPX8Cbdlx4zMCyZRlEtY1ugN4HUyuRkLgbnntH8ZAlDgiPiPput40DXqNQTu0wxLAKbyLNIIB8ufoqHvhlG1w+HkCeV4RhXuxIIYWU2wNbkNFp72PlG662fJiGOOZXrHV2Z6uvUgggXBjtZckcWIDGu280o089ybzystHTqABu5kvo4m1bBhukk6ynjgUnXdmKHMzcxe+g5xBInWb6QLQIIOxSTMdR1XcaXIFUASK9AwZkamdR5ncqhqdrkDzyVHGva9zm/Ef7bgbXnQDcmxn912PCBx6eO8bcK1BuOY6wnDA1w1AvaTAnlyv9Fznzng7/GCRzpqM6ADSYGg/Nd0BzfPMhsiVbjjmLA3xG4kjoSMvZHx4ymO+TBZU2u4Vw/BjMARrt1A/lAUa30yZH8lx42kAbaJgouPZYnrJlarhMCZB5fk+SFkyACl96bVSeeJOGEk3lx1P2QkVi13v3mslAQss6X+Sd1GtI/1Fx6xdimNnw3IFzt/4pJ1UHyncc+nyjWNiBvxFOOD6lItY4tJkAg3abSfRawllIY7i+IxShrMM4dlEszy5pMmZvynoulgQDaIZm1G6lsXh3ugOyjrf10VZULGtplDF/wDTNvMCLW3KWFFSDwPTuYUsb2izGULyBplN7dQQfIqY9SghhV+sMvrce4FwlpJIab/LdK9P5cmluIJ+DDcRTAfF8vP7FGy9LpOocTCZNqM24Xg2tfUeL54HaDP7Jjp3V7oQOYna4H7V8QaGe4bBeS3ML2HxSY8l2um6TxfeG37xN8xx7qd4uZxV4pmnDYjLPiJjzPJdLD0q4+Irk6gubMAhNQEQcM4n/TvOf/8Ak83d/gQN4F2/SV5v2j0bZPMvPp6zp9NlA8pn0anVBIa0jLla6x2Oh7dUv4dUKhrmQpt/XJB3Jme4m6EuNQd+DNEky+Ep0WAupAQTBytiT1sCdRdGBVhqU3MEngzzftZQeajajGVHsAObIC8gjQBovcTotHGGsd/0mlcKu82wbnOyjK4AgEyIgHvvK5eUHFYbibXzR1RiwcbDfdJB0ZgG4jANCD4l8mJhvefqtEgnbiFXTW/MzrYhuUNgCLRAi327LbMa0j6/9mwncGD4KlTzGGhs6wIk9YWlYk0+802oDcxlRw7XN2/1ZWFDrVxdsjXJNYAtA2Im0W3v6rJZQFAO8gRjZheMqgEQJzDTaOaay5FQfOBUXA8XjgARHiHISI7RPkhO1rVb/pNjaJ38Uz1RTyv2ObIWtFtyfoiJ4gAIKjt2uXYg9fgBa/Owkky4ggOuBEgm+m1kfNldF0HexD484YUwhVB7zaA8uFyBGUa+SXXHsQncQhZF52qF4ahDHHWT38kux8v1kDWRGfD+DtGWo4DMBqQJuBN+S6+DDpQExDLnYkqDtBsTPvCW2jSIFuq5PUMwykrtGMIBx0YQ/FDKIMHe+n8qZMo0ADnvKXEdW8vQAePCIHP+UNE1ghBXx/3LbybtDaTWtbbT5lMqqgeXiAa2O86tVJENsNz9v5VlywpNh6/n7y1UDcwLGsDaboGg9eq14IVCAJtWthcTDw5cxEm0ff7LBQqL/PvGgQTUNwGEYH52tg33t3ATGBgdwONopmWX4rj6dNsu3/8AozYCdeUIppvLVk/n2mMaMx2nk8LiTWe/O8iRLKc6NB+K0Rvqeu6t8QoKnbvz/qhHQgQXX1la+JqyxlGkH2E1XuBiJ8ME3OlzP3VYziClnPm/OO0WYtqIIIHw4/zCqGMrNY2n7seGSamZpaANGxMl3i7QBrsNsaOpIPHaDLENxGvDuPML20KjoqlpcJHxgWsTYuEaaq0x5VTX/L+0CxBNDmPxiAwTqOXM7KsZCvYOx2kO4ozxeLxBqVHVDq4z25D0XssOMY0CicZ21G5sESDkgKpc8zWwwcCCJBsQlCtwwM14YKTC41HVG1D4c7XPkstALm3tp5BczJgfXW9RpM4Al6mOpMYWU31A2Sf1knnc3EoOXoXY6qs/naEHWLe5E24Px73TRDiDPiacxaTpeRrEXWTgypwCfpLOZGPInoG+1uHAs545jKSflZZGN/6TIXX1i/iXtYCHGjScSBq+BJ7CVlugfJuwqWudAauMsB7S4Oo2TUDToWuEOtfQTbsSg/wAHlCwnijm4jd7TCrXFNwyNJPuso8JPigE65i2DpFz57z+z3RNqmU6hWNCN8O0b67C/wAlyMiMDUex5D6zaky/L90NrHMJ4p7wtgIE3GtwsececCTUrbTCs8k9TvGqsHUbMKoAhuBeXgA/E0fI6J7CBlYH0EVzgKbHBkUeEBz3uJMujewibie4nawTPhqfKR/uALwSrwx9MjO4m/xC1uyw3ThfNc0Ml7Q7hVcOLmm9zfpZWmRWJEprHEH4hxCkxxZP9wDQC97SdoubSjOyquw34hMeDI41dprgmB4GUyBr+3ouTjx6nF/X/X0jGRio3hXEMZ4cpMSQPORA9YC7jsAvO05yg3MMW1wAAiQFxM2MuNZjmJwDRgOGokugjr80L5R13AFiNaLyRAsAVSF2WroCLFaNmEWI1geXoimmHNCDoiUfXEwO3ZbGVdQUSaDVmB4us42gXsB9zCJkzX5VreXjWtzMW8MlwJNx1t5jRGx4GKlb5ltm+E2qksAdrAM8tQJHcRZbUeDpvtd+nzlHzgieU4zi3VXsa34gRAGkCPiIIi0DzlGxZV1+J6DvDY8YRTch+FZREU23sS6JJHIn7IT5zkO+w/NpFdj7xlsJhXuMxHLafyEEjV5VErJlUCoTD2OPizZjYEABo0idx3W0xlWUKKP7/eBQA2b2mVZoe7I4guk2IaRIvYR9hC1lx5cTazLI8t1tC69eoGCH6QDvI5ibz+6c9mfw+fLWRfN2+nw4iHVFkW047wOjTXqpx4UApKkwqlxLlQZuVqUwpKMp7kaQpUzKjCt5KiJe0pUwg5LJEupLaCupdSKlC2iyRLqLa+FkRpvI1BBkEHmCAskA8ywSNxNK3EcUH521f/VzWlvaAAQPNKZfZ+DItEQydXkUz0vspxx1em8VABVY6HgWbuWkXO33XG6rojjtFOx3F/rOhiy6xZnoGYkOZlBuRJjb90BEBTRe8IbBuTkGu3JJNhCnV2EOmXsZfCPDaktJMgjvf9hKN0zhHpd7/P2m8il03m78Xlccs325IuXqVDUu5ioxnvD8MBXDmuiQLjTvE/mqNhHjAq+xlN/50RE7sKWVHOGoEkW02+iw/TuQWB3E1rWLsVgKbnucB/ceLukkyB1NtEkM7mgeB6zoYXYLvxM/Zriv92CCGnwuBEEG/wC3zTvgFFDCiPhK6tNo49psK99Muo+J7fEGg65SDA6qJlBNE7ftOesJwVcV2AuBa/RzTYg+f1Q2H8sh8pnV8NlI3XNy4jiYD1jKZdQhrsNDQJgb3B117LpeAVxBboflwQyWYsNa5sNbCL3sknexpAHwjVbCa1CAIg25iDH5C0VAUrpP2raDpmNzLD0TmuHWvp+WuEXBhZTuOPhLyNYoVJxmNDBYS4/CLa/kJsZ9OyrvBjEWO52mNMFwDnkDYxaPKUvkUswZzt3+E1sppZZ+GAbsdLCANTeRc/nJFPlSyfoDQ+8yx3i/F4Srld7sNHd2wuRIRcKq2w2/WCbJXMR+zPEnGrXp1XAmWFpMAZcpP1B7khP5ukTHkRFqt7J+8Xx5GyKWP6RuMbTD3B5JvAjdvl026ISrr6ggX6CoyylMWr6mIsFNOu6pTbILjDXSfASbDkYi99N10x7O1L5jv2/O8Sz+0i9KBt+8c4ur7xwIEC0j0PRV0/s7S+ttiDtF36ry0O8hrYXXiUsFckmFUkToU1OcFJDOyqSpEK5J2VVJODVJJORURc1czNHos6ZdzJ+EUKy7mOEw/u3uc0lpeAHZf1AaSOl/VLZ+nGQbw2PKU4mX/J1adcZySwS2AINzuZXN6noFVCV/WdDD1RytoIE9hw7E54aLh2klcZAdWgjmGYVvHDMMBFrHXc+SrJ04TIB2MgyEiGYjBt2sddPKfmmT0i8jmC8UwTDUg2pmzfDm3uTGhaNbTaOS3iwBG1fP5yM5YRli3tLCRZwbB3/10RcuUKhPpMIpLVFjMMGhp1PfadJXJKDYk33riPHId1E8/Q4X/eqVTGXMIudrG2hBt621T3T5EODzdo0z+RVHM9HgsUABpHPmY0v+apcEAahx3+c5rXc04kQ9oLYn81WOrcaAwm8GzbyKJBygm03m+3rH8K7x5lUH1m3FGxGDXA9U4oUxfcRbiMO3Pmbf/KDp111SubECwKC/Wu0ZR2qjINJxGt+Vj8kLRkI8x+lCa1+ginG4moKoDSGtLXXESTsBNgJ/LJvoOnXKxJ+lbfm822yX3mfDuHOe4ODi6dX9JuBN8w56Jp0RAAvPr+d5l81Df7T1NXh0t9B+EpPPiORfKfz6xNcpBglCnlEWIBiOo3Q8IvHpPYw2RtUVYn2notqPomk97QCC8ABpJAsCXTzm3NdzpehyHzbAdpz8udRtPGA+7rZwLPbk1FjJiSdiHEHmLbpvrVYU1cTXRMpJQmoypMcabTzgz0Pwx0/NkH2YijIzHma9osaAHE3pUYXbucmEBSVLBXKl4VS5CkkUoU1JUkkZVckgBQyhJVSSwCkks0K5cq4KSSIUkkPYqqWDBsThWu1F95WCl8zQb0lMFin0Gui7w6WOJBiwEERe+Y76rm5PZoZwybR4db5acX+k0PtZXYC5w8cN1lzTHKIjXol8nQ5VazuIfDnw5NjtG2D9pnVmXhpc2IadL6gpN8hx2p+hhHxUdpThmINFxJJcC/PmOo0BAjpKB4pLBqH53m2AYT0GLIe4PBAaRBIvazvSyvrMeqmHEz07aTC2Mz5i6AAQB2g7TvqlhjGQsW4FCED6eJLcLDPFttOnP5BTF052Lnax9PwSmzEnaef4vSdSIey7XGC3S/MONh/rRN5ulQixBo/Ywxr5ptcSQHAOg2IMd0hlQjne/wC0IKuG08TE5txqVeFvDYg95rSWG0DxGNg2cXDV21p7SN5tsmAmreyRz+fCFTGe4qFYZofq4T0uTqA0TrYDZA06mIu/3+Q9ftNMdIh2cZbNLRaI10R1Qabqv3i5ff1nl+K4UvfLmmGkZW8wbOBnUQSPNV07nE+12fWNo3lnouHltJgLnDIADJgT/CJj15Hr9B6xDMw7xRxL24LnFtKg9zRmguc1gPKBcgE8wOy7A9nZXA1UB6ekRPUY143i+rxmpUZBaGE6hpJ8pgfRM9N7LxYm1kWflBZOqZhQglOjzXUilyTh1VCXqm1OnCqgJRNzdrVYlSVqVLNUkllUucpJFKFNSQFJJJCuSRHRVKlmsUlyYViVLNZqpJIaxVLk5VYklcquSVIUklHUAdlKklH4QFURJAKnCcpzU7HlMDygWXPz9Fr92P4Os0jS+4j32dqvc0+8psIFiZzAgmIAjpHSfTmbdOSuzAfpcbrxBqFiGYNlWjiWUwJoOY4kkRlcCIaL8iPKeSDkKqC36S6hPHq7hSe2m/K9wOU6wecJXpOnbN1OnleTKyZNCX3iWlxjFf0/uKzmO8OXOA4OiCDJzRJG4AXok6FAd+PTtEm6gn3ZhgeKFtE0K5L2G1OvqREnK8zqLQ7lrzSXUogsJ+fnpGsKuQGb/sMw1Bzmy54DRu1zgDEbEwBblK5GQhm0qv37RjiE4THNe7I18mJsHREgWMQSSRohv0mRRZ2v1/Llpl32kcWwbiw+7IFXwjxAkEA3aWyLiAekJnp1WyMrGq3A52mjly/yCNPZvCuYwOrFpeD+hpDO0km/7oAGPXqS/rv+o2luzVTRhi+NUqZ8Tx0FiY3hoBPkncYdzQ3ijUOZ5/ifG8zv7TGu/wC75G+zRf5hPr7K17vt+8D/ABunYRZiq1Sp8TjHIWA8l1em6TFg90b+veJ5czZDvK06EJm4GbNpqSptlViVJDVckmFUk1CqSQtSSQpJLKSTlUk/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9066" name="AutoShape 10" descr="data:image/jpeg;base64,/9j/4AAQSkZJRgABAQAAAQABAAD/2wCEAAkGBxQTEhUUExQWFhQXGBcYGBgYGBgXHBoYGhkXGBwYGhgYHCggHBolHBcUITEiJSkrLi4vHB8zODMsNygtLisBCgoKDg0OGxAQGywkICQsLCwsLCwsLCwsLCwsLCwsLCwsLCwsLCwsLCwsLCwsLCwsLCwsLCwsLCwsLCwsLCwsLP/AABEIALABHwMBEQACEQEDEQH/xAAbAAACAwEBAQAAAAAAAAAAAAAEBQECAwAGB//EADkQAAEDAgQEAwcDBAIDAQEAAAEAAhEDIQQSMUEFUWFxIoGRBhMyobHB8ELR4RQjUvEVYnKCopIz/8QAGgEAAgMBAQAAAAAAAAAAAAAAAwQAAQIFBv/EADIRAAICAQMCAwcCBwEBAAAAAAECABEDEiExBEETIlEFMmFxgZHwobEUQlLB0eHxIxX/2gAMAwEAAhEDEQA/AGLQvJip35Oi0JUkLY2lGXfoiE7SpVqyJJMLQEqStSSpCw0sTMhDIlyXCyrTewl3UwdWaNwtjpMz8IYM58a8sJi7FM5og9kZyNgB9YI9dhHeS7iLYgAptfZGSqsCBPtDHfBlP+THL5oo9kHu/wCkwfaI7L+szdxGdloexk7sZn/6R7LO/wCSPILY9kYv6j+n+Jn/AOi/oJLeJHkFoeysXqf0/wASv/oZPQRlwoGs0uDmgA5dCb2N72F0j1OHDgYLuft/iHxdTkcXtBH8SLSQW3BIPknV9nYmUEMYI9c4NECWHFx/iofZq9mkHXn+mHYVzqgkNttfVI58WPEa1X9Izj6gsLK1CGYN51Ab3P7JdwvIaFGcdxK1cG4EaeqAzBeTCDIDDn8MDaRe94Biw67DumVw2hNwP8R56A2ikOS11zGpu0grYNzMrUAUNSCcx6oGQiaFy1cqRKkkkBSVIj5LQkl2lalTaJCupm52VEWUZqwIgEyYpaLLmKu0akBq1KkgXUlyxRhxMGVVSSS4DUoiIzbKLmGdV5NQerjmDeU2nQZW52iz9ZjXjeCVeLcgmk9mL/M0Xbrz/KIK/iDz0TK9FhX+X7xdurynvMHVnHUphcarwKgGdm5MqZW5mRCkklSScpJJUknKSSVUsT1PsrhC2hP+bs3YaD5CfNee6zIHyH4bToYlpZpi/Z33lRz8+UGDAEnS6Yw9doxhQOJh8Oprl2cAosmZd/5G3oNULJ7QyEVdfKaXAsLwD2CzBptFguSer1Ncb0GobXc39X2RGzIffmQh7RPja4YQ4k5ZAHebfNJ5t2BHH+IwmM8QutWbUbDgHNuY6xr31TmLqjdqYM4RwZ5/iOFLCPdZyCT4dT00Xa6bqcecEZQPrUUzY3xUUJkRXY3O5nhHPXlpqr8HpMjaF5+H5UodRnUWf1lW8UB1Edll/Zf9LfeETr/6hNqGKadCPNIt0GfH2v5RperxP3+8L7IBUg0YYG5yqSWCkqXC0JUuGokzNaS1KMsGrQlSwCIJmKSuYDG5CupJV1QDUrePGzmlFzDuqi2NQarxJo0uunj9nu3vGolk65F93eA1uIuOlk9j6HEna/nEn6zK3Br5QV9UnUpwKAKEVLE7mUIVypykqcArlyYUknKSTlJJKkk5SScqklqNNzjDQSeglYfIqC2NTaqTxGfDeDOef7jS1g1mxP8AGt1zus64KNOM7xjDg3tp6mnUgANiI+XRcQE+scqAcU4qGeGb2NrdUHNkIOlZtEuG0i1zQ6Q9rhqDELZI02d5K3laOVrIEnc9Uh4qhaX5xjSe86ppO0d/ktOpZb2+M0pANQWo438JiNSI/wBLDZCBuPuIUKDyZrQaCIc0zsWx85UxnG4AYb+og32NqYVgXUw6HP8AF1t5aJ/p9ANarMDlDkXW0MfVw7v7bgHHkZPmU+jrjNjmLNjYjfied9ouFUgz3lPwREt2O1uqe6Pq2ZtB3uLZcQAsTzK60UmlOu5uhIWHxq+zC5pXZfdNQylxR36hPySWT2djb3do2nXOPe3jChjWO3g9Vz8nQ5U4F/KOJ1eN+9fOGt0StERi5oD81sTM0parYmTNiFqZkELQknna2Ma3ee37pfD0eXJwKHxm8vU48fJgNfibjpb85rq4vZuNd23M5+Tr3b3doG+qTqV0FRVFARJnLGyZRamZykqcrknKSTlJJKuScpJOUkkqSTlJJKqSVIWSa3mgI24LgKrHmoXwyLs18+n8rz/tPKMmynYd4/gQrzHHEMU50AOBDhNrQNLgLnZC2Wgp5HMZRQNzD6LLSUZQO8yfhPP8Q4M3MatUlxDiWgSGgbA8+XLosu4x4zXeETdhNOGYg88ojTY9FzrN0GjTqBDWYgAkOGh0n7+qWOIht5pRY2m/D3uqToGiLm/OExhDvte0xlpPnOfTe5/jMhriNI0OsK2DFt967y9Shdu8Ic+HCSAOWpWcjU4N7QQ3EIr4Zshw/TqEwyqD4i9uZlXPBnYR7SNOYtbyTHT5g4szGVCDJxWHa4EO+E6iT9QmQwBsQVExBivZ5roNJxAJgh147fyulh9pGqYXFn6b0iLH4b3dRzP8TC6mJ9ahoq66TUHlbmZMqSTehjHs0Pkh5MKZB5hCJldPdMbYTjLTAeI6rn5fZ/fGfoY5j60HZxHFN4N2kEJFkZDTCNq4YWDCW6QrklIViSfPyea704VzgrkkqXLnKSpykklSXOVypykk5SScpJJUknKSTlJc4axfyBPyCFlyDGuozaIWNCNKFL3TS73bqj+0ADzv8ly8vVLlOnVQji4SgsiGUqZeGl0y6DEER0Xmcrl8vN71OgqhV3m1GlkJBM30Hlr80wuRMIIP585g7w6vijYAW17oWfqSK0jaUqQTiL3Ea2O0CAqyl2APaaShEdHE5QWm8FZZNW4joGreFMxsibAz1uOSplBHxmQpUx5waoC10CxdMekfRUGo0ILMN4wrVxSbPlPMlM6/CTYRcKXaDYau187EaH/SWxOrGjse0KylZDsVEgnprrsqRzbAnebXHY2kYJxJ1iSidOjD6zWUACMHUiCBIg8++t/kuiuNlIHrEywqRxjGhtMhgLnRYAE3HM7broY1GXy9vWKs2nefOnum5vK7oAAoRE7yquVJVSSFck6VUk1w+Kcwy0kKmVWFMJpWKmxH2A4+DAqWPMJDL0XdPtHMfV9njhjw4SDISDIyGmEdVgwsGeAXenDkhSQSVJJwUlyQpJOUknK5JykkkKSTlJJykkmVUlS9CgXaJDq/aOLAp3s+lxrB0r5DxQj7A8JYWkEun/JsAjtK883XHqDeTeu3adLwhiFJC8HwsNMDNkH+RknvKCGyFyeB8h/aSlA+M1xVNx+GI2/dYbGX4kDVzBG4N27tdbfkKh0l7mQ5JzHABzJtYhDyaQCv2kFneasIcMrjE7n5FFw/0MauUfUTyvE8OTcWM6/m6vE2nYxnHk0mdwp5Dz70wGgm9gRyHXoi6EbccRl2DL5Z6D2bxBe582jxQNCDAH39EEYryWOKgM40rPQ1cuQkgOHIp4KoUk7xIXe08pSqE1CW+GJtOx2XJZRRrvHq23htV7SQ1uYuOn4FRUAUBLWxuYzwWEIhzj4u9h0snMSAC+/7QT5L2hlasYMDO7Zo/kplMpPG5i+getRdh8c0GJykbG1776KLlKtzNZMBI4uK+J8FkOq0jLbuItbnEfRdrpOv10rD6znZenrj7RDC6sTkQpJIUknKSTlJJ0qSQjC417PhcQssitswuaViptTBVUwZKkuSAoTJOhT5STlck4qpcO4PVzy11OW89ib/AJb5LgdXnyDKSDxxOliwjwgfWZY2hkdbQ3C6nRdT4+OzyOYnnxeG0rh8M5/wtJR8ufHj981BrjZuBNqOAJMHwnqFyuo9tYsT6VGr4iN4+hZlsmo0w/BmgS45vKyWye03ym0NL+d4VOmVOdzIfwlhNrdNklm67O9gNDpixrvU0w1JgOUnSNNu8dly0Go+baMliBCvdjPlabxNuis4GDlVMgyCt5t/W0h/bJGflPPlzTaMujQ6/wCPvAsCTYinivG20HgFub/2I+SNjXc0OJnTY5h+GxZrMzZSwHS+3PRGotzBHYxbxHFsY5rQbl0Hc+fn9ktnxgjy9oXHcu7E2k/5WH52CXO4v0M0B2kBgeDP5OyaxgZVPrMnymIuJ8LD5iQ5rvD32+yvG7I1fSMYsxQ3GXsdiXOqVWO2azKekvmeoKMqqKrvC9Vp0KwjrjWJLQ1nPkN7RPRB6omtEBhAO8XAOizUitnYQxKzamTTDm+6JdOuax79kwMXZlv6mZ1Bt7hnDcW8Q2oyORFwbSZJ3Rwpxppqv7weQKTYM9Dg3tnuLfnorxZKbTFmG0UcR4MM+cF2UmSJ36dLlR+l1G7jGLqSF0zfDVzZuW0RA5dZRcLBRpMFlW/NcW4v2aDgSyWmCQ03Fl1On63ICFYWP1iOTCp3HMR/8cQRnIZPn90bJ7VwqaXf9JMfQu8pxHh7qToJlpu1w0I+x6JzB1C5lsfaLZMTIaMDhHg5zmkWKg34lHaVUkkKSToWLkkqXLnoOAYYMaazxaJH/jz7lcrqc5yP4axvEmkajEuKxJqOLjadunJdHEgRQoizNqNzNbJlRhw7DAtzHXbeO46/RcbreuIYovbkx3Bg21GOcLgKhu1sN5GB6Llku48v1uO6gOZ2K4abS2wdN4N+XbomMWXJhHlgnVX5mLsTkJytI9Fy8+Utk13RjCJS1MG8QaSQQWu/7CPLuhtj8t8zSgtsIc2g9wGWYQ1x5CNgamrQczb+gJaZdlPS6bw9JQOqCfIP5YNwzhLaGdzYkmS89NNTYBNBWrftxMMxbaKeI44Yd49yz31aoXAOMljSZOZ5GnbU9FhFBJcsKHPqfl/mbZXAAoz0WC4lmaPfUYt8TSCJ5QbjmrTqcZFkbTD4mHeK6uI4bjQQ3ENJA0DiwwYsQ6DEwnGxjF5iK7Qfmuua+sGGDoNcQys/lJkjlqR0SWQo3eMDDkq6guL4Qwic4PWfnZDfIyVVfSZCsDwZiK0eBxh3PWRz+aFoJFqNoQes2eK7GyAHAEG9pF5+0FGxgJ5yCP2kbS5qa16uZocWmdwCJ5ahU2ZGIv8A7MjGeBI/5algKQqFrnuqG+WDBiQCToNfmnMPnNKRdTehsh0+koeMCrTdVYM7tWiSJHKYt580k+Is5XJt+tTejTQjvCMcWgulpgW1i0wt+AUOm9hAlhLtfAJMeaPi4szJmRxviGYxexEoeXI1jVNqu20ccOcc1zoT87j5oKAh7MG/EcZgQeS6yEERY2Ive0NJk2G8wlmFE32hRvJ/qDG4HP8AhUuSXoimrhA51/ELwe/TZc04Qj3yIwr0NpRtEEe7NwJsdYEm3W+yZxdQy7Y2ojf6SZcYYWRMqfA2F1Ii1/GJJBAkgiecCR1XcTr2bGbNkjYzmv04DbTD2yptDqZEZiHT2ERP/wBJr2eW0n0gM4FiecXRi8hVJOhCkqN+B8JNRwe4f2wZv+qNu3NI9T1GkaV5/aMYsd7mRx/ifvHZGHwNtbQn9lOl6fT5m5/aXlyXsIHQwLnCdBzM/IBEy9Xjx7TKYWbiNOE4NrHh7jMaCLTzK5OX2rr2AofeNr0unczV2LAeSLyZk/TkuM2VmyFuY6K01N6/G35YaByCKeofbiplMaloFRquvcyTrN0s+Wr07XG9APIm7aEXLjPMQhau8pt9prgBSD5qTmsb6R+6NhdV3aU4ciljscQogGJMchK6S9Rio12ibYnB3guI4oCCKbb7SPTQrA61H2Ubzf8ADsNzElak+T72SJkSTHXZJO7Ls13HkZa8soGchDeXNYKswszRaueYG72iAAbli/w3k9QSAHaHRG/hXK0OJfgEm4RXxbBTzlgdyllxrzEjdCQ5CfCvaBGEFt+YuwHE8wJBYW2mPprqjviKbfvDvirbeG18RmBAp3I1hsAoQHfaDVCOTBKeDeRcEHYgTEfZb8QA7faZyae0IoU6v6hT7Bpn/wDRMrbuh8oG/wAvwwdIOCYUTDHElotB3/CgY7Fn95RqxEuKwjq1PI2SyZzObtyvumcZGI6yIZHVWswXD8GqU5NN8A6t/SdtNrxdbPUpk2YfWbyZFI3E9DUx5+GZI1gx59Uu7uw347GJ6a3g2JxN5LjHIk28tFQLEUDLAubUHtMGQRfqLq8eXQx1iUymeg4BiBIaTPLqBt3ufRbw5QXqDyLtcegxI8/VO4yV2i53ijGZrgG5uCQIERA+qHnO0PjqWxTwHCYg2SnUOEYHsZpNwaktEDICLyRzjZYO6lV7zXO8GqGPhN+XNJpkKgae3P1hhvzDH4UFoMQ42kWO9pF911ASqAKe8WPvbxB7T4SIqOcS51r8gP8AS73szM5JVvnEerRK1CefK7MQlKgVSp6Xh3s/EOq3/wCu3nz+i43UdYTtj+8cTD6y3HOIEf2KTHBxHI6f9effRY6fEK8R+JrI591eYoo4ZtMgPvUgkMAJygfqdHcW5wq6vrdqTj1lYcG+8csouc7w30kz6rjvbtsb+seHlEL4hSZTbpY2tdbyqiJQEpbJnnqtR4MtBbrfRKK2ke8b+EMqgncSMIQ4xMu0/dYZWJ2jQ8ojZxytzNi2s/tzVhNI1Lz8YFjZoyrKoPicb8ojzssg352P0l8bCS0h0wEDMVvywi7TIMg2N91Ec3Q7zZYMN4xp4UMiox4OQ3BgW7zsF0/4NcY1o112i5yE+VhL8QZLc0TF42WM42Dc1KxGjUTYvx2mO0jyslWzWbqNouneY4bhDWnNlAN+e9ytNmdlq9pbZTxIx7HFpDRcx6IeIqDZlKRdmJqlKpTZmpmC0iWZQQRpsJATylHam3vvcKCrGjG3AMR76nNUBrr6CNOiBnxImTY7QWTyHyz0IpNyCCfM/dRsalAVMTDHVvAqtQi0yBsSlzlc+Un8+cOManeLG0Whx/x6/QrRY18YYnUtGNsPj2OGSm3xAWbYD/Sd8VStaYi+Bl3PE5mCcB44J1OnyST43B2G0tWETYtsnwsvMEzFwiI1LRMbsd4FiwQDmj1590RKJ8slL2nrOG+y2FIbVaCTAuXHWLmDYHvonQ1rtEcmfJ7ph1LgbQ9tRjiI8wQQf3QhiDGxtMHKaowkuqNOgI5z16BEXUrcTNKYNiHHl+arGVydqmlEz4gwGnJ1EIWZVOPeaxkhpbDBzYDhtHPzEb3+iXw6kOhhzNtR3EzqM8Ub3S7Yrcr6winyxphqdl08eOlAi+Rt55T2txGasGjRgHqbn7L0fs7HWMt6/wBpzOpa2qIiukItKwpKntsDxVlZgc023B1B5Ec15JycbU206gphYnYx7XFpLoI2EXHIyNELN1KHYmbVIqfTBrip/wBSzyJB16QfVKjO3B3F/aGocz0GDoZRY2TyJW4gibmXEqbcpLrcov5QrZEb3pFJHE8ri3z1Ow0XOdgX24j+ICt5jQa5hkAKtY5veGOkiMaGKcALCZ/LofiFdgYM40vmdUr5j4gPKypm1GzNDEANjLUwf0EjqdvLmhWuqzLO3M1/pXEWvzJ381sJq8wG0wWAMtRwUDxGB0OvktANyTQkbKDwJvhcVlblNxeO37K1zUK5gylmxAq7mzaxOgQudwIwt8TYVXuaAG/+06oxJZAtfWD0qDdytTDmdb7xzQxjptMsOKmRzDkYG43WlKzXlnYZ4Zdwn0+6oMpPrNt5thNq1UOPgEWWX03Y4g1Gm7lnGRlIAJhZ8Taqma3sSa2DJJZY9QiJiYvpU7ytdDVPP1OHGi9paZIJPYAyBPYJzxCTRFGMrl8RTcdMxZeQHazI8/8AaUyM52MSoDiFZKceJ1xt/Gq0qJp8xMgY9hMMSxhaczPQTbYqJkStgZre9oHWc+AGuIjkSJ7x0VeL2HE2qjkyuG45XotOU+8j9DrnyJ0+iax5Cver+sw+NHPpPQYDjwqiYE/qBEETsbx6WVnqCp80AcNQ9jw4/VGUhoIgiTXpgi3eO1x2W2CsKlAkSMdU8DTERE+v+krnYhQfQiEQb1FAxHjLtYBMA84j87JTFlOo7Xca0+Wo+wrpEnlK6aGzEnnk+PcNqOqOqNZ4Texk6Xd0C9F0eVQgQncTm5VJNxThsG578gEHraEzlzKia+R8INULGpliKDmGHCOXUaSOi3jyK66lmWUqaMTsxLqbw9uoNxJEjkY/lcjrOmGZajOLJpNwjH+1bhZtKT1fHLkCuZj9kb+c/aHPVr2E7Ee1rntyimKdvhBc4k7DMRKPk6HbSNhLXqBzzGXAKmOa/wB5XruyC7aXgiDPhdabCNCoxUIFQfWa1WbMbYr2mpVHin7xjQAZNQ5Rm2GYSBvcoQU5BCCxvNaXC3VADLI1lrs3oQLpAdG1+8IYZqmjuEkD4x6LJ6at7hRm+EqzCU2/E6T3j5KguLgm5ou7cCYYqmy2Vx102Kw4x15TvC49XcTehJ8LRa19upugaNRoGZY95u3BEnMXCOWv4UVcI5sTGsrJrkNYYdLtOiyxRVpTKUW1mADCunNMeUrePEXX4Rk5kG1RRxbgL69VrsxblEaQReZGyb6bI2JWXTNpnRV4jvhuCqtAYXS1oi8knzQzibJfb9ovky4+QN41bQ8JbHYrYwgJoaKl7NzGnw95N7N8pJ6IJxC9vd+k1rhX/HNAIyknmSjDp8enZZjxWvmCtoRE63XLzqVAB+MPqviWbhg4X6ovT4wyWZlmIMyxlRlJoNgTpznmuiNGJAyjcwZLMaJi2sZM94SjZrexGcSkcwnAOblBblMGCYv++iYRQFDGoLKDqhFZgs/IC46cz+aIOUFiDUpPS5zmlw/NUMoWAIM1qowSphDJkqDEV9/iEGQRPxJtVrmhlPOI3dCPhVH2Y/LaGTQeTX0gPvYdN6bsstIMzzBFo2tujjGpT1+E1pAG289R7P44uhpIO0gpVB4eQDsYrnQciPDWiQmmbTdRSrnY4zTIgmY9EvlH/kTCY9mmWCwwHiHLY8/wKsAAUOP3/PtNZHJ2jBrgBE2RFcKOYAi5ZjM0A/hTeF2aCIqC4rCtFQ1BuwN0uImb9ZHomjkOnQOOYPTvc8XxWtmqOvIaco7D+ZXb6THpxD47xPK1tEmRWRcwIHiMJra6FplmDOwcjlppYggyCD6LDISJpWoxw7idRzIdcwNLTE/h+yVx9F5rc7ekM2fbaD8Eb4qjnXkBonaCdB5lJ9bkXVo7CHwA1frPT4Ok4tzNsI5+XouGzaSY+mMkXLufU+Hxb6bx21WQL4hVG+8AxIe10F0HlobooUDkRpWWuIdhMG94taNZKoKHNCZbIqzmOfMXGovaY5HdDKCrk1L6Q9rnNAJbJjcmFgNpNkTFBtpV1YvM5QOjZPmeS26h6I/SWFVeTLnGNZcg5Y7x5C6ImQahpO0x4eriZ0uM0XkhtTxAxAN55ZTdGfWBbWPiOJrwSORD6WJYNC6OpWFzKNlJmCgPNSzeIEyM1hpP7qHqCdiZk4F5E7D4yo7QCxix1lRPEYWtQWRQpow7irixoId4t/unOobwku94HEupqiouJbmOp0XFyksdTd46qgbTfCVBBzRIC6HSqmncQGa72guMxTSNnXtI+yayOq47MGiktEuINSo4CmcrP1PaR2DRy5ylMZwqxLj5D8qdBaC78w3guGNNri42k+fKeq2CGJY7DiAytqIAhra2Z+4AttyS2TMTk1DYCV4elZsKxFtZMN5n59T6LaZGC+p7bTBUSTsSMzjtz6duqhBei4s+k0PQTKqxhJLhHnp6LZ8MMb2Mg1dom4rh6Ew0gu5Sb8umnJHoAeQwyF+88+zipw9QEtIY43sQQP8AK+t/l5LR6cZl2O4/f0hiocUOZ7jD4qYPPVctsz8feKFAIdXrtLYkx0B1jrrqnHy4zjAJ2PpAhSDc0oskA7RsItz6Kmw6tLdvh6f2lXU0FZoE7nQIJfGq2f8AMqiYfS+Fp56ro4jSKfWAbkxR7T4ospyNTbt19JXR6TEMuQXAZW0rtPESvQxCOaPCqLXh0mxEA/W33XFbrNqsR4YBdwfj2EpF0sIzm5AIvrJj7oL9d4SXzCp03iNvsImxOBe0Ehubsmun63FlGxojtF83TMh9RGuG4JSe1pbnMiI0M9iEs/WPdbXCr061clvs+aJgscJP6r69FxepbMTbio7gVeBGNeq1gDZvFz13A6DT1SmXHQAH1/PhG1cEyr8wIDTHMjkfuhKQpszYZb3mHEeGsqjxgl+kgnbTT7ppM4QXe9ygWvy8THh/DX0h43k3O5iNhe/JY6jKrmlFQp0nibYrGtaHGCSPqhY8RfmUFNw3hNVtVgeSJOomQnB0yE7neLZWZTQh7KGa3IbQJjbvdbx41Ox2/vAlqi6o1tQOExEel/RKNoBJSMI5FTzeM9nB74VARG+oP/zY7egTuHrymMqRGdepeN56eiDuYbFtJlJ4QyUfWLZFFfGdQoUy6A65Mm+p8tE3jOLVTb3MaXC3U7ibThzmpnYyCZBuNvX5K8uMYiNM3hIzDS8wxOPdU7uvOwHL1SmRy5t4ZMSoamjKpIMgW07fbdDXGHJPapT0OIp4jVeHAgmNo5+fVGwitvz6TaBSu4m+H4g2PFGYWPfd38ImdW4P2gxhrdZFHEy7wkz2N536hLFWG5hdAA3hlKXax+c+SoeYgneDZQu4hfuiLiLbkTppHyC0de5H3/x/yBLLwZd1O+YzMGFim5bntKFHiQ5pZ4ibnzgfbstLqQ2SL/b581NggipiaDzFrAmTP28kYYXK0PU7yxV2ftMjh2udJ+Ha3oPVa6fGHbfiYykqNoj9qsK0sa0ERm6/DDhtqdLdU6NOJqU/lydOWLWIRwGq4U2B/wAQAn85rm9RpGQsnEK9NxHz6WctOg1P3VFUcgjvF7Kxk+p4YbbbyTD6/DISAHO8GdSBy29fzouWF2AXYmMaqEbUKvhDeS7GJvIF9Ikw3Jnlva9x9+RJiBae49V6b2eFKE1vc5/UE3UQkLoReEcXrOpkE3FQwO8Ex6Lxb9M167nfwkNtFmAqNzucYBMX6AaC1iqyL5NIjDuQAJ6HD1DAIFupSy5Vx8CLkFprhsQ4OkESDItPyKGMmQ5NS8+k3pWqMrxLG1HEZib6Hn2hMZMWdgGyGYBVdlgbwA2Tedv3WGw0BLDQ/htT3jZ0DfCSd/wJd0o7bbRhIS55HwscR/kAenS60iEA1fzmmYS+OIy31trbad0TOq8DcwaWTPH4h3vWwDYgyLzcnzTI/wDKrEeXym4/9ncPkpta83+2ywciFvnFOo8zEiO3VwwSDpdFIULqBiwUsaimtUBcSPCDfnr25lJkBudo2mLTuZjVqRbLfrN/VTQw2qFDAnaVbXMSTI/kWE7q1Hr+fKaI9JrUe9rM7BJiY+n3V+FQDcDuYLUpbSZ53Fe1D6pdSfTIcYDSLAxMmD5broZMIKh9ViFxYFV7B2jvhRaWidR5/NcrIo1/CTICDcIr1IBgawB9yrTYGuOIE9rgONrBzJ1sRtbvztNuy2L2uaZSh2gnDOHujR14nNMiBEdkXLmLGuT8ITxI1oYEtIgX0kGfLqgOxbb9v7TJyDvGLMPlgR4o05H82WWAQha8xgi+r5S+LpvhsfzKPkGQ4wagUKazcyo1y0y653BmUoMhDam3jDYwR5Y5oUWlge49fzrK6WPGCgcxJmIbTF2Lmob3GoGm/wA1gq2Tnf07f9+0KHC8bRNjsW6iMoGpsDf6X2VYiyMUuoVUR+8Qvqmo7K4guMGL67jW4HkisAKKnmNaQgsbCb0OItqHKJaRa9jawMeiDlwlRq7QRxldzPS4Z8R6T+dlzrIFgcQDQypjRTY8u+ENJJvoL6Dsuh02ZiugC7i7YrIqCcCrF8uNnu8WU2yt0aPzclAfEWyjw62hMlKKMe0W5RJIItJ7907iweGObrvFGbVAPaXhocDUHxgAnqAL+cfReg6DIfdiOdbFzyBautE5erjmYqADcXcwxIkRpy1uLLxfVvmxmmG07uDTyIVT9nWP+NpIgQ4OI76EdEPDkcKdt/0hS1nmaV+EFoAZUJ5h3S+v7oYx6vSQkCMOGmm9kMh0aubGt9d0RMRqhzBMSDvMMXh2y2ddAT84WXR1pSfvICDCKjWMZAEzPX8Cbdlx4zMCyZRlEtY1ugN4HUyuRkLgbnntH8ZAlDgiPiPput40DXqNQTu0wxLAKbyLNIIB8ufoqHvhlG1w+HkCeV4RhXuxIIYWU2wNbkNFp72PlG662fJiGOOZXrHV2Z6uvUgggXBjtZckcWIDGu280o089ybzystHTqABu5kvo4m1bBhukk6ynjgUnXdmKHMzcxe+g5xBInWb6QLQIIOxSTMdR1XcaXIFUASK9AwZkamdR5ncqhqdrkDzyVHGva9zm/Ef7bgbXnQDcmxn912PCBx6eO8bcK1BuOY6wnDA1w1AvaTAnlyv9Fznzng7/GCRzpqM6ADSYGg/Nd0BzfPMhsiVbjjmLA3xG4kjoSMvZHx4ymO+TBZU2u4Vw/BjMARrt1A/lAUa30yZH8lx42kAbaJgouPZYnrJlarhMCZB5fk+SFkyACl96bVSeeJOGEk3lx1P2QkVi13v3mslAQss6X+Sd1GtI/1Fx6xdimNnw3IFzt/4pJ1UHyncc+nyjWNiBvxFOOD6lItY4tJkAg3abSfRawllIY7i+IxShrMM4dlEszy5pMmZvynoulgQDaIZm1G6lsXh3ugOyjrf10VZULGtplDF/wDTNvMCLW3KWFFSDwPTuYUsb2izGULyBplN7dQQfIqY9SghhV+sMvrce4FwlpJIab/LdK9P5cmluIJ+DDcRTAfF8vP7FGy9LpOocTCZNqM24Xg2tfUeL54HaDP7Jjp3V7oQOYna4H7V8QaGe4bBeS3ML2HxSY8l2um6TxfeG37xN8xx7qd4uZxV4pmnDYjLPiJjzPJdLD0q4+Irk6gubMAhNQEQcM4n/TvOf/8Ak83d/gQN4F2/SV5v2j0bZPMvPp6zp9NlA8pn0anVBIa0jLla6x2Oh7dUv4dUKhrmQpt/XJB3Jme4m6EuNQd+DNEky+Ep0WAupAQTBytiT1sCdRdGBVhqU3MEngzzftZQeajajGVHsAObIC8gjQBovcTotHGGsd/0mlcKu82wbnOyjK4AgEyIgHvvK5eUHFYbibXzR1RiwcbDfdJB0ZgG4jANCD4l8mJhvefqtEgnbiFXTW/MzrYhuUNgCLRAi327LbMa0j6/9mwncGD4KlTzGGhs6wIk9YWlYk0+802oDcxlRw7XN2/1ZWFDrVxdsjXJNYAtA2Im0W3v6rJZQFAO8gRjZheMqgEQJzDTaOaay5FQfOBUXA8XjgARHiHISI7RPkhO1rVb/pNjaJ38Uz1RTyv2ObIWtFtyfoiJ4gAIKjt2uXYg9fgBa/Owkky4ggOuBEgm+m1kfNldF0HexD484YUwhVB7zaA8uFyBGUa+SXXHsQncQhZF52qF4ahDHHWT38kux8v1kDWRGfD+DtGWo4DMBqQJuBN+S6+DDpQExDLnYkqDtBsTPvCW2jSIFuq5PUMwykrtGMIBx0YQ/FDKIMHe+n8qZMo0ADnvKXEdW8vQAePCIHP+UNE1ghBXx/3LbybtDaTWtbbT5lMqqgeXiAa2O86tVJENsNz9v5VlywpNh6/n7y1UDcwLGsDaboGg9eq14IVCAJtWthcTDw5cxEm0ff7LBQqL/PvGgQTUNwGEYH52tg33t3ATGBgdwONopmWX4rj6dNsu3/8AozYCdeUIppvLVk/n2mMaMx2nk8LiTWe/O8iRLKc6NB+K0Rvqeu6t8QoKnbvz/qhHQgQXX1la+JqyxlGkH2E1XuBiJ8ME3OlzP3VYziClnPm/OO0WYtqIIIHw4/zCqGMrNY2n7seGSamZpaANGxMl3i7QBrsNsaOpIPHaDLENxGvDuPML20KjoqlpcJHxgWsTYuEaaq0x5VTX/L+0CxBNDmPxiAwTqOXM7KsZCvYOx2kO4ozxeLxBqVHVDq4z25D0XssOMY0CicZ21G5sESDkgKpc8zWwwcCCJBsQlCtwwM14YKTC41HVG1D4c7XPkstALm3tp5BczJgfXW9RpM4Al6mOpMYWU31A2Sf1knnc3EoOXoXY6qs/naEHWLe5E24Px73TRDiDPiacxaTpeRrEXWTgypwCfpLOZGPInoG+1uHAs545jKSflZZGN/6TIXX1i/iXtYCHGjScSBq+BJ7CVlugfJuwqWudAauMsB7S4Oo2TUDToWuEOtfQTbsSg/wAHlCwnijm4jd7TCrXFNwyNJPuso8JPigE65i2DpFz57z+z3RNqmU6hWNCN8O0b67C/wAlyMiMDUex5D6zaky/L90NrHMJ4p7wtgIE3GtwsececCTUrbTCs8k9TvGqsHUbMKoAhuBeXgA/E0fI6J7CBlYH0EVzgKbHBkUeEBz3uJMujewibie4nawTPhqfKR/uALwSrwx9MjO4m/xC1uyw3ThfNc0Ml7Q7hVcOLmm9zfpZWmRWJEprHEH4hxCkxxZP9wDQC97SdoubSjOyquw34hMeDI41dprgmB4GUyBr+3ouTjx6nF/X/X0jGRio3hXEMZ4cpMSQPORA9YC7jsAvO05yg3MMW1wAAiQFxM2MuNZjmJwDRgOGokugjr80L5R13AFiNaLyRAsAVSF2WroCLFaNmEWI1geXoimmHNCDoiUfXEwO3ZbGVdQUSaDVmB4us42gXsB9zCJkzX5VreXjWtzMW8MlwJNx1t5jRGx4GKlb5ltm+E2qksAdrAM8tQJHcRZbUeDpvtd+nzlHzgieU4zi3VXsa34gRAGkCPiIIi0DzlGxZV1+J6DvDY8YRTch+FZREU23sS6JJHIn7IT5zkO+w/NpFdj7xlsJhXuMxHLafyEEjV5VErJlUCoTD2OPizZjYEABo0idx3W0xlWUKKP7/eBQA2b2mVZoe7I4guk2IaRIvYR9hC1lx5cTazLI8t1tC69eoGCH6QDvI5ibz+6c9mfw+fLWRfN2+nw4iHVFkW047wOjTXqpx4UApKkwqlxLlQZuVqUwpKMp7kaQpUzKjCt5KiJe0pUwg5LJEupLaCupdSKlC2iyRLqLa+FkRpvI1BBkEHmCAskA8ywSNxNK3EcUH521f/VzWlvaAAQPNKZfZ+DItEQydXkUz0vspxx1em8VABVY6HgWbuWkXO33XG6rojjtFOx3F/rOhiy6xZnoGYkOZlBuRJjb90BEBTRe8IbBuTkGu3JJNhCnV2EOmXsZfCPDaktJMgjvf9hKN0zhHpd7/P2m8il03m78Xlccs325IuXqVDUu5ioxnvD8MBXDmuiQLjTvE/mqNhHjAq+xlN/50RE7sKWVHOGoEkW02+iw/TuQWB3E1rWLsVgKbnucB/ceLukkyB1NtEkM7mgeB6zoYXYLvxM/Zriv92CCGnwuBEEG/wC3zTvgFFDCiPhK6tNo49psK99Muo+J7fEGg65SDA6qJlBNE7ftOesJwVcV2AuBa/RzTYg+f1Q2H8sh8pnV8NlI3XNy4jiYD1jKZdQhrsNDQJgb3B117LpeAVxBboflwQyWYsNa5sNbCL3sknexpAHwjVbCa1CAIg25iDH5C0VAUrpP2raDpmNzLD0TmuHWvp+WuEXBhZTuOPhLyNYoVJxmNDBYS4/CLa/kJsZ9OyrvBjEWO52mNMFwDnkDYxaPKUvkUswZzt3+E1sppZZ+GAbsdLCANTeRc/nJFPlSyfoDQ+8yx3i/F4Srld7sNHd2wuRIRcKq2w2/WCbJXMR+zPEnGrXp1XAmWFpMAZcpP1B7khP5ukTHkRFqt7J+8Xx5GyKWP6RuMbTD3B5JvAjdvl026ISrr6ggX6CoyylMWr6mIsFNOu6pTbILjDXSfASbDkYi99N10x7O1L5jv2/O8Sz+0i9KBt+8c4ur7xwIEC0j0PRV0/s7S+ttiDtF36ry0O8hrYXXiUsFckmFUkToU1OcFJDOyqSpEK5J2VVJODVJJORURc1czNHos6ZdzJ+EUKy7mOEw/u3uc0lpeAHZf1AaSOl/VLZ+nGQbw2PKU4mX/J1adcZySwS2AINzuZXN6noFVCV/WdDD1RytoIE9hw7E54aLh2klcZAdWgjmGYVvHDMMBFrHXc+SrJ04TIB2MgyEiGYjBt2sddPKfmmT0i8jmC8UwTDUg2pmzfDm3uTGhaNbTaOS3iwBG1fP5yM5YRli3tLCRZwbB3/10RcuUKhPpMIpLVFjMMGhp1PfadJXJKDYk33riPHId1E8/Q4X/eqVTGXMIudrG2hBt621T3T5EODzdo0z+RVHM9HgsUABpHPmY0v+apcEAahx3+c5rXc04kQ9oLYn81WOrcaAwm8GzbyKJBygm03m+3rH8K7x5lUH1m3FGxGDXA9U4oUxfcRbiMO3Pmbf/KDp111SubECwKC/Wu0ZR2qjINJxGt+Vj8kLRkI8x+lCa1+ginG4moKoDSGtLXXESTsBNgJ/LJvoOnXKxJ+lbfm822yX3mfDuHOe4ODi6dX9JuBN8w56Jp0RAAvPr+d5l81Df7T1NXh0t9B+EpPPiORfKfz6xNcpBglCnlEWIBiOo3Q8IvHpPYw2RtUVYn2notqPomk97QCC8ABpJAsCXTzm3NdzpehyHzbAdpz8udRtPGA+7rZwLPbk1FjJiSdiHEHmLbpvrVYU1cTXRMpJQmoypMcabTzgz0Pwx0/NkH2YijIzHma9osaAHE3pUYXbucmEBSVLBXKl4VS5CkkUoU1JUkkZVckgBQyhJVSSwCkks0K5cq4KSSIUkkPYqqWDBsThWu1F95WCl8zQb0lMFin0Gui7w6WOJBiwEERe+Y76rm5PZoZwybR4db5acX+k0PtZXYC5w8cN1lzTHKIjXol8nQ5VazuIfDnw5NjtG2D9pnVmXhpc2IadL6gpN8hx2p+hhHxUdpThmINFxJJcC/PmOo0BAjpKB4pLBqH53m2AYT0GLIe4PBAaRBIvazvSyvrMeqmHEz07aTC2Mz5i6AAQB2g7TvqlhjGQsW4FCED6eJLcLDPFttOnP5BTF052Lnax9PwSmzEnaef4vSdSIey7XGC3S/MONh/rRN5ulQixBo/Ywxr5ptcSQHAOg2IMd0hlQjne/wC0IKuG08TE5txqVeFvDYg95rSWG0DxGNg2cXDV21p7SN5tsmAmreyRz+fCFTGe4qFYZofq4T0uTqA0TrYDZA06mIu/3+Q9ftNMdIh2cZbNLRaI10R1Qabqv3i5ff1nl+K4UvfLmmGkZW8wbOBnUQSPNV07nE+12fWNo3lnouHltJgLnDIADJgT/CJj15Hr9B6xDMw7xRxL24LnFtKg9zRmguc1gPKBcgE8wOy7A9nZXA1UB6ekRPUY143i+rxmpUZBaGE6hpJ8pgfRM9N7LxYm1kWflBZOqZhQglOjzXUilyTh1VCXqm1OnCqgJRNzdrVYlSVqVLNUkllUucpJFKFNSQFJJJCuSRHRVKlmsUlyYViVLNZqpJIaxVLk5VYklcquSVIUklHUAdlKklH4QFURJAKnCcpzU7HlMDygWXPz9Fr92P4Os0jS+4j32dqvc0+8psIFiZzAgmIAjpHSfTmbdOSuzAfpcbrxBqFiGYNlWjiWUwJoOY4kkRlcCIaL8iPKeSDkKqC36S6hPHq7hSe2m/K9wOU6wecJXpOnbN1OnleTKyZNCX3iWlxjFf0/uKzmO8OXOA4OiCDJzRJG4AXok6FAd+PTtEm6gn3ZhgeKFtE0K5L2G1OvqREnK8zqLQ7lrzSXUogsJ+fnpGsKuQGb/sMw1Bzmy54DRu1zgDEbEwBblK5GQhm0qv37RjiE4THNe7I18mJsHREgWMQSSRohv0mRRZ2v1/Llpl32kcWwbiw+7IFXwjxAkEA3aWyLiAekJnp1WyMrGq3A52mjly/yCNPZvCuYwOrFpeD+hpDO0km/7oAGPXqS/rv+o2luzVTRhi+NUqZ8Tx0FiY3hoBPkncYdzQ3ijUOZ5/ifG8zv7TGu/wC75G+zRf5hPr7K17vt+8D/ABunYRZiq1Sp8TjHIWA8l1em6TFg90b+veJ5czZDvK06EJm4GbNpqSptlViVJDVckmFUk1CqSQtSSQpJLKSTlUk/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9068" name="AutoShape 12" descr="data:image/jpeg;base64,/9j/4AAQSkZJRgABAQAAAQABAAD/2wCEAAkGBxMTEhUUExQWFhUXGBoYGBgYGBsaGhsYFxgXFxcYHBgaHCggGB0lHBcYITEhJSkrLi4uGB8zODMsNygtLiwBCgoKDg0OGxAQGzIkICYvLCwsLC8sNiwsNCwsLCwsLCw0LCwsLCwsLCwsLCwsLCwsLCwsLCwsLCwsLCwsLCwsLP/AABEIALcBEwMBIgACEQEDEQH/xAAcAAACAwEBAQEAAAAAAAAAAAAEBQIDBgABBwj/xAA4EAABAgQFAgMHAwQDAAMAAAABAhEAAwQhBRIxQVEiYRNxgQYyQpGhscEU0fAjUmLhFXLxFiSS/8QAGgEAAgMBAQAAAAAAAAAAAAAAAgMAAQQFBv/EAC0RAAICAgIBAwMEAgIDAAAAAAECABEDIRIxBCJBURMyYQVxgaEUkbHwI0JS/9oADAMBAAIRAxEAPwD7FLZQdo8mywBpHSVgPxHi5oVYacwRcA0TF0ZZIU47x5MVdmeJCYALAwNNUdTb1gpK3CpaWGkSU28Z2r9o/DXkJSYJw7FhMu0Zcvl48b8W7jFwMw5DqMV20L9oukrMAVOJpT8QgZWMoVoftBL5OJuml/RerrUdqSTxFaJQTrcRmp3tARYFx9YlIxcva+8ZsnnoDS7hL4595qUAbNHi5bwmTjqGcg+l4IRiCFjpXDsHlJl6O5T4HXZENVIHrEJdO+vpFCan/JMXpqX3HpGrcTL12gbKFK0ZotExPeJCcNokgnCWBxFK0lJJAd4tlpCtYsQgCKuVUHcEdQiJWlNhBbQHmZRcXi7lgShKOpy4eCPBHnFwSFDSPSGiSjAkkoJG0RnzkqHMSVOzKy6CPJiEmyR6xf7S6imowiVNS65afPeFI9mFi9POIb4TcRr0U4Air4ikWgDjU9wuR9pkRiNTItUSyR/cm484cYdi0uZ7qhDgSrHMxEZ2swCVMWVJeWrbLa/eFtiK/aYQa+4+cbXiIA3jNg1VN7w8VHI1Ahth2MS5osb8GxgSSNMIdfENmGKlAaxNRJNol4AaLkgkwqaxjxNRe8XGX3gebK6rHzeLkMKzJ4jogJkdEuDM/wD/ACcqHRKUo7AkAR0n2zVLV/UkKA3ZQLQgp0FSUlIIJ3hXjkpanl5infQ37x5VM+XmGJneHj4ieJE+lyfa2QssFNYG9vSK6urXMScgJ77R81wfLKWPFJJuxJ6SG0PeNZTV5KcslmGpjoD9TzWB3+w7iM/6djT7f76iusweb4qFTSACpme94eVDSVdKiEtvx/7C2tqCWzHqTcX35gebNVlzKQVAbvbyjD5HlfUbrcLD43EbOoYK0KJ4bTWKFIBWSDl/PnC1OIgBwlnNgBpBVJUpYguXu5jPZ7mjjwEuoqpbq6g3DRUa+YgurQ6R4unQ7oUWLAgQFi8oKDIUX8tINQSKJgektHuGT0kE5mvo/MGyqfNcK00MZXCEEHwyyjq5cNGpCvDQ46hbTWFgcG/aGdDUZyadRs7ntFc1ExO5jzBK/wDqZgLAb79o0M2olTACbKj0HgeerpTnc5HleOVe1Ezf66aneJJx9adbw8lYYguV2EDzKGSFdKH7E2jY3m40F3My4STUDle0qdw0FD2llhgHJO35j2ppJU4MAhLa2b6xm8TpJaJlnBZgdoRm820tKH5Mfh8YF6cH9puabEEr2i7pcbvzHzKhXNRcKOsOqbH5ifeDxqwZUdR6rMVlxMjH01Nz4fBiqoSdHtCSjx5CmctDiVVJUOe4h9RE6ZRO19I9VILNaLUVCTvFimMQGSCABIZ4oJCr5TBdRKSQ2kVoSrLYRdyV7wVSOc0dkQRBxlloVzB193ZosmQbkids3zEK6/AUTDmByK5TDibK4SIq8JQDRCL0ZAZm0YhPkWmArR/eNYc0VciYHSpx9fURIqsUkA9oSVmBqlnxJCmULkbc2jOcZH2xob5j8y/9R63N4T4VjKVnJM6Jml7JP7GHORraHiBDQj1IGQngx0XuY6CgTIrSZKQMwS1h/qM3X05Wrqnkn5/i0F1tBMM5Oeb1K6iVaJHkIHn4euWXlqSsauDd/wDqY8yxofidvHy5agE7D53wkEf5CCE0s9CRlVfhrf7gxNSEo63z/cbuI5NWxD6PzaMxykHQmsMaowGtXNT1zColXa0MEYmlMhAPLkFrvZovqcYStICrgCyRe8ZSqVOmLte7hLC0MUBjKROR9Wo8UhSjYt2Ah3TAICCoOPIPfQHtGUw9CysJWtSX1Ni5fnYQ0nrUCUglYB84EgJ1Lyqbj6VOloUSGCuw+UAYlLBU7MTq1oW1PiAWlrsA/aPaaYZp61FJ0Fn8jBtlNbEzpiA3chTYglE0pCg7ttftDqRiyMxCzlB2GnzgOV7OyQCJgJXqCP2JaA6amKRmzAA8/ZoB14kER/NG1U0+H0rnMFEJ42bmGEitQHYvCoVKkJDDMOWDC3EZ2sr1lzoDwG+0HyC6XuIGIudnU29ZjB8M2I2A5hfIxcJl75zsdYyUitmEtkUpOpOb66Q7lKTlLy1eJqDb3fOAbI5PftGfQVB8xvTyltmKiSbm+kWTaJU23ipR56wtoMSDbkH+GC5tYkF0pe24/loFWT3/AJEW/INYkZ2DHIAJgUH952b94HnHwdwuITqkkNkdw/TeBEVJ5Y9/2gmzootFr8x2Pk33G44wmdIV7yeo7HaLlzygKVLexAKX28oS+KpSCQkk/wBzgCF9PWlyFAh7O5eH4/1DMrBrgN4OJ7rU21JjYU2YX5h7TVT7hQ+sfPaSYpExIW4TsRd+5jY/q5ATmzAEMHFvpvHd8b9QTMPUKnI8nwzhOjcfoIN2HpHiieIXomkAF7H4m+TiLRiaRYqS/H5ja7BNkzGqluhLStTs3rEVSQbqueYtkzM4sqPChT6uItWDCxuUQRqDTZbBwT5RQmUr4j6QVOlE3BiCVBmV84P3k9oKsJ0Z4qIRuPnBcyUHd4Eq1OwGnMUTJAsUwZE0WDKGhEB0OJqlnwahw1kzNx67iHaCBu8A19IKgNoBoe8LyIG37wlJEP8ACVsFEchiD3joyv8A9uX0AqZNgxtHkI/8kOxAainTPmJmZlBKQQW1J1GughXUSfeUkkZSSAXFtQx3jqioUlHQR1MSCSC3GmsQTKVMlqWoAbav6ZXePNciw3O6FrY0J5Q4oFuFpSTsT27QHX05YuWcu2gD6CKFJSCABl7+XEV5ysWSogk3f+cRYXeppUe4lXiLSllZQp7AnqI5Ai2nqSD1P6fvC2ZRzAo5EEk6KIc37x4qumoWErBBTqDr8o0Nh5DUavFjozT/ANOxDC1wTeD6cZSC1jGRl1iVKcLALtca+sGGpmOD15ezn5PGZvHYEReTHermrn40ygcpLht9rAecWSqmQTmZXcb/ADjO1SpoCSmwWbXuCOfOK5apzKyqvoQ7Py8A6k0bgL44qbdNXTBnSpjqSYVYjitKx6EsNCCH9L6xjK2dMX0ACx4PziujkhJBXcttcCHhTx9RkXwwNkzWycalEOnOANXu57EbwZTzZUxIZO5U6rlz+O0KqWQFINyBqBpf8xChplFbpXlZ22BGwsG9YzelbqG2JSPgiOqSYMqkEAg6kBt7QT+g8RhLWOnkt6D94QSsQXm6gSx0Tv8Agw9pyhScx11AI2Adx3iYlBammbMHX1CeLpJspwcqUm4LggNA1LLOZyorCrNpFU3ElLIDKSNn90h732gjCq9F7jMkuUs78NAsoDenqMTmFtxGE2qmI6ZRKQ2pQLesKDgq1KCicz3Jdt+4vF1Ri0xavfMrV9DbYPsYDnYzNQtIzJmJZsxH4eHckIqCmN7sECFY7SiTLGVZD2KcxOu76CA6DEgWRMuALWv594KpcY6wGzoUC+pFrNcRdU06ZiwtinKDpYMbN8oWaP4hEsumlMuuRc5gw0SQ7/KCjjlNlJLJX8NmS72JhdWT5csHocksG2J5MBpwkrS6y2+nOg8oPA7KdGR1xsLaF4jj0xa+qab+6kagDdrCGNHVzCoe6oBg44P5jHzM/iJSFAhRyZlXbYNGoo1iWClQZYLK/ETKWNFjcNggWkm1wycpw5SxsPPiH5nEe8PURhaXEUpIcbBiHjU0eICbL6S7WeOt+m+SgtCd+04vl4WHqqF1M5hbeBDPT8RP7RHxgQRq2/fiBpqwRplaxOu0dPLnpCVmRMdtRhv6cEZgbbcRGUC1+fpC3DMRT7t/naD01JKmAtzGLwswdu/4mjNiZBREjUlh5x5ISAkRbOl2ubQCyhYO2xjrXRuYvaEqjoHMlJ1UY6CtpOInxyfPBYGaDewF25c7RaqSo+6tOhAu3o0JUyMyrlYs7EFn7k7Q7wxMvWaQkbE/UCPKOoQanqyABYMtppCykhUsvZrbjd4KlU8yWkrCVM39r92beC5mKqCFBDHK19m/7eUK6DGJoWVKnKswCGdGXzLHNAKqndxXLIw0IsqcWXooMCP7WN/tFMlUkzEup1KBBG77O4hzjE1M1RXLCVkp6kqYtyry+sLJvs4MwVmy2zES1G78cQ8FOrqNQ62KMgaRSVjXMosHA27Q4lUiiMil9WqRyBZ76fKOoqvwTkV1OAylXUW2KtWEOqfIMqunqLki6g3lt2EZsmQw3ehEtTSzUAAME8Etf7iKJtSsqCFAWGxfps9xrGnnyfFUopcuGdVj2LQL/wDHiE9aSFgMSC4fmIqN3UUnlKNNFkmqSHCAEjQ2e/PnBngJLlRcvsOIKosEX7pS4TckH67Q1psGlkKLdf8AkT/5CyjE1I2fGvUzVRL9w/Cd3Yi9wBzvDCjolZSM+Uf3kc8CCJVRkJSpGZnYHtvfUR4a4MM3hggsGd/UPCX0KEsZGcUJyZIkTMiw7gXGhcO/IMB4wVSi6XWi/o/D6w2XPzkEhwQBz8oExmeEymCX4B0Jhg4kRCFw4BiGTPSrK6uwILMe4i+ipFomF8tjbm13BjyjoEqy+K6EqBOUM78gmJqSqSspJMxDWUpNwCLXi2GtTY7j7Y3q55yuU5nG50+TwPKmC6mA2Z9d9oLwqsSHQrKeQ4bj8iLpGGIA6HWlWjAaud/SFKWOpmK8YuEvL/USAA9v3YfeLpdSs5sxsdtXfS+0X/p0gEA6uGcAvq3zimY6gASARowIJbtvFm+pZoyaJkoghUtL/MH9oFmV6C6EEBmDbWP1iH6IkOSoNvpdrARNHswiYjMFkuHLagtzzB43a9n+pRx4x90DGKyupASkdmGr6/zSPajEQpZfpKyN9bNvEpmAISkiXMQgjZamvY8RVQYckFJWS+pykMCCPUwTUPeEAh+0TlVpTNEv3nLC+2xjV0dWpCVBJASAATyVEhI+kIZtKlSvGloKiBo4BAG4HZoMw5QymWVMo9f0tDMXEbrcz5kP8R9Px5EtkX0clT69zCbEPaLpJAWQNCn123iybh4K0qWvNb4uRbyaLUOFpCZRUDowtw76AQ85XI718RapjUihZi/BZiz1KmAKPw6HtmjQYXWTcywbtxvtAy8ORLUlalOpTunUZtmbzFu0XU8hRSXQdxYlJa3aFY1bnqOyOrLNJRkkdSWiyeWDwBh9PNYEskDYFyeHPHaDZigbKBHB7x6fAT9PYqcHMAG1KwlR/tjol4Sv7hHQ+KnyqVUhUsEixdBHDc7kGPELlhHWpJa+UgfT5QtnUxLFrXJJf7kwrxCoD2IJH8LR5EAsaUz0mLHyMb4liBW7gBI90Bmb01O8KKMpm9IBCn5s+3ziMqtltmJUU8C6vL+bQAuuWqaTJSGGljdu2sOTE1Ef3NSADUff8flCQAUk2chrg6A6s/2hhW/0kudmBLjbb/cJpGMzFAeIHI2yGx4zbecQxSoXOs+Rh7uUkGwe72MD9Ni3qllGMKGLEkswBSXLc9zca/SHmDSgtSFZnSNWPy37xmKSdLSkgKdRPxe9zpoYc0U7KlSmYFjxC8oroSsi61qa+fXSkAHRnsLu/nAs7FTsCUk20cD+3W4hNPUFpzJuzOD5QpXPWFXsNvTvoYn1sh0NTKvir2ZuKDExm3AFr2cMfneL6jMnrCTc3O1tCeLRh6yauYhICm20AV21jRYVWz5cvqOYCxBZiD6QK5CBsyZcArksnjdcC4fzJubjRxtGepZSpq2ytcsXsf5pB2MYepzMlKOUjqQeoBT3azgMzDzhOSsEXFhYaa8xTLvcf4pQD09x8pc2WyWfyNwB6tA0zGFElGVNu4+zWiOC4gzpASCQzFIIIfZ4rrsDmTVAyWJJJJcA6vlHIgFUcuJjdX6hCjUgpDhykaG4YntF6KwKSA/UTZmcDiM6iVUy5oQqUo5R1O7O31i2XPIJASsLdwGYgeY1i28dlgMFY0DG6qdCtQpy7MxL+X7QOlSglgSA5LcHljzAcmc6SCVWcevDav8AvBcqWsy/EVLIAIDuCb23vAcCIw4+A2Z7KlLACr3Vrb5dtIlVhSRnAKgGKmLG7DTz4iidPKQizG+ZrhjuO/MGSasPza9/tFHRuDfuJ7RUviJQSCm7sTZQHHA1jRVdSJElOVBdThJuBYEwDRzQco6WOhfTlw14aYnKlLQ0ohSgdlW0uWdoNAK7mTI5ZhfUx9WnMM0121IB6n89n0iv/lUiyZRSRqCS+25+ceVKMsxaQ9wC7NbQ2YsxgVC8y8pDqAID7h7DON4sJ7GakAq7uNaGnK1P1Mq5GY31484fU6AGQJCSz9TB76sReF3s7Kle6VFE4bEunydgTDtedNyNLOlyP9CIFarExZ8pLUYdhsgqOXKxb4tIPVQKFlKAHb7QpkVwSrO7jfXQQ5XUZk9LMRr9W+sNXIoUqw3MjK12Op5Q4fLRMurMpTBLswZzb+cQxmUZd/p/5A8ilVl91x8nguVULA6kx1vBU8fUtfEzZns9ygIUk3MVVFUkgjV/4IIqUlYIDD+aQNJoxq7kbHb0jpi+hMpI7k5JUwt9Y6PDLX/c3pHsM4QOc+K0eLgp8MBzs4LeV4Dk4B4y1ay1EFhs+1m0hbg9UpIyKYsfdOobVj/uNQa89JQH0YjzJFvXWPLZA2JjwnrmHAaEx1TRGQpSJyiiYDom9wbG2x1Bg/A6FSySAQl7rNtb2cPGrqsZK5l0lRSBYAByngt5fKFa8RWCfFcszWDHsBY9oNs7MtAblKzEQHE6eZJUnLlGe4CeosPiKRoO8Cyc560qSTckAkKtwCNe0FisK1uoZUHpy52IHAb09YTLp5klbk9BPSWfMLt5GGILFHuOHL3hlNW9fXLVexzJcg9nFjeNFISVdCdGtmFiH0cGBKaalQSJihpYlyGPPHnBWG1U4v0pZLgMLAaEOWJOjRmy72BI4+ZVKkzCSEzMv9zswHduwidRNUJWbVJLuLcaEeUH0tKlS+pIyrAc5i/dx+IsxBLKEvOln6UgWFrO2sCK7MzFyTxqJZOICaLoyki51LBiS5384qk+0TOh3SSLFwpJBJYXaHCxLDpIch1kvqC301tCfE3mJyycktJ1GpdxfMb7QSBCaIqaWN+0ayMUUodASzXBd3+d4YopkzAAoOoi4PyOr7QkwTOlP9RYJHSS3w8HY+feChiJRYTATwwBbjtGbJj3SRL90BLjgE2XMyy5amJcKVtyDuwMMcRlzZSQtg6W6hp57Qw9m/aaXNGVXRM0vooHh9PIwTj9StMspABzdKCTrq4byBME/YJ7iRkflxYRXQ4qianqOWZuxcHvfSKZskuSNTwHfRid4zgnAqTlTkmJsWslXoVFj5EvGrwrGUS0kzmQpIcOQ6hsw12jQyI4onf/AH2kyI2M8k/17zOVWIzZUwhszfCQQLjUtDL/AJbxEN4SUkna6X8zZI9YWYxjMudNMxg5swJDM7Q3oqNMyXYhPBUeH0/nyhL+kAVGuCVBcQSWQkjxFPqekv5XiuvxCUhRTLB6kgl9Qd9mhhOw8JsFJUQH+fl+YLp6KSopWZclLAuMrlZ/y/hhSso+6UD71FAWmZIV4UuYZoDMFOBu7G+20AYHi2RQW5GrtdR+ejNG7o1pBFgQ9gkZQPINtEcX9kxUkKM4ygzhKEpJzcqLAq6Tps0MwEOSIjK9CmmbTUz54IQEpBuWAD3+JWsJatS5UzLMDNuGIbkGHuI0EnDHKp6p6jeXLUGANutTFi2ziMgvFPGUVFWcvcn8RqOIVZ3F4yex1NbhmKpLgJQlH+aQSruTzDOXjZTZCmGwdw3Z9Iw1IhayyQTGkoMBm6kD1MK+g7fZcXkdB3NFh84TVHMoBwxsLiNRQUhDDbV/LSxhJ7N4WoJdSfe+237xo6FZDpOxLHsC0avG8BlcM8y5M9ghYUuYpIsT94qVOLOq0XLXFYIO4+cd1FqYC08l1A2+/wCIvnU76lj21+cUUgAtv/qJ1GZW8MAJgEzwI7x0QTIDXZ46LuS5+cqiYuUpEzwyFoOpQ6VttrxaNrLk0UweLKMwZg5CFHpUdU5T7ohCjFVpRnKApiAWJLH0OhjSqxdTAoUm4e6DZuR5x5tsgC+oT0ucOx1/zKcBErxZinWMiQ+cPf5f4mFmIplzF++E9R0A02uDvBCcTnTQpK1hCk2AD5SH5PfaFn6WYVMtkKF8uUlPY5t4SWBNDVQsOIg2xhkulk5SE62Yq1ft9oJw72UXNnoVMATLSnMCFO6tMumzP6wJKnBspZBBBCkC+/Nj6wRJr58t8sxK0to2XbRrgnvA424tZ3H5AxWkNQ1dGhE5ScoyPY62Or94LlS6enRcE6vmu5u+nujSFZMxYKkl3N3JBHmN/SFWJ1M1yFpU4G1wRz/7FUXJ+Iij0TuO149LKglKRlPvMXNm3OkRlyUrWVpSpgLJ1J1O29oxtIsqV/T1Ox54h2qXUyxmSpjcdOrb24HME2LiaBjwq3Sncsl0KJqlFT53ImSySFAj4klmAg1Ps8paUGVNRLzDqTM0SdmUEuAdwXgRMwghSyVLUACSXJ6QAX0NmueIrkAzjlSci03QSSAWOhex/ETk12DqSnhIw5SZn9VBUltQoZLcFJ0gtVHTpOXwCyvjK1OAo7l48TUz5R60hjsoOk6Gx3MMpuMICQZyQlCiySekPwFc+d4Qcj3Vf6gZLq5lMblzJCiUKdHm5A8uYZYP7VBY8Ocy0sAAphfQeXnE8SwammnO8wEbA9J7vv6QlrsBmqGaTlWlJLt7wZj7vEaEOPIAPeXjaxTD+ZoZc6S6gkAkvZW1geknWISsKzTCvcWIVcjhuISYcFLQRlTnFkv0udL/AF+kPMLoErF5plzgBcHNLUwGri1+IW2OjoyMQBdyNTThLpKhfgDZ7/WIGsyCXlCSAHKlC/kwgldGUk+JffMCFA6b6ekQM2XMIKAWAta/fyhOwPVADX7XKpGIBarJZy+jet9IfU8lNibnbgfKA5MuWkOUdWt+2x7wxrEJ/pzLgFIsAS5+0Iej9sjHfxHWF4UmUPFIfMNf9QkplzFTZq1TVeGVKZIPSEg5R1bOxt3g2biyjLTKJCVEEBr3Yt5wBhuBjJlXNWw61mx6lHTJps+/1hqgZPSkUurbIZn/AG0UiakIp0Eq+Mm6juGYu2sZnCPZ+cpQTlIEfU5Xs5KQDMQ8xz1LV7wOl06C1rQZh9IMzAXju+P4xC8WMyZ/JXpOvzAvZz2ayACNaigHuJS7Nm/A9Yvp5OXpTdXfYcn9oLSjIWe3Pfd46a41UUJy2ckyH6dR0ZP3/wBREymOVJLtd/5aCvFHnAqpzKuCxgiLgWZD9Hd7et4v8IcCOM4d/lERVJOhgxUA2YJPlv7qVA9uIsMks2Yu3MXmaOYG8cqJCRpvr9YugJNykU53SSeXj2LvA5Up/OPYrjL5T4ZT0klTqUp7FhplI0PBgmkCEhJUoFKFBwSxKdHfi+kGYn7MyVH+iV3f3yQfpaMzieCTkDLkUAfK4e3pHmOIJomenGRcl0Y0qKpBmHKlIckBL5hd9zxBDjY+QYM/YH7vEvY/CyhBE1KOojK/vADUnz/EO1YUM72Tq3H+oS6gtSwWyBBUUhEhQ/qAktbKSCO/TrF9HSIY+Gl0q3L273uDGho5SEi4SDoVak7gPCiuqUqVLaXMEvMxQkJStTaKubJeKfEQAOUFM7OepOTRlLhKrC7u/m17DvAsuhlLURLX1D3yRvpaJ+1AmLmI8ICXL30Ci5u5G1tIEGKS6dfhmWoHXOWZQHEBwI0NmMUlh6e4uxR0LUkTEqI2KQCDuCOY6gq8zpmuUswykJ1N7tDwUsmoAWuWnUknmzAuN4DqMNpGIQpSSPizEufLQiG2vHcIZDfGC/8ACSpgUJM+YjUALDtbttrccaQnlU8yWGJzFyAQ5HLjmNZJUnLlUlwGPDjfq/EXV0yUpghGX94X/kkaMcGINNGdHTJVSS50xl+EUlTnRLMXDbZh8oIqloly0+CQuXMLFCms4J84roAvKUEy1S1pKVp0VlUGJHlCydhSQoeHnyS2CQVBVt7t56xAyuBxO5je1Y2bH9QfF/Z0FKVywoAnqAUbC3eEmLYYUyx+ncLKrXdwASouS+g07RuaKcsLYoaWVOkq1I3B217CEXtfIMmolTJaekkZncAWIzW82huPlo/HtImSzxM+fIqnLF5q38h/PMQwpZ6wWUQm+2z994KxjBOr9TJZmJmJBuDuofkesJpsuduCkdtvUxrPFxqaFcGa1EySNSVnVlfe0cipSAT8nv8AeEeB4VOJKgqYgaZgGKgdn2Bh8jDUhgyipv5pGHMiLq7iyRdAw7BAJisytNuS2tuO8ambiMuSgBgpKtUni/o0ZaTIKFFIOUlPqxO0MZ0gy0pCwFEpBFzptvaFKPdYrIPVuETKmQVFSc6crOg8tqH/AHjpftHToXlUv3mYWd2tvpCEUSVKJylyf8lEv5nWCq3D5eQAyApQ90KcKPom7esOwYW58x7fiMLYKpyTNDIxmUouFpSguk5lNpsYdU9bJQGlrQo7rcEDy5MYDC8MSgvNkBKT8KSovuSrMS9o+g4Zg9IZfTIQkkbWY7eUdjC+Yk9X+Zg8lPHGwT/UbYctCgyFA7kg7mD0ygNoAoFy5YygBHbaCptQltdeI6CXx9Xc5eSr9PUteBKol22Lv9oGmVBSbZjptBBqkkfhoZowKIlapKQ1/wAxMA/2pPl/uJZEi7CK/wBQ/ugnvoIKVcrq/dPS3y3tA8uWoB0kJfkuD+0ETZxFlJd9nf6RDwEEAuW11iiN6l3KjOm8fID946Fc/wBqZCFFIBLFnGkdC/q4/wD6lb+J87p8ZKQJhmZktooj/wBgCv8AaeUtQSWY3zFyeybBwHj5/Llk6kx5LkLUbn1jjDwU/wDZp6QEA3U+jUWISpySlUtUpQIysfe5ObX0hxQYN1vJqSA3UlRUrMebxgaKctA6lhXmPy8FyseXLUCB0P1AcRmbEwJCdSEX7zfVUiZLDrS6AWKnBHyEArmy1uld0dtR3BF4TVvtxLmSTKShaXYeY1MCzcfSEZUhnGwuPWEN4z2DRBlorKIbV4ZKSQoTJqieVN9GioFJZLEjvc94STMQKmAVrybw+ThpSnOJhUWf94a2N+2MbzK/cZplqlJQUgMnKGH5jMqq0rVlkh1OwJ5fXtCvE8eU3hs6tHe0Gez0mVLHWtPiHXq/3AvjpeZH7SJaAlprqfB1BKTZzqCoBjzrHlbhs22Vilr5W17cxX4agkKEwAcnf1gqjr1yyQGUgkaag8xgB3LBb7u5SinqJLLZQtooA68GDZFQUqSVJuoXYvY30jX0VD4kohRJJH4jD1xMk5CdCRfUMYZmwtjAb5i8edcpK1H6quWr3lJAOlmud+0D4lTy5ktUoqKgfxfX0haJKJktJKh6G57GG1JTSct0sfNrQIyn53BbGqi9xKnBkZSEsCOQGHm2vEeTcGASFEpKQXYJ9OWEbCnoZRHSR3EFV9EFIyJGvA0h+LHlca7iGy4w3vPnwnLu0rQ9LHbvAkyqqiWMpOX/ABcH/wDUbqk9nSPeLff5CG9PgUsfCVHlRt8o6ifpnIW0zHzAh0J8ow3AqmdOKshuXAd2D2DmN/TezKXBnrc/2jXsLaRp1SwkfZKbD94spJLJZo24vAxobO4nN5z5Ivk0ctAaWlKPIOo+u0E09EgC4BJ9T84LVLTwIEXMCSCm77do2BQOpjLFoPiGEy1AWAvr84lSSwmzhxaD1MReKV0wd02MFx3cnM1Rkl06TrAv6PKTlAL8xNdSoHKwUe35jz+odbeUTRlWZdKS2rQPXkWHxOPlvEhLWfib6xTTkAn4lP6xZ+JB3cunyipDb2+m0Vpn5bKDHaLKqcQkNqbQNU1EuSnPMLfc+UQmoMsmTgzlOn09YyuLY2uefBkgsbONVdhwIjUVk6tVklgiXxz3J/EarBMFl0qcxbO11HbsO0ZXzHJ6U69zHBOI3E1L7FOgFamU1wNu0dDab7SoBICVKA3GhjoX9LH+YVtPz1i1IDOUpCSlCiSB57QScPTkcWLaGNPVYLO1ygesCKw6YNUA+sI+g1bmr/IPtMSsqBIKQWjykxNKSEzEnK5BI1AO/pGgrqRyxSUkaM1+XhfMwFawWAgeI6Ijlz33GEj2RXMR4klaJgNxfKpjfQ7x5J9jqgpdYyAauoE/IQBJn18hkpUwFhvaHeA4xNM0fqVAp5A32jPmORRoiaMbfmCH2QmLbIof9i4aDZ+A1NOhK1LzoFiQTZ+RGkxDHkJAMoh342gao9okmUqWu+cMw2eMn1nagd/xDt6uZXEqKUtDlLLGmXUnvzCE4Us6RsaPDcwBe3YfvDNOGoAuPqY0Y3yINSvrKpqYBNDUkBJKykaByQPTSGtCmrlkEFVvONbKo8x6E25MEf8AEt7xt2imd3G1Ev8AyANTsK9sKyWzhJHBLfmF2Kj9RPVOUEgrLlKVuNOBBBo8x6UEjmGdDhgGuvaEhMjaED6qIeQ7iuhoRmDJP1/JjYYfh2Zswt5t9ork0CeIY0tGzMSPWG4/B3bbicnlXGOHYbLT7nz/APYbilSQzn5wspkqSOkvE6nElJ6WvHWwY0xiqqc/K7Me4zTLKRYgDuIqnTiPiB8oEpkFV1HN9oOyAxsA1M91K0TEC5d+8XonA6GKxJDvHi0JP+osAwSQZcVQNMma5GJ8rRQFkkJJt94NSltIgNyVUplzlEaXiRWr+36x4tSnsLRHxyFZT9IuSUyyyySGeClaa2jyabOYAp5WYZiW7bCJ1qX3uWJUASAo/SJghN2PmYT4p7QS5NgQtY0AH3O0K0prK3X+nL+Q+ephOTOqfvDCExhi/tHLAKJYzr+g4gHD8BnVKhMnqUE7Pr5AHSNBhXs7KkjMWUofErQeQgfGPahCAUyetej/AAg/mMrF8pttCMAC6WM1rkUkvZIGwHUr9zGSxD2jM89JARsAdfPk9oUVtZMW61HMvvtyA2kKk1OhDgvoOCeNzBk0KEYqe5mjAJuCI6F6Z5Gx9NPtHRck3M/D0mFFbhIjo6NzKJjUzM1WCAKeAl0OSYG31jyOjHkUDYjlYxmrDEqFxC2rwIDSPI6FZkBEdjciLpmErB6WIjpWEKKsym8hHsdGIKLmsuajqnpC1tYtpaYmxSDqCX50jo6HsgibM0NJhrJA4EWz8PGUvuI6OjTwHGI5G4DT0oAZt4sKBpoY6OhCgQ2Jk6IKzM7iH8pDJcx0dGrCLUxLncsk06lMXYcRVPpzn1BPeOjoOoJNSKUTEKDM0NZExxHR0Gh3FP1LIrNOI9joZUAGVVTJGkRTKU3vGPI6KqEDOlpWdVWibJTc/OOjotRITEOJe1ctBKUArV8hCylpKqrc5hLlng2+QuY8jow5XYsRcegFXH+FezUiWXbxFDdWnoInjXtJJprMVL0CQGEeR0LxAEEwj3UxWLY/UVCmJAQdEizNyd4EojYx0dBEktHUAIVHtTIzIIRlBPbvztHR0EZUgijUw6jptp9Y8jo6Akn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9070" name="AutoShape 14" descr="data:image/jpeg;base64,/9j/4AAQSkZJRgABAQAAAQABAAD/2wCEAAkGBxMTEhUUExQWFhUXGBoYGBgYGBsaGhsYFxgXFxcYHBgaHCggGB0lHBcYITEhJSkrLi4uGB8zODMsNygtLiwBCgoKDg0OGxAQGzIkICYvLCwsLC8sNiwsNCwsLCwsLCw0LCwsLCwsLCwsLCwsLCwsLCwsLCwsLCwsLCwsLCwsLP/AABEIALcBEwMBIgACEQEDEQH/xAAcAAACAwEBAQEAAAAAAAAAAAAEBQIDBgABBwj/xAA4EAABAgQFAgMHAwQDAAMAAAABAhEAAwQhBRIxQVEiYRNxgQYyQpGhscEU0fAjUmLhFXLxFiSS/8QAGgEAAgMBAQAAAAAAAAAAAAAAAgMAAQQFBv/EAC0RAAICAgIBAwMEAgIDAAAAAAECABEDIRIxBCJBURMyYQVxgaEUkbHwI0JS/9oADAMBAAIRAxEAPwD7FLZQdo8mywBpHSVgPxHi5oVYacwRcA0TF0ZZIU47x5MVdmeJCYALAwNNUdTb1gpK3CpaWGkSU28Z2r9o/DXkJSYJw7FhMu0Zcvl48b8W7jFwMw5DqMV20L9oukrMAVOJpT8QgZWMoVoftBL5OJuml/RerrUdqSTxFaJQTrcRmp3tARYFx9YlIxcva+8ZsnnoDS7hL4595qUAbNHi5bwmTjqGcg+l4IRiCFjpXDsHlJl6O5T4HXZENVIHrEJdO+vpFCan/JMXpqX3HpGrcTL12gbKFK0ZotExPeJCcNokgnCWBxFK0lJJAd4tlpCtYsQgCKuVUHcEdQiJWlNhBbQHmZRcXi7lgShKOpy4eCPBHnFwSFDSPSGiSjAkkoJG0RnzkqHMSVOzKy6CPJiEmyR6xf7S6imowiVNS65afPeFI9mFi9POIb4TcRr0U4Air4ikWgDjU9wuR9pkRiNTItUSyR/cm484cYdi0uZ7qhDgSrHMxEZ2swCVMWVJeWrbLa/eFtiK/aYQa+4+cbXiIA3jNg1VN7w8VHI1Ahth2MS5osb8GxgSSNMIdfENmGKlAaxNRJNol4AaLkgkwqaxjxNRe8XGX3gebK6rHzeLkMKzJ4jogJkdEuDM/wD/ACcqHRKUo7AkAR0n2zVLV/UkKA3ZQLQgp0FSUlIIJ3hXjkpanl5infQ37x5VM+XmGJneHj4ieJE+lyfa2QssFNYG9vSK6urXMScgJ77R81wfLKWPFJJuxJ6SG0PeNZTV5KcslmGpjoD9TzWB3+w7iM/6djT7f76iusweb4qFTSACpme94eVDSVdKiEtvx/7C2tqCWzHqTcX35gebNVlzKQVAbvbyjD5HlfUbrcLD43EbOoYK0KJ4bTWKFIBWSDl/PnC1OIgBwlnNgBpBVJUpYguXu5jPZ7mjjwEuoqpbq6g3DRUa+YgurQ6R4unQ7oUWLAgQFi8oKDIUX8tINQSKJgektHuGT0kE5mvo/MGyqfNcK00MZXCEEHwyyjq5cNGpCvDQ46hbTWFgcG/aGdDUZyadRs7ntFc1ExO5jzBK/wDqZgLAb79o0M2olTACbKj0HgeerpTnc5HleOVe1Ezf66aneJJx9adbw8lYYguV2EDzKGSFdKH7E2jY3m40F3My4STUDle0qdw0FD2llhgHJO35j2ppJU4MAhLa2b6xm8TpJaJlnBZgdoRm820tKH5Mfh8YF6cH9puabEEr2i7pcbvzHzKhXNRcKOsOqbH5ifeDxqwZUdR6rMVlxMjH01Nz4fBiqoSdHtCSjx5CmctDiVVJUOe4h9RE6ZRO19I9VILNaLUVCTvFimMQGSCABIZ4oJCr5TBdRKSQ2kVoSrLYRdyV7wVSOc0dkQRBxlloVzB193ZosmQbkids3zEK6/AUTDmByK5TDibK4SIq8JQDRCL0ZAZm0YhPkWmArR/eNYc0VciYHSpx9fURIqsUkA9oSVmBqlnxJCmULkbc2jOcZH2xob5j8y/9R63N4T4VjKVnJM6Jml7JP7GHORraHiBDQj1IGQngx0XuY6CgTIrSZKQMwS1h/qM3X05Wrqnkn5/i0F1tBMM5Oeb1K6iVaJHkIHn4euWXlqSsauDd/wDqY8yxofidvHy5agE7D53wkEf5CCE0s9CRlVfhrf7gxNSEo63z/cbuI5NWxD6PzaMxykHQmsMaowGtXNT1zColXa0MEYmlMhAPLkFrvZovqcYStICrgCyRe8ZSqVOmLte7hLC0MUBjKROR9Wo8UhSjYt2Ah3TAICCoOPIPfQHtGUw9CysJWtSX1Ni5fnYQ0nrUCUglYB84EgJ1Lyqbj6VOloUSGCuw+UAYlLBU7MTq1oW1PiAWlrsA/aPaaYZp61FJ0Fn8jBtlNbEzpiA3chTYglE0pCg7ttftDqRiyMxCzlB2GnzgOV7OyQCJgJXqCP2JaA6amKRmzAA8/ZoB14kER/NG1U0+H0rnMFEJ42bmGEitQHYvCoVKkJDDMOWDC3EZ2sr1lzoDwG+0HyC6XuIGIudnU29ZjB8M2I2A5hfIxcJl75zsdYyUitmEtkUpOpOb66Q7lKTlLy1eJqDb3fOAbI5PftGfQVB8xvTyltmKiSbm+kWTaJU23ipR56wtoMSDbkH+GC5tYkF0pe24/loFWT3/AJEW/INYkZ2DHIAJgUH952b94HnHwdwuITqkkNkdw/TeBEVJ5Y9/2gmzootFr8x2Pk33G44wmdIV7yeo7HaLlzygKVLexAKX28oS+KpSCQkk/wBzgCF9PWlyFAh7O5eH4/1DMrBrgN4OJ7rU21JjYU2YX5h7TVT7hQ+sfPaSYpExIW4TsRd+5jY/q5ATmzAEMHFvpvHd8b9QTMPUKnI8nwzhOjcfoIN2HpHiieIXomkAF7H4m+TiLRiaRYqS/H5ja7BNkzGqluhLStTs3rEVSQbqueYtkzM4sqPChT6uItWDCxuUQRqDTZbBwT5RQmUr4j6QVOlE3BiCVBmV84P3k9oKsJ0Z4qIRuPnBcyUHd4Eq1OwGnMUTJAsUwZE0WDKGhEB0OJqlnwahw1kzNx67iHaCBu8A19IKgNoBoe8LyIG37wlJEP8ACVsFEchiD3joyv8A9uX0AqZNgxtHkI/8kOxAainTPmJmZlBKQQW1J1GughXUSfeUkkZSSAXFtQx3jqioUlHQR1MSCSC3GmsQTKVMlqWoAbav6ZXePNciw3O6FrY0J5Q4oFuFpSTsT27QHX05YuWcu2gD6CKFJSCABl7+XEV5ysWSogk3f+cRYXeppUe4lXiLSllZQp7AnqI5Ai2nqSD1P6fvC2ZRzAo5EEk6KIc37x4qumoWErBBTqDr8o0Nh5DUavFjozT/ANOxDC1wTeD6cZSC1jGRl1iVKcLALtca+sGGpmOD15ezn5PGZvHYEReTHermrn40ygcpLht9rAecWSqmQTmZXcb/ADjO1SpoCSmwWbXuCOfOK5apzKyqvoQ7Py8A6k0bgL44qbdNXTBnSpjqSYVYjitKx6EsNCCH9L6xjK2dMX0ACx4PziujkhJBXcttcCHhTx9RkXwwNkzWycalEOnOANXu57EbwZTzZUxIZO5U6rlz+O0KqWQFINyBqBpf8xChplFbpXlZ22BGwsG9YzelbqG2JSPgiOqSYMqkEAg6kBt7QT+g8RhLWOnkt6D94QSsQXm6gSx0Tv8Agw9pyhScx11AI2Adx3iYlBammbMHX1CeLpJspwcqUm4LggNA1LLOZyorCrNpFU3ElLIDKSNn90h732gjCq9F7jMkuUs78NAsoDenqMTmFtxGE2qmI6ZRKQ2pQLesKDgq1KCicz3Jdt+4vF1Ri0xavfMrV9DbYPsYDnYzNQtIzJmJZsxH4eHckIqCmN7sECFY7SiTLGVZD2KcxOu76CA6DEgWRMuALWv594KpcY6wGzoUC+pFrNcRdU06ZiwtinKDpYMbN8oWaP4hEsumlMuuRc5gw0SQ7/KCjjlNlJLJX8NmS72JhdWT5csHocksG2J5MBpwkrS6y2+nOg8oPA7KdGR1xsLaF4jj0xa+qab+6kagDdrCGNHVzCoe6oBg44P5jHzM/iJSFAhRyZlXbYNGoo1iWClQZYLK/ETKWNFjcNggWkm1wycpw5SxsPPiH5nEe8PURhaXEUpIcbBiHjU0eICbL6S7WeOt+m+SgtCd+04vl4WHqqF1M5hbeBDPT8RP7RHxgQRq2/fiBpqwRplaxOu0dPLnpCVmRMdtRhv6cEZgbbcRGUC1+fpC3DMRT7t/naD01JKmAtzGLwswdu/4mjNiZBREjUlh5x5ISAkRbOl2ubQCyhYO2xjrXRuYvaEqjoHMlJ1UY6CtpOInxyfPBYGaDewF25c7RaqSo+6tOhAu3o0JUyMyrlYs7EFn7k7Q7wxMvWaQkbE/UCPKOoQanqyABYMtppCykhUsvZrbjd4KlU8yWkrCVM39r92beC5mKqCFBDHK19m/7eUK6DGJoWVKnKswCGdGXzLHNAKqndxXLIw0IsqcWXooMCP7WN/tFMlUkzEup1KBBG77O4hzjE1M1RXLCVkp6kqYtyry+sLJvs4MwVmy2zES1G78cQ8FOrqNQ62KMgaRSVjXMosHA27Q4lUiiMil9WqRyBZ76fKOoqvwTkV1OAylXUW2KtWEOqfIMqunqLki6g3lt2EZsmQw3ehEtTSzUAAME8Etf7iKJtSsqCFAWGxfps9xrGnnyfFUopcuGdVj2LQL/wDHiE9aSFgMSC4fmIqN3UUnlKNNFkmqSHCAEjQ2e/PnBngJLlRcvsOIKosEX7pS4TckH67Q1psGlkKLdf8AkT/5CyjE1I2fGvUzVRL9w/Cd3Yi9wBzvDCjolZSM+Uf3kc8CCJVRkJSpGZnYHtvfUR4a4MM3hggsGd/UPCX0KEsZGcUJyZIkTMiw7gXGhcO/IMB4wVSi6XWi/o/D6w2XPzkEhwQBz8oExmeEymCX4B0Jhg4kRCFw4BiGTPSrK6uwILMe4i+ipFomF8tjbm13BjyjoEqy+K6EqBOUM78gmJqSqSspJMxDWUpNwCLXi2GtTY7j7Y3q55yuU5nG50+TwPKmC6mA2Z9d9oLwqsSHQrKeQ4bj8iLpGGIA6HWlWjAaud/SFKWOpmK8YuEvL/USAA9v3YfeLpdSs5sxsdtXfS+0X/p0gEA6uGcAvq3zimY6gASARowIJbtvFm+pZoyaJkoghUtL/MH9oFmV6C6EEBmDbWP1iH6IkOSoNvpdrARNHswiYjMFkuHLagtzzB43a9n+pRx4x90DGKyupASkdmGr6/zSPajEQpZfpKyN9bNvEpmAISkiXMQgjZamvY8RVQYckFJWS+pykMCCPUwTUPeEAh+0TlVpTNEv3nLC+2xjV0dWpCVBJASAATyVEhI+kIZtKlSvGloKiBo4BAG4HZoMw5QymWVMo9f0tDMXEbrcz5kP8R9Px5EtkX0clT69zCbEPaLpJAWQNCn123iybh4K0qWvNb4uRbyaLUOFpCZRUDowtw76AQ85XI718RapjUihZi/BZiz1KmAKPw6HtmjQYXWTcywbtxvtAy8ORLUlalOpTunUZtmbzFu0XU8hRSXQdxYlJa3aFY1bnqOyOrLNJRkkdSWiyeWDwBh9PNYEskDYFyeHPHaDZigbKBHB7x6fAT9PYqcHMAG1KwlR/tjol4Sv7hHQ+KnyqVUhUsEixdBHDc7kGPELlhHWpJa+UgfT5QtnUxLFrXJJf7kwrxCoD2IJH8LR5EAsaUz0mLHyMb4liBW7gBI90Bmb01O8KKMpm9IBCn5s+3ziMqtltmJUU8C6vL+bQAuuWqaTJSGGljdu2sOTE1Ef3NSADUff8flCQAUk2chrg6A6s/2hhW/0kudmBLjbb/cJpGMzFAeIHI2yGx4zbecQxSoXOs+Rh7uUkGwe72MD9Ni3qllGMKGLEkswBSXLc9zca/SHmDSgtSFZnSNWPy37xmKSdLSkgKdRPxe9zpoYc0U7KlSmYFjxC8oroSsi61qa+fXSkAHRnsLu/nAs7FTsCUk20cD+3W4hNPUFpzJuzOD5QpXPWFXsNvTvoYn1sh0NTKvir2ZuKDExm3AFr2cMfneL6jMnrCTc3O1tCeLRh6yauYhICm20AV21jRYVWz5cvqOYCxBZiD6QK5CBsyZcArksnjdcC4fzJubjRxtGepZSpq2ytcsXsf5pB2MYepzMlKOUjqQeoBT3azgMzDzhOSsEXFhYaa8xTLvcf4pQD09x8pc2WyWfyNwB6tA0zGFElGVNu4+zWiOC4gzpASCQzFIIIfZ4rrsDmTVAyWJJJJcA6vlHIgFUcuJjdX6hCjUgpDhykaG4YntF6KwKSA/UTZmcDiM6iVUy5oQqUo5R1O7O31i2XPIJASsLdwGYgeY1i28dlgMFY0DG6qdCtQpy7MxL+X7QOlSglgSA5LcHljzAcmc6SCVWcevDav8AvBcqWsy/EVLIAIDuCb23vAcCIw4+A2Z7KlLACr3Vrb5dtIlVhSRnAKgGKmLG7DTz4iidPKQizG+ZrhjuO/MGSasPza9/tFHRuDfuJ7RUviJQSCm7sTZQHHA1jRVdSJElOVBdThJuBYEwDRzQco6WOhfTlw14aYnKlLQ0ohSgdlW0uWdoNAK7mTI5ZhfUx9WnMM0121IB6n89n0iv/lUiyZRSRqCS+25+ceVKMsxaQ9wC7NbQ2YsxgVC8y8pDqAID7h7DON4sJ7GakAq7uNaGnK1P1Mq5GY31484fU6AGQJCSz9TB76sReF3s7Kle6VFE4bEunydgTDtedNyNLOlyP9CIFarExZ8pLUYdhsgqOXKxb4tIPVQKFlKAHb7QpkVwSrO7jfXQQ5XUZk9LMRr9W+sNXIoUqw3MjK12Op5Q4fLRMurMpTBLswZzb+cQxmUZd/p/5A8ilVl91x8nguVULA6kx1vBU8fUtfEzZns9ygIUk3MVVFUkgjV/4IIqUlYIDD+aQNJoxq7kbHb0jpi+hMpI7k5JUwt9Y6PDLX/c3pHsM4QOc+K0eLgp8MBzs4LeV4Dk4B4y1ay1EFhs+1m0hbg9UpIyKYsfdOobVj/uNQa89JQH0YjzJFvXWPLZA2JjwnrmHAaEx1TRGQpSJyiiYDom9wbG2x1Bg/A6FSySAQl7rNtb2cPGrqsZK5l0lRSBYAByngt5fKFa8RWCfFcszWDHsBY9oNs7MtAblKzEQHE6eZJUnLlGe4CeosPiKRoO8Cyc560qSTckAkKtwCNe0FisK1uoZUHpy52IHAb09YTLp5klbk9BPSWfMLt5GGILFHuOHL3hlNW9fXLVexzJcg9nFjeNFISVdCdGtmFiH0cGBKaalQSJihpYlyGPPHnBWG1U4v0pZLgMLAaEOWJOjRmy72BI4+ZVKkzCSEzMv9zswHduwidRNUJWbVJLuLcaEeUH0tKlS+pIyrAc5i/dx+IsxBLKEvOln6UgWFrO2sCK7MzFyTxqJZOICaLoyki51LBiS5384qk+0TOh3SSLFwpJBJYXaHCxLDpIch1kvqC301tCfE3mJyycktJ1GpdxfMb7QSBCaIqaWN+0ayMUUodASzXBd3+d4YopkzAAoOoi4PyOr7QkwTOlP9RYJHSS3w8HY+feChiJRYTATwwBbjtGbJj3SRL90BLjgE2XMyy5amJcKVtyDuwMMcRlzZSQtg6W6hp57Qw9m/aaXNGVXRM0vooHh9PIwTj9StMspABzdKCTrq4byBME/YJ7iRkflxYRXQ4qianqOWZuxcHvfSKZskuSNTwHfRid4zgnAqTlTkmJsWslXoVFj5EvGrwrGUS0kzmQpIcOQ6hsw12jQyI4onf/AH2kyI2M8k/17zOVWIzZUwhszfCQQLjUtDL/AJbxEN4SUkna6X8zZI9YWYxjMudNMxg5swJDM7Q3oqNMyXYhPBUeH0/nyhL+kAVGuCVBcQSWQkjxFPqekv5XiuvxCUhRTLB6kgl9Qd9mhhOw8JsFJUQH+fl+YLp6KSopWZclLAuMrlZ/y/hhSso+6UD71FAWmZIV4UuYZoDMFOBu7G+20AYHi2RQW5GrtdR+ejNG7o1pBFgQ9gkZQPINtEcX9kxUkKM4ygzhKEpJzcqLAq6Tps0MwEOSIjK9CmmbTUz54IQEpBuWAD3+JWsJatS5UzLMDNuGIbkGHuI0EnDHKp6p6jeXLUGANutTFi2ziMgvFPGUVFWcvcn8RqOIVZ3F4yex1NbhmKpLgJQlH+aQSruTzDOXjZTZCmGwdw3Z9Iw1IhayyQTGkoMBm6kD1MK+g7fZcXkdB3NFh84TVHMoBwxsLiNRQUhDDbV/LSxhJ7N4WoJdSfe+237xo6FZDpOxLHsC0avG8BlcM8y5M9ghYUuYpIsT94qVOLOq0XLXFYIO4+cd1FqYC08l1A2+/wCIvnU76lj21+cUUgAtv/qJ1GZW8MAJgEzwI7x0QTIDXZ46LuS5+cqiYuUpEzwyFoOpQ6VttrxaNrLk0UweLKMwZg5CFHpUdU5T7ohCjFVpRnKApiAWJLH0OhjSqxdTAoUm4e6DZuR5x5tsgC+oT0ucOx1/zKcBErxZinWMiQ+cPf5f4mFmIplzF++E9R0A02uDvBCcTnTQpK1hCk2AD5SH5PfaFn6WYVMtkKF8uUlPY5t4SWBNDVQsOIg2xhkulk5SE62Yq1ft9oJw72UXNnoVMATLSnMCFO6tMumzP6wJKnBspZBBBCkC+/Nj6wRJr58t8sxK0to2XbRrgnvA424tZ3H5AxWkNQ1dGhE5ScoyPY62Or94LlS6enRcE6vmu5u+nujSFZMxYKkl3N3JBHmN/SFWJ1M1yFpU4G1wRz/7FUXJ+Iij0TuO149LKglKRlPvMXNm3OkRlyUrWVpSpgLJ1J1O29oxtIsqV/T1Ox54h2qXUyxmSpjcdOrb24HME2LiaBjwq3Sncsl0KJqlFT53ImSySFAj4klmAg1Ps8paUGVNRLzDqTM0SdmUEuAdwXgRMwghSyVLUACSXJ6QAX0NmueIrkAzjlSci03QSSAWOhex/ETk12DqSnhIw5SZn9VBUltQoZLcFJ0gtVHTpOXwCyvjK1OAo7l48TUz5R60hjsoOk6Gx3MMpuMICQZyQlCiySekPwFc+d4Qcj3Vf6gZLq5lMblzJCiUKdHm5A8uYZYP7VBY8Ocy0sAAphfQeXnE8SwammnO8wEbA9J7vv6QlrsBmqGaTlWlJLt7wZj7vEaEOPIAPeXjaxTD+ZoZc6S6gkAkvZW1geknWISsKzTCvcWIVcjhuISYcFLQRlTnFkv0udL/AF+kPMLoErF5plzgBcHNLUwGri1+IW2OjoyMQBdyNTThLpKhfgDZ7/WIGsyCXlCSAHKlC/kwgldGUk+JffMCFA6b6ekQM2XMIKAWAta/fyhOwPVADX7XKpGIBarJZy+jet9IfU8lNibnbgfKA5MuWkOUdWt+2x7wxrEJ/pzLgFIsAS5+0Iej9sjHfxHWF4UmUPFIfMNf9QkplzFTZq1TVeGVKZIPSEg5R1bOxt3g2biyjLTKJCVEEBr3Yt5wBhuBjJlXNWw61mx6lHTJps+/1hqgZPSkUurbIZn/AG0UiakIp0Eq+Mm6juGYu2sZnCPZ+cpQTlIEfU5Xs5KQDMQ8xz1LV7wOl06C1rQZh9IMzAXju+P4xC8WMyZ/JXpOvzAvZz2ayACNaigHuJS7Nm/A9Yvp5OXpTdXfYcn9oLSjIWe3Pfd46a41UUJy2ckyH6dR0ZP3/wBREymOVJLtd/5aCvFHnAqpzKuCxgiLgWZD9Hd7et4v8IcCOM4d/lERVJOhgxUA2YJPlv7qVA9uIsMks2Yu3MXmaOYG8cqJCRpvr9YugJNykU53SSeXj2LvA5Up/OPYrjL5T4ZT0klTqUp7FhplI0PBgmkCEhJUoFKFBwSxKdHfi+kGYn7MyVH+iV3f3yQfpaMzieCTkDLkUAfK4e3pHmOIJomenGRcl0Y0qKpBmHKlIckBL5hd9zxBDjY+QYM/YH7vEvY/CyhBE1KOojK/vADUnz/EO1YUM72Tq3H+oS6gtSwWyBBUUhEhQ/qAktbKSCO/TrF9HSIY+Gl0q3L273uDGho5SEi4SDoVak7gPCiuqUqVLaXMEvMxQkJStTaKubJeKfEQAOUFM7OepOTRlLhKrC7u/m17DvAsuhlLURLX1D3yRvpaJ+1AmLmI8ICXL30Ci5u5G1tIEGKS6dfhmWoHXOWZQHEBwI0NmMUlh6e4uxR0LUkTEqI2KQCDuCOY6gq8zpmuUswykJ1N7tDwUsmoAWuWnUknmzAuN4DqMNpGIQpSSPizEufLQiG2vHcIZDfGC/8ACSpgUJM+YjUALDtbttrccaQnlU8yWGJzFyAQ5HLjmNZJUnLlUlwGPDjfq/EXV0yUpghGX94X/kkaMcGINNGdHTJVSS50xl+EUlTnRLMXDbZh8oIqloly0+CQuXMLFCms4J84roAvKUEy1S1pKVp0VlUGJHlCydhSQoeHnyS2CQVBVt7t56xAyuBxO5je1Y2bH9QfF/Z0FKVywoAnqAUbC3eEmLYYUyx+ncLKrXdwASouS+g07RuaKcsLYoaWVOkq1I3B217CEXtfIMmolTJaekkZncAWIzW82huPlo/HtImSzxM+fIqnLF5q38h/PMQwpZ6wWUQm+2z994KxjBOr9TJZmJmJBuDuofkesJpsuduCkdtvUxrPFxqaFcGa1EySNSVnVlfe0cipSAT8nv8AeEeB4VOJKgqYgaZgGKgdn2Bh8jDUhgyipv5pGHMiLq7iyRdAw7BAJisytNuS2tuO8ambiMuSgBgpKtUni/o0ZaTIKFFIOUlPqxO0MZ0gy0pCwFEpBFzptvaFKPdYrIPVuETKmQVFSc6crOg8tqH/AHjpftHToXlUv3mYWd2tvpCEUSVKJylyf8lEv5nWCq3D5eQAyApQ90KcKPom7esOwYW58x7fiMLYKpyTNDIxmUouFpSguk5lNpsYdU9bJQGlrQo7rcEDy5MYDC8MSgvNkBKT8KSovuSrMS9o+g4Zg9IZfTIQkkbWY7eUdjC+Yk9X+Zg8lPHGwT/UbYctCgyFA7kg7mD0ygNoAoFy5YygBHbaCptQltdeI6CXx9Xc5eSr9PUteBKol22Lv9oGmVBSbZjptBBqkkfhoZowKIlapKQ1/wAxMA/2pPl/uJZEi7CK/wBQ/ugnvoIKVcrq/dPS3y3tA8uWoB0kJfkuD+0ETZxFlJd9nf6RDwEEAuW11iiN6l3KjOm8fID946Fc/wBqZCFFIBLFnGkdC/q4/wD6lb+J87p8ZKQJhmZktooj/wBgCv8AaeUtQSWY3zFyeybBwHj5/Llk6kx5LkLUbn1jjDwU/wDZp6QEA3U+jUWISpySlUtUpQIysfe5ObX0hxQYN1vJqSA3UlRUrMebxgaKctA6lhXmPy8FyseXLUCB0P1AcRmbEwJCdSEX7zfVUiZLDrS6AWKnBHyEArmy1uld0dtR3BF4TVvtxLmSTKShaXYeY1MCzcfSEZUhnGwuPWEN4z2DRBlorKIbV4ZKSQoTJqieVN9GioFJZLEjvc94STMQKmAVrybw+ThpSnOJhUWf94a2N+2MbzK/cZplqlJQUgMnKGH5jMqq0rVlkh1OwJ5fXtCvE8eU3hs6tHe0Gez0mVLHWtPiHXq/3AvjpeZH7SJaAlprqfB1BKTZzqCoBjzrHlbhs22Vilr5W17cxX4agkKEwAcnf1gqjr1yyQGUgkaag8xgB3LBb7u5SinqJLLZQtooA68GDZFQUqSVJuoXYvY30jX0VD4kohRJJH4jD1xMk5CdCRfUMYZmwtjAb5i8edcpK1H6quWr3lJAOlmud+0D4lTy5ktUoqKgfxfX0haJKJktJKh6G57GG1JTSct0sfNrQIyn53BbGqi9xKnBkZSEsCOQGHm2vEeTcGASFEpKQXYJ9OWEbCnoZRHSR3EFV9EFIyJGvA0h+LHlca7iGy4w3vPnwnLu0rQ9LHbvAkyqqiWMpOX/ABcH/wDUbqk9nSPeLff5CG9PgUsfCVHlRt8o6ifpnIW0zHzAh0J8ow3AqmdOKshuXAd2D2DmN/TezKXBnrc/2jXsLaRp1SwkfZKbD94spJLJZo24vAxobO4nN5z5Ivk0ctAaWlKPIOo+u0E09EgC4BJ9T84LVLTwIEXMCSCm77do2BQOpjLFoPiGEy1AWAvr84lSSwmzhxaD1MReKV0wd02MFx3cnM1Rkl06TrAv6PKTlAL8xNdSoHKwUe35jz+odbeUTRlWZdKS2rQPXkWHxOPlvEhLWfib6xTTkAn4lP6xZ+JB3cunyipDb2+m0Vpn5bKDHaLKqcQkNqbQNU1EuSnPMLfc+UQmoMsmTgzlOn09YyuLY2uefBkgsbONVdhwIjUVk6tVklgiXxz3J/EarBMFl0qcxbO11HbsO0ZXzHJ6U69zHBOI3E1L7FOgFamU1wNu0dDab7SoBICVKA3GhjoX9LH+YVtPz1i1IDOUpCSlCiSB57QScPTkcWLaGNPVYLO1ygesCKw6YNUA+sI+g1bmr/IPtMSsqBIKQWjykxNKSEzEnK5BI1AO/pGgrqRyxSUkaM1+XhfMwFawWAgeI6Ijlz33GEj2RXMR4klaJgNxfKpjfQ7x5J9jqgpdYyAauoE/IQBJn18hkpUwFhvaHeA4xNM0fqVAp5A32jPmORRoiaMbfmCH2QmLbIof9i4aDZ+A1NOhK1LzoFiQTZ+RGkxDHkJAMoh342gao9okmUqWu+cMw2eMn1nagd/xDt6uZXEqKUtDlLLGmXUnvzCE4Us6RsaPDcwBe3YfvDNOGoAuPqY0Y3yINSvrKpqYBNDUkBJKykaByQPTSGtCmrlkEFVvONbKo8x6E25MEf8AEt7xt2imd3G1Ev8AyANTsK9sKyWzhJHBLfmF2Kj9RPVOUEgrLlKVuNOBBBo8x6UEjmGdDhgGuvaEhMjaED6qIeQ7iuhoRmDJP1/JjYYfh2Zswt5t9ork0CeIY0tGzMSPWG4/B3bbicnlXGOHYbLT7nz/APYbilSQzn5wspkqSOkvE6nElJ6WvHWwY0xiqqc/K7Me4zTLKRYgDuIqnTiPiB8oEpkFV1HN9oOyAxsA1M91K0TEC5d+8XonA6GKxJDvHi0JP+osAwSQZcVQNMma5GJ8rRQFkkJJt94NSltIgNyVUplzlEaXiRWr+36x4tSnsLRHxyFZT9IuSUyyyySGeClaa2jyabOYAp5WYZiW7bCJ1qX3uWJUASAo/SJghN2PmYT4p7QS5NgQtY0AH3O0K0prK3X+nL+Q+ephOTOqfvDCExhi/tHLAKJYzr+g4gHD8BnVKhMnqUE7Pr5AHSNBhXs7KkjMWUofErQeQgfGPahCAUyetej/AAg/mMrF8pttCMAC6WM1rkUkvZIGwHUr9zGSxD2jM89JARsAdfPk9oUVtZMW61HMvvtyA2kKk1OhDgvoOCeNzBk0KEYqe5mjAJuCI6F6Z5Gx9NPtHRck3M/D0mFFbhIjo6NzKJjUzM1WCAKeAl0OSYG31jyOjHkUDYjlYxmrDEqFxC2rwIDSPI6FZkBEdjciLpmErB6WIjpWEKKsym8hHsdGIKLmsuajqnpC1tYtpaYmxSDqCX50jo6HsgibM0NJhrJA4EWz8PGUvuI6OjTwHGI5G4DT0oAZt4sKBpoY6OhCgQ2Jk6IKzM7iH8pDJcx0dGrCLUxLncsk06lMXYcRVPpzn1BPeOjoOoJNSKUTEKDM0NZExxHR0Gh3FP1LIrNOI9joZUAGVVTJGkRTKU3vGPI6KqEDOlpWdVWibJTc/OOjotRITEOJe1ctBKUArV8hCylpKqrc5hLlng2+QuY8jow5XYsRcegFXH+FezUiWXbxFDdWnoInjXtJJprMVL0CQGEeR0LxAEEwj3UxWLY/UVCmJAQdEizNyd4EojYx0dBEktHUAIVHtTIzIIRlBPbvztHR0EZUgijUw6jptp9Y8jo6Akn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29072" name="Picture 16" descr="https://encrypted-tbn3.gstatic.com/images?q=tbn:ANd9GcQXffppV4uAMmK2_NttCzXKWMbs-yP-JE08PJJm0GP5K6cCkU5gH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2146" y="2708921"/>
            <a:ext cx="1800199" cy="1343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9074" name="Picture 18" descr="https://encrypted-tbn3.gstatic.com/images?q=tbn:ANd9GcTlz0UMZ5QYvg1UsEuTQco4FPhi5BRvZtNQ87vTCMA1Vr5-NlK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5681" y="2780929"/>
            <a:ext cx="1731339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9076" name="Picture 20" descr="https://encrypted-tbn0.gstatic.com/images?q=tbn:ANd9GcSg-Flb3QAQrwMukhl1s8Qg3iCqp1IcXsvDpyIEnNOM8Qx2JTm8"/>
          <p:cNvPicPr>
            <a:picLocks noChangeAspect="1" noChangeArrowheads="1"/>
          </p:cNvPicPr>
          <p:nvPr/>
        </p:nvPicPr>
        <p:blipFill>
          <a:blip r:embed="rId9" cstate="print"/>
          <a:srcRect l="15916" r="16443" b="6212"/>
          <a:stretch>
            <a:fillRect/>
          </a:stretch>
        </p:blipFill>
        <p:spPr bwMode="auto">
          <a:xfrm>
            <a:off x="2711624" y="4797152"/>
            <a:ext cx="1224136" cy="1440160"/>
          </a:xfrm>
          <a:prstGeom prst="rect">
            <a:avLst/>
          </a:prstGeom>
          <a:noFill/>
        </p:spPr>
      </p:pic>
      <p:pic>
        <p:nvPicPr>
          <p:cNvPr id="21" name="Picture 20" descr="https://encrypted-tbn0.gstatic.com/images?q=tbn:ANd9GcSg-Flb3QAQrwMukhl1s8Qg3iCqp1IcXsvDpyIEnNOM8Qx2JTm8"/>
          <p:cNvPicPr>
            <a:picLocks noChangeAspect="1" noChangeArrowheads="1"/>
          </p:cNvPicPr>
          <p:nvPr/>
        </p:nvPicPr>
        <p:blipFill>
          <a:blip r:embed="rId9" cstate="print"/>
          <a:srcRect l="15916" r="16443" b="6212"/>
          <a:stretch>
            <a:fillRect/>
          </a:stretch>
        </p:blipFill>
        <p:spPr bwMode="auto">
          <a:xfrm>
            <a:off x="3791744" y="4797152"/>
            <a:ext cx="1224136" cy="1440160"/>
          </a:xfrm>
          <a:prstGeom prst="rect">
            <a:avLst/>
          </a:prstGeom>
          <a:noFill/>
        </p:spPr>
      </p:pic>
      <p:sp>
        <p:nvSpPr>
          <p:cNvPr id="22" name="Chave direita 21"/>
          <p:cNvSpPr/>
          <p:nvPr/>
        </p:nvSpPr>
        <p:spPr>
          <a:xfrm rot="16200000">
            <a:off x="5951984" y="548681"/>
            <a:ext cx="576064" cy="7200800"/>
          </a:xfrm>
          <a:prstGeom prst="rightBrace">
            <a:avLst>
              <a:gd name="adj1" fmla="val 8333"/>
              <a:gd name="adj2" fmla="val 4975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4871864" y="2996953"/>
            <a:ext cx="611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prstClr val="black"/>
                </a:solidFill>
                <a:latin typeface="Calibri"/>
              </a:rPr>
              <a:t>+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6996608" y="2996953"/>
            <a:ext cx="611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prstClr val="black"/>
                </a:solidFill>
                <a:latin typeface="Calibri"/>
              </a:rPr>
              <a:t>+</a:t>
            </a:r>
          </a:p>
        </p:txBody>
      </p:sp>
      <p:sp>
        <p:nvSpPr>
          <p:cNvPr id="25" name="CaixaDeTexto 24"/>
          <p:cNvSpPr txBox="1">
            <a:spLocks noChangeArrowheads="1"/>
          </p:cNvSpPr>
          <p:nvPr/>
        </p:nvSpPr>
        <p:spPr bwMode="auto">
          <a:xfrm>
            <a:off x="1703512" y="1412777"/>
            <a:ext cx="37079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GHANIM, et al. Am J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Clin</a:t>
            </a:r>
            <a:r>
              <a:rPr lang="en-US" sz="14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Nutr</a:t>
            </a:r>
            <a:r>
              <a:rPr lang="en-US" sz="14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, 2010.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5015880" y="522920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>
                <a:solidFill>
                  <a:prstClr val="black"/>
                </a:solidFill>
                <a:latin typeface="Calibri"/>
              </a:rPr>
              <a:t>ou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7392144" y="5199584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>
                <a:solidFill>
                  <a:prstClr val="black"/>
                </a:solidFill>
                <a:latin typeface="Calibri"/>
              </a:rPr>
              <a:t>ou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2207568" y="6237313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prstClr val="black"/>
                </a:solidFill>
                <a:latin typeface="Calibri"/>
              </a:rPr>
              <a:t>(integral; recém pasteurizado e armazenado adequadamente!)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726B-64F9-40C3-A1A5-7167C2CCA4DF}" type="slidenum">
              <a:rPr lang="pt-B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59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14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E765A1DE-2E72-3E1A-F748-F796CA925CF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Picture 4" descr="Image result for gente blanca desenho">
            <a:extLst>
              <a:ext uri="{FF2B5EF4-FFF2-40B4-BE49-F238E27FC236}">
                <a16:creationId xmlns:a16="http://schemas.microsoft.com/office/drawing/2014/main" id="{865D65FD-ACAF-45E2-AA0A-3B6D590A4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6"/>
          <a:stretch/>
        </p:blipFill>
        <p:spPr bwMode="auto">
          <a:xfrm>
            <a:off x="-5719" y="589224"/>
            <a:ext cx="4278771" cy="610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E0A070BE-209E-4D1E-9ADF-556D259E8FAE}"/>
              </a:ext>
            </a:extLst>
          </p:cNvPr>
          <p:cNvGrpSpPr/>
          <p:nvPr/>
        </p:nvGrpSpPr>
        <p:grpSpPr>
          <a:xfrm>
            <a:off x="1072544" y="2741985"/>
            <a:ext cx="4185029" cy="2603509"/>
            <a:chOff x="6592909" y="1440713"/>
            <a:chExt cx="3285495" cy="1486985"/>
          </a:xfrm>
          <a:solidFill>
            <a:schemeClr val="accent2">
              <a:lumMod val="40000"/>
              <a:lumOff val="60000"/>
              <a:alpha val="20000"/>
            </a:schemeClr>
          </a:solidFill>
        </p:grpSpPr>
        <p:sp>
          <p:nvSpPr>
            <p:cNvPr id="5" name="Elipse 11">
              <a:extLst>
                <a:ext uri="{FF2B5EF4-FFF2-40B4-BE49-F238E27FC236}">
                  <a16:creationId xmlns:a16="http://schemas.microsoft.com/office/drawing/2014/main" id="{407D0713-C800-4C12-AE38-4CD12539BF2F}"/>
                </a:ext>
              </a:extLst>
            </p:cNvPr>
            <p:cNvSpPr/>
            <p:nvPr/>
          </p:nvSpPr>
          <p:spPr>
            <a:xfrm>
              <a:off x="6592909" y="1440713"/>
              <a:ext cx="3203673" cy="1486985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485121"/>
                <a:satOff val="-27976"/>
                <a:lumOff val="2876"/>
                <a:alphaOff val="0"/>
              </a:schemeClr>
            </a:fillRef>
            <a:effectRef idx="3">
              <a:schemeClr val="accent2">
                <a:alpha val="50000"/>
                <a:hueOff val="-485121"/>
                <a:satOff val="-27976"/>
                <a:lumOff val="2876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6" name="Elipse 4">
              <a:extLst>
                <a:ext uri="{FF2B5EF4-FFF2-40B4-BE49-F238E27FC236}">
                  <a16:creationId xmlns:a16="http://schemas.microsoft.com/office/drawing/2014/main" id="{EFF444A2-AB5B-43C0-9EB7-1525C0BAE475}"/>
                </a:ext>
              </a:extLst>
            </p:cNvPr>
            <p:cNvSpPr txBox="1"/>
            <p:nvPr/>
          </p:nvSpPr>
          <p:spPr>
            <a:xfrm>
              <a:off x="6598845" y="1440713"/>
              <a:ext cx="3279558" cy="1486985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1066773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pt-BR" sz="3200" b="1" dirty="0">
                  <a:solidFill>
                    <a:srgbClr val="0070C0"/>
                  </a:solidFill>
                  <a:latin typeface="Calibri" panose="020F0502020204030204"/>
                </a:rPr>
                <a:t>Glicemia </a:t>
              </a:r>
              <a:r>
                <a:rPr lang="pt-BR" sz="1400" b="1" dirty="0">
                  <a:solidFill>
                    <a:srgbClr val="0070C0"/>
                  </a:solidFill>
                  <a:latin typeface="Calibri" panose="020F0502020204030204"/>
                </a:rPr>
                <a:t>(jejum) </a:t>
              </a:r>
              <a:r>
                <a:rPr lang="pt-BR" sz="3200" b="1" dirty="0">
                  <a:solidFill>
                    <a:srgbClr val="0070C0"/>
                  </a:solidFill>
                  <a:latin typeface="Calibri" panose="020F0502020204030204"/>
                </a:rPr>
                <a:t>– 92 </a:t>
              </a:r>
              <a:r>
                <a:rPr lang="pt-BR" sz="1200" b="1" dirty="0">
                  <a:solidFill>
                    <a:srgbClr val="0070C0"/>
                  </a:solidFill>
                  <a:latin typeface="Calibri" panose="020F0502020204030204"/>
                </a:rPr>
                <a:t>mg/dl</a:t>
              </a:r>
            </a:p>
            <a:p>
              <a:pPr algn="ctr" defTabSz="1066773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pt-BR" sz="3200" b="1" dirty="0">
                  <a:solidFill>
                    <a:srgbClr val="0070C0"/>
                  </a:solidFill>
                  <a:latin typeface="Calibri" panose="020F0502020204030204"/>
                </a:rPr>
                <a:t>Insulina </a:t>
              </a:r>
              <a:r>
                <a:rPr lang="pt-BR" sz="1400" b="1" dirty="0">
                  <a:solidFill>
                    <a:srgbClr val="0070C0"/>
                  </a:solidFill>
                  <a:latin typeface="Calibri" panose="020F0502020204030204"/>
                </a:rPr>
                <a:t>(jejum) </a:t>
              </a:r>
              <a:r>
                <a:rPr lang="pt-BR" sz="3200" b="1" dirty="0">
                  <a:solidFill>
                    <a:srgbClr val="0070C0"/>
                  </a:solidFill>
                  <a:latin typeface="Calibri" panose="020F0502020204030204"/>
                </a:rPr>
                <a:t>– </a:t>
              </a:r>
              <a:r>
                <a:rPr lang="pt-BR" sz="3200" b="1" dirty="0">
                  <a:solidFill>
                    <a:srgbClr val="C00000"/>
                  </a:solidFill>
                  <a:latin typeface="Calibri" panose="020F0502020204030204"/>
                </a:rPr>
                <a:t>29,65 </a:t>
              </a:r>
              <a:r>
                <a:rPr lang="pt-BR" sz="1600" b="1" dirty="0" err="1">
                  <a:solidFill>
                    <a:srgbClr val="C00000"/>
                  </a:solidFill>
                  <a:latin typeface="Calibri" panose="020F0502020204030204"/>
                </a:rPr>
                <a:t>mU</a:t>
              </a:r>
              <a:r>
                <a:rPr lang="pt-BR" sz="1600" b="1" dirty="0">
                  <a:solidFill>
                    <a:srgbClr val="C00000"/>
                  </a:solidFill>
                  <a:latin typeface="Calibri" panose="020F0502020204030204"/>
                </a:rPr>
                <a:t>/L</a:t>
              </a:r>
            </a:p>
            <a:p>
              <a:pPr algn="ctr" defTabSz="1066773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pt-BR" sz="3200" b="1" dirty="0">
                  <a:solidFill>
                    <a:srgbClr val="002060"/>
                  </a:solidFill>
                  <a:latin typeface="Calibri" panose="020F0502020204030204"/>
                </a:rPr>
                <a:t>HbA1c – </a:t>
              </a:r>
              <a:r>
                <a:rPr lang="pt-BR" sz="3200" b="1" dirty="0">
                  <a:solidFill>
                    <a:srgbClr val="C00000"/>
                  </a:solidFill>
                  <a:latin typeface="Calibri" panose="020F0502020204030204"/>
                </a:rPr>
                <a:t>5,7%</a:t>
              </a:r>
              <a:endParaRPr lang="pt-BR" sz="1200" b="1" dirty="0">
                <a:solidFill>
                  <a:srgbClr val="C00000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Espaço Reservado para Número de Slide 11">
            <a:extLst>
              <a:ext uri="{FF2B5EF4-FFF2-40B4-BE49-F238E27FC236}">
                <a16:creationId xmlns:a16="http://schemas.microsoft.com/office/drawing/2014/main" id="{B9541B9D-7B2D-D56C-66A3-985D51F94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DC0A-BCDC-43A5-B903-81D8480C2DE0}" type="slidenum">
              <a:rPr lang="pt-BR" smtClean="0"/>
              <a:t>6</a:t>
            </a:fld>
            <a:endParaRPr lang="pt-BR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0D087B38-CD80-B2CB-1494-867579810F3D}"/>
              </a:ext>
            </a:extLst>
          </p:cNvPr>
          <p:cNvSpPr txBox="1">
            <a:spLocks/>
          </p:cNvSpPr>
          <p:nvPr/>
        </p:nvSpPr>
        <p:spPr>
          <a:xfrm>
            <a:off x="623392" y="164638"/>
            <a:ext cx="9313035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spcAft>
                <a:spcPts val="600"/>
              </a:spcAft>
              <a:defRPr/>
            </a:pPr>
            <a:r>
              <a:rPr lang="pt-BR" sz="3733" b="1" dirty="0"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Exames laboratoriais iniciais</a:t>
            </a:r>
            <a:endParaRPr lang="pt-BR" sz="3733" b="1" i="1" dirty="0">
              <a:solidFill>
                <a:srgbClr val="002060"/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latin typeface="Ink Free" panose="03080402000500000000" pitchFamily="66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02C375F-ADEF-5475-281C-47C783052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306" y="1832701"/>
            <a:ext cx="5896027" cy="148218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9C98508-DF43-E58D-C577-D249750E0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305" y="3597733"/>
            <a:ext cx="5910761" cy="19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4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BCA4235-747E-2EC0-608D-69E64F49B31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28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049" y="176388"/>
            <a:ext cx="7725151" cy="608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2218267" y="6518544"/>
            <a:ext cx="2826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4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GHANIM, et al. Am J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Clin</a:t>
            </a:r>
            <a:r>
              <a:rPr lang="en-US" sz="14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Nutr</a:t>
            </a:r>
            <a:r>
              <a:rPr lang="en-US" sz="14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, 2010.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73733" y="4308432"/>
            <a:ext cx="2319159" cy="254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726B-64F9-40C3-A1A5-7167C2CCA4DF}" type="slidenum">
              <a:rPr lang="pt-B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60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213286" y="3056771"/>
            <a:ext cx="3762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>
                <a:solidFill>
                  <a:srgbClr val="002060"/>
                </a:solidFill>
                <a:latin typeface="Calibri"/>
              </a:rPr>
              <a:t>POSSÍVEL JUSTIFICATIVA : </a:t>
            </a:r>
          </a:p>
          <a:p>
            <a:pPr algn="ctr"/>
            <a:r>
              <a:rPr lang="pt-BR" dirty="0">
                <a:solidFill>
                  <a:srgbClr val="002060"/>
                </a:solidFill>
                <a:latin typeface="Calibri"/>
              </a:rPr>
              <a:t>inibidores de amilases  e/ou competição das </a:t>
            </a:r>
            <a:r>
              <a:rPr lang="pt-BR" dirty="0" err="1">
                <a:solidFill>
                  <a:srgbClr val="002060"/>
                </a:solidFill>
                <a:latin typeface="Calibri"/>
              </a:rPr>
              <a:t>Hesperidinas</a:t>
            </a:r>
            <a:r>
              <a:rPr lang="pt-BR" dirty="0">
                <a:solidFill>
                  <a:srgbClr val="002060"/>
                </a:solidFill>
                <a:latin typeface="Calibri"/>
              </a:rPr>
              <a:t> com a glicose, pelo SGLT-1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CE7DD9E-F4BD-7658-8A4B-BDD70B2436EC}"/>
              </a:ext>
            </a:extLst>
          </p:cNvPr>
          <p:cNvGrpSpPr/>
          <p:nvPr/>
        </p:nvGrpSpPr>
        <p:grpSpPr>
          <a:xfrm>
            <a:off x="2404533" y="3776133"/>
            <a:ext cx="5046134" cy="413766"/>
            <a:chOff x="2404533" y="3776133"/>
            <a:chExt cx="5046134" cy="413766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880BD6C2-B0B5-08FB-989F-F60179B8A0D9}"/>
                </a:ext>
              </a:extLst>
            </p:cNvPr>
            <p:cNvCxnSpPr/>
            <p:nvPr/>
          </p:nvCxnSpPr>
          <p:spPr>
            <a:xfrm>
              <a:off x="2404533" y="4030133"/>
              <a:ext cx="982134" cy="135467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802862B6-927D-8373-9DA3-564AF1D3B2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6667" y="4165600"/>
              <a:ext cx="2082800" cy="24299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4B82AC18-6526-820D-6111-04D3C2A42C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3768" y="3776133"/>
              <a:ext cx="2046899" cy="360452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3D9FCB8-44A3-DCAE-0BAC-C39DFD31D76C}"/>
              </a:ext>
            </a:extLst>
          </p:cNvPr>
          <p:cNvSpPr txBox="1"/>
          <p:nvPr/>
        </p:nvSpPr>
        <p:spPr>
          <a:xfrm>
            <a:off x="5273485" y="946338"/>
            <a:ext cx="5089716" cy="1264980"/>
          </a:xfrm>
          <a:prstGeom prst="cloudCallout">
            <a:avLst/>
          </a:prstGeom>
          <a:solidFill>
            <a:srgbClr val="FFA609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i="0" dirty="0">
                <a:solidFill>
                  <a:srgbClr val="002060"/>
                </a:solidFill>
                <a:effectLst/>
              </a:rPr>
              <a:t>Ação ANTIHIPERGLICEMIANTE</a:t>
            </a:r>
          </a:p>
        </p:txBody>
      </p:sp>
    </p:spTree>
    <p:extLst>
      <p:ext uri="{BB962C8B-B14F-4D97-AF65-F5344CB8AC3E}">
        <p14:creationId xmlns:p14="http://schemas.microsoft.com/office/powerpoint/2010/main" val="405757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1FA62EF-BE6E-2C4A-C970-FC3DEA7B9BE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" y="118533"/>
            <a:ext cx="7298267" cy="327398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2E90B62-DADF-0063-4C08-6E84D154FB07}"/>
              </a:ext>
            </a:extLst>
          </p:cNvPr>
          <p:cNvSpPr txBox="1"/>
          <p:nvPr/>
        </p:nvSpPr>
        <p:spPr>
          <a:xfrm>
            <a:off x="592667" y="3517319"/>
            <a:ext cx="110066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0" dirty="0">
                <a:solidFill>
                  <a:srgbClr val="002060"/>
                </a:solidFill>
                <a:effectLst/>
              </a:rPr>
              <a:t>Ensaio clínico randomizado controlado por placebo;</a:t>
            </a:r>
          </a:p>
          <a:p>
            <a:r>
              <a:rPr lang="pt-BR" sz="2400" b="1" dirty="0">
                <a:solidFill>
                  <a:srgbClr val="002060"/>
                </a:solidFill>
              </a:rPr>
              <a:t>N=</a:t>
            </a:r>
            <a:r>
              <a:rPr lang="pt-BR" sz="2400" b="1" i="0" dirty="0">
                <a:solidFill>
                  <a:srgbClr val="002060"/>
                </a:solidFill>
                <a:effectLst/>
              </a:rPr>
              <a:t>78 pacientes obesos </a:t>
            </a:r>
          </a:p>
          <a:p>
            <a:endParaRPr lang="pt-BR" sz="2400" b="1" dirty="0">
              <a:solidFill>
                <a:srgbClr val="002060"/>
              </a:solidFill>
            </a:endParaRPr>
          </a:p>
          <a:p>
            <a:endParaRPr lang="pt-BR" sz="2400" b="1" dirty="0">
              <a:solidFill>
                <a:srgbClr val="002060"/>
              </a:solidFill>
            </a:endParaRPr>
          </a:p>
          <a:p>
            <a:r>
              <a:rPr lang="pt-BR" sz="2400" b="1" dirty="0">
                <a:solidFill>
                  <a:srgbClr val="002060"/>
                </a:solidFill>
              </a:rPr>
              <a:t>÷ em</a:t>
            </a:r>
            <a:r>
              <a:rPr lang="pt-BR" sz="2400" b="1" i="0" dirty="0">
                <a:solidFill>
                  <a:srgbClr val="002060"/>
                </a:solidFill>
                <a:effectLst/>
              </a:rPr>
              <a:t> dois grupos: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E1CF1A2-FF6E-C7E0-F2CF-A7870B5B66A7}"/>
              </a:ext>
            </a:extLst>
          </p:cNvPr>
          <p:cNvSpPr txBox="1"/>
          <p:nvPr/>
        </p:nvSpPr>
        <p:spPr>
          <a:xfrm>
            <a:off x="4817533" y="4485017"/>
            <a:ext cx="5885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0" dirty="0">
                <a:solidFill>
                  <a:srgbClr val="002060"/>
                </a:solidFill>
                <a:effectLst/>
              </a:rPr>
              <a:t>Restrição calórica (500kcal/d) + Placebo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87E10B8-BAA2-48E9-27E5-5FB395F646DC}"/>
              </a:ext>
            </a:extLst>
          </p:cNvPr>
          <p:cNvSpPr txBox="1"/>
          <p:nvPr/>
        </p:nvSpPr>
        <p:spPr>
          <a:xfrm>
            <a:off x="4817533" y="5329114"/>
            <a:ext cx="55299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0" dirty="0">
                <a:solidFill>
                  <a:srgbClr val="002060"/>
                </a:solidFill>
                <a:effectLst/>
              </a:rPr>
              <a:t>Restrição calórica (500kcal/d) + 500ml de suco de laranja (SL)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978F75D7-4578-4420-C635-B79A0E1075B0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234267" y="4715850"/>
            <a:ext cx="1583266" cy="390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ED687DE0-1DFE-7013-559A-22071E6C90D9}"/>
              </a:ext>
            </a:extLst>
          </p:cNvPr>
          <p:cNvCxnSpPr>
            <a:cxnSpLocks/>
          </p:cNvCxnSpPr>
          <p:nvPr/>
        </p:nvCxnSpPr>
        <p:spPr>
          <a:xfrm>
            <a:off x="3234267" y="5245311"/>
            <a:ext cx="1583266" cy="314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Image result for orange juice clipart">
            <a:extLst>
              <a:ext uri="{FF2B5EF4-FFF2-40B4-BE49-F238E27FC236}">
                <a16:creationId xmlns:a16="http://schemas.microsoft.com/office/drawing/2014/main" id="{C292C85E-6585-CA39-DC18-19AA9DCFE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 r="-4" b="-4"/>
          <a:stretch/>
        </p:blipFill>
        <p:spPr bwMode="auto">
          <a:xfrm>
            <a:off x="10373539" y="5251124"/>
            <a:ext cx="1225794" cy="13940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orange juice clipart">
            <a:extLst>
              <a:ext uri="{FF2B5EF4-FFF2-40B4-BE49-F238E27FC236}">
                <a16:creationId xmlns:a16="http://schemas.microsoft.com/office/drawing/2014/main" id="{6E351D1D-D813-0AE2-CCA1-BF48828B4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 r="-4" b="-4"/>
          <a:stretch/>
        </p:blipFill>
        <p:spPr bwMode="auto">
          <a:xfrm>
            <a:off x="10347515" y="3610588"/>
            <a:ext cx="1251818" cy="14236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FCF8BC3-E20A-0F83-CC3E-B9510EBAEC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</a:extLst>
          </a:blip>
          <a:srcRect l="5507" t="21053" r="74243"/>
          <a:stretch/>
        </p:blipFill>
        <p:spPr>
          <a:xfrm>
            <a:off x="9949412" y="320418"/>
            <a:ext cx="1649921" cy="2563478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7B7E4555-AFE6-869A-A2FC-F624314C655E}"/>
              </a:ext>
            </a:extLst>
          </p:cNvPr>
          <p:cNvSpPr txBox="1"/>
          <p:nvPr/>
        </p:nvSpPr>
        <p:spPr>
          <a:xfrm>
            <a:off x="4843557" y="6376526"/>
            <a:ext cx="5529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0" dirty="0">
                <a:solidFill>
                  <a:srgbClr val="002060"/>
                </a:solidFill>
                <a:effectLst/>
              </a:rPr>
              <a:t>*Por 12 semanas</a:t>
            </a:r>
          </a:p>
        </p:txBody>
      </p:sp>
    </p:spTree>
    <p:extLst>
      <p:ext uri="{BB962C8B-B14F-4D97-AF65-F5344CB8AC3E}">
        <p14:creationId xmlns:p14="http://schemas.microsoft.com/office/powerpoint/2010/main" val="237245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06" y="220021"/>
            <a:ext cx="11002363" cy="6257783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1757221" y="5014292"/>
            <a:ext cx="8927709" cy="1212272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pt-BR" b="1" dirty="0">
                <a:solidFill>
                  <a:prstClr val="black"/>
                </a:solidFill>
                <a:latin typeface="Calibri" panose="020F0502020204030204"/>
              </a:rPr>
              <a:t>Assim, a associação de dieta hipocalórica (-500kcal) </a:t>
            </a:r>
          </a:p>
          <a:p>
            <a:pPr algn="ctr" defTabSz="457200">
              <a:defRPr/>
            </a:pPr>
            <a:r>
              <a:rPr lang="pt-BR" b="1" dirty="0">
                <a:solidFill>
                  <a:prstClr val="black"/>
                </a:solidFill>
                <a:latin typeface="Calibri" panose="020F0502020204030204"/>
              </a:rPr>
              <a:t>+ SL trouxe vantagens nos parâmetros bioquímicos do que apenas a restrição calórica</a:t>
            </a:r>
          </a:p>
        </p:txBody>
      </p:sp>
      <p:sp>
        <p:nvSpPr>
          <p:cNvPr id="6" name="Elipse 5"/>
          <p:cNvSpPr/>
          <p:nvPr/>
        </p:nvSpPr>
        <p:spPr>
          <a:xfrm>
            <a:off x="515331" y="2232452"/>
            <a:ext cx="4188390" cy="459015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pt-BR" b="1" dirty="0">
                <a:solidFill>
                  <a:prstClr val="black"/>
                </a:solidFill>
                <a:latin typeface="Calibri" panose="020F0502020204030204"/>
              </a:rPr>
              <a:t>Suco NÃO </a:t>
            </a:r>
            <a:r>
              <a:rPr lang="pt-BR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a glicemia</a:t>
            </a:r>
            <a:endParaRPr lang="pt-BR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7060665" y="2138267"/>
            <a:ext cx="4188390" cy="647384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pt-BR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Suco promoveu MAIOR REDUÇÃO (</a:t>
            </a:r>
            <a:r>
              <a:rPr lang="pt-BR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pt-BR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controle):</a:t>
            </a:r>
            <a:endParaRPr lang="pt-BR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8110087" y="3484171"/>
            <a:ext cx="2089552" cy="1394798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pt-BR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Insulina</a:t>
            </a:r>
          </a:p>
          <a:p>
            <a:pPr algn="ctr" defTabSz="457200">
              <a:defRPr/>
            </a:pPr>
            <a:r>
              <a:rPr lang="pt-BR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HOMA-IR</a:t>
            </a:r>
          </a:p>
          <a:p>
            <a:pPr algn="ctr" defTabSz="457200">
              <a:defRPr/>
            </a:pPr>
            <a:r>
              <a:rPr lang="pt-BR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</a:t>
            </a:r>
          </a:p>
          <a:p>
            <a:pPr algn="ctr" defTabSz="457200">
              <a:defRPr/>
            </a:pPr>
            <a:r>
              <a:rPr lang="pt-BR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PCR</a:t>
            </a:r>
            <a:endParaRPr lang="pt-BR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06" y="6567186"/>
            <a:ext cx="10574752" cy="254577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4437C05-F574-74DE-13F7-3606BB1F27C1}"/>
              </a:ext>
            </a:extLst>
          </p:cNvPr>
          <p:cNvGrpSpPr/>
          <p:nvPr/>
        </p:nvGrpSpPr>
        <p:grpSpPr>
          <a:xfrm>
            <a:off x="3082596" y="1318885"/>
            <a:ext cx="8233213" cy="373477"/>
            <a:chOff x="3082596" y="1318885"/>
            <a:chExt cx="8233213" cy="373477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2FF4313E-31AC-25A7-A9A0-7DC50D83F031}"/>
                </a:ext>
              </a:extLst>
            </p:cNvPr>
            <p:cNvSpPr/>
            <p:nvPr/>
          </p:nvSpPr>
          <p:spPr>
            <a:xfrm>
              <a:off x="3082596" y="1324074"/>
              <a:ext cx="761270" cy="368288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pt-BR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9B48A81C-5E2E-EAF0-95FF-279273CA4833}"/>
                </a:ext>
              </a:extLst>
            </p:cNvPr>
            <p:cNvSpPr/>
            <p:nvPr/>
          </p:nvSpPr>
          <p:spPr>
            <a:xfrm>
              <a:off x="6299395" y="1324074"/>
              <a:ext cx="761270" cy="368288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pt-BR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77E660AE-EE74-434E-55C7-4FD3641D9988}"/>
                </a:ext>
              </a:extLst>
            </p:cNvPr>
            <p:cNvSpPr/>
            <p:nvPr/>
          </p:nvSpPr>
          <p:spPr>
            <a:xfrm>
              <a:off x="7354336" y="1324074"/>
              <a:ext cx="761270" cy="368288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pt-BR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E1A86C26-4C70-5E25-6479-B625384078A5}"/>
                </a:ext>
              </a:extLst>
            </p:cNvPr>
            <p:cNvSpPr/>
            <p:nvPr/>
          </p:nvSpPr>
          <p:spPr>
            <a:xfrm>
              <a:off x="10554539" y="1318885"/>
              <a:ext cx="761270" cy="368288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pt-BR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" name="Elipse 2"/>
          <p:cNvSpPr/>
          <p:nvPr/>
        </p:nvSpPr>
        <p:spPr>
          <a:xfrm>
            <a:off x="4002841" y="1208426"/>
            <a:ext cx="5656463" cy="635282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pt-BR" b="1" dirty="0">
                <a:solidFill>
                  <a:prstClr val="black"/>
                </a:solidFill>
                <a:latin typeface="Calibri" panose="020F0502020204030204"/>
              </a:rPr>
              <a:t>AMBOS perderam em média o mesmo peso (~6kg)</a:t>
            </a:r>
          </a:p>
        </p:txBody>
      </p:sp>
    </p:spTree>
    <p:extLst>
      <p:ext uri="{BB962C8B-B14F-4D97-AF65-F5344CB8AC3E}">
        <p14:creationId xmlns:p14="http://schemas.microsoft.com/office/powerpoint/2010/main" val="158615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D058BF38-F082-E2B8-2E53-CD56E9B3EC9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Picture 2" descr="Image result for orange juice clipart">
            <a:extLst>
              <a:ext uri="{FF2B5EF4-FFF2-40B4-BE49-F238E27FC236}">
                <a16:creationId xmlns:a16="http://schemas.microsoft.com/office/drawing/2014/main" id="{E45404EE-9AF5-1E5E-3894-D77C4DF6F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 r="-4" b="-4"/>
          <a:stretch/>
        </p:blipFill>
        <p:spPr bwMode="auto">
          <a:xfrm>
            <a:off x="367273" y="3047394"/>
            <a:ext cx="2504788" cy="2848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ata de alumínio vermelha sobre fundo branco, gota de água na lata. arquivo  contém com traçado de recorte tão fácil de trabalhar. | Foto Premium">
            <a:extLst>
              <a:ext uri="{FF2B5EF4-FFF2-40B4-BE49-F238E27FC236}">
                <a16:creationId xmlns:a16="http://schemas.microsoft.com/office/drawing/2014/main" id="{AA60776A-DBEE-E9E5-53D6-B9F744B73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850" y="3256940"/>
            <a:ext cx="2309205" cy="278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5B30FC8-2D88-C7CB-55CF-D046DFADDD54}"/>
              </a:ext>
            </a:extLst>
          </p:cNvPr>
          <p:cNvSpPr txBox="1"/>
          <p:nvPr/>
        </p:nvSpPr>
        <p:spPr>
          <a:xfrm>
            <a:off x="3368372" y="3510225"/>
            <a:ext cx="6027450" cy="2145268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>
            <a:noFill/>
          </a:ln>
          <a:effectLst>
            <a:glow rad="228600">
              <a:srgbClr val="ED7D31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Fisiologicamente, as calorias não são as mesmas!!!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72B06DE-8864-7343-1981-B3FCDAA06F03}"/>
              </a:ext>
            </a:extLst>
          </p:cNvPr>
          <p:cNvGrpSpPr/>
          <p:nvPr/>
        </p:nvGrpSpPr>
        <p:grpSpPr>
          <a:xfrm>
            <a:off x="896661" y="772253"/>
            <a:ext cx="10398678" cy="2145268"/>
            <a:chOff x="52140" y="2495252"/>
            <a:chExt cx="9091860" cy="1812621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DEDACF3F-40A2-D255-1892-25202B9CB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1" r="78181" b="86113"/>
            <a:stretch/>
          </p:blipFill>
          <p:spPr>
            <a:xfrm>
              <a:off x="52140" y="2495252"/>
              <a:ext cx="2295141" cy="821409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60392DF3-5736-3152-52F1-8BB75D1B5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82" t="95216" r="78692" b="-1280"/>
            <a:stretch/>
          </p:blipFill>
          <p:spPr>
            <a:xfrm>
              <a:off x="100147" y="3456146"/>
              <a:ext cx="2677831" cy="332301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64B6FE0B-BBA6-4859-EC07-8FE2EC17B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81489" b="6991"/>
            <a:stretch/>
          </p:blipFill>
          <p:spPr>
            <a:xfrm>
              <a:off x="191625" y="3853631"/>
              <a:ext cx="2546544" cy="271625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4F674858-69B9-535D-6CD7-F65DA1BBB2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088" t="167" b="86517"/>
            <a:stretch/>
          </p:blipFill>
          <p:spPr>
            <a:xfrm>
              <a:off x="2347281" y="2496600"/>
              <a:ext cx="6669376" cy="782627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0928BBC3-77EE-CDB5-D379-1BCD22302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3111" t="94896"/>
            <a:stretch/>
          </p:blipFill>
          <p:spPr>
            <a:xfrm>
              <a:off x="2543796" y="3464909"/>
              <a:ext cx="6600204" cy="236658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0D1B2086-2BA4-B733-64A1-4E626D85C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545" t="-33536" b="-2"/>
            <a:stretch/>
          </p:blipFill>
          <p:spPr>
            <a:xfrm>
              <a:off x="2566482" y="3791113"/>
              <a:ext cx="6319691" cy="311808"/>
            </a:xfrm>
            <a:prstGeom prst="rect">
              <a:avLst/>
            </a:prstGeom>
          </p:spPr>
        </p:pic>
        <p:sp>
          <p:nvSpPr>
            <p:cNvPr id="20" name="Retângulo Arredondado 8">
              <a:extLst>
                <a:ext uri="{FF2B5EF4-FFF2-40B4-BE49-F238E27FC236}">
                  <a16:creationId xmlns:a16="http://schemas.microsoft.com/office/drawing/2014/main" id="{CC9783E2-799B-3271-A1AD-3354BCD90E4F}"/>
                </a:ext>
              </a:extLst>
            </p:cNvPr>
            <p:cNvSpPr/>
            <p:nvPr/>
          </p:nvSpPr>
          <p:spPr>
            <a:xfrm>
              <a:off x="5959366" y="2495252"/>
              <a:ext cx="599089" cy="179296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pt-BR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tângulo Arredondado 9">
              <a:extLst>
                <a:ext uri="{FF2B5EF4-FFF2-40B4-BE49-F238E27FC236}">
                  <a16:creationId xmlns:a16="http://schemas.microsoft.com/office/drawing/2014/main" id="{7A353924-2D25-DCD5-ECD9-DB8667E9A04D}"/>
                </a:ext>
              </a:extLst>
            </p:cNvPr>
            <p:cNvSpPr/>
            <p:nvPr/>
          </p:nvSpPr>
          <p:spPr>
            <a:xfrm>
              <a:off x="3032559" y="3316661"/>
              <a:ext cx="599089" cy="99121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pt-BR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D446574C-ADF8-2EC8-F254-80A8E015267B}"/>
              </a:ext>
            </a:extLst>
          </p:cNvPr>
          <p:cNvSpPr txBox="1"/>
          <p:nvPr/>
        </p:nvSpPr>
        <p:spPr>
          <a:xfrm>
            <a:off x="896661" y="6350000"/>
            <a:ext cx="311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Taco, 2011</a:t>
            </a:r>
          </a:p>
        </p:txBody>
      </p:sp>
    </p:spTree>
    <p:extLst>
      <p:ext uri="{BB962C8B-B14F-4D97-AF65-F5344CB8AC3E}">
        <p14:creationId xmlns:p14="http://schemas.microsoft.com/office/powerpoint/2010/main" val="179434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7D39F30-435F-6204-0671-F1833E6739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4366" y="1632728"/>
            <a:ext cx="3570332" cy="328123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C678F11-615F-3918-48F0-0A23CE23D107}"/>
              </a:ext>
            </a:extLst>
          </p:cNvPr>
          <p:cNvSpPr/>
          <p:nvPr/>
        </p:nvSpPr>
        <p:spPr>
          <a:xfrm>
            <a:off x="1158240" y="753514"/>
            <a:ext cx="5953759" cy="6944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4800" b="1" dirty="0" err="1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Obs</a:t>
            </a:r>
            <a:r>
              <a:rPr lang="pt-BR" altLang="pt-BR" sz="48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:</a:t>
            </a:r>
            <a:endParaRPr kumimoji="0" lang="pt-BR" altLang="pt-BR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D3BCE9E-BC4B-181A-1EEE-22090B9FE4AC}"/>
              </a:ext>
            </a:extLst>
          </p:cNvPr>
          <p:cNvGrpSpPr/>
          <p:nvPr/>
        </p:nvGrpSpPr>
        <p:grpSpPr>
          <a:xfrm>
            <a:off x="425846" y="5609510"/>
            <a:ext cx="11228852" cy="2245770"/>
            <a:chOff x="425846" y="5557966"/>
            <a:chExt cx="11228852" cy="2245770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9360C53A-7CE1-1C45-39EF-A5A70FDF83D4}"/>
                </a:ext>
              </a:extLst>
            </p:cNvPr>
            <p:cNvGrpSpPr/>
            <p:nvPr/>
          </p:nvGrpSpPr>
          <p:grpSpPr>
            <a:xfrm>
              <a:off x="425846" y="5557966"/>
              <a:ext cx="11228852" cy="2245770"/>
              <a:chOff x="481574" y="6094009"/>
              <a:chExt cx="11228852" cy="2245770"/>
            </a:xfrm>
          </p:grpSpPr>
          <p:sp>
            <p:nvSpPr>
              <p:cNvPr id="8" name="Retângulo Arredondado 9">
                <a:extLst>
                  <a:ext uri="{FF2B5EF4-FFF2-40B4-BE49-F238E27FC236}">
                    <a16:creationId xmlns:a16="http://schemas.microsoft.com/office/drawing/2014/main" id="{7ED74028-A27F-2019-4B5B-FDDE98EDB418}"/>
                  </a:ext>
                </a:extLst>
              </p:cNvPr>
              <p:cNvSpPr/>
              <p:nvPr/>
            </p:nvSpPr>
            <p:spPr>
              <a:xfrm>
                <a:off x="481574" y="6094009"/>
                <a:ext cx="11228852" cy="2245770"/>
              </a:xfrm>
              <a:prstGeom prst="roundRect">
                <a:avLst/>
              </a:prstGeom>
              <a:solidFill>
                <a:srgbClr val="99191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1" name="Imagem 10" descr="Texto&#10;&#10;Descrição gerada automaticamente com confiança média">
                <a:extLst>
                  <a:ext uri="{FF2B5EF4-FFF2-40B4-BE49-F238E27FC236}">
                    <a16:creationId xmlns:a16="http://schemas.microsoft.com/office/drawing/2014/main" id="{8B927A88-6426-28A5-C8C4-30740C8E4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77396" y="6137127"/>
                <a:ext cx="1378338" cy="631093"/>
              </a:xfrm>
              <a:prstGeom prst="rect">
                <a:avLst/>
              </a:prstGeom>
            </p:spPr>
          </p:pic>
        </p:grpSp>
        <p:pic>
          <p:nvPicPr>
            <p:cNvPr id="6" name="Imagem 5" descr="Texto&#10;&#10;Descrição gerada automaticamente com confiança baixa">
              <a:extLst>
                <a:ext uri="{FF2B5EF4-FFF2-40B4-BE49-F238E27FC236}">
                  <a16:creationId xmlns:a16="http://schemas.microsoft.com/office/drawing/2014/main" id="{4395B58D-6EA0-7D18-64AF-7711EA263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0495" y="5742765"/>
              <a:ext cx="2323995" cy="746691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8250B98-9288-5574-29ED-619D3842C1E4}"/>
              </a:ext>
            </a:extLst>
          </p:cNvPr>
          <p:cNvSpPr txBox="1"/>
          <p:nvPr/>
        </p:nvSpPr>
        <p:spPr>
          <a:xfrm>
            <a:off x="1896140" y="1632728"/>
            <a:ext cx="5953759" cy="2009061"/>
          </a:xfrm>
          <a:prstGeom prst="flowChartAlternateProcess">
            <a:avLst/>
          </a:prstGeom>
          <a:solidFill>
            <a:srgbClr val="99191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Isso não é um apelo para o consumo de sucos, mas sim, uma alternativa melhor ao refrigerante, que fazia parte do hábito da paciente!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8700C42-E980-7877-FE93-31913EA81738}"/>
              </a:ext>
            </a:extLst>
          </p:cNvPr>
          <p:cNvSpPr txBox="1"/>
          <p:nvPr/>
        </p:nvSpPr>
        <p:spPr>
          <a:xfrm>
            <a:off x="1896140" y="3806791"/>
            <a:ext cx="5953759" cy="1055608"/>
          </a:xfrm>
          <a:prstGeom prst="flowChartAlternateProcess">
            <a:avLst/>
          </a:prstGeom>
          <a:solidFill>
            <a:srgbClr val="99191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contexto em que é consumido importa!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95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9B20C40-5A90-F2B4-FC99-482CF0F68FE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2" descr="único desenho de linha do progresso de vendas de relatório de jovem  empresária inteligente com gráfico">
            <a:extLst>
              <a:ext uri="{FF2B5EF4-FFF2-40B4-BE49-F238E27FC236}">
                <a16:creationId xmlns:a16="http://schemas.microsoft.com/office/drawing/2014/main" id="{483260A0-CCEE-3626-A39A-9AE406D73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541867"/>
            <a:ext cx="11239500" cy="74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4E2266F-10DB-8561-C87B-E8E1C142D5DC}"/>
              </a:ext>
            </a:extLst>
          </p:cNvPr>
          <p:cNvSpPr txBox="1"/>
          <p:nvPr/>
        </p:nvSpPr>
        <p:spPr>
          <a:xfrm>
            <a:off x="717529" y="359546"/>
            <a:ext cx="7122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Evolução do caso</a:t>
            </a:r>
          </a:p>
        </p:txBody>
      </p:sp>
    </p:spTree>
    <p:extLst>
      <p:ext uri="{BB962C8B-B14F-4D97-AF65-F5344CB8AC3E}">
        <p14:creationId xmlns:p14="http://schemas.microsoft.com/office/powerpoint/2010/main" val="47873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FB2A3DD-11D3-883E-6DA1-7F227803FE42}"/>
              </a:ext>
            </a:extLst>
          </p:cNvPr>
          <p:cNvSpPr>
            <a:spLocks/>
          </p:cNvSpPr>
          <p:nvPr/>
        </p:nvSpPr>
        <p:spPr>
          <a:xfrm>
            <a:off x="7454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2BFFEA47-F057-848A-5F91-7D444F7F53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434566"/>
              </p:ext>
            </p:extLst>
          </p:nvPr>
        </p:nvGraphicFramePr>
        <p:xfrm>
          <a:off x="380790" y="373334"/>
          <a:ext cx="11225665" cy="6133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Agrupar 5">
            <a:extLst>
              <a:ext uri="{FF2B5EF4-FFF2-40B4-BE49-F238E27FC236}">
                <a16:creationId xmlns:a16="http://schemas.microsoft.com/office/drawing/2014/main" id="{8E0B4423-5E36-508C-9154-4741E7A08A1A}"/>
              </a:ext>
            </a:extLst>
          </p:cNvPr>
          <p:cNvGrpSpPr/>
          <p:nvPr/>
        </p:nvGrpSpPr>
        <p:grpSpPr>
          <a:xfrm>
            <a:off x="9517737" y="979686"/>
            <a:ext cx="1728891" cy="985724"/>
            <a:chOff x="3136560" y="5858265"/>
            <a:chExt cx="1728891" cy="985724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BB60772E-7A6D-967F-A389-68326A4CF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7597" y="5858265"/>
              <a:ext cx="1407854" cy="319307"/>
            </a:xfrm>
            <a:prstGeom prst="rect">
              <a:avLst/>
            </a:prstGeom>
          </p:spPr>
        </p:pic>
        <p:sp>
          <p:nvSpPr>
            <p:cNvPr id="13" name="Seta: para Baixo 12">
              <a:extLst>
                <a:ext uri="{FF2B5EF4-FFF2-40B4-BE49-F238E27FC236}">
                  <a16:creationId xmlns:a16="http://schemas.microsoft.com/office/drawing/2014/main" id="{FBFC8A48-B20B-2016-950E-E821255F3FFC}"/>
                </a:ext>
              </a:extLst>
            </p:cNvPr>
            <p:cNvSpPr/>
            <p:nvPr/>
          </p:nvSpPr>
          <p:spPr>
            <a:xfrm>
              <a:off x="3136560" y="6185562"/>
              <a:ext cx="389206" cy="658427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01B67A7D-3993-E4CD-8F72-9F3D4A9DDEC4}"/>
                </a:ext>
              </a:extLst>
            </p:cNvPr>
            <p:cNvSpPr/>
            <p:nvPr/>
          </p:nvSpPr>
          <p:spPr>
            <a:xfrm>
              <a:off x="3674151" y="6242520"/>
              <a:ext cx="1055077" cy="49237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32,7kg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5D5C646-92F7-9C00-0877-235E601BFC09}"/>
              </a:ext>
            </a:extLst>
          </p:cNvPr>
          <p:cNvGrpSpPr/>
          <p:nvPr/>
        </p:nvGrpSpPr>
        <p:grpSpPr>
          <a:xfrm>
            <a:off x="10120086" y="3490287"/>
            <a:ext cx="2011635" cy="1071161"/>
            <a:chOff x="6947423" y="5764838"/>
            <a:chExt cx="2011635" cy="1071161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373970DD-6F29-E882-3B9E-5FCC84321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7423" y="5764838"/>
              <a:ext cx="2011635" cy="319307"/>
            </a:xfrm>
            <a:prstGeom prst="rect">
              <a:avLst/>
            </a:prstGeom>
          </p:spPr>
        </p:pic>
        <p:sp>
          <p:nvSpPr>
            <p:cNvPr id="11" name="Seta: para Baixo 10">
              <a:extLst>
                <a:ext uri="{FF2B5EF4-FFF2-40B4-BE49-F238E27FC236}">
                  <a16:creationId xmlns:a16="http://schemas.microsoft.com/office/drawing/2014/main" id="{292AC19C-60C8-5843-EBF2-09A07B30B16D}"/>
                </a:ext>
              </a:extLst>
            </p:cNvPr>
            <p:cNvSpPr/>
            <p:nvPr/>
          </p:nvSpPr>
          <p:spPr>
            <a:xfrm>
              <a:off x="7240033" y="6177572"/>
              <a:ext cx="389206" cy="658427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0A66E7F3-9CF7-73DB-F085-2AAFA96E776F}"/>
                </a:ext>
              </a:extLst>
            </p:cNvPr>
            <p:cNvSpPr/>
            <p:nvPr/>
          </p:nvSpPr>
          <p:spPr>
            <a:xfrm>
              <a:off x="7699589" y="6206051"/>
              <a:ext cx="1055077" cy="4923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6,2kg</a:t>
              </a:r>
            </a:p>
            <a:p>
              <a:pPr algn="ctr"/>
              <a:r>
                <a:rPr lang="pt-BR" b="1" dirty="0"/>
                <a:t>(18,9%)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34C8153-A404-0A53-BA99-19CF82EA54B1}"/>
              </a:ext>
            </a:extLst>
          </p:cNvPr>
          <p:cNvGrpSpPr/>
          <p:nvPr/>
        </p:nvGrpSpPr>
        <p:grpSpPr>
          <a:xfrm>
            <a:off x="5832803" y="3903021"/>
            <a:ext cx="1931807" cy="1144631"/>
            <a:chOff x="8573910" y="2622545"/>
            <a:chExt cx="1931807" cy="1144631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F68233E6-7EA1-46FD-A05D-0E30B45E4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73910" y="2622545"/>
              <a:ext cx="1931807" cy="319307"/>
            </a:xfrm>
            <a:prstGeom prst="rect">
              <a:avLst/>
            </a:prstGeom>
          </p:spPr>
        </p:pic>
        <p:sp>
          <p:nvSpPr>
            <p:cNvPr id="9" name="Seta: para Baixo 8">
              <a:extLst>
                <a:ext uri="{FF2B5EF4-FFF2-40B4-BE49-F238E27FC236}">
                  <a16:creationId xmlns:a16="http://schemas.microsoft.com/office/drawing/2014/main" id="{D33C2F0B-39D5-535D-6414-E1D2FE67A86D}"/>
                </a:ext>
              </a:extLst>
            </p:cNvPr>
            <p:cNvSpPr/>
            <p:nvPr/>
          </p:nvSpPr>
          <p:spPr>
            <a:xfrm>
              <a:off x="8696664" y="3108749"/>
              <a:ext cx="389206" cy="658427"/>
            </a:xfrm>
            <a:prstGeom prst="down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F913A2F4-89DC-FF57-30E1-605191D16DAC}"/>
                </a:ext>
              </a:extLst>
            </p:cNvPr>
            <p:cNvSpPr/>
            <p:nvPr/>
          </p:nvSpPr>
          <p:spPr>
            <a:xfrm>
              <a:off x="9234254" y="3034787"/>
              <a:ext cx="1055077" cy="64039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26,5kg (81,1%)</a:t>
              </a:r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409FCB7-0005-3457-F2FA-45D099E1522E}"/>
              </a:ext>
            </a:extLst>
          </p:cNvPr>
          <p:cNvSpPr txBox="1"/>
          <p:nvPr/>
        </p:nvSpPr>
        <p:spPr>
          <a:xfrm>
            <a:off x="3987801" y="320613"/>
            <a:ext cx="7122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2060"/>
                </a:solidFill>
                <a:latin typeface="DIN Next LT Pro Heavy" panose="020B0503020203050203" pitchFamily="34" charset="77"/>
              </a:rPr>
              <a:t>Medidas corporais</a:t>
            </a:r>
          </a:p>
        </p:txBody>
      </p:sp>
    </p:spTree>
    <p:extLst>
      <p:ext uri="{BB962C8B-B14F-4D97-AF65-F5344CB8AC3E}">
        <p14:creationId xmlns:p14="http://schemas.microsoft.com/office/powerpoint/2010/main" val="62338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E765A1DE-2E72-3E1A-F748-F796CA925CF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Número de Slide 11">
            <a:extLst>
              <a:ext uri="{FF2B5EF4-FFF2-40B4-BE49-F238E27FC236}">
                <a16:creationId xmlns:a16="http://schemas.microsoft.com/office/drawing/2014/main" id="{B9541B9D-7B2D-D56C-66A3-985D51F94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DC0A-BCDC-43A5-B903-81D8480C2DE0}" type="slidenum">
              <a:rPr lang="pt-BR" smtClean="0"/>
              <a:t>67</a:t>
            </a:fld>
            <a:endParaRPr lang="pt-BR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0D087B38-CD80-B2CB-1494-867579810F3D}"/>
              </a:ext>
            </a:extLst>
          </p:cNvPr>
          <p:cNvSpPr txBox="1">
            <a:spLocks/>
          </p:cNvSpPr>
          <p:nvPr/>
        </p:nvSpPr>
        <p:spPr>
          <a:xfrm>
            <a:off x="623392" y="-15875"/>
            <a:ext cx="9313035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spcAft>
                <a:spcPts val="600"/>
              </a:spcAft>
              <a:defRPr/>
            </a:pPr>
            <a:r>
              <a:rPr lang="pt-BR" sz="3733" b="1" dirty="0"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Exames laboratoriais – antes e depois</a:t>
            </a:r>
            <a:endParaRPr lang="pt-BR" sz="3733" b="1" i="1" dirty="0">
              <a:solidFill>
                <a:srgbClr val="002060"/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latin typeface="Ink Free" panose="03080402000500000000" pitchFamily="66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A7617C35-4151-7E71-3B9B-B135D2AAEC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7715073"/>
              </p:ext>
            </p:extLst>
          </p:nvPr>
        </p:nvGraphicFramePr>
        <p:xfrm>
          <a:off x="347111" y="1862181"/>
          <a:ext cx="8119555" cy="4318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2CCD381A-A9AA-0981-EC16-3D5413F5D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164" y="3056520"/>
            <a:ext cx="3701521" cy="915515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581103D-A5D9-5753-6306-A253332B3D54}"/>
              </a:ext>
            </a:extLst>
          </p:cNvPr>
          <p:cNvGrpSpPr/>
          <p:nvPr/>
        </p:nvGrpSpPr>
        <p:grpSpPr>
          <a:xfrm>
            <a:off x="8295907" y="1184847"/>
            <a:ext cx="2873966" cy="1154754"/>
            <a:chOff x="6592909" y="2268165"/>
            <a:chExt cx="3203673" cy="659534"/>
          </a:xfrm>
          <a:solidFill>
            <a:schemeClr val="accent2">
              <a:lumMod val="40000"/>
              <a:lumOff val="60000"/>
              <a:alpha val="20000"/>
            </a:schemeClr>
          </a:solidFill>
        </p:grpSpPr>
        <p:sp>
          <p:nvSpPr>
            <p:cNvPr id="17" name="Elipse 11">
              <a:extLst>
                <a:ext uri="{FF2B5EF4-FFF2-40B4-BE49-F238E27FC236}">
                  <a16:creationId xmlns:a16="http://schemas.microsoft.com/office/drawing/2014/main" id="{52AF75C1-D464-F6C8-A954-213C79FC5207}"/>
                </a:ext>
              </a:extLst>
            </p:cNvPr>
            <p:cNvSpPr/>
            <p:nvPr/>
          </p:nvSpPr>
          <p:spPr>
            <a:xfrm>
              <a:off x="6592909" y="2268165"/>
              <a:ext cx="3203673" cy="659534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485121"/>
                <a:satOff val="-27976"/>
                <a:lumOff val="2876"/>
                <a:alphaOff val="0"/>
              </a:schemeClr>
            </a:fillRef>
            <a:effectRef idx="3">
              <a:schemeClr val="accent2">
                <a:alpha val="50000"/>
                <a:hueOff val="-485121"/>
                <a:satOff val="-27976"/>
                <a:lumOff val="2876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18" name="Elipse 4">
              <a:extLst>
                <a:ext uri="{FF2B5EF4-FFF2-40B4-BE49-F238E27FC236}">
                  <a16:creationId xmlns:a16="http://schemas.microsoft.com/office/drawing/2014/main" id="{4DFE4E22-61C6-79CB-955F-16C51A74FCE7}"/>
                </a:ext>
              </a:extLst>
            </p:cNvPr>
            <p:cNvSpPr txBox="1"/>
            <p:nvPr/>
          </p:nvSpPr>
          <p:spPr>
            <a:xfrm>
              <a:off x="6598845" y="2268165"/>
              <a:ext cx="3130234" cy="659532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1066773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pt-BR" sz="3200" b="1" dirty="0">
                  <a:solidFill>
                    <a:srgbClr val="002060"/>
                  </a:solidFill>
                  <a:latin typeface="Calibri" panose="020F0502020204030204"/>
                </a:rPr>
                <a:t>Glicemia </a:t>
              </a:r>
            </a:p>
            <a:p>
              <a:pPr algn="ctr" defTabSz="1066773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pt-BR" sz="3200" b="1" dirty="0">
                  <a:solidFill>
                    <a:srgbClr val="002060"/>
                  </a:solidFill>
                  <a:latin typeface="Calibri" panose="020F0502020204030204"/>
                </a:rPr>
                <a:t>92 </a:t>
              </a:r>
              <a:r>
                <a:rPr lang="pt-BR" sz="3200" b="1" dirty="0">
                  <a:solidFill>
                    <a:srgbClr val="002060"/>
                  </a:solidFill>
                  <a:latin typeface="Calibri" panose="020F0502020204030204"/>
                  <a:sym typeface="Wingdings" panose="05000000000000000000" pitchFamily="2" charset="2"/>
                </a:rPr>
                <a:t> 85 mg/dl</a:t>
              </a:r>
              <a:endParaRPr lang="pt-BR" sz="1200" b="1" dirty="0">
                <a:solidFill>
                  <a:srgbClr val="C00000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FCDE287B-89D0-229B-8643-393752FDD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472" y="1503682"/>
            <a:ext cx="3709213" cy="1386033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9F2EF868-45A8-4E16-A2E8-AA797648EE15}"/>
              </a:ext>
            </a:extLst>
          </p:cNvPr>
          <p:cNvGrpSpPr/>
          <p:nvPr/>
        </p:nvGrpSpPr>
        <p:grpSpPr>
          <a:xfrm>
            <a:off x="7586133" y="2473534"/>
            <a:ext cx="4472239" cy="1982017"/>
            <a:chOff x="6415017" y="1440714"/>
            <a:chExt cx="3559457" cy="1565556"/>
          </a:xfrm>
          <a:solidFill>
            <a:schemeClr val="accent2">
              <a:lumMod val="40000"/>
              <a:lumOff val="60000"/>
              <a:alpha val="20000"/>
            </a:schemeClr>
          </a:solidFill>
        </p:grpSpPr>
        <p:sp>
          <p:nvSpPr>
            <p:cNvPr id="8" name="Elipse 11">
              <a:extLst>
                <a:ext uri="{FF2B5EF4-FFF2-40B4-BE49-F238E27FC236}">
                  <a16:creationId xmlns:a16="http://schemas.microsoft.com/office/drawing/2014/main" id="{B4690E8C-866C-473C-BAD8-822FCA8EDD96}"/>
                </a:ext>
              </a:extLst>
            </p:cNvPr>
            <p:cNvSpPr/>
            <p:nvPr/>
          </p:nvSpPr>
          <p:spPr>
            <a:xfrm>
              <a:off x="6592909" y="1440714"/>
              <a:ext cx="3203673" cy="1486985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485121"/>
                <a:satOff val="-27976"/>
                <a:lumOff val="2876"/>
                <a:alphaOff val="0"/>
              </a:schemeClr>
            </a:fillRef>
            <a:effectRef idx="3">
              <a:schemeClr val="accent2">
                <a:alpha val="50000"/>
                <a:hueOff val="-485121"/>
                <a:satOff val="-27976"/>
                <a:lumOff val="2876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9" name="Elipse 4">
              <a:extLst>
                <a:ext uri="{FF2B5EF4-FFF2-40B4-BE49-F238E27FC236}">
                  <a16:creationId xmlns:a16="http://schemas.microsoft.com/office/drawing/2014/main" id="{F1FCD403-F599-4D56-B026-0844693B60EF}"/>
                </a:ext>
              </a:extLst>
            </p:cNvPr>
            <p:cNvSpPr txBox="1"/>
            <p:nvPr/>
          </p:nvSpPr>
          <p:spPr>
            <a:xfrm>
              <a:off x="6415017" y="1519285"/>
              <a:ext cx="3559457" cy="1486985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1066773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pt-BR" sz="3200" b="1" dirty="0">
                  <a:solidFill>
                    <a:srgbClr val="002060"/>
                  </a:solidFill>
                  <a:latin typeface="Calibri" panose="020F0502020204030204"/>
                </a:rPr>
                <a:t>Vit. B12 – </a:t>
              </a:r>
              <a:r>
                <a:rPr lang="pt-BR" sz="3200" b="1" dirty="0">
                  <a:solidFill>
                    <a:srgbClr val="C00000"/>
                  </a:solidFill>
                  <a:latin typeface="Calibri" panose="020F0502020204030204"/>
                </a:rPr>
                <a:t>218</a:t>
              </a:r>
              <a:r>
                <a:rPr lang="pt-BR" sz="32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pt-BR" sz="3200" b="1" dirty="0">
                  <a:solidFill>
                    <a:srgbClr val="002060"/>
                  </a:solidFill>
                  <a:latin typeface="Calibri" panose="020F0502020204030204"/>
                  <a:sym typeface="Wingdings" panose="05000000000000000000" pitchFamily="2" charset="2"/>
                </a:rPr>
                <a:t></a:t>
              </a:r>
              <a:r>
                <a:rPr lang="pt-BR" sz="3200" b="1" dirty="0">
                  <a:solidFill>
                    <a:srgbClr val="002060"/>
                  </a:solidFill>
                  <a:latin typeface="Calibri" panose="020F0502020204030204"/>
                </a:rPr>
                <a:t>578 </a:t>
              </a:r>
              <a:r>
                <a:rPr lang="pt-BR" sz="1200" b="1" dirty="0">
                  <a:solidFill>
                    <a:srgbClr val="002060"/>
                  </a:solidFill>
                  <a:latin typeface="Calibri" panose="020F0502020204030204"/>
                </a:rPr>
                <a:t>mg/dl</a:t>
              </a:r>
            </a:p>
            <a:p>
              <a:pPr algn="ctr" defTabSz="1066773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pt-BR" sz="3200" b="1" dirty="0">
                  <a:solidFill>
                    <a:srgbClr val="002060"/>
                  </a:solidFill>
                  <a:latin typeface="Calibri" panose="020F0502020204030204"/>
                </a:rPr>
                <a:t>Ferritina –</a:t>
              </a:r>
              <a:r>
                <a:rPr lang="pt-BR" sz="3200" b="1" dirty="0">
                  <a:solidFill>
                    <a:srgbClr val="0070C0"/>
                  </a:solidFill>
                  <a:latin typeface="Calibri" panose="020F0502020204030204"/>
                </a:rPr>
                <a:t> </a:t>
              </a:r>
              <a:r>
                <a:rPr lang="pt-BR" sz="3200" b="1" dirty="0">
                  <a:solidFill>
                    <a:srgbClr val="C00000"/>
                  </a:solidFill>
                  <a:latin typeface="Calibri" panose="020F0502020204030204"/>
                </a:rPr>
                <a:t>21</a:t>
              </a:r>
              <a:r>
                <a:rPr lang="pt-BR" sz="3200" b="1" dirty="0">
                  <a:solidFill>
                    <a:srgbClr val="0070C0"/>
                  </a:solidFill>
                  <a:latin typeface="Calibri" panose="020F0502020204030204"/>
                </a:rPr>
                <a:t> </a:t>
              </a:r>
              <a:r>
                <a:rPr lang="pt-BR" sz="3200" b="1" dirty="0">
                  <a:solidFill>
                    <a:srgbClr val="002060"/>
                  </a:solidFill>
                  <a:latin typeface="Calibri" panose="020F0502020204030204"/>
                  <a:sym typeface="Wingdings" panose="05000000000000000000" pitchFamily="2" charset="2"/>
                </a:rPr>
                <a:t></a:t>
              </a:r>
              <a:r>
                <a:rPr lang="pt-BR" sz="3200" b="1" dirty="0">
                  <a:solidFill>
                    <a:srgbClr val="0070C0"/>
                  </a:solidFill>
                  <a:latin typeface="Calibri" panose="020F0502020204030204"/>
                  <a:sym typeface="Wingdings" panose="05000000000000000000" pitchFamily="2" charset="2"/>
                </a:rPr>
                <a:t> </a:t>
              </a:r>
              <a:r>
                <a:rPr lang="pt-BR" sz="3200" b="1" dirty="0">
                  <a:solidFill>
                    <a:srgbClr val="002060"/>
                  </a:solidFill>
                  <a:latin typeface="Calibri" panose="020F0502020204030204"/>
                </a:rPr>
                <a:t>48 </a:t>
              </a:r>
              <a:r>
                <a:rPr lang="pt-BR" sz="1200" b="1" dirty="0">
                  <a:solidFill>
                    <a:srgbClr val="002060"/>
                  </a:solidFill>
                  <a:latin typeface="Calibri" panose="020F0502020204030204"/>
                </a:rPr>
                <a:t>mg/dl</a:t>
              </a:r>
            </a:p>
            <a:p>
              <a:pPr algn="ctr" defTabSz="1066773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pt-BR" sz="3200" b="1" dirty="0">
                  <a:solidFill>
                    <a:srgbClr val="002060"/>
                  </a:solidFill>
                  <a:latin typeface="Calibri" panose="020F0502020204030204"/>
                </a:rPr>
                <a:t>Vit. D – </a:t>
              </a:r>
              <a:r>
                <a:rPr lang="pt-BR" sz="3200" b="1" dirty="0">
                  <a:solidFill>
                    <a:srgbClr val="C00000"/>
                  </a:solidFill>
                  <a:latin typeface="Calibri" panose="020F0502020204030204"/>
                </a:rPr>
                <a:t>18 </a:t>
              </a:r>
              <a:r>
                <a:rPr lang="pt-BR" sz="3200" b="1" dirty="0">
                  <a:solidFill>
                    <a:srgbClr val="002060"/>
                  </a:solidFill>
                  <a:latin typeface="Calibri" panose="020F0502020204030204"/>
                  <a:sym typeface="Wingdings" panose="05000000000000000000" pitchFamily="2" charset="2"/>
                </a:rPr>
                <a:t></a:t>
              </a:r>
              <a:r>
                <a:rPr lang="pt-BR" sz="3200" b="1" dirty="0">
                  <a:solidFill>
                    <a:srgbClr val="0070C0"/>
                  </a:solidFill>
                  <a:latin typeface="Calibri" panose="020F0502020204030204"/>
                  <a:sym typeface="Wingdings" panose="05000000000000000000" pitchFamily="2" charset="2"/>
                </a:rPr>
                <a:t> </a:t>
              </a:r>
              <a:r>
                <a:rPr lang="pt-BR" sz="3200" b="1" dirty="0">
                  <a:solidFill>
                    <a:srgbClr val="002060"/>
                  </a:solidFill>
                  <a:latin typeface="Calibri" panose="020F0502020204030204"/>
                </a:rPr>
                <a:t>38 </a:t>
              </a:r>
              <a:r>
                <a:rPr lang="pt-BR" sz="1200" b="1" dirty="0" err="1">
                  <a:solidFill>
                    <a:srgbClr val="002060"/>
                  </a:solidFill>
                  <a:latin typeface="Calibri" panose="020F0502020204030204"/>
                </a:rPr>
                <a:t>ng</a:t>
              </a:r>
              <a:r>
                <a:rPr lang="pt-BR" sz="1200" b="1" dirty="0">
                  <a:solidFill>
                    <a:srgbClr val="002060"/>
                  </a:solidFill>
                  <a:latin typeface="Calibri" panose="020F0502020204030204"/>
                </a:rPr>
                <a:t>/dl 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1A58AC0-7670-A26A-DC7C-255F3586B72A}"/>
              </a:ext>
            </a:extLst>
          </p:cNvPr>
          <p:cNvGrpSpPr/>
          <p:nvPr/>
        </p:nvGrpSpPr>
        <p:grpSpPr>
          <a:xfrm>
            <a:off x="8498657" y="5864032"/>
            <a:ext cx="2738080" cy="535477"/>
            <a:chOff x="9615435" y="5506701"/>
            <a:chExt cx="2738080" cy="535477"/>
          </a:xfrm>
        </p:grpSpPr>
        <p:pic>
          <p:nvPicPr>
            <p:cNvPr id="21" name="Picture 2" descr="Resultado de imagem para simbolo instagram">
              <a:extLst>
                <a:ext uri="{FF2B5EF4-FFF2-40B4-BE49-F238E27FC236}">
                  <a16:creationId xmlns:a16="http://schemas.microsoft.com/office/drawing/2014/main" id="{439CC825-B6E8-D526-5E3E-2DED4A15AB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D9A106C8-36DE-A032-35B6-615C690DBD89}"/>
                </a:ext>
              </a:extLst>
            </p:cNvPr>
            <p:cNvSpPr txBox="1"/>
            <p:nvPr/>
          </p:nvSpPr>
          <p:spPr>
            <a:xfrm>
              <a:off x="10130153" y="5599744"/>
              <a:ext cx="2223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492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D4C83BA-1FA5-688D-9C12-6024046AB07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D3B44C-DF54-5F26-1F1D-7A167A276432}"/>
              </a:ext>
            </a:extLst>
          </p:cNvPr>
          <p:cNvSpPr txBox="1"/>
          <p:nvPr/>
        </p:nvSpPr>
        <p:spPr>
          <a:xfrm>
            <a:off x="717528" y="89797"/>
            <a:ext cx="7122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Conclusões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92F9CE-449C-286A-7068-072F3A5C9A2B}"/>
              </a:ext>
            </a:extLst>
          </p:cNvPr>
          <p:cNvSpPr txBox="1"/>
          <p:nvPr/>
        </p:nvSpPr>
        <p:spPr>
          <a:xfrm>
            <a:off x="717522" y="1083515"/>
            <a:ext cx="1101727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991919"/>
                </a:solidFill>
                <a:latin typeface="DIN Next LT Pro Heavy" panose="020B0503020203050203" pitchFamily="34" charset="77"/>
              </a:rPr>
              <a:t>É fundamental corrigir as deficiências nutricionais;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AD76F10-8646-A84B-A1C4-07FA59ECB32F}"/>
              </a:ext>
            </a:extLst>
          </p:cNvPr>
          <p:cNvSpPr txBox="1"/>
          <p:nvPr/>
        </p:nvSpPr>
        <p:spPr>
          <a:xfrm>
            <a:off x="717515" y="1697376"/>
            <a:ext cx="1101727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991919"/>
                </a:solidFill>
                <a:latin typeface="DIN Next LT Pro Heavy" panose="020B0503020203050203" pitchFamily="34" charset="77"/>
              </a:rPr>
              <a:t>Adequar quantidade (sustentável) e qualidade de CHOs;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F445E14-F0ED-8FFC-C9A3-B93F108F20D8}"/>
              </a:ext>
            </a:extLst>
          </p:cNvPr>
          <p:cNvSpPr txBox="1"/>
          <p:nvPr/>
        </p:nvSpPr>
        <p:spPr>
          <a:xfrm>
            <a:off x="717514" y="2304902"/>
            <a:ext cx="11017271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991919"/>
                </a:solidFill>
                <a:latin typeface="DIN Next LT Pro Heavy" panose="020B0503020203050203" pitchFamily="34" charset="77"/>
              </a:rPr>
              <a:t>Ajustar quantidade de FA diária (25-30g/d) e inserir nas refeições (psyllium, chia...);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A06BB8-4DCD-A6E0-B022-8007F35338F5}"/>
              </a:ext>
            </a:extLst>
          </p:cNvPr>
          <p:cNvSpPr txBox="1"/>
          <p:nvPr/>
        </p:nvSpPr>
        <p:spPr>
          <a:xfrm>
            <a:off x="717514" y="3297429"/>
            <a:ext cx="1101727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991919"/>
                </a:solidFill>
                <a:latin typeface="DIN Next LT Pro Heavy" panose="020B0503020203050203" pitchFamily="34" charset="77"/>
              </a:rPr>
              <a:t>Adequar ingestão proteica (nem mais, nem menos);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6CB6617-B715-16D9-CD74-4355B3C1AA9B}"/>
              </a:ext>
            </a:extLst>
          </p:cNvPr>
          <p:cNvSpPr txBox="1"/>
          <p:nvPr/>
        </p:nvSpPr>
        <p:spPr>
          <a:xfrm>
            <a:off x="717513" y="3883996"/>
            <a:ext cx="1101727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991919"/>
                </a:solidFill>
                <a:latin typeface="DIN Next LT Pro Heavy" panose="020B0503020203050203" pitchFamily="34" charset="77"/>
              </a:rPr>
              <a:t>Inserir frutas vermelhas, oleaginosas, canela, cacau;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488E28-0353-8A21-F28F-BE867D0E734D}"/>
              </a:ext>
            </a:extLst>
          </p:cNvPr>
          <p:cNvSpPr txBox="1"/>
          <p:nvPr/>
        </p:nvSpPr>
        <p:spPr>
          <a:xfrm>
            <a:off x="717513" y="4472126"/>
            <a:ext cx="1101727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991919"/>
                </a:solidFill>
                <a:latin typeface="DIN Next LT Pro Heavy" panose="020B0503020203050203" pitchFamily="34" charset="77"/>
              </a:rPr>
              <a:t>Modificar a ordem dos alimentos (por último CHOs);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41A0DD8-E055-2DC8-296D-9E93DA246E18}"/>
              </a:ext>
            </a:extLst>
          </p:cNvPr>
          <p:cNvSpPr txBox="1"/>
          <p:nvPr/>
        </p:nvSpPr>
        <p:spPr>
          <a:xfrm>
            <a:off x="717512" y="5076933"/>
            <a:ext cx="1101727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991919"/>
                </a:solidFill>
                <a:latin typeface="DIN Next LT Pro Heavy" panose="020B0503020203050203" pitchFamily="34" charset="77"/>
              </a:rPr>
              <a:t>Se exercitar após as refeições, de preferência à tarde/à noite;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223124C-7A60-C0E3-9E92-B10FF75A2E65}"/>
              </a:ext>
            </a:extLst>
          </p:cNvPr>
          <p:cNvSpPr txBox="1"/>
          <p:nvPr/>
        </p:nvSpPr>
        <p:spPr>
          <a:xfrm>
            <a:off x="717512" y="5663500"/>
            <a:ext cx="11017271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991919"/>
                </a:solidFill>
                <a:latin typeface="DIN Next LT Pro Heavy" panose="020B0503020203050203" pitchFamily="34" charset="77"/>
              </a:rPr>
              <a:t>Ao consumir uma refeição rica em gordura/CHOs, consumir suco de laranja ao invés de refrigerante.</a:t>
            </a:r>
          </a:p>
        </p:txBody>
      </p:sp>
    </p:spTree>
    <p:extLst>
      <p:ext uri="{BB962C8B-B14F-4D97-AF65-F5344CB8AC3E}">
        <p14:creationId xmlns:p14="http://schemas.microsoft.com/office/powerpoint/2010/main" val="391953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8266A-A153-113B-CCAE-679E5B4F7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A7AAB6F-5DDB-3135-87B5-E7DC1E8FBD12}"/>
              </a:ext>
            </a:extLst>
          </p:cNvPr>
          <p:cNvSpPr/>
          <p:nvPr/>
        </p:nvSpPr>
        <p:spPr>
          <a:xfrm>
            <a:off x="0" y="0"/>
            <a:ext cx="12207429" cy="6858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95BD7E-2BB9-609F-8BD8-951DF38D810E}"/>
              </a:ext>
            </a:extLst>
          </p:cNvPr>
          <p:cNvSpPr txBox="1"/>
          <p:nvPr/>
        </p:nvSpPr>
        <p:spPr>
          <a:xfrm>
            <a:off x="11204417" y="6170304"/>
            <a:ext cx="72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2A46414-2F7B-4BF0-8365-7FEAAD210EB1}" type="slidenum">
              <a:rPr lang="en-US" sz="3200" spc="10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69</a:t>
            </a:fld>
            <a:endParaRPr lang="en-ID" sz="3200" spc="1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B9FFD-BE40-E14E-E73A-81C2182B8E11}"/>
              </a:ext>
            </a:extLst>
          </p:cNvPr>
          <p:cNvSpPr txBox="1"/>
          <p:nvPr/>
        </p:nvSpPr>
        <p:spPr>
          <a:xfrm>
            <a:off x="214819" y="601777"/>
            <a:ext cx="65839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DIN Next LT Pro Bold" panose="020B0503020203050203" pitchFamily="34" charset="77"/>
                <a:ea typeface="Jost Medium" pitchFamily="2" charset="77"/>
                <a:cs typeface="Poppins Medium" pitchFamily="2" charset="77"/>
              </a:rPr>
              <a:t>Não há cápsula, canetinha ou suplemento que vá corrigir um estilo de vida ruim!</a:t>
            </a:r>
          </a:p>
        </p:txBody>
      </p:sp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78E98D33-F186-B15E-DC77-99566EC1B4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763" r="24763"/>
          <a:stretch/>
        </p:blipFill>
        <p:spPr>
          <a:xfrm>
            <a:off x="7013575" y="0"/>
            <a:ext cx="5194300" cy="6858000"/>
          </a:xfrm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7EB1D6E1-2588-3D17-B638-97000AE64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076" y="5276851"/>
            <a:ext cx="3835768" cy="1232418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74DB5140-DB65-CE92-FB62-8AA253CB68C8}"/>
              </a:ext>
            </a:extLst>
          </p:cNvPr>
          <p:cNvSpPr txBox="1"/>
          <p:nvPr/>
        </p:nvSpPr>
        <p:spPr>
          <a:xfrm>
            <a:off x="1104845" y="5627604"/>
            <a:ext cx="5279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8391AA"/>
                </a:solidFill>
                <a:latin typeface="DIN Next LT Pro Bold" panose="020B0503020203050203" pitchFamily="34" charset="77"/>
                <a:ea typeface="Jost Medium" pitchFamily="2" charset="77"/>
                <a:cs typeface="Poppins Medium" pitchFamily="2" charset="77"/>
              </a:rPr>
              <a:t>OBRIGADA</a:t>
            </a:r>
            <a:r>
              <a:rPr lang="en-US" sz="6600" b="1" dirty="0">
                <a:solidFill>
                  <a:srgbClr val="8391AA"/>
                </a:solidFill>
                <a:latin typeface="DIN Next LT Pro Bold" panose="020B0503020203050203" pitchFamily="34" charset="77"/>
                <a:ea typeface="Jost Medium" pitchFamily="2" charset="77"/>
                <a:cs typeface="Poppins Medium" pitchFamily="2" charset="77"/>
              </a:rPr>
              <a:t>!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B01E4AEE-32A4-D8AC-CC9D-66F96047C6F3}"/>
              </a:ext>
            </a:extLst>
          </p:cNvPr>
          <p:cNvGrpSpPr/>
          <p:nvPr/>
        </p:nvGrpSpPr>
        <p:grpSpPr>
          <a:xfrm>
            <a:off x="1962390" y="4896163"/>
            <a:ext cx="3676410" cy="677818"/>
            <a:chOff x="9615435" y="5506701"/>
            <a:chExt cx="3337623" cy="677818"/>
          </a:xfrm>
        </p:grpSpPr>
        <p:pic>
          <p:nvPicPr>
            <p:cNvPr id="5" name="Picture 2" descr="Resultado de imagem para simbolo instagram">
              <a:extLst>
                <a:ext uri="{FF2B5EF4-FFF2-40B4-BE49-F238E27FC236}">
                  <a16:creationId xmlns:a16="http://schemas.microsoft.com/office/drawing/2014/main" id="{589F47DE-60A7-746C-B9A3-60D4B1C219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" r="4" b="4872"/>
            <a:stretch/>
          </p:blipFill>
          <p:spPr bwMode="auto">
            <a:xfrm>
              <a:off x="9615435" y="5506701"/>
              <a:ext cx="616956" cy="535477"/>
            </a:xfrm>
            <a:custGeom>
              <a:avLst/>
              <a:gdLst/>
              <a:ahLst/>
              <a:cxnLst/>
              <a:rect l="l" t="t" r="r" b="b"/>
              <a:pathLst>
                <a:path w="1570813" h="1363363">
                  <a:moveTo>
                    <a:pt x="452248" y="0"/>
                  </a:moveTo>
                  <a:cubicBezTo>
                    <a:pt x="1118566" y="0"/>
                    <a:pt x="1118566" y="0"/>
                    <a:pt x="1118566" y="0"/>
                  </a:cubicBezTo>
                  <a:cubicBezTo>
                    <a:pt x="1160301" y="0"/>
                    <a:pt x="1200597" y="22535"/>
                    <a:pt x="1220745" y="59154"/>
                  </a:cubicBezTo>
                  <a:cubicBezTo>
                    <a:pt x="1554623" y="623936"/>
                    <a:pt x="1554623" y="623936"/>
                    <a:pt x="1554623" y="623936"/>
                  </a:cubicBezTo>
                  <a:cubicBezTo>
                    <a:pt x="1576210" y="659147"/>
                    <a:pt x="1576210" y="704217"/>
                    <a:pt x="1554623" y="739427"/>
                  </a:cubicBezTo>
                  <a:cubicBezTo>
                    <a:pt x="1220745" y="1304209"/>
                    <a:pt x="1220745" y="1304209"/>
                    <a:pt x="1220745" y="1304209"/>
                  </a:cubicBezTo>
                  <a:cubicBezTo>
                    <a:pt x="1200597" y="1340828"/>
                    <a:pt x="1160301" y="1363363"/>
                    <a:pt x="1118566" y="1363363"/>
                  </a:cubicBezTo>
                  <a:cubicBezTo>
                    <a:pt x="452248" y="1363363"/>
                    <a:pt x="452248" y="1363363"/>
                    <a:pt x="452248" y="1363363"/>
                  </a:cubicBezTo>
                  <a:cubicBezTo>
                    <a:pt x="409074" y="1363363"/>
                    <a:pt x="370218" y="1340828"/>
                    <a:pt x="348631" y="1304209"/>
                  </a:cubicBezTo>
                  <a:cubicBezTo>
                    <a:pt x="16191" y="739427"/>
                    <a:pt x="16191" y="739427"/>
                    <a:pt x="16191" y="739427"/>
                  </a:cubicBezTo>
                  <a:cubicBezTo>
                    <a:pt x="-5396" y="704217"/>
                    <a:pt x="-5396" y="659147"/>
                    <a:pt x="16191" y="623936"/>
                  </a:cubicBezTo>
                  <a:cubicBezTo>
                    <a:pt x="348631" y="59154"/>
                    <a:pt x="348631" y="59154"/>
                    <a:pt x="348631" y="59154"/>
                  </a:cubicBezTo>
                  <a:cubicBezTo>
                    <a:pt x="370218" y="22535"/>
                    <a:pt x="409074" y="0"/>
                    <a:pt x="452248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F333A961-BF95-E8E2-527D-0DA706DDA139}"/>
                </a:ext>
              </a:extLst>
            </p:cNvPr>
            <p:cNvSpPr txBox="1"/>
            <p:nvPr/>
          </p:nvSpPr>
          <p:spPr>
            <a:xfrm>
              <a:off x="10130153" y="5599744"/>
              <a:ext cx="2822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D0B0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@dra.elisajackix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610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640CEBED-7ED9-06E0-205E-A5E4872A36E6}"/>
              </a:ext>
            </a:extLst>
          </p:cNvPr>
          <p:cNvSpPr txBox="1"/>
          <p:nvPr/>
        </p:nvSpPr>
        <p:spPr>
          <a:xfrm>
            <a:off x="265580" y="6501994"/>
            <a:ext cx="1172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Disponível em: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/>
              </a:rPr>
              <a:t>https://diretriz.diabetes.org.br/diagnostico-de-diabetes-mellitus/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(2024)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F6E759-2C74-FD20-E33D-AEB469EE4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64" y="1986715"/>
            <a:ext cx="8658225" cy="366712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5C359A3-D1DD-0B35-7317-24F912F05F3B}"/>
              </a:ext>
            </a:extLst>
          </p:cNvPr>
          <p:cNvSpPr txBox="1">
            <a:spLocks/>
          </p:cNvSpPr>
          <p:nvPr/>
        </p:nvSpPr>
        <p:spPr>
          <a:xfrm>
            <a:off x="265580" y="578658"/>
            <a:ext cx="11724456" cy="78255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  <a:t>Critérios </a:t>
            </a:r>
            <a:r>
              <a:rPr kumimoji="0" lang="pt-BR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  <a:t>laboratoriais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  <a:t> para diagnóstico de DM e resistência à insulina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5320B77-4073-A308-50E6-5E9992CA94B3}"/>
              </a:ext>
            </a:extLst>
          </p:cNvPr>
          <p:cNvSpPr txBox="1"/>
          <p:nvPr/>
        </p:nvSpPr>
        <p:spPr>
          <a:xfrm>
            <a:off x="9584991" y="2786645"/>
            <a:ext cx="22549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Cuidado com o olhar </a:t>
            </a:r>
            <a:r>
              <a:rPr kumimoji="0" lang="pt-BR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apenas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para a glicemia de jejum!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DC49955-ADA9-1171-C1FB-0BB79D593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085" y="1811811"/>
            <a:ext cx="1060723" cy="97483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7D85803-F72A-87D3-D539-15BAECB23279}"/>
              </a:ext>
            </a:extLst>
          </p:cNvPr>
          <p:cNvSpPr txBox="1"/>
          <p:nvPr/>
        </p:nvSpPr>
        <p:spPr>
          <a:xfrm>
            <a:off x="8860189" y="4782818"/>
            <a:ext cx="2049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Interferências agudas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F8FF7E8-B33A-F3AE-EE9F-D82FB86E1E4C}"/>
              </a:ext>
            </a:extLst>
          </p:cNvPr>
          <p:cNvSpPr txBox="1"/>
          <p:nvPr/>
        </p:nvSpPr>
        <p:spPr>
          <a:xfrm>
            <a:off x="10515633" y="4782817"/>
            <a:ext cx="1760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Pode estar normal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EE913C52-70C4-3A94-0B67-ED24C743D06A}"/>
              </a:ext>
            </a:extLst>
          </p:cNvPr>
          <p:cNvCxnSpPr>
            <a:stCxn id="9" idx="2"/>
          </p:cNvCxnSpPr>
          <p:nvPr/>
        </p:nvCxnSpPr>
        <p:spPr>
          <a:xfrm flipH="1">
            <a:off x="10279117" y="4356305"/>
            <a:ext cx="433330" cy="4265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0D50B1C1-3195-1FD7-B54D-5925C66D1BD4}"/>
              </a:ext>
            </a:extLst>
          </p:cNvPr>
          <p:cNvCxnSpPr>
            <a:stCxn id="9" idx="2"/>
          </p:cNvCxnSpPr>
          <p:nvPr/>
        </p:nvCxnSpPr>
        <p:spPr>
          <a:xfrm>
            <a:off x="10712447" y="4356305"/>
            <a:ext cx="427664" cy="4265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lipse 11">
            <a:extLst>
              <a:ext uri="{FF2B5EF4-FFF2-40B4-BE49-F238E27FC236}">
                <a16:creationId xmlns:a16="http://schemas.microsoft.com/office/drawing/2014/main" id="{0893B879-414E-36CF-9E9D-542EE4D08A49}"/>
              </a:ext>
            </a:extLst>
          </p:cNvPr>
          <p:cNvSpPr/>
          <p:nvPr/>
        </p:nvSpPr>
        <p:spPr>
          <a:xfrm>
            <a:off x="5359791" y="4569561"/>
            <a:ext cx="956603" cy="491126"/>
          </a:xfrm>
          <a:prstGeom prst="roundRect">
            <a:avLst/>
          </a:prstGeom>
          <a:solidFill>
            <a:srgbClr val="CC0066">
              <a:alpha val="2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3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39125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a 5">
            <a:extLst>
              <a:ext uri="{FF2B5EF4-FFF2-40B4-BE49-F238E27FC236}">
                <a16:creationId xmlns:a16="http://schemas.microsoft.com/office/drawing/2014/main" id="{14DB314B-E969-109C-9264-0C0870EFC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5" y="885061"/>
            <a:ext cx="8806521" cy="570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FFEE0F0-3258-A873-F46D-E13A168EA084}"/>
              </a:ext>
            </a:extLst>
          </p:cNvPr>
          <p:cNvSpPr txBox="1"/>
          <p:nvPr/>
        </p:nvSpPr>
        <p:spPr>
          <a:xfrm>
            <a:off x="9080937" y="2317532"/>
            <a:ext cx="275896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Entretanto, frequentemente há </a:t>
            </a:r>
            <a:r>
              <a:rPr kumimoji="0" lang="pt-BR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ausência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 sinais e sintomas.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Ideal: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Combinar sinais e sintomas + exames laboratoriais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F918605-876F-1777-3FC6-AD1BE9F7A5CB}"/>
              </a:ext>
            </a:extLst>
          </p:cNvPr>
          <p:cNvSpPr txBox="1">
            <a:spLocks/>
          </p:cNvSpPr>
          <p:nvPr/>
        </p:nvSpPr>
        <p:spPr>
          <a:xfrm>
            <a:off x="467543" y="123478"/>
            <a:ext cx="11566801" cy="78255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Ink Free" panose="03080402000500000000" pitchFamily="66" charset="0"/>
                <a:ea typeface="+mj-ea"/>
                <a:cs typeface="+mj-cs"/>
              </a:rPr>
              <a:t>Avaliação dos sinais e sintomas associados à resistência à insulina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1AF7EB2-6D0F-159A-F735-2E0939068642}"/>
              </a:ext>
            </a:extLst>
          </p:cNvPr>
          <p:cNvSpPr txBox="1"/>
          <p:nvPr/>
        </p:nvSpPr>
        <p:spPr>
          <a:xfrm>
            <a:off x="0" y="6593230"/>
            <a:ext cx="68947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65f8a23b.I"/>
                <a:ea typeface="+mn-ea"/>
                <a:cs typeface="+mn-cs"/>
              </a:rPr>
              <a:t>Signal Transduction and Targeted Therapy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Myriad_R"/>
                <a:ea typeface="+mn-ea"/>
                <a:cs typeface="+mn-cs"/>
              </a:rPr>
              <a:t>(2022) 7:216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46dcae81"/>
                <a:ea typeface="+mn-ea"/>
                <a:cs typeface="+mn-cs"/>
              </a:rPr>
              <a:t>; https://doi.org/10.1038/s41392-022-01073-0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2" descr="Acanthosis Nigricans: Treatment, Pictures, and Causes">
            <a:extLst>
              <a:ext uri="{FF2B5EF4-FFF2-40B4-BE49-F238E27FC236}">
                <a16:creationId xmlns:a16="http://schemas.microsoft.com/office/drawing/2014/main" id="{D6A5D215-AB9C-3A88-8EFB-4D03DBCB2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5" r="7757"/>
          <a:stretch/>
        </p:blipFill>
        <p:spPr bwMode="auto">
          <a:xfrm>
            <a:off x="157655" y="1447572"/>
            <a:ext cx="3847088" cy="4327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1">
            <a:extLst>
              <a:ext uri="{FF2B5EF4-FFF2-40B4-BE49-F238E27FC236}">
                <a16:creationId xmlns:a16="http://schemas.microsoft.com/office/drawing/2014/main" id="{FD0DE54D-C716-B2EB-207B-E8A2C77EE856}"/>
              </a:ext>
            </a:extLst>
          </p:cNvPr>
          <p:cNvSpPr/>
          <p:nvPr/>
        </p:nvSpPr>
        <p:spPr>
          <a:xfrm>
            <a:off x="7470891" y="1032806"/>
            <a:ext cx="1493285" cy="782556"/>
          </a:xfrm>
          <a:prstGeom prst="roundRect">
            <a:avLst/>
          </a:prstGeom>
          <a:solidFill>
            <a:srgbClr val="CC0066">
              <a:alpha val="2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3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pt-BR" sz="2400"/>
          </a:p>
        </p:txBody>
      </p:sp>
      <p:sp>
        <p:nvSpPr>
          <p:cNvPr id="6" name="Elipse 11">
            <a:extLst>
              <a:ext uri="{FF2B5EF4-FFF2-40B4-BE49-F238E27FC236}">
                <a16:creationId xmlns:a16="http://schemas.microsoft.com/office/drawing/2014/main" id="{A27E1BA4-2FC2-227D-8BD1-D96B5106EEAA}"/>
              </a:ext>
            </a:extLst>
          </p:cNvPr>
          <p:cNvSpPr/>
          <p:nvPr/>
        </p:nvSpPr>
        <p:spPr>
          <a:xfrm>
            <a:off x="7470891" y="2033190"/>
            <a:ext cx="1493285" cy="477143"/>
          </a:xfrm>
          <a:prstGeom prst="roundRect">
            <a:avLst/>
          </a:prstGeom>
          <a:solidFill>
            <a:srgbClr val="CC0066">
              <a:alpha val="2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3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pt-BR" sz="2400"/>
          </a:p>
        </p:txBody>
      </p:sp>
      <p:sp>
        <p:nvSpPr>
          <p:cNvPr id="9" name="Elipse 11">
            <a:extLst>
              <a:ext uri="{FF2B5EF4-FFF2-40B4-BE49-F238E27FC236}">
                <a16:creationId xmlns:a16="http://schemas.microsoft.com/office/drawing/2014/main" id="{2E771D5B-CEBD-5979-3F3A-1BA443FC964A}"/>
              </a:ext>
            </a:extLst>
          </p:cNvPr>
          <p:cNvSpPr/>
          <p:nvPr/>
        </p:nvSpPr>
        <p:spPr>
          <a:xfrm>
            <a:off x="9460272" y="1170078"/>
            <a:ext cx="1857707" cy="477143"/>
          </a:xfrm>
          <a:prstGeom prst="roundRect">
            <a:avLst/>
          </a:prstGeom>
          <a:solidFill>
            <a:srgbClr val="CC0066">
              <a:alpha val="2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3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pPr algn="ctr"/>
            <a:r>
              <a:rPr lang="pt-BR" sz="1400" dirty="0"/>
              <a:t>Candidíase</a:t>
            </a:r>
          </a:p>
        </p:txBody>
      </p:sp>
    </p:spTree>
    <p:extLst>
      <p:ext uri="{BB962C8B-B14F-4D97-AF65-F5344CB8AC3E}">
        <p14:creationId xmlns:p14="http://schemas.microsoft.com/office/powerpoint/2010/main" val="79809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85A0E4F-9ABF-F973-960B-8CB680A6DC4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Picture 4" descr="Image result for gente blanca desenho">
            <a:extLst>
              <a:ext uri="{FF2B5EF4-FFF2-40B4-BE49-F238E27FC236}">
                <a16:creationId xmlns:a16="http://schemas.microsoft.com/office/drawing/2014/main" id="{8F0AEE3C-2EAF-479D-B817-6E2861DF1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6"/>
          <a:stretch/>
        </p:blipFill>
        <p:spPr bwMode="auto">
          <a:xfrm>
            <a:off x="4121862" y="829899"/>
            <a:ext cx="4113252" cy="586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051522F-9F29-4B5B-8BDB-A47A408B84CA}"/>
              </a:ext>
            </a:extLst>
          </p:cNvPr>
          <p:cNvSpPr/>
          <p:nvPr/>
        </p:nvSpPr>
        <p:spPr>
          <a:xfrm>
            <a:off x="1394282" y="2654376"/>
            <a:ext cx="2352551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pt-BR" sz="21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Ansiedade,  oscilação de humor</a:t>
            </a:r>
            <a:endParaRPr lang="pt-BR" sz="2667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AE1853E-E43B-4C70-8646-CFB6277C1FC9}"/>
              </a:ext>
            </a:extLst>
          </p:cNvPr>
          <p:cNvCxnSpPr>
            <a:cxnSpLocks/>
          </p:cNvCxnSpPr>
          <p:nvPr/>
        </p:nvCxnSpPr>
        <p:spPr>
          <a:xfrm flipV="1">
            <a:off x="4064588" y="1861731"/>
            <a:ext cx="1195237" cy="22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0406C6BA-560C-47AB-934E-19DE7E556CE8}"/>
              </a:ext>
            </a:extLst>
          </p:cNvPr>
          <p:cNvCxnSpPr>
            <a:cxnSpLocks/>
          </p:cNvCxnSpPr>
          <p:nvPr/>
        </p:nvCxnSpPr>
        <p:spPr>
          <a:xfrm flipV="1">
            <a:off x="2268431" y="5113091"/>
            <a:ext cx="1747112" cy="642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 descr="Image result for cerebro desenho">
            <a:extLst>
              <a:ext uri="{FF2B5EF4-FFF2-40B4-BE49-F238E27FC236}">
                <a16:creationId xmlns:a16="http://schemas.microsoft.com/office/drawing/2014/main" id="{616762BD-1AF2-4456-A9FD-9555B7D1D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6" y="2606297"/>
            <a:ext cx="1730336" cy="126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436AE854-97FD-44F5-ACFB-C8D1809AA34A}"/>
              </a:ext>
            </a:extLst>
          </p:cNvPr>
          <p:cNvCxnSpPr>
            <a:cxnSpLocks/>
          </p:cNvCxnSpPr>
          <p:nvPr/>
        </p:nvCxnSpPr>
        <p:spPr>
          <a:xfrm flipH="1">
            <a:off x="7833832" y="1988840"/>
            <a:ext cx="9171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>
            <a:extLst>
              <a:ext uri="{FF2B5EF4-FFF2-40B4-BE49-F238E27FC236}">
                <a16:creationId xmlns:a16="http://schemas.microsoft.com/office/drawing/2014/main" id="{FBE4FF18-4E13-4730-A173-EFED530684C8}"/>
              </a:ext>
            </a:extLst>
          </p:cNvPr>
          <p:cNvSpPr/>
          <p:nvPr/>
        </p:nvSpPr>
        <p:spPr>
          <a:xfrm>
            <a:off x="8534106" y="1570282"/>
            <a:ext cx="28046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pt-BR" sz="2200" b="1" dirty="0">
                <a:solidFill>
                  <a:srgbClr val="9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Candidíase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repetição </a:t>
            </a:r>
            <a:endParaRPr lang="pt-BR" sz="2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3EE9EB8D-DF33-4B2C-9508-224FFF285E51}"/>
              </a:ext>
            </a:extLst>
          </p:cNvPr>
          <p:cNvCxnSpPr>
            <a:cxnSpLocks/>
          </p:cNvCxnSpPr>
          <p:nvPr/>
        </p:nvCxnSpPr>
        <p:spPr>
          <a:xfrm flipH="1" flipV="1">
            <a:off x="7577440" y="4103091"/>
            <a:ext cx="1133811" cy="939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>
            <a:extLst>
              <a:ext uri="{FF2B5EF4-FFF2-40B4-BE49-F238E27FC236}">
                <a16:creationId xmlns:a16="http://schemas.microsoft.com/office/drawing/2014/main" id="{F1034FCC-C403-4942-ACD7-217D91653342}"/>
              </a:ext>
            </a:extLst>
          </p:cNvPr>
          <p:cNvSpPr/>
          <p:nvPr/>
        </p:nvSpPr>
        <p:spPr>
          <a:xfrm>
            <a:off x="1394281" y="4546570"/>
            <a:ext cx="2248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pt-BR" sz="2200" b="1" dirty="0">
                <a:solidFill>
                  <a:srgbClr val="002060"/>
                </a:solidFill>
                <a:latin typeface="Calibri" panose="020F0502020204030204"/>
              </a:rPr>
              <a:t>Fissura por </a:t>
            </a:r>
            <a:r>
              <a:rPr lang="pt-BR" sz="2200" b="1" dirty="0">
                <a:solidFill>
                  <a:srgbClr val="991919"/>
                </a:solidFill>
                <a:latin typeface="Calibri" panose="020F0502020204030204"/>
              </a:rPr>
              <a:t>doces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54FE3EC0-E22D-4A07-A155-01BCAE780605}"/>
              </a:ext>
            </a:extLst>
          </p:cNvPr>
          <p:cNvSpPr/>
          <p:nvPr/>
        </p:nvSpPr>
        <p:spPr>
          <a:xfrm>
            <a:off x="7953301" y="5609394"/>
            <a:ext cx="3271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Até iniciar o programa, era sedentária</a:t>
            </a:r>
            <a:endParaRPr lang="pt-BR" sz="22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54134E56-B456-4E8F-B08F-F448F0EA5F55}"/>
              </a:ext>
            </a:extLst>
          </p:cNvPr>
          <p:cNvGrpSpPr/>
          <p:nvPr/>
        </p:nvGrpSpPr>
        <p:grpSpPr>
          <a:xfrm>
            <a:off x="4368106" y="4714403"/>
            <a:ext cx="3585196" cy="698280"/>
            <a:chOff x="6592909" y="1138887"/>
            <a:chExt cx="3203673" cy="2102915"/>
          </a:xfrm>
          <a:solidFill>
            <a:srgbClr val="CC0066">
              <a:alpha val="20000"/>
            </a:srgbClr>
          </a:solidFill>
        </p:grpSpPr>
        <p:sp>
          <p:nvSpPr>
            <p:cNvPr id="31" name="Elipse 11">
              <a:extLst>
                <a:ext uri="{FF2B5EF4-FFF2-40B4-BE49-F238E27FC236}">
                  <a16:creationId xmlns:a16="http://schemas.microsoft.com/office/drawing/2014/main" id="{AC704319-3279-4024-841C-EA660BB0027D}"/>
                </a:ext>
              </a:extLst>
            </p:cNvPr>
            <p:cNvSpPr/>
            <p:nvPr/>
          </p:nvSpPr>
          <p:spPr>
            <a:xfrm>
              <a:off x="6592909" y="1138887"/>
              <a:ext cx="3203673" cy="2102915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485121"/>
                <a:satOff val="-27976"/>
                <a:lumOff val="2876"/>
                <a:alphaOff val="0"/>
              </a:schemeClr>
            </a:fillRef>
            <a:effectRef idx="3">
              <a:schemeClr val="accent2">
                <a:alpha val="50000"/>
                <a:hueOff val="-485121"/>
                <a:satOff val="-27976"/>
                <a:lumOff val="2876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32" name="Elipse 4">
              <a:extLst>
                <a:ext uri="{FF2B5EF4-FFF2-40B4-BE49-F238E27FC236}">
                  <a16:creationId xmlns:a16="http://schemas.microsoft.com/office/drawing/2014/main" id="{DB256520-D8B2-4E1D-92E2-0B262E2D3684}"/>
                </a:ext>
              </a:extLst>
            </p:cNvPr>
            <p:cNvSpPr txBox="1"/>
            <p:nvPr/>
          </p:nvSpPr>
          <p:spPr>
            <a:xfrm>
              <a:off x="6893870" y="1433695"/>
              <a:ext cx="2601752" cy="1486985"/>
            </a:xfrm>
            <a:prstGeom prst="round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2800" b="1" dirty="0">
                  <a:solidFill>
                    <a:srgbClr val="002060"/>
                  </a:solidFill>
                  <a:latin typeface="Calibri" panose="020F0502020204030204"/>
                </a:rPr>
                <a:t>IMC: 35,9 km/m</a:t>
              </a:r>
              <a:r>
                <a:rPr lang="pt-BR" sz="2800" b="1" baseline="30000" dirty="0">
                  <a:solidFill>
                    <a:srgbClr val="002060"/>
                  </a:solidFill>
                  <a:latin typeface="Calibri" panose="020F0502020204030204"/>
                </a:rPr>
                <a:t>2</a:t>
              </a:r>
            </a:p>
          </p:txBody>
        </p:sp>
      </p:grpSp>
      <p:sp>
        <p:nvSpPr>
          <p:cNvPr id="33" name="Retângulo 32">
            <a:extLst>
              <a:ext uri="{FF2B5EF4-FFF2-40B4-BE49-F238E27FC236}">
                <a16:creationId xmlns:a16="http://schemas.microsoft.com/office/drawing/2014/main" id="{0987DAA5-C61C-4B47-AE37-13EC2B1FDFAF}"/>
              </a:ext>
            </a:extLst>
          </p:cNvPr>
          <p:cNvSpPr/>
          <p:nvPr/>
        </p:nvSpPr>
        <p:spPr>
          <a:xfrm>
            <a:off x="4709831" y="4210662"/>
            <a:ext cx="290174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CC: 112,5 cm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5279AEAD-D2CC-47EB-9362-AEEC838D54A6}"/>
              </a:ext>
            </a:extLst>
          </p:cNvPr>
          <p:cNvSpPr/>
          <p:nvPr/>
        </p:nvSpPr>
        <p:spPr>
          <a:xfrm>
            <a:off x="118865" y="1642475"/>
            <a:ext cx="45075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pt-BR" sz="2200" b="1" dirty="0">
                <a:solidFill>
                  <a:srgbClr val="991919"/>
                </a:solidFill>
                <a:latin typeface="Calibri" panose="020F0502020204030204"/>
              </a:rPr>
              <a:t>Cansaço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/>
              </a:rPr>
              <a:t>, indisposição </a:t>
            </a:r>
          </a:p>
        </p:txBody>
      </p:sp>
      <p:pic>
        <p:nvPicPr>
          <p:cNvPr id="3074" name="Picture 2" descr="Arquivo de Desenho de doces para imprimir - Green PNG">
            <a:extLst>
              <a:ext uri="{FF2B5EF4-FFF2-40B4-BE49-F238E27FC236}">
                <a16:creationId xmlns:a16="http://schemas.microsoft.com/office/drawing/2014/main" id="{0265D64B-4D89-7471-99C2-26CB60253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17" y="4734254"/>
            <a:ext cx="1558340" cy="124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Conector de Seta Reta 1">
            <a:extLst>
              <a:ext uri="{FF2B5EF4-FFF2-40B4-BE49-F238E27FC236}">
                <a16:creationId xmlns:a16="http://schemas.microsoft.com/office/drawing/2014/main" id="{1DAF2FC4-9522-9EFB-63C7-1E2561E177C4}"/>
              </a:ext>
            </a:extLst>
          </p:cNvPr>
          <p:cNvCxnSpPr>
            <a:cxnSpLocks/>
          </p:cNvCxnSpPr>
          <p:nvPr/>
        </p:nvCxnSpPr>
        <p:spPr>
          <a:xfrm>
            <a:off x="3642657" y="3155045"/>
            <a:ext cx="998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1">
            <a:extLst>
              <a:ext uri="{FF2B5EF4-FFF2-40B4-BE49-F238E27FC236}">
                <a16:creationId xmlns:a16="http://schemas.microsoft.com/office/drawing/2014/main" id="{9DFC3E43-812C-4895-7BB0-059054A6664B}"/>
              </a:ext>
            </a:extLst>
          </p:cNvPr>
          <p:cNvSpPr txBox="1">
            <a:spLocks/>
          </p:cNvSpPr>
          <p:nvPr/>
        </p:nvSpPr>
        <p:spPr>
          <a:xfrm>
            <a:off x="623392" y="164638"/>
            <a:ext cx="9313035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spcAft>
                <a:spcPts val="600"/>
              </a:spcAft>
              <a:defRPr/>
            </a:pPr>
            <a:r>
              <a:rPr lang="pt-BR" sz="3733" b="1" dirty="0"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Anamnese, sinais e sintomas</a:t>
            </a:r>
            <a:endParaRPr lang="pt-BR" sz="3733" b="1" i="1" dirty="0">
              <a:solidFill>
                <a:srgbClr val="002060"/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latin typeface="Ink Free" panose="03080402000500000000" pitchFamily="66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71A21DB-972B-6552-4CA6-1A7B7077AF57}"/>
              </a:ext>
            </a:extLst>
          </p:cNvPr>
          <p:cNvSpPr/>
          <p:nvPr/>
        </p:nvSpPr>
        <p:spPr>
          <a:xfrm>
            <a:off x="9835196" y="3273187"/>
            <a:ext cx="172038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pt-BR" sz="2200" b="1" dirty="0">
                <a:solidFill>
                  <a:srgbClr val="9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Histórico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200" b="1" dirty="0">
                <a:solidFill>
                  <a:srgbClr val="9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familiar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DM2</a:t>
            </a:r>
            <a:endParaRPr lang="pt-BR" sz="22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6" name="Picture 2" descr="Vetores Família: Desenho vetorial, imagens vetoriais Família| Depositphotos">
            <a:extLst>
              <a:ext uri="{FF2B5EF4-FFF2-40B4-BE49-F238E27FC236}">
                <a16:creationId xmlns:a16="http://schemas.microsoft.com/office/drawing/2014/main" id="{1099409E-BF55-A8D5-4C0A-A0203064C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259" y="2993105"/>
            <a:ext cx="1511576" cy="151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E14C302A-4A86-6E25-DFD7-90E3FBA68A89}"/>
              </a:ext>
            </a:extLst>
          </p:cNvPr>
          <p:cNvCxnSpPr>
            <a:cxnSpLocks/>
          </p:cNvCxnSpPr>
          <p:nvPr/>
        </p:nvCxnSpPr>
        <p:spPr>
          <a:xfrm flipH="1" flipV="1">
            <a:off x="7375278" y="2993106"/>
            <a:ext cx="917109" cy="324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Número de Slide 36">
            <a:extLst>
              <a:ext uri="{FF2B5EF4-FFF2-40B4-BE49-F238E27FC236}">
                <a16:creationId xmlns:a16="http://schemas.microsoft.com/office/drawing/2014/main" id="{D7E19E3B-2A1D-42DB-3E62-C31702F55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DC0A-BCDC-43A5-B903-81D8480C2DE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80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11385</TotalTime>
  <Words>9739</Words>
  <Application>Microsoft Office PowerPoint</Application>
  <PresentationFormat>Widescreen</PresentationFormat>
  <Paragraphs>719</Paragraphs>
  <Slides>69</Slides>
  <Notes>63</Notes>
  <HiddenSlides>2</HiddenSlides>
  <MMClips>0</MMClips>
  <ScaleCrop>false</ScaleCrop>
  <HeadingPairs>
    <vt:vector size="6" baseType="variant">
      <vt:variant>
        <vt:lpstr>Fontes usadas</vt:lpstr>
      </vt:variant>
      <vt:variant>
        <vt:i4>40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69</vt:i4>
      </vt:variant>
    </vt:vector>
  </HeadingPairs>
  <TitlesOfParts>
    <vt:vector size="113" baseType="lpstr">
      <vt:lpstr>AdvMyriad_R</vt:lpstr>
      <vt:lpstr>AdvOT46dcae81</vt:lpstr>
      <vt:lpstr>AdvOT65f8a23b.I</vt:lpstr>
      <vt:lpstr>AdvTTf90d833a.I</vt:lpstr>
      <vt:lpstr>-apple-system</vt:lpstr>
      <vt:lpstr>Aptos</vt:lpstr>
      <vt:lpstr>Aptos Display</vt:lpstr>
      <vt:lpstr>Arial</vt:lpstr>
      <vt:lpstr>Calibri</vt:lpstr>
      <vt:lpstr>Calibri Light</vt:lpstr>
      <vt:lpstr>Cambria</vt:lpstr>
      <vt:lpstr>Cambria-Italic</vt:lpstr>
      <vt:lpstr>CmkbdfAdvTTe45e47d2</vt:lpstr>
      <vt:lpstr>DIN Next LT Pro</vt:lpstr>
      <vt:lpstr>DIN Next LT Pro Bold</vt:lpstr>
      <vt:lpstr>DIN Next LT Pro Heavy</vt:lpstr>
      <vt:lpstr>DINNextRoundedLTW01-Regular</vt:lpstr>
      <vt:lpstr>Dm Sans</vt:lpstr>
      <vt:lpstr>ElsevierGulliver</vt:lpstr>
      <vt:lpstr>Franklin Gothic Book</vt:lpstr>
      <vt:lpstr>Georgia</vt:lpstr>
      <vt:lpstr>Google Sans</vt:lpstr>
      <vt:lpstr>Harding</vt:lpstr>
      <vt:lpstr>helvetica</vt:lpstr>
      <vt:lpstr>Helvetica Neue</vt:lpstr>
      <vt:lpstr>inherit</vt:lpstr>
      <vt:lpstr>Ink Free</vt:lpstr>
      <vt:lpstr>Lora</vt:lpstr>
      <vt:lpstr>Merriweather</vt:lpstr>
      <vt:lpstr>MyriadPro-Regular</vt:lpstr>
      <vt:lpstr>MyriadProUnicSemiCondensed</vt:lpstr>
      <vt:lpstr>National Book</vt:lpstr>
      <vt:lpstr>Open Sans</vt:lpstr>
      <vt:lpstr>Roboto</vt:lpstr>
      <vt:lpstr>Shaker2Lancet-Bold</vt:lpstr>
      <vt:lpstr>URWPalladioL-Bold</vt:lpstr>
      <vt:lpstr>URWPalladioL-Ital</vt:lpstr>
      <vt:lpstr>URWPalladioL-Roma</vt:lpstr>
      <vt:lpstr>Wingdings</vt:lpstr>
      <vt:lpstr>XpmmvkAdvTT7329fd89.I</vt:lpstr>
      <vt:lpstr>Tema do Office</vt:lpstr>
      <vt:lpstr>1_Tema do Office</vt:lpstr>
      <vt:lpstr>4_Tema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Elisa Jackix</dc:creator>
  <cp:lastModifiedBy>Elisa Jackix</cp:lastModifiedBy>
  <cp:revision>234</cp:revision>
  <dcterms:created xsi:type="dcterms:W3CDTF">2024-07-06T18:35:19Z</dcterms:created>
  <dcterms:modified xsi:type="dcterms:W3CDTF">2024-07-26T11:35:05Z</dcterms:modified>
</cp:coreProperties>
</file>